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15"/>
  </p:notesMasterIdLst>
  <p:sldIdLst>
    <p:sldId id="324" r:id="rId3"/>
    <p:sldId id="409" r:id="rId4"/>
    <p:sldId id="404" r:id="rId5"/>
    <p:sldId id="400" r:id="rId6"/>
    <p:sldId id="260" r:id="rId7"/>
    <p:sldId id="422" r:id="rId8"/>
    <p:sldId id="415" r:id="rId9"/>
    <p:sldId id="416" r:id="rId10"/>
    <p:sldId id="414" r:id="rId11"/>
    <p:sldId id="412" r:id="rId12"/>
    <p:sldId id="413" r:id="rId13"/>
    <p:sldId id="41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728"/>
    <a:srgbClr val="0D9DDB"/>
    <a:srgbClr val="0064A2"/>
    <a:srgbClr val="1C68CC"/>
    <a:srgbClr val="0070B7"/>
    <a:srgbClr val="043D6B"/>
    <a:srgbClr val="114166"/>
    <a:srgbClr val="043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14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118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ED3AB-A74C-D349-9558-E6B9F68E11B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A6A7B-BD4D-2945-808E-64CAE122A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8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There are many resources offered by local, state, and federal government, along with non profits that help businesses in their start-up phase. </a:t>
            </a:r>
            <a:endParaRPr lang="en-US"/>
          </a:p>
          <a:p>
            <a:r>
              <a:rPr lang="en-US">
                <a:cs typeface="Calibri"/>
              </a:rPr>
              <a:t>VIP picks up where they leave off, as we say, they plant the seeds and VIP waters the plant.</a:t>
            </a:r>
            <a:endParaRPr lang="en-US"/>
          </a:p>
          <a:p>
            <a:r>
              <a:rPr lang="en-US">
                <a:cs typeface="Calibri"/>
              </a:rPr>
              <a:t>Of our 1,700 graduates on average they have been in business 7 years and have 12 employees.</a:t>
            </a:r>
          </a:p>
          <a:p>
            <a:r>
              <a:rPr lang="en-US">
                <a:cs typeface="Calibri"/>
              </a:rPr>
              <a:t>In our next slide, I'll review in more detail the qualifiers for each of our programs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42C0E-3EB8-49D7-9E89-A2AAF462D5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18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5A4FD-14F0-A2AF-01B4-E05584DC9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FA80-5F10-674F-92DD-CF32705D70C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50F4E-F396-E070-D9D4-48BD9F0D6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C3453-0CB0-96C2-4CE6-B04AE4360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F5FF-8D67-594B-9DAC-7B83DF31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9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B13552-CCFC-9380-8F11-EED16807EB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31751"/>
            <a:ext cx="12192000" cy="43688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5111E78-E978-CB12-B06F-DD0F7C6742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3496" y="2781484"/>
            <a:ext cx="5975838" cy="85325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the subtitle of your presentation in the space provided hear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93197F-C76E-6918-D4CC-E500FEC0BE25}"/>
              </a:ext>
            </a:extLst>
          </p:cNvPr>
          <p:cNvSpPr/>
          <p:nvPr userDrawn="1"/>
        </p:nvSpPr>
        <p:spPr>
          <a:xfrm>
            <a:off x="-13762" y="6110654"/>
            <a:ext cx="12205762" cy="747346"/>
          </a:xfrm>
          <a:prstGeom prst="rect">
            <a:avLst/>
          </a:prstGeom>
          <a:solidFill>
            <a:srgbClr val="00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48687C-5741-5B6F-38BB-A1AD50149B0C}"/>
              </a:ext>
            </a:extLst>
          </p:cNvPr>
          <p:cNvSpPr txBox="1"/>
          <p:nvPr userDrawn="1"/>
        </p:nvSpPr>
        <p:spPr>
          <a:xfrm>
            <a:off x="4185584" y="6284272"/>
            <a:ext cx="3807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Arming Vets to Win!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F17160E-2F61-885C-F9E8-04E7A9F7E6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3496" y="1303020"/>
            <a:ext cx="7580728" cy="1371600"/>
          </a:xfrm>
        </p:spPr>
        <p:txBody>
          <a:bodyPr anchor="t">
            <a:noAutofit/>
          </a:bodyPr>
          <a:lstStyle>
            <a:lvl1pPr algn="l"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the Name of The Presentation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DCFD01-1DE9-D97D-4FD6-23F0E29C0AD6}"/>
              </a:ext>
            </a:extLst>
          </p:cNvPr>
          <p:cNvSpPr/>
          <p:nvPr userDrawn="1"/>
        </p:nvSpPr>
        <p:spPr>
          <a:xfrm>
            <a:off x="857184" y="-31752"/>
            <a:ext cx="6462347" cy="4358655"/>
          </a:xfrm>
          <a:prstGeom prst="rect">
            <a:avLst/>
          </a:prstGeom>
          <a:solidFill>
            <a:srgbClr val="043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396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1">
    <p:bg>
      <p:bgPr>
        <a:gradFill>
          <a:gsLst>
            <a:gs pos="43000">
              <a:srgbClr val="0B5483"/>
            </a:gs>
            <a:gs pos="58000">
              <a:srgbClr val="0C5E91"/>
            </a:gs>
            <a:gs pos="23000">
              <a:srgbClr val="0B4C78"/>
            </a:gs>
            <a:gs pos="85000">
              <a:srgbClr val="0D8FD6"/>
            </a:gs>
            <a:gs pos="71000">
              <a:srgbClr val="0C6EA7"/>
            </a:gs>
            <a:gs pos="100000">
              <a:srgbClr val="0EACFF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48641-0247-30DA-9DA8-D8D5894B02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75990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C6BB3A-448B-CFBE-855F-1FD28EF05557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rgbClr val="BF1F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D1549C05-F10A-2AC3-9B69-B66D32D70E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791876"/>
            <a:ext cx="10286999" cy="4074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974564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1B350-59E1-83A3-30D7-E1C713024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45" y="724613"/>
            <a:ext cx="11113953" cy="7794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202915-D986-20C8-0D7E-7D7107532E41}"/>
              </a:ext>
            </a:extLst>
          </p:cNvPr>
          <p:cNvSpPr/>
          <p:nvPr userDrawn="1"/>
        </p:nvSpPr>
        <p:spPr>
          <a:xfrm>
            <a:off x="0" y="-67733"/>
            <a:ext cx="12192000" cy="6925733"/>
          </a:xfrm>
          <a:prstGeom prst="rect">
            <a:avLst/>
          </a:prstGeom>
          <a:solidFill>
            <a:srgbClr val="043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4392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bg>
      <p:bgPr>
        <a:gradFill>
          <a:gsLst>
            <a:gs pos="43000">
              <a:srgbClr val="0B5483"/>
            </a:gs>
            <a:gs pos="58000">
              <a:srgbClr val="0C5E91"/>
            </a:gs>
            <a:gs pos="23000">
              <a:srgbClr val="0B4C78"/>
            </a:gs>
            <a:gs pos="85000">
              <a:srgbClr val="0D8FD6"/>
            </a:gs>
            <a:gs pos="71000">
              <a:srgbClr val="0C6EA7"/>
            </a:gs>
            <a:gs pos="100000">
              <a:srgbClr val="0EACFF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48641-0247-30DA-9DA8-D8D5894B02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75990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C6BB3A-448B-CFBE-855F-1FD28EF05557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rgbClr val="BF1F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D1549C05-F10A-2AC3-9B69-B66D32D70E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791876"/>
            <a:ext cx="10286999" cy="4074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911638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561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0F89EA-0BBD-C58F-53BF-B6D670AAF852}"/>
              </a:ext>
            </a:extLst>
          </p:cNvPr>
          <p:cNvSpPr txBox="1"/>
          <p:nvPr userDrawn="1"/>
        </p:nvSpPr>
        <p:spPr>
          <a:xfrm>
            <a:off x="410065" y="6338681"/>
            <a:ext cx="36151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1D6CA4"/>
                </a:solidFill>
              </a:rPr>
              <a:t>VIP &amp; VBOCS: </a:t>
            </a:r>
            <a:r>
              <a:rPr lang="en-US" sz="1200" dirty="0">
                <a:solidFill>
                  <a:schemeClr val="tx1"/>
                </a:solidFill>
              </a:rPr>
              <a:t>Empowering Veteran Entrepreneurship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0E9C143-F24B-7590-5789-5D07365D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1080" y="6356350"/>
            <a:ext cx="635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B7"/>
                </a:solidFill>
              </a:defRPr>
            </a:lvl1pPr>
          </a:lstStyle>
          <a:p>
            <a:fld id="{824AF5FF-8D67-594B-9DAC-7B83DF31F7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94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753877" y="6615691"/>
            <a:ext cx="1492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© MCCCF VIP, </a:t>
            </a:r>
            <a:fld id="{5B355746-25DE-49E6-B59E-8F8492824948}" type="slidenum">
              <a:rPr lang="en-US" sz="9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‹#›</a:t>
            </a:fld>
            <a:endParaRPr lang="en-US" sz="9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A picture containing nature&#10;&#10;Description automatically generated">
            <a:extLst>
              <a:ext uri="{FF2B5EF4-FFF2-40B4-BE49-F238E27FC236}">
                <a16:creationId xmlns:a16="http://schemas.microsoft.com/office/drawing/2014/main" id="{2DD8C043-8547-93FD-2430-47246F5FA1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024" y="-64426"/>
            <a:ext cx="13856808" cy="692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4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3D5304-97D0-1EAA-3A7F-03097B14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E0AFB-BB6D-3DD0-1DF3-435E625CF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1C456-58D1-6E6C-A481-2D2F40FC8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51FA80-5F10-674F-92DD-CF32705D70C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2F658-2B8E-BC7F-8D37-1FE5D2D1F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2EFEB-AEE3-DAE8-7258-5F09AD3C3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4AF5FF-8D67-594B-9DAC-7B83DF31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7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1" r:id="rId2"/>
    <p:sldLayoutId id="214748368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93D6AF6-D183-CA35-1465-9C8F29B4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5D008DB-58BC-3936-A84C-EED06FDF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945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2" r:id="rId2"/>
    <p:sldLayoutId id="2147483677" r:id="rId3"/>
    <p:sldLayoutId id="2147483680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ptos" panose="020B00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hyperlink" Target="https://twitter.com/winningvets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national-veteran-institute-of-procurement" TargetMode="Externa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5BCAC7B-C9FF-74C2-A196-4895C584B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2658" y="563385"/>
            <a:ext cx="5975838" cy="35821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Prepared For: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14C44D-8E27-BFA5-1810-D7590EDA3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496" y="928184"/>
            <a:ext cx="5874971" cy="1617011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chemeClr val="bg1"/>
                </a:solidFill>
              </a:rPr>
              <a:t>GSA OSDBU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National Training S</a:t>
            </a:r>
            <a:r>
              <a:rPr lang="en-US" sz="4000" dirty="0"/>
              <a:t>ession</a:t>
            </a:r>
            <a:r>
              <a:rPr lang="en-US" sz="4000" dirty="0">
                <a:solidFill>
                  <a:schemeClr val="bg1"/>
                </a:solidFill>
              </a:rPr>
              <a:t> November 2024</a:t>
            </a:r>
          </a:p>
        </p:txBody>
      </p:sp>
      <p:pic>
        <p:nvPicPr>
          <p:cNvPr id="8" name="Graphic 7" descr="Veteran Institute for Procurement logo">
            <a:extLst>
              <a:ext uri="{FF2B5EF4-FFF2-40B4-BE49-F238E27FC236}">
                <a16:creationId xmlns:a16="http://schemas.microsoft.com/office/drawing/2014/main" id="{7F22994D-0924-4B8B-D0E8-793FFEC148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0562" y="2660704"/>
            <a:ext cx="1464787" cy="146478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08A29A9-CA36-0C66-6E6F-5141E93A7959}"/>
              </a:ext>
            </a:extLst>
          </p:cNvPr>
          <p:cNvSpPr>
            <a:spLocks noGrp="1"/>
          </p:cNvSpPr>
          <p:nvPr/>
        </p:nvSpPr>
        <p:spPr>
          <a:xfrm>
            <a:off x="1424472" y="4853783"/>
            <a:ext cx="7719528" cy="1082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70B7"/>
                </a:solidFill>
                <a:cs typeface="Calibri" panose="020F0502020204030204" pitchFamily="34" charset="0"/>
              </a:rPr>
              <a:t>Mauricio Vera                              Jody Venkatesan</a:t>
            </a:r>
          </a:p>
          <a:p>
            <a:pPr marL="0" indent="0">
              <a:buNone/>
            </a:pPr>
            <a:r>
              <a:rPr lang="en-US" sz="1600" dirty="0">
                <a:cs typeface="Calibri" panose="020F0502020204030204" pitchFamily="34" charset="0"/>
              </a:rPr>
              <a:t>Assistant National Director                                  President &amp; CEO</a:t>
            </a:r>
          </a:p>
          <a:p>
            <a:pPr marL="0" indent="0">
              <a:buNone/>
            </a:pPr>
            <a:r>
              <a:rPr lang="en-US" sz="1600" dirty="0">
                <a:cs typeface="Calibri" panose="020F0502020204030204" pitchFamily="34" charset="0"/>
              </a:rPr>
              <a:t>Veteran Institute for Procurement                     Platinum Business Services, LLC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AAB8C6-CF53-94EE-A3B0-5E6B2DBB00E7}"/>
              </a:ext>
            </a:extLst>
          </p:cNvPr>
          <p:cNvSpPr txBox="1"/>
          <p:nvPr/>
        </p:nvSpPr>
        <p:spPr>
          <a:xfrm>
            <a:off x="1430480" y="4574807"/>
            <a:ext cx="1423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cs typeface="Calibri" panose="020F0502020204030204" pitchFamily="34" charset="0"/>
              </a:rPr>
              <a:t>Presenters: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7B550C-B2BA-32D6-89B4-0AFF6F8952EF}"/>
              </a:ext>
            </a:extLst>
          </p:cNvPr>
          <p:cNvSpPr txBox="1"/>
          <p:nvPr/>
        </p:nvSpPr>
        <p:spPr>
          <a:xfrm>
            <a:off x="9291071" y="5406358"/>
            <a:ext cx="21120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cs typeface="Calibri" panose="020F0502020204030204" pitchFamily="34" charset="0"/>
              </a:rPr>
              <a:t>November 7, 2024</a:t>
            </a:r>
          </a:p>
        </p:txBody>
      </p:sp>
    </p:spTree>
    <p:extLst>
      <p:ext uri="{BB962C8B-B14F-4D97-AF65-F5344CB8AC3E}">
        <p14:creationId xmlns:p14="http://schemas.microsoft.com/office/powerpoint/2010/main" val="2955291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People shaking hands.&#10;">
            <a:extLst>
              <a:ext uri="{FF2B5EF4-FFF2-40B4-BE49-F238E27FC236}">
                <a16:creationId xmlns:a16="http://schemas.microsoft.com/office/drawing/2014/main" id="{4B8CB47C-D1FF-0532-5A89-32A4E861F684}"/>
              </a:ext>
            </a:extLst>
          </p:cNvPr>
          <p:cNvSpPr/>
          <p:nvPr/>
        </p:nvSpPr>
        <p:spPr>
          <a:xfrm>
            <a:off x="0" y="1"/>
            <a:ext cx="12192000" cy="3912444"/>
          </a:xfrm>
          <a:prstGeom prst="rect">
            <a:avLst/>
          </a:prstGeom>
          <a:solidFill>
            <a:srgbClr val="00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78B075E0-57D1-A098-BFF6-CD797C6AD8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88031" y="459812"/>
            <a:ext cx="4438978" cy="1600438"/>
          </a:xfrm>
          <a:prstGeom prst="rect">
            <a:avLst/>
          </a:prstGeom>
          <a:noFill/>
          <a:ln>
            <a:noFill/>
            <a:prstDash/>
          </a:ln>
          <a:effectLst>
            <a:outerShdw blurRad="185504" dist="19471" dir="2700000" sx="102000" sy="102000" algn="tl" rotWithShape="0">
              <a:prstClr val="black">
                <a:alpha val="31000"/>
              </a:prstClr>
            </a:outerShdw>
          </a:effectLst>
        </p:spPr>
        <p:txBody>
          <a:bodyPr rot="0" spcFirstLastPara="0" vertOverflow="overflow" horzOverflow="overflow" vert="horz" wrap="square" lIns="91440" tIns="182880" rIns="9144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The Gift That Keeps on Giving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EF9055-2E4E-775D-3611-767C146B6F34}"/>
              </a:ext>
            </a:extLst>
          </p:cNvPr>
          <p:cNvSpPr txBox="1"/>
          <p:nvPr/>
        </p:nvSpPr>
        <p:spPr>
          <a:xfrm>
            <a:off x="949439" y="2060250"/>
            <a:ext cx="46154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chemeClr val="bg1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In addition to the invaluable education, VIP grads enter a community of support that provides ongoing possibilities to partner, access exclusive opportunities, and options to explore continuing education on emerging topics and trends.</a:t>
            </a:r>
            <a:endParaRPr lang="en-US" sz="1600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A9BD9-9BC4-91D5-CB75-0E6D2CB01B09}"/>
              </a:ext>
            </a:extLst>
          </p:cNvPr>
          <p:cNvSpPr txBox="1"/>
          <p:nvPr/>
        </p:nvSpPr>
        <p:spPr>
          <a:xfrm>
            <a:off x="4514590" y="4088663"/>
            <a:ext cx="350709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BF272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Mentorship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latin typeface="Aptos" panose="020B0004020202020204" pitchFamily="34" charset="0"/>
                <a:cs typeface="Arial" panose="020B0604020202020204" pitchFamily="34" charset="0"/>
              </a:rPr>
              <a:t>Instructor Access:</a:t>
            </a:r>
            <a:r>
              <a:rPr lang="en-US" sz="1600" dirty="0">
                <a:effectLst/>
                <a:latin typeface="Aptos" panose="020B0004020202020204" pitchFamily="34" charset="0"/>
                <a:cs typeface="Arial" panose="020B0604020202020204" pitchFamily="34" charset="0"/>
              </a:rPr>
              <a:t> Ongoing support from industry and government experts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  <a:cs typeface="Arial" panose="020B0604020202020204" pitchFamily="34" charset="0"/>
              </a:rPr>
              <a:t>Alumni Collaboration: </a:t>
            </a:r>
            <a:r>
              <a:rPr lang="en-US" sz="1600" dirty="0">
                <a:latin typeface="Aptos" panose="020B0004020202020204" pitchFamily="34" charset="0"/>
                <a:cs typeface="Arial" panose="020B0604020202020204" pitchFamily="34" charset="0"/>
              </a:rPr>
              <a:t>Connect with VIP graduates to brainstorm ideas and partner</a:t>
            </a:r>
            <a:endParaRPr lang="en-US" sz="1600" dirty="0">
              <a:effectLst/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408DA-42DF-6997-6FED-1CBFCB0E6648}"/>
              </a:ext>
            </a:extLst>
          </p:cNvPr>
          <p:cNvSpPr txBox="1"/>
          <p:nvPr/>
        </p:nvSpPr>
        <p:spPr>
          <a:xfrm>
            <a:off x="808931" y="4088663"/>
            <a:ext cx="3423704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BF272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Strategic Connections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latin typeface="Aptos" panose="020B0004020202020204" pitchFamily="34" charset="0"/>
                <a:cs typeface="Arial" panose="020B0604020202020204" pitchFamily="34" charset="0"/>
              </a:rPr>
              <a:t>Exclusive Portal:</a:t>
            </a:r>
            <a:r>
              <a:rPr lang="en-US" sz="1600" dirty="0">
                <a:effectLst/>
                <a:latin typeface="Aptos" panose="020B0004020202020204" pitchFamily="34" charset="0"/>
                <a:cs typeface="Arial" panose="020B0604020202020204" pitchFamily="34" charset="0"/>
              </a:rPr>
              <a:t> Access to potential teaming partners using the VIP MARKETPLACE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  <a:cs typeface="Arial" panose="020B0604020202020204" pitchFamily="34" charset="0"/>
              </a:rPr>
              <a:t>Matchmaking Opportunities: </a:t>
            </a:r>
            <a:r>
              <a:rPr lang="en-US" sz="1600" dirty="0">
                <a:latin typeface="Aptos" panose="020B0004020202020204" pitchFamily="34" charset="0"/>
                <a:cs typeface="Arial" panose="020B0604020202020204" pitchFamily="34" charset="0"/>
              </a:rPr>
              <a:t>Direct connections with primes and federal agencies</a:t>
            </a:r>
            <a:endParaRPr lang="en-US" sz="1600" dirty="0">
              <a:effectLst/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3158D6-1596-FF04-E8DE-C9AF68056FD2}"/>
              </a:ext>
            </a:extLst>
          </p:cNvPr>
          <p:cNvSpPr txBox="1"/>
          <p:nvPr/>
        </p:nvSpPr>
        <p:spPr>
          <a:xfrm>
            <a:off x="8303640" y="4091597"/>
            <a:ext cx="33329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BF272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Continued Education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  <a:cs typeface="Arial" panose="020B0604020202020204" pitchFamily="34" charset="0"/>
              </a:rPr>
              <a:t>Webinars on hot-button topics, lessons learned and other federal procurement related information</a:t>
            </a:r>
          </a:p>
        </p:txBody>
      </p:sp>
      <p:pic>
        <p:nvPicPr>
          <p:cNvPr id="6" name="Picture 5" descr="A group of people shaking hands&#10;&#10;Description automatically generated">
            <a:extLst>
              <a:ext uri="{FF2B5EF4-FFF2-40B4-BE49-F238E27FC236}">
                <a16:creationId xmlns:a16="http://schemas.microsoft.com/office/drawing/2014/main" id="{0EDF150E-398B-EB18-0C4A-A15D899EC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42"/>
          <a:stretch/>
        </p:blipFill>
        <p:spPr>
          <a:xfrm>
            <a:off x="6096000" y="1"/>
            <a:ext cx="4615401" cy="39181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A5F440-0496-F5CA-7110-E44D2AFBF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AF5FF-8D67-594B-9DAC-7B83DF31F73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72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4BD68A7-06EF-12F1-C0B2-2071073AE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290916"/>
            <a:ext cx="12192000" cy="4658524"/>
          </a:xfrm>
          <a:prstGeom prst="rect">
            <a:avLst/>
          </a:prstGeom>
          <a:solidFill>
            <a:srgbClr val="00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7D223FC7-FCD3-6F12-FE9A-6773CEC199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3106" y="984484"/>
            <a:ext cx="6788419" cy="9900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43D6B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VIP is Here to Serve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43D6B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43D6B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Veteran Entrepreneurs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43D6B"/>
              </a:solidFill>
              <a:effectLst/>
              <a:uLnTx/>
              <a:uFillTx/>
              <a:latin typeface="+mn-lt"/>
              <a:ea typeface="+mn-lt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9158D1-D6D8-1499-9871-7788470BBE5B}"/>
              </a:ext>
            </a:extLst>
          </p:cNvPr>
          <p:cNvSpPr txBox="1"/>
          <p:nvPr/>
        </p:nvSpPr>
        <p:spPr>
          <a:xfrm>
            <a:off x="633108" y="506136"/>
            <a:ext cx="320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D6CA4"/>
                </a:solidFill>
                <a:cs typeface="Calibri" panose="020F0502020204030204" pitchFamily="34" charset="0"/>
              </a:rPr>
              <a:t>Upcoming VIP Training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F9D828-2F0F-74B7-D0EB-0457E1BEE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532" y="2734659"/>
            <a:ext cx="4353529" cy="18858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85504" dist="19471" dir="2700000" sx="102000" sy="102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640080" rIns="182880"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6AB568-77BC-9334-6F3D-E1AC351A2064}"/>
              </a:ext>
            </a:extLst>
          </p:cNvPr>
          <p:cNvSpPr/>
          <p:nvPr/>
        </p:nvSpPr>
        <p:spPr>
          <a:xfrm>
            <a:off x="540303" y="2767972"/>
            <a:ext cx="4217054" cy="604861"/>
          </a:xfrm>
          <a:prstGeom prst="rect">
            <a:avLst/>
          </a:prstGeom>
          <a:gradFill>
            <a:gsLst>
              <a:gs pos="81000">
                <a:srgbClr val="0070B7"/>
              </a:gs>
              <a:gs pos="19000">
                <a:srgbClr val="0070B7"/>
              </a:gs>
              <a:gs pos="6000">
                <a:srgbClr val="1D6CA4"/>
              </a:gs>
              <a:gs pos="94000">
                <a:srgbClr val="0070B7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274320" bIns="0" rtlCol="0" anchor="ctr"/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+mj-lt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A5855F-777C-8A4E-15EC-3A4822CBAD10}"/>
              </a:ext>
            </a:extLst>
          </p:cNvPr>
          <p:cNvSpPr/>
          <p:nvPr/>
        </p:nvSpPr>
        <p:spPr>
          <a:xfrm>
            <a:off x="471534" y="4854743"/>
            <a:ext cx="2101753" cy="18858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85504" dist="19471" dir="2700000" sx="102000" sy="102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548640" rIns="18288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November 12-14, 2024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March 4-6,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F618B-69A3-8469-1BD0-7D4BC3912BDE}"/>
              </a:ext>
            </a:extLst>
          </p:cNvPr>
          <p:cNvSpPr/>
          <p:nvPr/>
        </p:nvSpPr>
        <p:spPr>
          <a:xfrm>
            <a:off x="540303" y="4952287"/>
            <a:ext cx="1955904" cy="604861"/>
          </a:xfrm>
          <a:prstGeom prst="rect">
            <a:avLst/>
          </a:prstGeom>
          <a:gradFill>
            <a:gsLst>
              <a:gs pos="81000">
                <a:srgbClr val="0070B7"/>
              </a:gs>
              <a:gs pos="19000">
                <a:srgbClr val="0070B7"/>
              </a:gs>
              <a:gs pos="6000">
                <a:srgbClr val="1D6CA4"/>
              </a:gs>
              <a:gs pos="94000">
                <a:srgbClr val="0070B7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274320" bIns="0" rtlCol="0" anchor="ctr"/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+mj-lt"/>
                <a:cs typeface="Calibri" panose="020F0502020204030204" pitchFamily="34" charset="0"/>
              </a:rPr>
              <a:t>GROW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7DF623-CC8C-C016-6463-D81DCB105987}"/>
              </a:ext>
            </a:extLst>
          </p:cNvPr>
          <p:cNvSpPr txBox="1"/>
          <p:nvPr/>
        </p:nvSpPr>
        <p:spPr>
          <a:xfrm>
            <a:off x="7044475" y="5797690"/>
            <a:ext cx="3055383" cy="461665"/>
          </a:xfrm>
          <a:prstGeom prst="rect">
            <a:avLst/>
          </a:prstGeom>
          <a:solidFill>
            <a:srgbClr val="BF2728"/>
          </a:solidFill>
        </p:spPr>
        <p:txBody>
          <a:bodyPr wrap="square" tIns="91440" bIns="914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anose="020F0502020204030204" pitchFamily="34" charset="0"/>
              </a:rPr>
              <a:t>Apply </a:t>
            </a:r>
            <a:r>
              <a:rPr lang="en-US" b="1" dirty="0">
                <a:solidFill>
                  <a:srgbClr val="FFFFFF"/>
                </a:solidFill>
                <a:cs typeface="Calibri" panose="020F0502020204030204" pitchFamily="34" charset="0"/>
              </a:rPr>
              <a:t>at: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anose="020F0502020204030204" pitchFamily="34" charset="0"/>
              </a:rPr>
              <a:t>nationalvip.org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C3AA4-C117-E37C-DC54-AB87FF023190}"/>
              </a:ext>
            </a:extLst>
          </p:cNvPr>
          <p:cNvSpPr/>
          <p:nvPr/>
        </p:nvSpPr>
        <p:spPr>
          <a:xfrm>
            <a:off x="2732684" y="4854772"/>
            <a:ext cx="2101753" cy="18858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85504" dist="19471" dir="2700000" sx="102000" sy="102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548640" rIns="18288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April 8-10, 2025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C4075E-2095-C46A-5F8B-E7F3B9A23105}"/>
              </a:ext>
            </a:extLst>
          </p:cNvPr>
          <p:cNvSpPr/>
          <p:nvPr/>
        </p:nvSpPr>
        <p:spPr>
          <a:xfrm>
            <a:off x="2801453" y="4928193"/>
            <a:ext cx="1955904" cy="604861"/>
          </a:xfrm>
          <a:prstGeom prst="rect">
            <a:avLst/>
          </a:prstGeom>
          <a:gradFill>
            <a:gsLst>
              <a:gs pos="81000">
                <a:srgbClr val="0070B7"/>
              </a:gs>
              <a:gs pos="19000">
                <a:srgbClr val="0070B7"/>
              </a:gs>
              <a:gs pos="6000">
                <a:srgbClr val="1D6CA4"/>
              </a:gs>
              <a:gs pos="94000">
                <a:srgbClr val="0070B7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274320" bIns="0" rtlCol="0" anchor="ctr"/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+mj-lt"/>
                <a:cs typeface="Calibri" panose="020F0502020204030204" pitchFamily="34" charset="0"/>
              </a:rPr>
              <a:t>ADVANCE</a:t>
            </a:r>
            <a:endParaRPr lang="en-US" sz="2000" b="1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495F7D-19BE-E134-CB6A-42A3A5E167DE}"/>
              </a:ext>
            </a:extLst>
          </p:cNvPr>
          <p:cNvSpPr/>
          <p:nvPr/>
        </p:nvSpPr>
        <p:spPr>
          <a:xfrm>
            <a:off x="5249845" y="2734659"/>
            <a:ext cx="2166258" cy="18858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85504" dist="19471" dir="2700000" sx="102000" sy="102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274320" rIns="18288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March 18-20, 2025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52598B-2825-C83B-BBDF-A8627DB0AFBB}"/>
              </a:ext>
            </a:extLst>
          </p:cNvPr>
          <p:cNvSpPr/>
          <p:nvPr/>
        </p:nvSpPr>
        <p:spPr>
          <a:xfrm>
            <a:off x="5322619" y="2767972"/>
            <a:ext cx="2020710" cy="604861"/>
          </a:xfrm>
          <a:prstGeom prst="rect">
            <a:avLst/>
          </a:prstGeom>
          <a:gradFill>
            <a:gsLst>
              <a:gs pos="81000">
                <a:srgbClr val="0070B7"/>
              </a:gs>
              <a:gs pos="19000">
                <a:srgbClr val="0070B7"/>
              </a:gs>
              <a:gs pos="6000">
                <a:srgbClr val="1D6CA4"/>
              </a:gs>
              <a:gs pos="94000">
                <a:srgbClr val="0070B7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INTERNATIONAL</a:t>
            </a:r>
            <a:endParaRPr lang="en-US" sz="2000" b="1" dirty="0">
              <a:solidFill>
                <a:schemeClr val="bg1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C85CB7-570C-CF65-C7EF-07895F37E7E3}"/>
              </a:ext>
            </a:extLst>
          </p:cNvPr>
          <p:cNvSpPr/>
          <p:nvPr/>
        </p:nvSpPr>
        <p:spPr>
          <a:xfrm>
            <a:off x="7538060" y="2734659"/>
            <a:ext cx="2166258" cy="18858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85504" dist="19471" dir="2700000" sx="102000" sy="102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274320" rIns="18288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TBA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A4C5B1-1DE4-7EF9-6E59-275DDFC4278B}"/>
              </a:ext>
            </a:extLst>
          </p:cNvPr>
          <p:cNvSpPr/>
          <p:nvPr/>
        </p:nvSpPr>
        <p:spPr>
          <a:xfrm>
            <a:off x="7610834" y="2767972"/>
            <a:ext cx="2020710" cy="604861"/>
          </a:xfrm>
          <a:prstGeom prst="rect">
            <a:avLst/>
          </a:prstGeom>
          <a:gradFill>
            <a:gsLst>
              <a:gs pos="81000">
                <a:srgbClr val="0070B7"/>
              </a:gs>
              <a:gs pos="19000">
                <a:srgbClr val="0070B7"/>
              </a:gs>
              <a:gs pos="6000">
                <a:srgbClr val="1D6CA4"/>
              </a:gs>
              <a:gs pos="94000">
                <a:srgbClr val="0070B7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AEROSPACE</a:t>
            </a:r>
            <a:endParaRPr lang="en-US" sz="2000" b="1" dirty="0">
              <a:solidFill>
                <a:schemeClr val="bg1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D97B5D-002D-C413-B3CE-1FE0D27F20C6}"/>
              </a:ext>
            </a:extLst>
          </p:cNvPr>
          <p:cNvSpPr/>
          <p:nvPr/>
        </p:nvSpPr>
        <p:spPr>
          <a:xfrm>
            <a:off x="9825642" y="2734659"/>
            <a:ext cx="2166258" cy="18858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85504" dist="19471" dir="2700000" sx="102000" sy="102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365760" rIns="18288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Sept 30 – Oct 2, 2025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D3494D-F7D3-FD9A-C6D3-CEDD5E989F28}"/>
              </a:ext>
            </a:extLst>
          </p:cNvPr>
          <p:cNvSpPr/>
          <p:nvPr/>
        </p:nvSpPr>
        <p:spPr>
          <a:xfrm>
            <a:off x="9898416" y="2767972"/>
            <a:ext cx="2020710" cy="604861"/>
          </a:xfrm>
          <a:prstGeom prst="rect">
            <a:avLst/>
          </a:prstGeom>
          <a:gradFill>
            <a:gsLst>
              <a:gs pos="81000">
                <a:srgbClr val="0070B7"/>
              </a:gs>
              <a:gs pos="19000">
                <a:srgbClr val="0070B7"/>
              </a:gs>
              <a:gs pos="6000">
                <a:srgbClr val="1D6CA4"/>
              </a:gs>
              <a:gs pos="94000">
                <a:srgbClr val="0070B7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COMMERCIAL</a:t>
            </a:r>
            <a:endParaRPr lang="en-US" sz="2000" b="1" dirty="0">
              <a:solidFill>
                <a:schemeClr val="bg1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5836C5-2664-146F-F4B5-D0F20EAE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42141" y="2767972"/>
            <a:ext cx="0" cy="3972665"/>
          </a:xfrm>
          <a:prstGeom prst="line">
            <a:avLst/>
          </a:prstGeom>
          <a:ln>
            <a:solidFill>
              <a:srgbClr val="114166">
                <a:alpha val="36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446C4BD-C44B-A4A3-3914-E051639C5B15}"/>
              </a:ext>
            </a:extLst>
          </p:cNvPr>
          <p:cNvSpPr txBox="1"/>
          <p:nvPr/>
        </p:nvSpPr>
        <p:spPr>
          <a:xfrm>
            <a:off x="6426056" y="5167774"/>
            <a:ext cx="429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Calibri" panose="020F0502020204030204" pitchFamily="34" charset="0"/>
              </a:rPr>
              <a:t>Applications open for all programs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D00A7D-8A26-033C-9038-9AE17748BD38}"/>
              </a:ext>
            </a:extLst>
          </p:cNvPr>
          <p:cNvSpPr txBox="1"/>
          <p:nvPr/>
        </p:nvSpPr>
        <p:spPr>
          <a:xfrm>
            <a:off x="0" y="2136693"/>
            <a:ext cx="12192000" cy="461665"/>
          </a:xfrm>
          <a:prstGeom prst="rect">
            <a:avLst/>
          </a:prstGeom>
          <a:solidFill>
            <a:srgbClr val="043C6B"/>
          </a:solidFill>
        </p:spPr>
        <p:txBody>
          <a:bodyPr wrap="square" tIns="91440" bIns="914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UPCOMING CLASSES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2" name="Graphic 31" descr="Veteran Institute for Procurement logo">
            <a:extLst>
              <a:ext uri="{FF2B5EF4-FFF2-40B4-BE49-F238E27FC236}">
                <a16:creationId xmlns:a16="http://schemas.microsoft.com/office/drawing/2014/main" id="{4D1A9AAA-89A0-332C-DA87-4A5308DFF1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1522" y="285098"/>
            <a:ext cx="2296165" cy="22961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900B4D-9EB8-8C57-F352-721A3D2E9714}"/>
              </a:ext>
            </a:extLst>
          </p:cNvPr>
          <p:cNvSpPr txBox="1"/>
          <p:nvPr/>
        </p:nvSpPr>
        <p:spPr>
          <a:xfrm>
            <a:off x="540303" y="3509134"/>
            <a:ext cx="21923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October 22-24, 2024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December 10-12, 2024</a:t>
            </a:r>
          </a:p>
          <a:p>
            <a:pPr algn="ctr"/>
            <a:r>
              <a:rPr lang="en-US" sz="1400" dirty="0">
                <a:cs typeface="Calibri" panose="020F0502020204030204" pitchFamily="34" charset="0"/>
              </a:rPr>
              <a:t>January 28</a:t>
            </a:r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-</a:t>
            </a:r>
            <a:r>
              <a:rPr lang="en-US" sz="1400" dirty="0">
                <a:cs typeface="Calibri" panose="020F0502020204030204" pitchFamily="34" charset="0"/>
              </a:rPr>
              <a:t>30, 2025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15BDB-84B6-DAA2-35F6-6BB77E50B590}"/>
              </a:ext>
            </a:extLst>
          </p:cNvPr>
          <p:cNvSpPr txBox="1"/>
          <p:nvPr/>
        </p:nvSpPr>
        <p:spPr>
          <a:xfrm>
            <a:off x="2610727" y="3509134"/>
            <a:ext cx="21923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February 25-27, 2025</a:t>
            </a:r>
            <a:b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June 10-12, 2025</a:t>
            </a:r>
            <a:b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June </a:t>
            </a:r>
            <a:r>
              <a:rPr lang="en-US" sz="1400" dirty="0">
                <a:cs typeface="Calibri" panose="020F0502020204030204" pitchFamily="34" charset="0"/>
              </a:rPr>
              <a:t>24</a:t>
            </a:r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-26, 2025</a:t>
            </a:r>
          </a:p>
        </p:txBody>
      </p:sp>
    </p:spTree>
    <p:extLst>
      <p:ext uri="{BB962C8B-B14F-4D97-AF65-F5344CB8AC3E}">
        <p14:creationId xmlns:p14="http://schemas.microsoft.com/office/powerpoint/2010/main" val="2051709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speaking at a podium&#10;&#10;Description automatically generated">
            <a:extLst>
              <a:ext uri="{FF2B5EF4-FFF2-40B4-BE49-F238E27FC236}">
                <a16:creationId xmlns:a16="http://schemas.microsoft.com/office/drawing/2014/main" id="{30AB6125-230D-CD13-25F4-05E2CFECA5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2833E0F-16EE-B9AA-16FC-B563AF1DF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406888"/>
            <a:ext cx="12192000" cy="1451112"/>
          </a:xfrm>
          <a:prstGeom prst="rect">
            <a:avLst/>
          </a:prstGeom>
          <a:gradFill flip="none" rotWithShape="1">
            <a:gsLst>
              <a:gs pos="3000">
                <a:srgbClr val="0070B7"/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DE5F8C-855A-F96B-336B-CF02B695DF36}"/>
              </a:ext>
            </a:extLst>
          </p:cNvPr>
          <p:cNvSpPr txBox="1"/>
          <p:nvPr/>
        </p:nvSpPr>
        <p:spPr>
          <a:xfrm>
            <a:off x="8322617" y="5483526"/>
            <a:ext cx="3055383" cy="461665"/>
          </a:xfrm>
          <a:prstGeom prst="rect">
            <a:avLst/>
          </a:prstGeom>
          <a:solidFill>
            <a:srgbClr val="0070B7"/>
          </a:solidFill>
        </p:spPr>
        <p:txBody>
          <a:bodyPr wrap="square" tIns="91440" bIns="914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anose="020F0502020204030204" pitchFamily="34" charset="0"/>
              </a:rPr>
              <a:t>Apply </a:t>
            </a:r>
            <a:r>
              <a:rPr lang="en-US" b="1" dirty="0">
                <a:solidFill>
                  <a:srgbClr val="FFFFFF"/>
                </a:solidFill>
                <a:cs typeface="Calibri" panose="020F0502020204030204" pitchFamily="34" charset="0"/>
              </a:rPr>
              <a:t>at: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anose="020F0502020204030204" pitchFamily="34" charset="0"/>
              </a:rPr>
              <a:t>nationalvip.org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7" name="Graphic 6" descr="Twitter logo">
            <a:hlinkClick r:id="rId3"/>
            <a:extLst>
              <a:ext uri="{FF2B5EF4-FFF2-40B4-BE49-F238E27FC236}">
                <a16:creationId xmlns:a16="http://schemas.microsoft.com/office/drawing/2014/main" id="{D38C36A3-7447-B4E6-A52E-3E36E402D3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8512" y="6202522"/>
            <a:ext cx="310672" cy="255553"/>
          </a:xfrm>
          <a:prstGeom prst="rect">
            <a:avLst/>
          </a:prstGeom>
        </p:spPr>
      </p:pic>
      <p:pic>
        <p:nvPicPr>
          <p:cNvPr id="8" name="Graphic 7" descr="LinkedIn logo">
            <a:hlinkClick r:id="rId6"/>
            <a:extLst>
              <a:ext uri="{FF2B5EF4-FFF2-40B4-BE49-F238E27FC236}">
                <a16:creationId xmlns:a16="http://schemas.microsoft.com/office/drawing/2014/main" id="{6E67F722-750F-0477-BB32-4169755B745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8512" y="5627266"/>
            <a:ext cx="317925" cy="317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192B07-269D-10E2-C3B3-98CB65B35AE3}"/>
              </a:ext>
            </a:extLst>
          </p:cNvPr>
          <p:cNvSpPr txBox="1"/>
          <p:nvPr/>
        </p:nvSpPr>
        <p:spPr>
          <a:xfrm>
            <a:off x="1385062" y="5729655"/>
            <a:ext cx="311144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/national-veteran-institute-of-procurement/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B0C251-2FB2-6046-8766-74DB72CEBD05}"/>
              </a:ext>
            </a:extLst>
          </p:cNvPr>
          <p:cNvSpPr txBox="1"/>
          <p:nvPr/>
        </p:nvSpPr>
        <p:spPr>
          <a:xfrm>
            <a:off x="1385062" y="6171941"/>
            <a:ext cx="311144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@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winningvets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13FAD93B-2C1A-C8E6-39C9-22D3A9A81B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31942" y="1511814"/>
            <a:ext cx="6781800" cy="10027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5600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C22812-5449-B0A3-BF91-33385258D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319531" cy="6858000"/>
          </a:xfrm>
          <a:prstGeom prst="rect">
            <a:avLst/>
          </a:prstGeom>
          <a:solidFill>
            <a:srgbClr val="043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1E8996B-D5DE-30F5-5486-F165178F32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6572" y="740472"/>
            <a:ext cx="6830008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At VIP - We Train Companies, Not Individuals, to Become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“Procurement Ready”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lt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941FB3-4A18-71CE-BF39-A5E0C8DF84D7}"/>
              </a:ext>
            </a:extLst>
          </p:cNvPr>
          <p:cNvSpPr txBox="1"/>
          <p:nvPr/>
        </p:nvSpPr>
        <p:spPr>
          <a:xfrm>
            <a:off x="3719573" y="4393232"/>
            <a:ext cx="31305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/>
            </a:pPr>
            <a:r>
              <a:rPr lang="en-US" sz="1400" dirty="0">
                <a:solidFill>
                  <a:schemeClr val="bg1"/>
                </a:solidFill>
                <a:ea typeface="+mn-lt"/>
                <a:cs typeface="Calibri" panose="020F0502020204030204" pitchFamily="34" charset="0"/>
              </a:rPr>
              <a:t>Companies from all </a:t>
            </a:r>
            <a:r>
              <a:rPr lang="en-US" sz="1400" b="1" dirty="0">
                <a:solidFill>
                  <a:schemeClr val="bg1"/>
                </a:solidFill>
                <a:ea typeface="+mn-lt"/>
                <a:cs typeface="Calibri" panose="020F0502020204030204" pitchFamily="34" charset="0"/>
              </a:rPr>
              <a:t>50 states</a:t>
            </a:r>
            <a:r>
              <a:rPr lang="en-US" sz="1400" dirty="0">
                <a:solidFill>
                  <a:schemeClr val="bg1"/>
                </a:solidFill>
                <a:ea typeface="+mn-lt"/>
                <a:cs typeface="Calibri" panose="020F0502020204030204" pitchFamily="34" charset="0"/>
              </a:rPr>
              <a:t>, Washington D.C., Puerto Rico, and Guam graduated from the program</a:t>
            </a:r>
            <a:endParaRPr lang="en-US" sz="1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DE3F46-152E-B2BD-1B5E-DF74CE2E4735}"/>
              </a:ext>
            </a:extLst>
          </p:cNvPr>
          <p:cNvSpPr txBox="1"/>
          <p:nvPr/>
        </p:nvSpPr>
        <p:spPr>
          <a:xfrm>
            <a:off x="797854" y="4162399"/>
            <a:ext cx="313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cs typeface="Calibri" panose="020F0502020204030204" pitchFamily="34" charset="0"/>
              </a:rPr>
              <a:t>2,700+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7154BBE-85A5-65DF-7E42-4EEF6BAA5C10}"/>
              </a:ext>
            </a:extLst>
          </p:cNvPr>
          <p:cNvSpPr txBox="1">
            <a:spLocks/>
          </p:cNvSpPr>
          <p:nvPr/>
        </p:nvSpPr>
        <p:spPr>
          <a:xfrm>
            <a:off x="762939" y="2724634"/>
            <a:ext cx="5721303" cy="95410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cs typeface="Calibri" panose="020F0502020204030204" pitchFamily="34" charset="0"/>
              </a:rPr>
              <a:t>The first program in the nation to train </a:t>
            </a:r>
            <a:br>
              <a:rPr lang="en-US" sz="18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bg1"/>
                </a:solidFill>
                <a:cs typeface="Calibri" panose="020F0502020204030204" pitchFamily="34" charset="0"/>
              </a:rPr>
              <a:t>Veteran-Owned Small Businesses on how to accelerate their success and growth in the federal contracting market.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E5D4D8-CEF3-BA25-08A0-B7DB5674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600731" y="1449908"/>
            <a:ext cx="45719" cy="2079056"/>
          </a:xfrm>
          <a:prstGeom prst="rect">
            <a:avLst/>
          </a:prstGeom>
          <a:solidFill>
            <a:srgbClr val="BF2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DEA2A7-5E5A-538D-5A90-D66BBEA2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600731" y="2866041"/>
            <a:ext cx="45719" cy="2079056"/>
          </a:xfrm>
          <a:prstGeom prst="rect">
            <a:avLst/>
          </a:prstGeom>
          <a:solidFill>
            <a:srgbClr val="BF2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6C66DA-9254-8862-1924-B907E48ADDC8}"/>
              </a:ext>
            </a:extLst>
          </p:cNvPr>
          <p:cNvSpPr/>
          <p:nvPr/>
        </p:nvSpPr>
        <p:spPr>
          <a:xfrm>
            <a:off x="7716417" y="269537"/>
            <a:ext cx="4021493" cy="481113"/>
          </a:xfrm>
          <a:prstGeom prst="rect">
            <a:avLst/>
          </a:prstGeom>
          <a:gradFill>
            <a:gsLst>
              <a:gs pos="81000">
                <a:srgbClr val="0070B7"/>
              </a:gs>
              <a:gs pos="19000">
                <a:srgbClr val="0070B7"/>
              </a:gs>
              <a:gs pos="6000">
                <a:srgbClr val="1D6CA4"/>
              </a:gs>
              <a:gs pos="94000">
                <a:srgbClr val="0070B7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ptos" panose="020B0004020202020204" pitchFamily="34" charset="0"/>
                <a:cs typeface="Calibri" panose="020F0502020204030204" pitchFamily="34" charset="0"/>
              </a:rPr>
              <a:t>Who is VIP for?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B53BA3-824C-ED7C-AA5F-B60ACF6ABF46}"/>
              </a:ext>
            </a:extLst>
          </p:cNvPr>
          <p:cNvSpPr/>
          <p:nvPr/>
        </p:nvSpPr>
        <p:spPr>
          <a:xfrm>
            <a:off x="7716417" y="750650"/>
            <a:ext cx="4021493" cy="9318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/>
            </a:pPr>
            <a:r>
              <a:rPr lang="en-US" sz="1600" dirty="0">
                <a:solidFill>
                  <a:schemeClr val="tx1"/>
                </a:solidFill>
                <a:ea typeface="+mn-lt"/>
                <a:cs typeface="Calibri" panose="020F0502020204030204" pitchFamily="34" charset="0"/>
              </a:rPr>
              <a:t>VOSB/SDVOSB owner, principal, or C-level executive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3C56C8-3D26-0CFB-C66C-83A565DF2C48}"/>
              </a:ext>
            </a:extLst>
          </p:cNvPr>
          <p:cNvSpPr/>
          <p:nvPr/>
        </p:nvSpPr>
        <p:spPr>
          <a:xfrm>
            <a:off x="7716417" y="1923028"/>
            <a:ext cx="4021493" cy="481113"/>
          </a:xfrm>
          <a:prstGeom prst="rect">
            <a:avLst/>
          </a:prstGeom>
          <a:gradFill>
            <a:gsLst>
              <a:gs pos="81000">
                <a:srgbClr val="0070B7"/>
              </a:gs>
              <a:gs pos="19000">
                <a:srgbClr val="0070B7"/>
              </a:gs>
              <a:gs pos="6000">
                <a:srgbClr val="1D6CA4"/>
              </a:gs>
              <a:gs pos="94000">
                <a:srgbClr val="0070B7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Is there a cost?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70D742-FD30-6566-9DFF-4DFB9ECD8015}"/>
              </a:ext>
            </a:extLst>
          </p:cNvPr>
          <p:cNvSpPr/>
          <p:nvPr/>
        </p:nvSpPr>
        <p:spPr>
          <a:xfrm>
            <a:off x="7716417" y="2404141"/>
            <a:ext cx="4021493" cy="9318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/>
            </a:pPr>
            <a:r>
              <a:rPr lang="en-US" sz="1600" dirty="0">
                <a:solidFill>
                  <a:schemeClr val="tx1"/>
                </a:solidFill>
                <a:ea typeface="+mn-lt"/>
                <a:cs typeface="Calibri" panose="020F0502020204030204" pitchFamily="34" charset="0"/>
              </a:rPr>
              <a:t>No. Training provided at</a:t>
            </a:r>
            <a:r>
              <a:rPr lang="en-US" sz="1600" b="1" dirty="0">
                <a:solidFill>
                  <a:schemeClr val="tx1"/>
                </a:solidFill>
                <a:ea typeface="+mn-lt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BF2728"/>
                </a:solidFill>
                <a:ea typeface="+mn-lt"/>
                <a:cs typeface="Calibri" panose="020F0502020204030204" pitchFamily="34" charset="0"/>
              </a:rPr>
              <a:t>no cost</a:t>
            </a:r>
            <a:r>
              <a:rPr lang="en-US" sz="1600" dirty="0">
                <a:solidFill>
                  <a:srgbClr val="BF2728"/>
                </a:solidFill>
                <a:ea typeface="+mn-lt"/>
                <a:cs typeface="Calibri" panose="020F0502020204030204" pitchFamily="34" charset="0"/>
              </a:rPr>
              <a:t>* </a:t>
            </a:r>
            <a:r>
              <a:rPr lang="en-US" sz="1600" dirty="0">
                <a:solidFill>
                  <a:schemeClr val="tx1"/>
                </a:solidFill>
                <a:ea typeface="+mn-lt"/>
                <a:cs typeface="Calibri" panose="020F0502020204030204" pitchFamily="34" charset="0"/>
              </a:rPr>
              <a:t>to Veteran-Owned Small Businesses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2CF350-051B-41C9-D884-F344202401B6}"/>
              </a:ext>
            </a:extLst>
          </p:cNvPr>
          <p:cNvSpPr/>
          <p:nvPr/>
        </p:nvSpPr>
        <p:spPr>
          <a:xfrm>
            <a:off x="7716417" y="3576970"/>
            <a:ext cx="4021493" cy="481113"/>
          </a:xfrm>
          <a:prstGeom prst="rect">
            <a:avLst/>
          </a:prstGeom>
          <a:gradFill>
            <a:gsLst>
              <a:gs pos="81000">
                <a:srgbClr val="0070B7"/>
              </a:gs>
              <a:gs pos="19000">
                <a:srgbClr val="0070B7"/>
              </a:gs>
              <a:gs pos="6000">
                <a:srgbClr val="1D6CA4"/>
              </a:gs>
              <a:gs pos="94000">
                <a:srgbClr val="0070B7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Duration of training?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6C9FFF-CF2D-E4A4-DCF2-97A921A36538}"/>
              </a:ext>
            </a:extLst>
          </p:cNvPr>
          <p:cNvSpPr/>
          <p:nvPr/>
        </p:nvSpPr>
        <p:spPr>
          <a:xfrm>
            <a:off x="7716417" y="4058083"/>
            <a:ext cx="4021493" cy="9318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/>
            </a:pPr>
            <a:r>
              <a:rPr lang="en-US" sz="1600" dirty="0">
                <a:solidFill>
                  <a:schemeClr val="tx1"/>
                </a:solidFill>
                <a:ea typeface="+mn-lt"/>
                <a:cs typeface="Calibri" panose="020F0502020204030204" pitchFamily="34" charset="0"/>
              </a:rPr>
              <a:t>The comprehensive certification program takes place in-person over a </a:t>
            </a:r>
            <a:br>
              <a:rPr lang="en-US" sz="1600" dirty="0">
                <a:solidFill>
                  <a:schemeClr val="tx1"/>
                </a:solidFill>
                <a:ea typeface="+mn-lt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tx1"/>
                </a:solidFill>
                <a:ea typeface="+mn-lt"/>
                <a:cs typeface="Calibri" panose="020F0502020204030204" pitchFamily="34" charset="0"/>
              </a:rPr>
              <a:t>3 day-27-hour period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D82A471-94A0-A272-656A-45CEC88633A2}"/>
              </a:ext>
            </a:extLst>
          </p:cNvPr>
          <p:cNvSpPr/>
          <p:nvPr/>
        </p:nvSpPr>
        <p:spPr>
          <a:xfrm>
            <a:off x="7716417" y="5230461"/>
            <a:ext cx="4021493" cy="481113"/>
          </a:xfrm>
          <a:prstGeom prst="rect">
            <a:avLst/>
          </a:prstGeom>
          <a:gradFill>
            <a:gsLst>
              <a:gs pos="81000">
                <a:srgbClr val="0070B7"/>
              </a:gs>
              <a:gs pos="19000">
                <a:srgbClr val="0070B7"/>
              </a:gs>
              <a:gs pos="6000">
                <a:srgbClr val="1D6CA4"/>
              </a:gs>
              <a:gs pos="94000">
                <a:srgbClr val="0070B7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b="1" dirty="0">
                <a:cs typeface="Calibri" panose="020F0502020204030204" pitchFamily="34" charset="0"/>
              </a:rPr>
              <a:t>Training location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131176-02A7-BE1B-A6D7-E60F2DAB3F40}"/>
              </a:ext>
            </a:extLst>
          </p:cNvPr>
          <p:cNvSpPr/>
          <p:nvPr/>
        </p:nvSpPr>
        <p:spPr>
          <a:xfrm>
            <a:off x="7716417" y="5711574"/>
            <a:ext cx="4021493" cy="9318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/>
            </a:pPr>
            <a:r>
              <a:rPr lang="en-US" sz="1600" b="0" i="0" dirty="0">
                <a:solidFill>
                  <a:srgbClr val="111111"/>
                </a:solidFill>
                <a:effectLst/>
                <a:cs typeface="Calibri" panose="020F0502020204030204" pitchFamily="34" charset="0"/>
              </a:rPr>
              <a:t>Potomac, MD - William F. Bolger Center, </a:t>
            </a:r>
            <a:br>
              <a:rPr lang="en-US" sz="1600" b="0" i="0" dirty="0">
                <a:solidFill>
                  <a:srgbClr val="111111"/>
                </a:solidFill>
                <a:effectLst/>
                <a:cs typeface="Calibri" panose="020F0502020204030204" pitchFamily="34" charset="0"/>
              </a:rPr>
            </a:br>
            <a:r>
              <a:rPr lang="en-US" sz="1600" b="0" i="0" dirty="0">
                <a:solidFill>
                  <a:srgbClr val="111111"/>
                </a:solidFill>
                <a:effectLst/>
                <a:cs typeface="Calibri" panose="020F0502020204030204" pitchFamily="34" charset="0"/>
              </a:rPr>
              <a:t>11 miles from Washington D.C.</a:t>
            </a:r>
            <a:endParaRPr lang="en-US" sz="1600" dirty="0">
              <a:solidFill>
                <a:schemeClr val="tx1"/>
              </a:solidFill>
              <a:ea typeface="+mn-lt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6140AE-5C73-0A32-447D-7840CBF8BFDA}"/>
              </a:ext>
            </a:extLst>
          </p:cNvPr>
          <p:cNvSpPr txBox="1"/>
          <p:nvPr/>
        </p:nvSpPr>
        <p:spPr>
          <a:xfrm>
            <a:off x="8386662" y="3298195"/>
            <a:ext cx="26802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Calibri" panose="020F0502020204030204" pitchFamily="34" charset="0"/>
              </a:rPr>
              <a:t>*training, meals, and lodging included</a:t>
            </a:r>
          </a:p>
        </p:txBody>
      </p:sp>
    </p:spTree>
    <p:extLst>
      <p:ext uri="{BB962C8B-B14F-4D97-AF65-F5344CB8AC3E}">
        <p14:creationId xmlns:p14="http://schemas.microsoft.com/office/powerpoint/2010/main" val="20210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806760-5AAA-10E5-95D3-0DB3131CC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738032"/>
            <a:ext cx="12192000" cy="2119968"/>
          </a:xfrm>
          <a:prstGeom prst="rect">
            <a:avLst/>
          </a:prstGeom>
          <a:solidFill>
            <a:srgbClr val="00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" name="Group 46" descr="START Designed for Veteran-owned small businesses looking to enter or expand in the federal market.&#10;">
            <a:extLst>
              <a:ext uri="{FF2B5EF4-FFF2-40B4-BE49-F238E27FC236}">
                <a16:creationId xmlns:a16="http://schemas.microsoft.com/office/drawing/2014/main" id="{4D479AE7-C1B0-B473-CDFB-947616432A41}"/>
              </a:ext>
            </a:extLst>
          </p:cNvPr>
          <p:cNvGrpSpPr/>
          <p:nvPr/>
        </p:nvGrpSpPr>
        <p:grpSpPr>
          <a:xfrm>
            <a:off x="5160702" y="903869"/>
            <a:ext cx="2082145" cy="2172989"/>
            <a:chOff x="475231" y="3599535"/>
            <a:chExt cx="2082145" cy="217298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9A5F3D3-4396-616A-EC44-CC4AB2DA6393}"/>
                </a:ext>
              </a:extLst>
            </p:cNvPr>
            <p:cNvSpPr/>
            <p:nvPr/>
          </p:nvSpPr>
          <p:spPr>
            <a:xfrm>
              <a:off x="483439" y="4190087"/>
              <a:ext cx="2040987" cy="1582437"/>
            </a:xfrm>
            <a:prstGeom prst="rect">
              <a:avLst/>
            </a:prstGeom>
            <a:solidFill>
              <a:srgbClr val="002E62">
                <a:lumMod val="10000"/>
                <a:lumOff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74320" tIns="0" rIns="27432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14675CE-0A66-0C91-48B3-C525894AF798}"/>
                </a:ext>
              </a:extLst>
            </p:cNvPr>
            <p:cNvSpPr/>
            <p:nvPr/>
          </p:nvSpPr>
          <p:spPr>
            <a:xfrm>
              <a:off x="483439" y="3599535"/>
              <a:ext cx="2040987" cy="604861"/>
            </a:xfrm>
            <a:prstGeom prst="rect">
              <a:avLst/>
            </a:prstGeom>
            <a:gradFill>
              <a:gsLst>
                <a:gs pos="81000">
                  <a:srgbClr val="0070B7"/>
                </a:gs>
                <a:gs pos="19000">
                  <a:srgbClr val="0070B7"/>
                </a:gs>
                <a:gs pos="6000">
                  <a:srgbClr val="1D6CA4"/>
                </a:gs>
                <a:gs pos="94000">
                  <a:srgbClr val="0070B7"/>
                </a:gs>
              </a:gsLst>
              <a:lin ang="4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74320" tIns="0" rIns="27432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START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98D7DB8-CF41-5FBA-3EA1-35B9BB9A12F3}"/>
                </a:ext>
              </a:extLst>
            </p:cNvPr>
            <p:cNvSpPr txBox="1"/>
            <p:nvPr/>
          </p:nvSpPr>
          <p:spPr>
            <a:xfrm>
              <a:off x="475231" y="4307813"/>
              <a:ext cx="2082145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Designed for Veteran-owned small businesses looking to enter or expand in the federal market.</a:t>
              </a:r>
            </a:p>
          </p:txBody>
        </p:sp>
      </p:grpSp>
      <p:grpSp>
        <p:nvGrpSpPr>
          <p:cNvPr id="51" name="Group 50" descr="GROW Created to increase the Veteran-owned small businesses’ ability to win and maintain federal contracts.&#10;">
            <a:extLst>
              <a:ext uri="{FF2B5EF4-FFF2-40B4-BE49-F238E27FC236}">
                <a16:creationId xmlns:a16="http://schemas.microsoft.com/office/drawing/2014/main" id="{411D0D44-D4C1-4478-0708-B8A4D302FBBC}"/>
              </a:ext>
            </a:extLst>
          </p:cNvPr>
          <p:cNvGrpSpPr/>
          <p:nvPr/>
        </p:nvGrpSpPr>
        <p:grpSpPr>
          <a:xfrm>
            <a:off x="7504902" y="889560"/>
            <a:ext cx="2057400" cy="2187298"/>
            <a:chOff x="2819431" y="3585226"/>
            <a:chExt cx="2057400" cy="2187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479A8E0-06BA-B283-DF45-BBEA46F2271C}"/>
                </a:ext>
              </a:extLst>
            </p:cNvPr>
            <p:cNvSpPr/>
            <p:nvPr/>
          </p:nvSpPr>
          <p:spPr>
            <a:xfrm>
              <a:off x="2819431" y="4190087"/>
              <a:ext cx="2040987" cy="1582437"/>
            </a:xfrm>
            <a:prstGeom prst="rect">
              <a:avLst/>
            </a:prstGeom>
            <a:solidFill>
              <a:srgbClr val="002E62">
                <a:lumMod val="10000"/>
                <a:lumOff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74320" tIns="0" rIns="27432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11A5662-4D51-1E62-15FE-35CB260E21A7}"/>
                </a:ext>
              </a:extLst>
            </p:cNvPr>
            <p:cNvSpPr/>
            <p:nvPr/>
          </p:nvSpPr>
          <p:spPr>
            <a:xfrm>
              <a:off x="2819431" y="3585226"/>
              <a:ext cx="2040987" cy="604861"/>
            </a:xfrm>
            <a:prstGeom prst="rect">
              <a:avLst/>
            </a:prstGeom>
            <a:gradFill>
              <a:gsLst>
                <a:gs pos="81000">
                  <a:srgbClr val="0070B7"/>
                </a:gs>
                <a:gs pos="19000">
                  <a:srgbClr val="0070B7"/>
                </a:gs>
                <a:gs pos="6000">
                  <a:srgbClr val="1D6CA4"/>
                </a:gs>
                <a:gs pos="94000">
                  <a:srgbClr val="0070B7"/>
                </a:gs>
              </a:gsLst>
              <a:lin ang="4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74320" tIns="0" rIns="27432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GROW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9D1E832-D352-53A5-7319-B6ADE71A8142}"/>
                </a:ext>
              </a:extLst>
            </p:cNvPr>
            <p:cNvSpPr txBox="1"/>
            <p:nvPr/>
          </p:nvSpPr>
          <p:spPr>
            <a:xfrm>
              <a:off x="2819431" y="4307813"/>
              <a:ext cx="2057400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Created to increase the Veteran-owned small businesses’ ability to win and maintain federal contracts.</a:t>
              </a:r>
            </a:p>
          </p:txBody>
        </p:sp>
      </p:grpSp>
      <p:grpSp>
        <p:nvGrpSpPr>
          <p:cNvPr id="55" name="Group 54" descr="ADVANCE Tailored for Veteran entrepreneurs interested in taking their business to the next level of sustained growth.&#10;">
            <a:extLst>
              <a:ext uri="{FF2B5EF4-FFF2-40B4-BE49-F238E27FC236}">
                <a16:creationId xmlns:a16="http://schemas.microsoft.com/office/drawing/2014/main" id="{94703BBA-D182-5F5C-A452-4A16F07DCB37}"/>
              </a:ext>
            </a:extLst>
          </p:cNvPr>
          <p:cNvGrpSpPr/>
          <p:nvPr/>
        </p:nvGrpSpPr>
        <p:grpSpPr>
          <a:xfrm>
            <a:off x="9832687" y="889560"/>
            <a:ext cx="2122107" cy="2187298"/>
            <a:chOff x="5147216" y="3585226"/>
            <a:chExt cx="2122107" cy="2187298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3D5619A-EC74-CA44-836B-001A86DF066F}"/>
                </a:ext>
              </a:extLst>
            </p:cNvPr>
            <p:cNvSpPr/>
            <p:nvPr/>
          </p:nvSpPr>
          <p:spPr>
            <a:xfrm>
              <a:off x="5147217" y="4190087"/>
              <a:ext cx="2040987" cy="1582437"/>
            </a:xfrm>
            <a:prstGeom prst="rect">
              <a:avLst/>
            </a:prstGeom>
            <a:solidFill>
              <a:srgbClr val="002E62">
                <a:lumMod val="10000"/>
                <a:lumOff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74320" tIns="0" rIns="27432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235EA43-A2DD-3C41-3D1A-90F698C4B36A}"/>
                </a:ext>
              </a:extLst>
            </p:cNvPr>
            <p:cNvSpPr/>
            <p:nvPr/>
          </p:nvSpPr>
          <p:spPr>
            <a:xfrm>
              <a:off x="5147217" y="3585226"/>
              <a:ext cx="2040987" cy="604861"/>
            </a:xfrm>
            <a:prstGeom prst="rect">
              <a:avLst/>
            </a:prstGeom>
            <a:gradFill>
              <a:gsLst>
                <a:gs pos="81000">
                  <a:srgbClr val="0070B7"/>
                </a:gs>
                <a:gs pos="19000">
                  <a:srgbClr val="0070B7"/>
                </a:gs>
                <a:gs pos="6000">
                  <a:srgbClr val="1D6CA4"/>
                </a:gs>
                <a:gs pos="94000">
                  <a:srgbClr val="0070B7"/>
                </a:gs>
              </a:gsLst>
              <a:lin ang="4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74320" tIns="0" rIns="27432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ADVANCE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E3639E-F31F-1733-5DC0-2CF03B16FEAB}"/>
                </a:ext>
              </a:extLst>
            </p:cNvPr>
            <p:cNvSpPr txBox="1"/>
            <p:nvPr/>
          </p:nvSpPr>
          <p:spPr>
            <a:xfrm>
              <a:off x="5147216" y="4307813"/>
              <a:ext cx="2122107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Tailored for Veteran entrepreneurs interested in taking their business to the next level of sustained growth.</a:t>
              </a:r>
            </a:p>
          </p:txBody>
        </p:sp>
      </p:grpSp>
      <p:grpSp>
        <p:nvGrpSpPr>
          <p:cNvPr id="59" name="Group 58" descr="INTERNATIONAL Purpose-built for Veteran-owned small businesses considering entering or expanding their business overseas.&#10;">
            <a:extLst>
              <a:ext uri="{FF2B5EF4-FFF2-40B4-BE49-F238E27FC236}">
                <a16:creationId xmlns:a16="http://schemas.microsoft.com/office/drawing/2014/main" id="{8E24E19C-4D8A-424F-C654-D88AA43F74CC}"/>
              </a:ext>
            </a:extLst>
          </p:cNvPr>
          <p:cNvGrpSpPr/>
          <p:nvPr/>
        </p:nvGrpSpPr>
        <p:grpSpPr>
          <a:xfrm>
            <a:off x="5169035" y="3429234"/>
            <a:ext cx="2073813" cy="2187298"/>
            <a:chOff x="7475003" y="3585226"/>
            <a:chExt cx="2073813" cy="218729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1D0D7B9-73D0-29FD-EB69-6728252BE5AC}"/>
                </a:ext>
              </a:extLst>
            </p:cNvPr>
            <p:cNvSpPr/>
            <p:nvPr/>
          </p:nvSpPr>
          <p:spPr>
            <a:xfrm>
              <a:off x="7475003" y="4190087"/>
              <a:ext cx="2040987" cy="1582437"/>
            </a:xfrm>
            <a:prstGeom prst="rect">
              <a:avLst/>
            </a:prstGeom>
            <a:solidFill>
              <a:srgbClr val="002E62">
                <a:lumMod val="10000"/>
                <a:lumOff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74320" tIns="0" rIns="27432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5624B00-9E44-EFA3-72D3-CCFA73914327}"/>
                </a:ext>
              </a:extLst>
            </p:cNvPr>
            <p:cNvSpPr/>
            <p:nvPr/>
          </p:nvSpPr>
          <p:spPr>
            <a:xfrm>
              <a:off x="7475003" y="3585226"/>
              <a:ext cx="2040987" cy="604861"/>
            </a:xfrm>
            <a:prstGeom prst="rect">
              <a:avLst/>
            </a:prstGeom>
            <a:gradFill>
              <a:gsLst>
                <a:gs pos="81000">
                  <a:srgbClr val="0070B7"/>
                </a:gs>
                <a:gs pos="19000">
                  <a:srgbClr val="0070B7"/>
                </a:gs>
                <a:gs pos="6000">
                  <a:srgbClr val="1D6CA4"/>
                </a:gs>
                <a:gs pos="94000">
                  <a:srgbClr val="0070B7"/>
                </a:gs>
              </a:gsLst>
              <a:lin ang="4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80" tIns="0" rIns="18288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INTERNATIONAL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4F35287-820A-995E-808C-734F35A92960}"/>
                </a:ext>
              </a:extLst>
            </p:cNvPr>
            <p:cNvSpPr txBox="1"/>
            <p:nvPr/>
          </p:nvSpPr>
          <p:spPr>
            <a:xfrm>
              <a:off x="7491416" y="4307813"/>
              <a:ext cx="2057400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Purpose-built for Veteran-owned small businesses considering entering or expanding their business overseas.</a:t>
              </a:r>
            </a:p>
          </p:txBody>
        </p:sp>
      </p:grpSp>
      <p:grpSp>
        <p:nvGrpSpPr>
          <p:cNvPr id="63" name="Group 62" descr="AEROSPACE Developed to accelerate Veteran-owned small businesses’ success in the federal aerospace market.&#10;">
            <a:extLst>
              <a:ext uri="{FF2B5EF4-FFF2-40B4-BE49-F238E27FC236}">
                <a16:creationId xmlns:a16="http://schemas.microsoft.com/office/drawing/2014/main" id="{3061522C-E481-2925-2EAB-9C3FF973E688}"/>
              </a:ext>
            </a:extLst>
          </p:cNvPr>
          <p:cNvGrpSpPr/>
          <p:nvPr/>
        </p:nvGrpSpPr>
        <p:grpSpPr>
          <a:xfrm>
            <a:off x="7496821" y="3429234"/>
            <a:ext cx="2134087" cy="2187298"/>
            <a:chOff x="9802789" y="3585226"/>
            <a:chExt cx="2134087" cy="218729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0AFC5EB-38AB-13EA-C329-56EA56A7E6B2}"/>
                </a:ext>
              </a:extLst>
            </p:cNvPr>
            <p:cNvSpPr/>
            <p:nvPr/>
          </p:nvSpPr>
          <p:spPr>
            <a:xfrm>
              <a:off x="9802789" y="4190087"/>
              <a:ext cx="2040987" cy="1582437"/>
            </a:xfrm>
            <a:prstGeom prst="rect">
              <a:avLst/>
            </a:prstGeom>
            <a:solidFill>
              <a:srgbClr val="002E62">
                <a:lumMod val="10000"/>
                <a:lumOff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74320" tIns="0" rIns="27432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96C1566-54E5-D98E-8B4E-CE55409210E3}"/>
                </a:ext>
              </a:extLst>
            </p:cNvPr>
            <p:cNvSpPr/>
            <p:nvPr/>
          </p:nvSpPr>
          <p:spPr>
            <a:xfrm>
              <a:off x="9802789" y="3585226"/>
              <a:ext cx="2040987" cy="604861"/>
            </a:xfrm>
            <a:prstGeom prst="rect">
              <a:avLst/>
            </a:prstGeom>
            <a:gradFill>
              <a:gsLst>
                <a:gs pos="81000">
                  <a:srgbClr val="0070B7"/>
                </a:gs>
                <a:gs pos="19000">
                  <a:srgbClr val="0070B7"/>
                </a:gs>
                <a:gs pos="6000">
                  <a:srgbClr val="1D6CA4"/>
                </a:gs>
                <a:gs pos="94000">
                  <a:srgbClr val="0070B7"/>
                </a:gs>
              </a:gsLst>
              <a:lin ang="4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74320" tIns="0" rIns="27432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AEROSPACE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BE3B76D-1E4F-055B-158E-CF80AB2971F3}"/>
                </a:ext>
              </a:extLst>
            </p:cNvPr>
            <p:cNvSpPr txBox="1"/>
            <p:nvPr/>
          </p:nvSpPr>
          <p:spPr>
            <a:xfrm>
              <a:off x="9810870" y="4307813"/>
              <a:ext cx="2126006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Developed to accelerate Veteran-owned small businesses’ success in the federal aerospace market.</a:t>
              </a:r>
            </a:p>
          </p:txBody>
        </p:sp>
      </p:grpSp>
      <p:grpSp>
        <p:nvGrpSpPr>
          <p:cNvPr id="6" name="Group 5" descr="COMMERCIAL Designed to help secure and effectively manage contracts in the commercial sector. NEW">
            <a:extLst>
              <a:ext uri="{FF2B5EF4-FFF2-40B4-BE49-F238E27FC236}">
                <a16:creationId xmlns:a16="http://schemas.microsoft.com/office/drawing/2014/main" id="{520B28DD-E272-8913-B3C2-4F2F0C453ED6}"/>
              </a:ext>
            </a:extLst>
          </p:cNvPr>
          <p:cNvGrpSpPr/>
          <p:nvPr/>
        </p:nvGrpSpPr>
        <p:grpSpPr>
          <a:xfrm>
            <a:off x="9832688" y="3429234"/>
            <a:ext cx="2065481" cy="2187298"/>
            <a:chOff x="9802789" y="3585226"/>
            <a:chExt cx="2065481" cy="218729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7A93B1-FB75-F3FA-FD3C-0B3C6F2F1339}"/>
                </a:ext>
              </a:extLst>
            </p:cNvPr>
            <p:cNvSpPr/>
            <p:nvPr/>
          </p:nvSpPr>
          <p:spPr>
            <a:xfrm>
              <a:off x="9802789" y="4190087"/>
              <a:ext cx="2040987" cy="1582437"/>
            </a:xfrm>
            <a:prstGeom prst="rect">
              <a:avLst/>
            </a:prstGeom>
            <a:solidFill>
              <a:srgbClr val="002E62">
                <a:lumMod val="10000"/>
                <a:lumOff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74320" tIns="0" rIns="27432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E298A83-99F9-75C0-04E9-5AF48820E0DA}"/>
                </a:ext>
              </a:extLst>
            </p:cNvPr>
            <p:cNvSpPr/>
            <p:nvPr/>
          </p:nvSpPr>
          <p:spPr>
            <a:xfrm>
              <a:off x="9802789" y="3585226"/>
              <a:ext cx="2040987" cy="604861"/>
            </a:xfrm>
            <a:prstGeom prst="rect">
              <a:avLst/>
            </a:prstGeom>
            <a:gradFill>
              <a:gsLst>
                <a:gs pos="81000">
                  <a:srgbClr val="0070B7"/>
                </a:gs>
                <a:gs pos="19000">
                  <a:srgbClr val="0070B7"/>
                </a:gs>
                <a:gs pos="6000">
                  <a:srgbClr val="1D6CA4"/>
                </a:gs>
                <a:gs pos="94000">
                  <a:srgbClr val="0070B7"/>
                </a:gs>
              </a:gsLst>
              <a:lin ang="4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74320" tIns="0" rIns="27432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COMMERCIAL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B1B976-357E-C2FE-29A3-E92D21350E20}"/>
                </a:ext>
              </a:extLst>
            </p:cNvPr>
            <p:cNvSpPr txBox="1"/>
            <p:nvPr/>
          </p:nvSpPr>
          <p:spPr>
            <a:xfrm>
              <a:off x="9810870" y="4307813"/>
              <a:ext cx="205740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Designed to </a:t>
              </a:r>
              <a:r>
                <a:rPr lang="en-US" sz="1400" kern="0" dirty="0">
                  <a:cs typeface="Calibri" panose="020F0502020204030204" pitchFamily="34" charset="0"/>
                </a:rPr>
                <a:t>help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rPr>
                <a:t>secure and effectively manage contracts in the commercial sector.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0EF7F78-5968-D0A2-3015-31C0501A49BE}"/>
              </a:ext>
            </a:extLst>
          </p:cNvPr>
          <p:cNvSpPr txBox="1"/>
          <p:nvPr/>
        </p:nvSpPr>
        <p:spPr>
          <a:xfrm>
            <a:off x="540558" y="2795110"/>
            <a:ext cx="4648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alibri" panose="020F0502020204030204" pitchFamily="34" charset="0"/>
              </a:rPr>
              <a:t>The Veteran Institute for Procurement provides specialized training for owners, principals, and C-level executives from </a:t>
            </a:r>
            <a:r>
              <a:rPr lang="en-US" b="1" dirty="0">
                <a:cs typeface="Calibri" panose="020F0502020204030204" pitchFamily="34" charset="0"/>
              </a:rPr>
              <a:t>Veteran-owned small businesses looking to enter or grow in federal procurement.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941CAF5-3775-6B9E-A167-43DAE12A04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557" y="2147574"/>
            <a:ext cx="4833257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43D6B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We Arm Vets to WIN!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43D6B"/>
              </a:solidFill>
              <a:effectLst/>
              <a:uLnTx/>
              <a:uFillTx/>
              <a:latin typeface="+mj-lt"/>
              <a:ea typeface="+mn-lt"/>
              <a:cs typeface="Calibri" panose="020F0502020204030204" pitchFamily="34" charset="0"/>
            </a:endParaRPr>
          </a:p>
        </p:txBody>
      </p:sp>
      <p:pic>
        <p:nvPicPr>
          <p:cNvPr id="20" name="Graphic 19" descr="Veteran Institute for Procurement logo">
            <a:extLst>
              <a:ext uri="{FF2B5EF4-FFF2-40B4-BE49-F238E27FC236}">
                <a16:creationId xmlns:a16="http://schemas.microsoft.com/office/drawing/2014/main" id="{30B01EE5-6644-A13E-4C5A-62D9667060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843" y="249338"/>
            <a:ext cx="1824620" cy="18246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22F963A-3F64-5001-E03F-ADC9C071852C}"/>
              </a:ext>
            </a:extLst>
          </p:cNvPr>
          <p:cNvSpPr txBox="1"/>
          <p:nvPr/>
        </p:nvSpPr>
        <p:spPr>
          <a:xfrm>
            <a:off x="1097517" y="5675183"/>
            <a:ext cx="3055383" cy="461665"/>
          </a:xfrm>
          <a:prstGeom prst="rect">
            <a:avLst/>
          </a:prstGeom>
          <a:solidFill>
            <a:srgbClr val="BF2728"/>
          </a:solidFill>
        </p:spPr>
        <p:txBody>
          <a:bodyPr wrap="square" tIns="91440" bIns="914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anose="020F0502020204030204" pitchFamily="34" charset="0"/>
              </a:rPr>
              <a:t>Apply </a:t>
            </a:r>
            <a:r>
              <a:rPr lang="en-US" b="1" dirty="0">
                <a:solidFill>
                  <a:srgbClr val="FFFFFF"/>
                </a:solidFill>
                <a:cs typeface="Calibri" panose="020F0502020204030204" pitchFamily="34" charset="0"/>
              </a:rPr>
              <a:t>at: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anose="020F0502020204030204" pitchFamily="34" charset="0"/>
              </a:rPr>
              <a:t>nationalvip.org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1417E7-9E28-E101-86BB-6645276B18A5}"/>
              </a:ext>
            </a:extLst>
          </p:cNvPr>
          <p:cNvSpPr txBox="1"/>
          <p:nvPr/>
        </p:nvSpPr>
        <p:spPr>
          <a:xfrm>
            <a:off x="502512" y="5042276"/>
            <a:ext cx="4245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Calibri" panose="020F0502020204030204" pitchFamily="34" charset="0"/>
              </a:rPr>
              <a:t>Applications open for all programs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2B0A3E-1B2E-E294-F2E4-CFAAF6030147}"/>
              </a:ext>
            </a:extLst>
          </p:cNvPr>
          <p:cNvSpPr txBox="1"/>
          <p:nvPr/>
        </p:nvSpPr>
        <p:spPr>
          <a:xfrm>
            <a:off x="10374418" y="5134209"/>
            <a:ext cx="957526" cy="369332"/>
          </a:xfrm>
          <a:prstGeom prst="rect">
            <a:avLst/>
          </a:prstGeom>
          <a:solidFill>
            <a:srgbClr val="BF2728"/>
          </a:solidFill>
        </p:spPr>
        <p:txBody>
          <a:bodyPr wrap="square" tIns="91440" bIns="914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anose="020F0502020204030204" pitchFamily="34" charset="0"/>
              </a:rPr>
              <a:t>**NEW**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6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0F8A42-4685-1418-1EF1-DE4E3DE8FF8E}"/>
              </a:ext>
            </a:extLst>
          </p:cNvPr>
          <p:cNvSpPr txBox="1"/>
          <p:nvPr/>
        </p:nvSpPr>
        <p:spPr>
          <a:xfrm>
            <a:off x="2328361" y="1651267"/>
            <a:ext cx="26948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Some Plant Seeds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33CB3B-BA8B-010C-D900-0C7F46E64F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24000" y="2236714"/>
            <a:ext cx="4303594" cy="15799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VIP Waters the Plants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07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A3F4BDD-9E32-BFD9-F100-EBBB669EECB9}"/>
              </a:ext>
            </a:extLst>
          </p:cNvPr>
          <p:cNvSpPr txBox="1"/>
          <p:nvPr/>
        </p:nvSpPr>
        <p:spPr>
          <a:xfrm>
            <a:off x="627637" y="4968582"/>
            <a:ext cx="3369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effectLst/>
                <a:latin typeface="Aptos" panose="020B0004020202020204" pitchFamily="34" charset="0"/>
                <a:cs typeface="Calibri" panose="020F0502020204030204" pitchFamily="34" charset="0"/>
              </a:rPr>
              <a:t>Funded in part through a Grant with the U.S. Small Business Administration.</a:t>
            </a:r>
            <a:endParaRPr lang="en-US" sz="1400" dirty="0">
              <a:effectLst/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Graphic 15" descr="SBA logo">
            <a:extLst>
              <a:ext uri="{FF2B5EF4-FFF2-40B4-BE49-F238E27FC236}">
                <a16:creationId xmlns:a16="http://schemas.microsoft.com/office/drawing/2014/main" id="{6E40774D-A55A-F680-51B4-C15DB4FB72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3983" y="2396948"/>
            <a:ext cx="2038845" cy="2220237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97B798F-F68E-36F7-0436-3363BEB60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84A1A176-D6D0-D541-9B38-4C30BF76CF18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" name="Group 2" descr="Laptop screen displaying SBA's veteran-owned businesses web page with the link to the Veteran Institute for Procurement circled">
            <a:extLst>
              <a:ext uri="{FF2B5EF4-FFF2-40B4-BE49-F238E27FC236}">
                <a16:creationId xmlns:a16="http://schemas.microsoft.com/office/drawing/2014/main" id="{25C04C32-D16D-4110-CEE0-906CC7FDC6B9}"/>
              </a:ext>
            </a:extLst>
          </p:cNvPr>
          <p:cNvGrpSpPr/>
          <p:nvPr/>
        </p:nvGrpSpPr>
        <p:grpSpPr>
          <a:xfrm>
            <a:off x="4416986" y="313250"/>
            <a:ext cx="8155062" cy="5974481"/>
            <a:chOff x="1879308" y="460419"/>
            <a:chExt cx="8500056" cy="6192172"/>
          </a:xfrm>
        </p:grpSpPr>
        <p:pic>
          <p:nvPicPr>
            <p:cNvPr id="4" name="Picture 3" descr="A computer with a blank screen&#10;&#10;Description automatically generated">
              <a:extLst>
                <a:ext uri="{FF2B5EF4-FFF2-40B4-BE49-F238E27FC236}">
                  <a16:creationId xmlns:a16="http://schemas.microsoft.com/office/drawing/2014/main" id="{C64F3E1B-55A6-B550-970A-B8F5D0EB5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9308" y="460419"/>
              <a:ext cx="8500056" cy="619217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98B6503-8ACB-2636-FCE9-892DFC5971A4}"/>
                </a:ext>
              </a:extLst>
            </p:cNvPr>
            <p:cNvSpPr/>
            <p:nvPr/>
          </p:nvSpPr>
          <p:spPr>
            <a:xfrm>
              <a:off x="2749826" y="4181061"/>
              <a:ext cx="6771861" cy="1159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A5A51A9-CF8F-0437-E52B-1BFB59719A3F}"/>
                </a:ext>
              </a:extLst>
            </p:cNvPr>
            <p:cNvGrpSpPr/>
            <p:nvPr/>
          </p:nvGrpSpPr>
          <p:grpSpPr>
            <a:xfrm>
              <a:off x="2749826" y="786801"/>
              <a:ext cx="6771861" cy="4553825"/>
              <a:chOff x="2749826" y="786801"/>
              <a:chExt cx="6771861" cy="455382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F6F18CA-B3FD-D919-C471-C2066B7A06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49826" y="786801"/>
                <a:ext cx="6771861" cy="3466406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4CDC41D-A61D-8178-545A-8128966113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1382" y="2416494"/>
                <a:ext cx="3362753" cy="2924132"/>
              </a:xfrm>
              <a:prstGeom prst="rect">
                <a:avLst/>
              </a:prstGeom>
            </p:spPr>
          </p:pic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8F21809-3017-53A6-4BBD-006D6FC39074}"/>
                </a:ext>
              </a:extLst>
            </p:cNvPr>
            <p:cNvSpPr/>
            <p:nvPr/>
          </p:nvSpPr>
          <p:spPr>
            <a:xfrm>
              <a:off x="5116601" y="4956313"/>
              <a:ext cx="1716157" cy="33130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F78F0A52-4B96-40F8-9FBA-3B3B423C1A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3106" y="570269"/>
            <a:ext cx="4358239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43D6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VIP is an Official SBA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43D6B"/>
                </a:solidFill>
                <a:effectLst/>
                <a:uLnTx/>
                <a:uFillTx/>
                <a:latin typeface="Aptos" panose="020B0004020202020204" pitchFamily="34" charset="0"/>
                <a:ea typeface="+mn-lt"/>
                <a:cs typeface="Calibri" panose="020F0502020204030204" pitchFamily="34" charset="0"/>
              </a:rPr>
              <a:t>Federal Procurement Training Resource</a:t>
            </a:r>
          </a:p>
        </p:txBody>
      </p:sp>
    </p:spTree>
    <p:extLst>
      <p:ext uri="{BB962C8B-B14F-4D97-AF65-F5344CB8AC3E}">
        <p14:creationId xmlns:p14="http://schemas.microsoft.com/office/powerpoint/2010/main" val="169683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55CAA3-660F-FE54-66AE-82E9C7FA17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 Requirements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59E35A-B861-D127-E7E9-00A44B022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3791876"/>
            <a:ext cx="8248061" cy="1176050"/>
          </a:xfrm>
        </p:spPr>
        <p:txBody>
          <a:bodyPr/>
          <a:lstStyle/>
          <a:p>
            <a:r>
              <a:rPr lang="en-US" dirty="0"/>
              <a:t>A preview of the eligibility requirements for each VIP program </a:t>
            </a:r>
          </a:p>
        </p:txBody>
      </p:sp>
    </p:spTree>
    <p:extLst>
      <p:ext uri="{BB962C8B-B14F-4D97-AF65-F5344CB8AC3E}">
        <p14:creationId xmlns:p14="http://schemas.microsoft.com/office/powerpoint/2010/main" val="2631139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47CF2F-E163-9A27-2607-3160A2A23D22}"/>
              </a:ext>
            </a:extLst>
          </p:cNvPr>
          <p:cNvSpPr/>
          <p:nvPr/>
        </p:nvSpPr>
        <p:spPr>
          <a:xfrm>
            <a:off x="670815" y="2069184"/>
            <a:ext cx="3365762" cy="530257"/>
          </a:xfrm>
          <a:prstGeom prst="rect">
            <a:avLst/>
          </a:prstGeom>
          <a:gradFill>
            <a:gsLst>
              <a:gs pos="81000">
                <a:srgbClr val="0070B7"/>
              </a:gs>
              <a:gs pos="19000">
                <a:srgbClr val="0070B7"/>
              </a:gs>
              <a:gs pos="6000">
                <a:srgbClr val="1D6CA4"/>
              </a:gs>
              <a:gs pos="94000">
                <a:srgbClr val="0070B7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b="1" dirty="0">
                <a:latin typeface="Aptos" panose="020B0004020202020204" pitchFamily="34" charset="0"/>
              </a:rPr>
              <a:t>START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AB443B-128E-0CCF-E763-79163A1BC91A}"/>
              </a:ext>
            </a:extLst>
          </p:cNvPr>
          <p:cNvSpPr/>
          <p:nvPr/>
        </p:nvSpPr>
        <p:spPr>
          <a:xfrm>
            <a:off x="670815" y="2599441"/>
            <a:ext cx="3365762" cy="2545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274320" rIns="182880" rtlCol="0" anchor="t"/>
          <a:lstStyle/>
          <a:p>
            <a:pPr>
              <a:spcBef>
                <a:spcPts val="1200"/>
              </a:spcBef>
            </a:pPr>
            <a:r>
              <a:rPr lang="en-US" sz="1600" dirty="0">
                <a:solidFill>
                  <a:schemeClr val="tx1"/>
                </a:solidFill>
                <a:effectLst/>
              </a:rPr>
              <a:t>Designed for Veteran-owned small businesses looking to </a:t>
            </a:r>
            <a:r>
              <a:rPr lang="en-US" sz="1600" b="1" dirty="0">
                <a:solidFill>
                  <a:schemeClr val="tx1"/>
                </a:solidFill>
                <a:effectLst/>
              </a:rPr>
              <a:t>enter</a:t>
            </a:r>
            <a:r>
              <a:rPr lang="en-US" sz="1600" dirty="0">
                <a:solidFill>
                  <a:schemeClr val="tx1"/>
                </a:solidFill>
                <a:effectLst/>
              </a:rPr>
              <a:t> or </a:t>
            </a:r>
            <a:r>
              <a:rPr lang="en-US" sz="1600" b="1" dirty="0">
                <a:solidFill>
                  <a:schemeClr val="tx1"/>
                </a:solidFill>
                <a:effectLst/>
              </a:rPr>
              <a:t>expand</a:t>
            </a:r>
            <a:r>
              <a:rPr lang="en-US" sz="1600" dirty="0">
                <a:solidFill>
                  <a:schemeClr val="tx1"/>
                </a:solidFill>
                <a:effectLst/>
              </a:rPr>
              <a:t> in the federal market.</a:t>
            </a:r>
          </a:p>
          <a:p>
            <a:pPr>
              <a:spcBef>
                <a:spcPts val="1200"/>
              </a:spcBef>
            </a:pPr>
            <a:r>
              <a:rPr lang="en-US" sz="1600" b="1" dirty="0">
                <a:solidFill>
                  <a:srgbClr val="0070B7"/>
                </a:solidFill>
                <a:latin typeface="Aptos" panose="020B0004020202020204" pitchFamily="34" charset="0"/>
                <a:ea typeface="+mn-lt"/>
                <a:cs typeface="Arial" panose="020B0604020202020204" pitchFamily="34" charset="0"/>
              </a:rPr>
              <a:t>Requirements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8B0985-8762-897C-F357-28CDF4DC94E3}"/>
              </a:ext>
            </a:extLst>
          </p:cNvPr>
          <p:cNvSpPr txBox="1"/>
          <p:nvPr/>
        </p:nvSpPr>
        <p:spPr>
          <a:xfrm>
            <a:off x="913316" y="4704364"/>
            <a:ext cx="2808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ptos" panose="020B0004020202020204" pitchFamily="34" charset="0"/>
              </a:rPr>
              <a:t>Must be full-time, have a working website, and registered in </a:t>
            </a:r>
            <a:r>
              <a:rPr lang="en-US" sz="1100" dirty="0" err="1">
                <a:latin typeface="Aptos" panose="020B0004020202020204" pitchFamily="34" charset="0"/>
              </a:rPr>
              <a:t>SAM.gov</a:t>
            </a:r>
            <a:r>
              <a:rPr lang="en-US" sz="1100" dirty="0">
                <a:latin typeface="Aptos" panose="020B0004020202020204" pitchFamily="34" charset="0"/>
              </a:rPr>
              <a:t>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1834CD1-E801-E78E-A023-2858F957A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494781"/>
              </p:ext>
            </p:extLst>
          </p:nvPr>
        </p:nvGraphicFramePr>
        <p:xfrm>
          <a:off x="778237" y="4066388"/>
          <a:ext cx="3186150" cy="647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075">
                  <a:extLst>
                    <a:ext uri="{9D8B030D-6E8A-4147-A177-3AD203B41FA5}">
                      <a16:colId xmlns:a16="http://schemas.microsoft.com/office/drawing/2014/main" val="1506922237"/>
                    </a:ext>
                  </a:extLst>
                </a:gridCol>
                <a:gridCol w="838986">
                  <a:extLst>
                    <a:ext uri="{9D8B030D-6E8A-4147-A177-3AD203B41FA5}">
                      <a16:colId xmlns:a16="http://schemas.microsoft.com/office/drawing/2014/main" val="2344419397"/>
                    </a:ext>
                  </a:extLst>
                </a:gridCol>
                <a:gridCol w="976089">
                  <a:extLst>
                    <a:ext uri="{9D8B030D-6E8A-4147-A177-3AD203B41FA5}">
                      <a16:colId xmlns:a16="http://schemas.microsoft.com/office/drawing/2014/main" val="3408530669"/>
                    </a:ext>
                  </a:extLst>
                </a:gridCol>
              </a:tblGrid>
              <a:tr h="2765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Years in Business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Employees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Revenue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55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(some)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001175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0BF8F6C-281B-06BE-A326-B1C7BCFA3E56}"/>
              </a:ext>
            </a:extLst>
          </p:cNvPr>
          <p:cNvSpPr/>
          <p:nvPr/>
        </p:nvSpPr>
        <p:spPr>
          <a:xfrm>
            <a:off x="4356695" y="2069184"/>
            <a:ext cx="3365762" cy="530257"/>
          </a:xfrm>
          <a:prstGeom prst="rect">
            <a:avLst/>
          </a:prstGeom>
          <a:gradFill>
            <a:gsLst>
              <a:gs pos="81000">
                <a:srgbClr val="0070B7"/>
              </a:gs>
              <a:gs pos="19000">
                <a:srgbClr val="0070B7"/>
              </a:gs>
              <a:gs pos="6000">
                <a:srgbClr val="1D6CA4"/>
              </a:gs>
              <a:gs pos="94000">
                <a:srgbClr val="0070B7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b="1" dirty="0">
                <a:latin typeface="Aptos" panose="020B0004020202020204" pitchFamily="34" charset="0"/>
              </a:rPr>
              <a:t>GROW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FBC1-17B5-4670-C6A4-AAD023558A32}"/>
              </a:ext>
            </a:extLst>
          </p:cNvPr>
          <p:cNvSpPr/>
          <p:nvPr/>
        </p:nvSpPr>
        <p:spPr>
          <a:xfrm>
            <a:off x="4356695" y="2599441"/>
            <a:ext cx="3365762" cy="2545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274320" rIns="182880" rtlCol="0" anchor="t"/>
          <a:lstStyle/>
          <a:p>
            <a:pPr>
              <a:spcBef>
                <a:spcPts val="1200"/>
              </a:spcBef>
            </a:pPr>
            <a:r>
              <a:rPr lang="en-US" sz="1600" dirty="0">
                <a:solidFill>
                  <a:schemeClr val="tx1"/>
                </a:solidFill>
                <a:effectLst/>
              </a:rPr>
              <a:t>Created to increase the Veteran-owned small businesses’ ability to </a:t>
            </a:r>
            <a:r>
              <a:rPr lang="en-US" sz="1600" b="1" dirty="0">
                <a:solidFill>
                  <a:schemeClr val="tx1"/>
                </a:solidFill>
                <a:effectLst/>
              </a:rPr>
              <a:t>win and maintain </a:t>
            </a:r>
            <a:r>
              <a:rPr lang="en-US" sz="1600" dirty="0">
                <a:solidFill>
                  <a:schemeClr val="tx1"/>
                </a:solidFill>
                <a:effectLst/>
              </a:rPr>
              <a:t>federal contracts.</a:t>
            </a:r>
          </a:p>
          <a:p>
            <a:pPr>
              <a:spcBef>
                <a:spcPts val="1200"/>
              </a:spcBef>
            </a:pPr>
            <a:r>
              <a:rPr lang="en-US" sz="1600" b="1" dirty="0">
                <a:solidFill>
                  <a:srgbClr val="0070B7"/>
                </a:solidFill>
                <a:latin typeface="Aptos" panose="020B0004020202020204" pitchFamily="34" charset="0"/>
                <a:ea typeface="+mn-lt"/>
                <a:cs typeface="Arial" panose="020B0604020202020204" pitchFamily="34" charset="0"/>
              </a:rPr>
              <a:t>Requirements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01E5D5-5A84-2660-676F-115892E61616}"/>
              </a:ext>
            </a:extLst>
          </p:cNvPr>
          <p:cNvSpPr txBox="1"/>
          <p:nvPr/>
        </p:nvSpPr>
        <p:spPr>
          <a:xfrm>
            <a:off x="4599196" y="4704364"/>
            <a:ext cx="2808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ptos" panose="020B0004020202020204" pitchFamily="34" charset="0"/>
              </a:rPr>
              <a:t>Must be currently performing on a federal contract(s)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25CBE28-8E1D-3237-0CEE-A4DA0DB15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801732"/>
              </p:ext>
            </p:extLst>
          </p:nvPr>
        </p:nvGraphicFramePr>
        <p:xfrm>
          <a:off x="4464117" y="4066388"/>
          <a:ext cx="3186150" cy="647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075">
                  <a:extLst>
                    <a:ext uri="{9D8B030D-6E8A-4147-A177-3AD203B41FA5}">
                      <a16:colId xmlns:a16="http://schemas.microsoft.com/office/drawing/2014/main" val="1506922237"/>
                    </a:ext>
                  </a:extLst>
                </a:gridCol>
                <a:gridCol w="838986">
                  <a:extLst>
                    <a:ext uri="{9D8B030D-6E8A-4147-A177-3AD203B41FA5}">
                      <a16:colId xmlns:a16="http://schemas.microsoft.com/office/drawing/2014/main" val="2344419397"/>
                    </a:ext>
                  </a:extLst>
                </a:gridCol>
                <a:gridCol w="976089">
                  <a:extLst>
                    <a:ext uri="{9D8B030D-6E8A-4147-A177-3AD203B41FA5}">
                      <a16:colId xmlns:a16="http://schemas.microsoft.com/office/drawing/2014/main" val="3408530669"/>
                    </a:ext>
                  </a:extLst>
                </a:gridCol>
              </a:tblGrid>
              <a:tr h="2765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Years in Business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Employees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Revenue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55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2+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3+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(some)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001175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910771CA-8D75-030B-B4FB-26D6223A157A}"/>
              </a:ext>
            </a:extLst>
          </p:cNvPr>
          <p:cNvSpPr/>
          <p:nvPr/>
        </p:nvSpPr>
        <p:spPr>
          <a:xfrm>
            <a:off x="8042575" y="2069184"/>
            <a:ext cx="3371188" cy="530257"/>
          </a:xfrm>
          <a:prstGeom prst="rect">
            <a:avLst/>
          </a:prstGeom>
          <a:gradFill>
            <a:gsLst>
              <a:gs pos="81000">
                <a:srgbClr val="0070B7"/>
              </a:gs>
              <a:gs pos="19000">
                <a:srgbClr val="0070B7"/>
              </a:gs>
              <a:gs pos="6000">
                <a:srgbClr val="1D6CA4"/>
              </a:gs>
              <a:gs pos="94000">
                <a:srgbClr val="0070B7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b="1" dirty="0">
                <a:latin typeface="Aptos" panose="020B0004020202020204" pitchFamily="34" charset="0"/>
              </a:rPr>
              <a:t>ADVANCE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10C313-DE26-F2AA-0DF2-9890E812570A}"/>
              </a:ext>
            </a:extLst>
          </p:cNvPr>
          <p:cNvSpPr/>
          <p:nvPr/>
        </p:nvSpPr>
        <p:spPr>
          <a:xfrm>
            <a:off x="8042575" y="2599441"/>
            <a:ext cx="3371188" cy="2545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274320" rIns="182880" rtlCol="0" anchor="t"/>
          <a:lstStyle/>
          <a:p>
            <a:pPr>
              <a:spcBef>
                <a:spcPts val="1200"/>
              </a:spcBef>
            </a:pPr>
            <a:r>
              <a:rPr lang="en-US" sz="1600" dirty="0">
                <a:solidFill>
                  <a:schemeClr val="tx1"/>
                </a:solidFill>
                <a:effectLst/>
              </a:rPr>
              <a:t>For Veteran entrepreneurs interested in taking their business to the </a:t>
            </a:r>
            <a:r>
              <a:rPr lang="en-US" sz="1600" b="1" dirty="0">
                <a:solidFill>
                  <a:schemeClr val="tx1"/>
                </a:solidFill>
                <a:effectLst/>
              </a:rPr>
              <a:t>next level of sustained growth</a:t>
            </a:r>
            <a:r>
              <a:rPr lang="en-US" sz="1600" dirty="0">
                <a:solidFill>
                  <a:schemeClr val="tx1"/>
                </a:solidFill>
                <a:effectLst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1600" b="1" dirty="0">
                <a:solidFill>
                  <a:srgbClr val="0070B7"/>
                </a:solidFill>
                <a:latin typeface="Aptos" panose="020B0004020202020204" pitchFamily="34" charset="0"/>
                <a:ea typeface="+mn-lt"/>
                <a:cs typeface="Arial" panose="020B0604020202020204" pitchFamily="34" charset="0"/>
              </a:rPr>
              <a:t>Requirements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06D57F-0A3E-90D3-6DFD-EB915D870FB8}"/>
              </a:ext>
            </a:extLst>
          </p:cNvPr>
          <p:cNvSpPr txBox="1"/>
          <p:nvPr/>
        </p:nvSpPr>
        <p:spPr>
          <a:xfrm>
            <a:off x="8285076" y="4704364"/>
            <a:ext cx="2808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ptos" panose="020B0004020202020204" pitchFamily="34" charset="0"/>
              </a:rPr>
              <a:t>Must be currently performing on a federal contract(s)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CE8AE3A-9BB6-67F2-07AE-487CB6D55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09305"/>
              </p:ext>
            </p:extLst>
          </p:nvPr>
        </p:nvGraphicFramePr>
        <p:xfrm>
          <a:off x="8149997" y="4066388"/>
          <a:ext cx="3186150" cy="647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075">
                  <a:extLst>
                    <a:ext uri="{9D8B030D-6E8A-4147-A177-3AD203B41FA5}">
                      <a16:colId xmlns:a16="http://schemas.microsoft.com/office/drawing/2014/main" val="1506922237"/>
                    </a:ext>
                  </a:extLst>
                </a:gridCol>
                <a:gridCol w="838986">
                  <a:extLst>
                    <a:ext uri="{9D8B030D-6E8A-4147-A177-3AD203B41FA5}">
                      <a16:colId xmlns:a16="http://schemas.microsoft.com/office/drawing/2014/main" val="2344419397"/>
                    </a:ext>
                  </a:extLst>
                </a:gridCol>
                <a:gridCol w="976089">
                  <a:extLst>
                    <a:ext uri="{9D8B030D-6E8A-4147-A177-3AD203B41FA5}">
                      <a16:colId xmlns:a16="http://schemas.microsoft.com/office/drawing/2014/main" val="3408530669"/>
                    </a:ext>
                  </a:extLst>
                </a:gridCol>
              </a:tblGrid>
              <a:tr h="2765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Years in Business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Employees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Revenue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55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3+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$10M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001175"/>
                  </a:ext>
                </a:extLst>
              </a:tr>
            </a:tbl>
          </a:graphicData>
        </a:graphic>
      </p:graphicFrame>
      <p:sp>
        <p:nvSpPr>
          <p:cNvPr id="36" name="Title 35">
            <a:extLst>
              <a:ext uri="{FF2B5EF4-FFF2-40B4-BE49-F238E27FC236}">
                <a16:creationId xmlns:a16="http://schemas.microsoft.com/office/drawing/2014/main" id="{1EA59E62-51F0-53DA-1447-405ACF0D4B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3108" y="570269"/>
            <a:ext cx="6358708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43D6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Federal Procurement Training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43D6B"/>
              </a:solidFill>
              <a:effectLst/>
              <a:uLnTx/>
              <a:uFillTx/>
              <a:latin typeface="Aptos" panose="020B00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CA532541-6262-6760-33B4-11308F84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AF5FF-8D67-594B-9DAC-7B83DF31F73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0A926D-62A3-87C5-D841-42EC2EF72324}"/>
              </a:ext>
            </a:extLst>
          </p:cNvPr>
          <p:cNvSpPr txBox="1"/>
          <p:nvPr/>
        </p:nvSpPr>
        <p:spPr>
          <a:xfrm>
            <a:off x="670815" y="1280836"/>
            <a:ext cx="68989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B7"/>
                </a:solidFill>
                <a:latin typeface="Aptos" panose="020B0004020202020204" pitchFamily="34" charset="0"/>
              </a:rPr>
              <a:t>VIP Offers Three Market-based Training Classes for Established Veteran-Owned Businesses Looking to Enter or Grow in Federal Procurement:</a:t>
            </a:r>
          </a:p>
        </p:txBody>
      </p:sp>
    </p:spTree>
    <p:extLst>
      <p:ext uri="{BB962C8B-B14F-4D97-AF65-F5344CB8AC3E}">
        <p14:creationId xmlns:p14="http://schemas.microsoft.com/office/powerpoint/2010/main" val="283557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47CF2F-E163-9A27-2607-3160A2A23D22}"/>
              </a:ext>
            </a:extLst>
          </p:cNvPr>
          <p:cNvSpPr/>
          <p:nvPr/>
        </p:nvSpPr>
        <p:spPr>
          <a:xfrm>
            <a:off x="670815" y="2220013"/>
            <a:ext cx="3365762" cy="530257"/>
          </a:xfrm>
          <a:prstGeom prst="rect">
            <a:avLst/>
          </a:prstGeom>
          <a:gradFill>
            <a:gsLst>
              <a:gs pos="81000">
                <a:srgbClr val="0070B7"/>
              </a:gs>
              <a:gs pos="19000">
                <a:srgbClr val="0070B7"/>
              </a:gs>
              <a:gs pos="6000">
                <a:srgbClr val="1D6CA4"/>
              </a:gs>
              <a:gs pos="94000">
                <a:srgbClr val="0070B7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b="1" dirty="0">
                <a:latin typeface="Aptos" panose="020B0004020202020204" pitchFamily="34" charset="0"/>
              </a:rPr>
              <a:t>INTERNATIONAL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AB443B-128E-0CCF-E763-79163A1BC91A}"/>
              </a:ext>
            </a:extLst>
          </p:cNvPr>
          <p:cNvSpPr/>
          <p:nvPr/>
        </p:nvSpPr>
        <p:spPr>
          <a:xfrm>
            <a:off x="670815" y="2750270"/>
            <a:ext cx="3365762" cy="2545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274320" rIns="182880" rtlCol="0" anchor="t"/>
          <a:lstStyle/>
          <a:p>
            <a:pPr>
              <a:spcBef>
                <a:spcPts val="1200"/>
              </a:spcBef>
            </a:pPr>
            <a:r>
              <a:rPr lang="en-US" sz="1600" dirty="0">
                <a:solidFill>
                  <a:schemeClr val="tx1"/>
                </a:solidFill>
                <a:effectLst/>
              </a:rPr>
              <a:t>For Veteran-owned small businesses considering entering or expanding their business overseas.</a:t>
            </a:r>
          </a:p>
          <a:p>
            <a:pPr>
              <a:spcBef>
                <a:spcPts val="1200"/>
              </a:spcBef>
            </a:pPr>
            <a:r>
              <a:rPr lang="en-US" sz="1600" b="1" dirty="0">
                <a:solidFill>
                  <a:srgbClr val="0070B7"/>
                </a:solidFill>
                <a:latin typeface="Aptos" panose="020B0004020202020204" pitchFamily="34" charset="0"/>
                <a:ea typeface="+mn-lt"/>
                <a:cs typeface="Arial" panose="020B0604020202020204" pitchFamily="34" charset="0"/>
              </a:rPr>
              <a:t>Requirements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8B0985-8762-897C-F357-28CDF4DC94E3}"/>
              </a:ext>
            </a:extLst>
          </p:cNvPr>
          <p:cNvSpPr txBox="1"/>
          <p:nvPr/>
        </p:nvSpPr>
        <p:spPr>
          <a:xfrm>
            <a:off x="913316" y="4855193"/>
            <a:ext cx="2808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Must be currently </a:t>
            </a:r>
            <a:r>
              <a:rPr lang="en-US" sz="1100" dirty="0">
                <a:ea typeface="+mn-lt"/>
                <a:cs typeface="Arial" panose="020B0604020202020204" pitchFamily="34" charset="0"/>
              </a:rPr>
              <a:t>performing on a federal contract(s)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1834CD1-E801-E78E-A023-2858F957A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420131"/>
              </p:ext>
            </p:extLst>
          </p:nvPr>
        </p:nvGraphicFramePr>
        <p:xfrm>
          <a:off x="778237" y="4217217"/>
          <a:ext cx="3186150" cy="647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075">
                  <a:extLst>
                    <a:ext uri="{9D8B030D-6E8A-4147-A177-3AD203B41FA5}">
                      <a16:colId xmlns:a16="http://schemas.microsoft.com/office/drawing/2014/main" val="1506922237"/>
                    </a:ext>
                  </a:extLst>
                </a:gridCol>
                <a:gridCol w="838986">
                  <a:extLst>
                    <a:ext uri="{9D8B030D-6E8A-4147-A177-3AD203B41FA5}">
                      <a16:colId xmlns:a16="http://schemas.microsoft.com/office/drawing/2014/main" val="2344419397"/>
                    </a:ext>
                  </a:extLst>
                </a:gridCol>
                <a:gridCol w="976089">
                  <a:extLst>
                    <a:ext uri="{9D8B030D-6E8A-4147-A177-3AD203B41FA5}">
                      <a16:colId xmlns:a16="http://schemas.microsoft.com/office/drawing/2014/main" val="3408530669"/>
                    </a:ext>
                  </a:extLst>
                </a:gridCol>
              </a:tblGrid>
              <a:tr h="2765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Years in Business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Employees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Revenue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55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3+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4+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(some)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001175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0BF8F6C-281B-06BE-A326-B1C7BCFA3E56}"/>
              </a:ext>
            </a:extLst>
          </p:cNvPr>
          <p:cNvSpPr/>
          <p:nvPr/>
        </p:nvSpPr>
        <p:spPr>
          <a:xfrm>
            <a:off x="4356695" y="2220013"/>
            <a:ext cx="3371188" cy="530257"/>
          </a:xfrm>
          <a:prstGeom prst="rect">
            <a:avLst/>
          </a:prstGeom>
          <a:gradFill>
            <a:gsLst>
              <a:gs pos="81000">
                <a:srgbClr val="0070B7"/>
              </a:gs>
              <a:gs pos="19000">
                <a:srgbClr val="0070B7"/>
              </a:gs>
              <a:gs pos="6000">
                <a:srgbClr val="1D6CA4"/>
              </a:gs>
              <a:gs pos="94000">
                <a:srgbClr val="0070B7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b="1" dirty="0">
                <a:latin typeface="Aptos" panose="020B0004020202020204" pitchFamily="34" charset="0"/>
              </a:rPr>
              <a:t>AEROSPACE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FBC1-17B5-4670-C6A4-AAD023558A32}"/>
              </a:ext>
            </a:extLst>
          </p:cNvPr>
          <p:cNvSpPr/>
          <p:nvPr/>
        </p:nvSpPr>
        <p:spPr>
          <a:xfrm>
            <a:off x="4356695" y="2750270"/>
            <a:ext cx="3371188" cy="2545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274320" rIns="182880" rtlCol="0" anchor="t"/>
          <a:lstStyle/>
          <a:p>
            <a:pPr>
              <a:spcBef>
                <a:spcPts val="1200"/>
              </a:spcBef>
            </a:pPr>
            <a:r>
              <a:rPr lang="en-US" sz="1600" dirty="0">
                <a:solidFill>
                  <a:schemeClr val="tx1"/>
                </a:solidFill>
                <a:effectLst/>
              </a:rPr>
              <a:t>Developed to accelerate Veteran-owned small businesses’ success in the federal aerospace market.</a:t>
            </a:r>
          </a:p>
          <a:p>
            <a:pPr>
              <a:spcBef>
                <a:spcPts val="1200"/>
              </a:spcBef>
            </a:pPr>
            <a:r>
              <a:rPr lang="en-US" sz="1600" b="1" dirty="0">
                <a:solidFill>
                  <a:srgbClr val="0070B7"/>
                </a:solidFill>
                <a:latin typeface="Aptos" panose="020B0004020202020204" pitchFamily="34" charset="0"/>
                <a:ea typeface="+mn-lt"/>
                <a:cs typeface="Arial" panose="020B0604020202020204" pitchFamily="34" charset="0"/>
              </a:rPr>
              <a:t>Requirements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01E5D5-5A84-2660-676F-115892E61616}"/>
              </a:ext>
            </a:extLst>
          </p:cNvPr>
          <p:cNvSpPr txBox="1"/>
          <p:nvPr/>
        </p:nvSpPr>
        <p:spPr>
          <a:xfrm>
            <a:off x="4599196" y="4855193"/>
            <a:ext cx="2808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ptos" panose="020B0004020202020204" pitchFamily="34" charset="0"/>
              </a:rPr>
              <a:t>Must be currently performing on a federal contract(s)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25CBE28-8E1D-3237-0CEE-A4DA0DB15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073029"/>
              </p:ext>
            </p:extLst>
          </p:nvPr>
        </p:nvGraphicFramePr>
        <p:xfrm>
          <a:off x="4464117" y="4217217"/>
          <a:ext cx="3186150" cy="647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075">
                  <a:extLst>
                    <a:ext uri="{9D8B030D-6E8A-4147-A177-3AD203B41FA5}">
                      <a16:colId xmlns:a16="http://schemas.microsoft.com/office/drawing/2014/main" val="1506922237"/>
                    </a:ext>
                  </a:extLst>
                </a:gridCol>
                <a:gridCol w="838986">
                  <a:extLst>
                    <a:ext uri="{9D8B030D-6E8A-4147-A177-3AD203B41FA5}">
                      <a16:colId xmlns:a16="http://schemas.microsoft.com/office/drawing/2014/main" val="2344419397"/>
                    </a:ext>
                  </a:extLst>
                </a:gridCol>
                <a:gridCol w="976089">
                  <a:extLst>
                    <a:ext uri="{9D8B030D-6E8A-4147-A177-3AD203B41FA5}">
                      <a16:colId xmlns:a16="http://schemas.microsoft.com/office/drawing/2014/main" val="3408530669"/>
                    </a:ext>
                  </a:extLst>
                </a:gridCol>
              </a:tblGrid>
              <a:tr h="2765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Years in Business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Employees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Revenue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55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3+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3+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(some)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001175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910771CA-8D75-030B-B4FB-26D6223A157A}"/>
              </a:ext>
            </a:extLst>
          </p:cNvPr>
          <p:cNvSpPr/>
          <p:nvPr/>
        </p:nvSpPr>
        <p:spPr>
          <a:xfrm>
            <a:off x="8042575" y="2220013"/>
            <a:ext cx="3371188" cy="530257"/>
          </a:xfrm>
          <a:prstGeom prst="rect">
            <a:avLst/>
          </a:prstGeom>
          <a:gradFill>
            <a:gsLst>
              <a:gs pos="81000">
                <a:srgbClr val="0070B7"/>
              </a:gs>
              <a:gs pos="19000">
                <a:srgbClr val="0070B7"/>
              </a:gs>
              <a:gs pos="6000">
                <a:srgbClr val="1D6CA4"/>
              </a:gs>
              <a:gs pos="94000">
                <a:srgbClr val="0070B7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b="1" dirty="0">
                <a:latin typeface="Aptos" panose="020B0004020202020204" pitchFamily="34" charset="0"/>
              </a:rPr>
              <a:t>COMMERCIAL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10C313-DE26-F2AA-0DF2-9890E812570A}"/>
              </a:ext>
            </a:extLst>
          </p:cNvPr>
          <p:cNvSpPr/>
          <p:nvPr/>
        </p:nvSpPr>
        <p:spPr>
          <a:xfrm>
            <a:off x="8042575" y="2750270"/>
            <a:ext cx="3371188" cy="2545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274320" rIns="182880" rtlCol="0" anchor="t"/>
          <a:lstStyle/>
          <a:p>
            <a:pPr>
              <a:spcBef>
                <a:spcPts val="1200"/>
              </a:spcBef>
            </a:pPr>
            <a:r>
              <a:rPr lang="en-US" sz="1600" dirty="0">
                <a:solidFill>
                  <a:schemeClr val="tx1"/>
                </a:solidFill>
                <a:effectLst/>
              </a:rPr>
              <a:t>For Veteran-owned small businesses looking to enter and win in the public sector market.</a:t>
            </a:r>
          </a:p>
          <a:p>
            <a:pPr>
              <a:spcBef>
                <a:spcPts val="1200"/>
              </a:spcBef>
            </a:pPr>
            <a:r>
              <a:rPr lang="en-US" sz="1600" b="1" dirty="0">
                <a:solidFill>
                  <a:srgbClr val="0070B7"/>
                </a:solidFill>
                <a:latin typeface="Aptos" panose="020B0004020202020204" pitchFamily="34" charset="0"/>
                <a:ea typeface="+mn-lt"/>
                <a:cs typeface="Arial" panose="020B0604020202020204" pitchFamily="34" charset="0"/>
              </a:rPr>
              <a:t>Requirements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06D57F-0A3E-90D3-6DFD-EB915D870FB8}"/>
              </a:ext>
            </a:extLst>
          </p:cNvPr>
          <p:cNvSpPr txBox="1"/>
          <p:nvPr/>
        </p:nvSpPr>
        <p:spPr>
          <a:xfrm>
            <a:off x="8285076" y="4855193"/>
            <a:ext cx="29045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ptos" panose="020B0004020202020204" pitchFamily="34" charset="0"/>
              </a:rPr>
              <a:t>Must be a for-profit Veteran-owned small business</a:t>
            </a:r>
          </a:p>
          <a:p>
            <a:pPr algn="ctr"/>
            <a:endParaRPr lang="en-US" sz="1100" dirty="0">
              <a:latin typeface="Aptos" panose="020B000402020202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CE8AE3A-9BB6-67F2-07AE-487CB6D55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093750"/>
              </p:ext>
            </p:extLst>
          </p:nvPr>
        </p:nvGraphicFramePr>
        <p:xfrm>
          <a:off x="8149997" y="4217217"/>
          <a:ext cx="318615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075">
                  <a:extLst>
                    <a:ext uri="{9D8B030D-6E8A-4147-A177-3AD203B41FA5}">
                      <a16:colId xmlns:a16="http://schemas.microsoft.com/office/drawing/2014/main" val="1506922237"/>
                    </a:ext>
                  </a:extLst>
                </a:gridCol>
                <a:gridCol w="838986">
                  <a:extLst>
                    <a:ext uri="{9D8B030D-6E8A-4147-A177-3AD203B41FA5}">
                      <a16:colId xmlns:a16="http://schemas.microsoft.com/office/drawing/2014/main" val="2344419397"/>
                    </a:ext>
                  </a:extLst>
                </a:gridCol>
                <a:gridCol w="976089">
                  <a:extLst>
                    <a:ext uri="{9D8B030D-6E8A-4147-A177-3AD203B41FA5}">
                      <a16:colId xmlns:a16="http://schemas.microsoft.com/office/drawing/2014/main" val="34085306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Years in Business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Employees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Revenue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55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1+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$3M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2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001175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771DC44-2783-3212-703E-840B120834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3108" y="570269"/>
            <a:ext cx="6358708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43D6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Sector Specific Training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43D6B"/>
              </a:solidFill>
              <a:effectLst/>
              <a:uLnTx/>
              <a:uFillTx/>
              <a:latin typeface="Aptos" panose="020B00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98744-77C2-F97E-7B28-DEBD3C23E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AF5FF-8D67-594B-9DAC-7B83DF31F73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6CD55-3021-05C3-B6B6-65C56EF86A54}"/>
              </a:ext>
            </a:extLst>
          </p:cNvPr>
          <p:cNvSpPr txBox="1"/>
          <p:nvPr/>
        </p:nvSpPr>
        <p:spPr>
          <a:xfrm>
            <a:off x="670815" y="1280836"/>
            <a:ext cx="68989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B7"/>
                </a:solidFill>
                <a:latin typeface="Aptos" panose="020B0004020202020204" pitchFamily="34" charset="0"/>
              </a:rPr>
              <a:t>VIP Offers Three Sector-Specific Training Classes for Established Veteran-Owned Businesses Looking into the International, Aerospace or Commercial markets</a:t>
            </a:r>
          </a:p>
        </p:txBody>
      </p:sp>
    </p:spTree>
    <p:extLst>
      <p:ext uri="{BB962C8B-B14F-4D97-AF65-F5344CB8AC3E}">
        <p14:creationId xmlns:p14="http://schemas.microsoft.com/office/powerpoint/2010/main" val="514932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0DF5DD4A-90BF-97E2-7681-DE6DCE7B7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188"/>
            <a:ext cx="12256316" cy="43658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FF191B-291B-447B-90B4-6DAA899AF45D}"/>
              </a:ext>
            </a:extLst>
          </p:cNvPr>
          <p:cNvSpPr/>
          <p:nvPr/>
        </p:nvSpPr>
        <p:spPr>
          <a:xfrm>
            <a:off x="633107" y="3051543"/>
            <a:ext cx="3293573" cy="647469"/>
          </a:xfrm>
          <a:prstGeom prst="rect">
            <a:avLst/>
          </a:prstGeom>
          <a:gradFill>
            <a:gsLst>
              <a:gs pos="81000">
                <a:srgbClr val="0070B7"/>
              </a:gs>
              <a:gs pos="19000">
                <a:srgbClr val="0070B7"/>
              </a:gs>
              <a:gs pos="6000">
                <a:srgbClr val="1D6CA4"/>
              </a:gs>
              <a:gs pos="94000">
                <a:srgbClr val="0070B7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b="1" dirty="0">
                <a:latin typeface="Aptos" panose="020B0004020202020204" pitchFamily="34" charset="0"/>
              </a:rPr>
              <a:t>Expert Instruction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88C180-DF3E-0158-890D-CAFDBF9B0DF3}"/>
              </a:ext>
            </a:extLst>
          </p:cNvPr>
          <p:cNvSpPr/>
          <p:nvPr/>
        </p:nvSpPr>
        <p:spPr>
          <a:xfrm>
            <a:off x="633107" y="3699013"/>
            <a:ext cx="3293573" cy="1978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274320" rIns="182880" rtlCol="0" anchor="t"/>
          <a:lstStyle/>
          <a:p>
            <a:pPr>
              <a:spcAft>
                <a:spcPts val="1600"/>
              </a:spcAft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  <a:ea typeface="+mn-lt"/>
                <a:cs typeface="Arial" panose="020B0604020202020204" pitchFamily="34" charset="0"/>
              </a:rPr>
              <a:t>All training is provided by industry experts who are actively working in their specialized area of instruction.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573BC2-1321-24F8-B699-10CFD66505BB}"/>
              </a:ext>
            </a:extLst>
          </p:cNvPr>
          <p:cNvSpPr txBox="1"/>
          <p:nvPr/>
        </p:nvSpPr>
        <p:spPr>
          <a:xfrm>
            <a:off x="3046709" y="6282535"/>
            <a:ext cx="60985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latin typeface="Aptos" panose="020B0004020202020204" pitchFamily="34" charset="0"/>
              </a:rPr>
              <a:t>* Federal prime award data provided by </a:t>
            </a:r>
            <a:r>
              <a:rPr lang="en-US" sz="1200" i="1" dirty="0" err="1">
                <a:solidFill>
                  <a:schemeClr val="bg1"/>
                </a:solidFill>
                <a:latin typeface="Aptos" panose="020B0004020202020204" pitchFamily="34" charset="0"/>
              </a:rPr>
              <a:t>Fedmine.us</a:t>
            </a:r>
            <a:endParaRPr lang="en-US" sz="1200" i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1842FD-D759-BF3A-70A1-C3412E9FA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3673" y="1349386"/>
            <a:ext cx="4038695" cy="1035346"/>
          </a:xfrm>
          <a:prstGeom prst="rect">
            <a:avLst/>
          </a:prstGeom>
          <a:solidFill>
            <a:srgbClr val="002E62">
              <a:lumMod val="10000"/>
              <a:lumOff val="90000"/>
              <a:alpha val="5132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74320" tIns="0" rIns="27432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F04A11-5846-02CD-9B6B-D2951C535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3673" y="169172"/>
            <a:ext cx="4038695" cy="1308708"/>
          </a:xfrm>
          <a:prstGeom prst="rect">
            <a:avLst/>
          </a:prstGeom>
          <a:gradFill>
            <a:gsLst>
              <a:gs pos="81000">
                <a:srgbClr val="0070B7"/>
              </a:gs>
              <a:gs pos="19000">
                <a:srgbClr val="0070B7"/>
              </a:gs>
              <a:gs pos="6000">
                <a:srgbClr val="1D6CA4"/>
              </a:gs>
              <a:gs pos="94000">
                <a:srgbClr val="0070B7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b="1" dirty="0">
              <a:latin typeface="Aptos" panose="020B00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6680D7-CF2E-48E3-0CD5-8205DF5DCD8B}"/>
              </a:ext>
            </a:extLst>
          </p:cNvPr>
          <p:cNvSpPr txBox="1"/>
          <p:nvPr/>
        </p:nvSpPr>
        <p:spPr>
          <a:xfrm>
            <a:off x="7506656" y="385128"/>
            <a:ext cx="184429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$37</a:t>
            </a:r>
            <a:endParaRPr lang="en-US" sz="4000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19160-74D1-DB90-16FE-6EBF0A09352F}"/>
              </a:ext>
            </a:extLst>
          </p:cNvPr>
          <p:cNvSpPr txBox="1"/>
          <p:nvPr/>
        </p:nvSpPr>
        <p:spPr>
          <a:xfrm>
            <a:off x="7835010" y="1589401"/>
            <a:ext cx="2996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dirty="0">
                <a:effectLst/>
                <a:latin typeface="Aptos" panose="020B0004020202020204" pitchFamily="34" charset="0"/>
                <a:cs typeface="Arial" panose="020B0604020202020204" pitchFamily="34" charset="0"/>
              </a:rPr>
              <a:t>In Federal Prime Awards to VIP Graduates Since 2010*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70CB3E-7347-1BE5-D752-414469201275}"/>
              </a:ext>
            </a:extLst>
          </p:cNvPr>
          <p:cNvSpPr txBox="1"/>
          <p:nvPr/>
        </p:nvSpPr>
        <p:spPr>
          <a:xfrm>
            <a:off x="9141423" y="651233"/>
            <a:ext cx="216702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Billion</a:t>
            </a:r>
            <a:endParaRPr lang="en-US" sz="1600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76513B-BBC5-62AB-250E-8EE161865441}"/>
              </a:ext>
            </a:extLst>
          </p:cNvPr>
          <p:cNvSpPr txBox="1"/>
          <p:nvPr/>
        </p:nvSpPr>
        <p:spPr>
          <a:xfrm>
            <a:off x="7733209" y="157203"/>
            <a:ext cx="184429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over</a:t>
            </a:r>
            <a:endParaRPr lang="en-US" sz="1600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13E98C-019B-3444-1F25-F52548611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3673" y="1459018"/>
            <a:ext cx="4038695" cy="45719"/>
          </a:xfrm>
          <a:prstGeom prst="rect">
            <a:avLst/>
          </a:prstGeom>
          <a:solidFill>
            <a:srgbClr val="BF27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74320" tIns="0" rIns="27432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30187224-61CF-7250-E5C0-84CB82AE68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3107" y="508118"/>
            <a:ext cx="6246158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43D6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How the VIP Program Reduces Risk to Help Accelerate Growth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43D6B"/>
              </a:solidFill>
              <a:effectLst/>
              <a:uLnTx/>
              <a:uFillTx/>
              <a:latin typeface="Aptos" panose="020B00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CA352B-59F5-3065-F096-0DC2E1DEE289}"/>
              </a:ext>
            </a:extLst>
          </p:cNvPr>
          <p:cNvSpPr txBox="1"/>
          <p:nvPr/>
        </p:nvSpPr>
        <p:spPr>
          <a:xfrm>
            <a:off x="633107" y="1651476"/>
            <a:ext cx="5276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1D6CA4"/>
                </a:solidFill>
                <a:effectLst/>
                <a:latin typeface="Aptos" panose="020B0004020202020204" pitchFamily="34" charset="0"/>
              </a:rPr>
              <a:t>Attendees learn </a:t>
            </a:r>
            <a:r>
              <a:rPr lang="en-US" b="1" dirty="0">
                <a:solidFill>
                  <a:srgbClr val="1D6CA4"/>
                </a:solidFill>
                <a:latin typeface="Aptos" panose="020B0004020202020204" pitchFamily="34" charset="0"/>
              </a:rPr>
              <a:t>how to </a:t>
            </a:r>
            <a:r>
              <a:rPr lang="en-US" b="1" i="0" dirty="0">
                <a:solidFill>
                  <a:srgbClr val="1D6CA4"/>
                </a:solidFill>
                <a:effectLst/>
                <a:latin typeface="Aptos" panose="020B0004020202020204" pitchFamily="34" charset="0"/>
              </a:rPr>
              <a:t>minimize negative impact to business growth</a:t>
            </a:r>
            <a:endParaRPr lang="en-US" b="1" dirty="0">
              <a:solidFill>
                <a:srgbClr val="1D6CA4"/>
              </a:solidFill>
              <a:latin typeface="Aptos" panose="020B00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1CDBC-22D7-1F60-C3B1-06F6B91C1DD1}"/>
              </a:ext>
            </a:extLst>
          </p:cNvPr>
          <p:cNvSpPr/>
          <p:nvPr/>
        </p:nvSpPr>
        <p:spPr>
          <a:xfrm>
            <a:off x="4331864" y="3051543"/>
            <a:ext cx="3293573" cy="647469"/>
          </a:xfrm>
          <a:prstGeom prst="rect">
            <a:avLst/>
          </a:prstGeom>
          <a:gradFill>
            <a:gsLst>
              <a:gs pos="81000">
                <a:srgbClr val="0070B7"/>
              </a:gs>
              <a:gs pos="19000">
                <a:srgbClr val="0070B7"/>
              </a:gs>
              <a:gs pos="6000">
                <a:srgbClr val="1D6CA4"/>
              </a:gs>
              <a:gs pos="94000">
                <a:srgbClr val="0070B7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b="1" dirty="0">
                <a:latin typeface="Aptos" panose="020B0004020202020204" pitchFamily="34" charset="0"/>
              </a:rPr>
              <a:t>“Procurement Ready”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65B4BA-9E1E-4EE0-DA05-B9D7F6F811EB}"/>
              </a:ext>
            </a:extLst>
          </p:cNvPr>
          <p:cNvSpPr/>
          <p:nvPr/>
        </p:nvSpPr>
        <p:spPr>
          <a:xfrm>
            <a:off x="4331864" y="3699013"/>
            <a:ext cx="3293573" cy="1978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274320" rIns="91440" rtlCol="0" anchor="t"/>
          <a:lstStyle/>
          <a:p>
            <a:pPr>
              <a:spcAft>
                <a:spcPts val="1600"/>
              </a:spcAft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  <a:ea typeface="+mn-lt"/>
                <a:cs typeface="Arial" panose="020B0604020202020204" pitchFamily="34" charset="0"/>
              </a:rPr>
              <a:t>Graduates receive the knowledge, tools, and resources to win and successfully perform in federal contracting.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FF02EE-158B-05F9-7E45-30EE3DDE4C65}"/>
              </a:ext>
            </a:extLst>
          </p:cNvPr>
          <p:cNvSpPr/>
          <p:nvPr/>
        </p:nvSpPr>
        <p:spPr>
          <a:xfrm>
            <a:off x="8067760" y="3051543"/>
            <a:ext cx="3293573" cy="647469"/>
          </a:xfrm>
          <a:prstGeom prst="rect">
            <a:avLst/>
          </a:prstGeom>
          <a:gradFill>
            <a:gsLst>
              <a:gs pos="81000">
                <a:srgbClr val="0070B7"/>
              </a:gs>
              <a:gs pos="19000">
                <a:srgbClr val="0070B7"/>
              </a:gs>
              <a:gs pos="6000">
                <a:srgbClr val="1D6CA4"/>
              </a:gs>
              <a:gs pos="94000">
                <a:srgbClr val="0070B7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b="1" dirty="0">
                <a:latin typeface="Aptos" panose="020B0004020202020204" pitchFamily="34" charset="0"/>
              </a:rPr>
              <a:t>Overcome Barriers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E5E01-8E77-48F6-73F2-34D1A4194396}"/>
              </a:ext>
            </a:extLst>
          </p:cNvPr>
          <p:cNvSpPr/>
          <p:nvPr/>
        </p:nvSpPr>
        <p:spPr>
          <a:xfrm>
            <a:off x="8067760" y="3699013"/>
            <a:ext cx="3293573" cy="1978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274320" rIns="182880" rtlCol="0" anchor="t"/>
          <a:lstStyle/>
          <a:p>
            <a:pPr>
              <a:spcAft>
                <a:spcPts val="1600"/>
              </a:spcAft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  <a:ea typeface="+mn-lt"/>
                <a:cs typeface="Arial" panose="020B0604020202020204" pitchFamily="34" charset="0"/>
              </a:rPr>
              <a:t>Graduates learn how to identify potential obstacles before negative impact on the health of their business and revenue.</a:t>
            </a:r>
          </a:p>
        </p:txBody>
      </p:sp>
    </p:spTree>
    <p:extLst>
      <p:ext uri="{BB962C8B-B14F-4D97-AF65-F5344CB8AC3E}">
        <p14:creationId xmlns:p14="http://schemas.microsoft.com/office/powerpoint/2010/main" val="274282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VIP General -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22555</TotalTime>
  <Words>1036</Words>
  <Application>Microsoft Office PowerPoint</Application>
  <PresentationFormat>Widescreen</PresentationFormat>
  <Paragraphs>165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VIP General - Master</vt:lpstr>
      <vt:lpstr>GSA OSDBU National Training Session November 2024</vt:lpstr>
      <vt:lpstr>At VIP - We Train Companies, Not Individuals, to Become  “Procurement Ready”</vt:lpstr>
      <vt:lpstr>We Arm Vets to WIN!</vt:lpstr>
      <vt:lpstr>VIP Waters the Plants</vt:lpstr>
      <vt:lpstr>VIP is an Official SBA Federal Procurement Training Resource</vt:lpstr>
      <vt:lpstr>Program Requirements</vt:lpstr>
      <vt:lpstr>Federal Procurement Training</vt:lpstr>
      <vt:lpstr>Sector Specific Training</vt:lpstr>
      <vt:lpstr>How the VIP Program Reduces Risk to Help Accelerate Growth</vt:lpstr>
      <vt:lpstr>The Gift That Keeps on Giving</vt:lpstr>
      <vt:lpstr>VIP is Here to Serve  Veteran Entrepreneurs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Brooks</dc:creator>
  <cp:lastModifiedBy>YolandaGJohnson</cp:lastModifiedBy>
  <cp:revision>217</cp:revision>
  <dcterms:created xsi:type="dcterms:W3CDTF">2024-01-31T21:10:06Z</dcterms:created>
  <dcterms:modified xsi:type="dcterms:W3CDTF">2024-12-05T14:42:56Z</dcterms:modified>
</cp:coreProperties>
</file>