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Helvetica Neue" panose="020B060402020202020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803c62d0b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803c62d0b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803c62d0be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803c62d0be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803c62d0be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803c62d0be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803c62d0be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803c62d0be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803c62d0be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803c62d0be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803c62d0be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803c62d0be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803c62d0be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g3803c62d0be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5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803c62d0be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3803c62d0be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11">
  <p:cSld name="TITLE_1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Helvetica Neue"/>
              <a:buNone/>
              <a:defRPr sz="52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sz="2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, 1 col">
  <p:cSld name="TITLE_2_4_2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6750" y="4753061"/>
            <a:ext cx="405100" cy="24302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4"/>
          <p:cNvSpPr txBox="1"/>
          <p:nvPr/>
        </p:nvSpPr>
        <p:spPr>
          <a:xfrm>
            <a:off x="8417700" y="4834525"/>
            <a:ext cx="497700" cy="1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-571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ber Move"/>
              <a:buNone/>
            </a:pPr>
            <a:fld id="{00000000-1234-1234-1234-123412341234}" type="slidenum">
              <a:rPr lang="en" sz="900">
                <a:solidFill>
                  <a:schemeClr val="dk1"/>
                </a:solidFill>
                <a:latin typeface="Uber Move"/>
                <a:ea typeface="Uber Move"/>
                <a:cs typeface="Uber Move"/>
                <a:sym typeface="Uber Move"/>
              </a:rPr>
              <a:t>‹#›</a:t>
            </a:fld>
            <a:endParaRPr sz="900">
              <a:solidFill>
                <a:schemeClr val="dk1"/>
              </a:solidFill>
              <a:latin typeface="Uber Move"/>
              <a:ea typeface="Uber Move"/>
              <a:cs typeface="Uber Move"/>
              <a:sym typeface="Uber Move"/>
            </a:endParaRPr>
          </a:p>
        </p:txBody>
      </p:sp>
      <p:cxnSp>
        <p:nvCxnSpPr>
          <p:cNvPr id="57" name="Google Shape;57;p14"/>
          <p:cNvCxnSpPr/>
          <p:nvPr/>
        </p:nvCxnSpPr>
        <p:spPr>
          <a:xfrm rot="10800000">
            <a:off x="541697" y="4834500"/>
            <a:ext cx="0" cy="81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" name="Google Shape;58;p14"/>
          <p:cNvSpPr txBox="1">
            <a:spLocks noGrp="1"/>
          </p:cNvSpPr>
          <p:nvPr>
            <p:ph type="body" idx="1"/>
          </p:nvPr>
        </p:nvSpPr>
        <p:spPr>
          <a:xfrm>
            <a:off x="228600" y="856201"/>
            <a:ext cx="8689200" cy="365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226325" y="137160"/>
            <a:ext cx="8689200" cy="583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2"/>
          </p:nvPr>
        </p:nvSpPr>
        <p:spPr>
          <a:xfrm>
            <a:off x="606525" y="4833325"/>
            <a:ext cx="2743200" cy="8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-571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>
                <a:latin typeface="Uber Move Medium"/>
                <a:ea typeface="Uber Move Medium"/>
                <a:cs typeface="Uber Move Medium"/>
                <a:sym typeface="Uber Move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45">
          <p15:clr>
            <a:srgbClr val="FA7B17"/>
          </p15:clr>
        </p15:guide>
        <p15:guide id="2" pos="2880">
          <p15:clr>
            <a:srgbClr val="FA7B17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, 1 col 1">
  <p:cSld name="TITLE_2_4_2_1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6750" y="4753061"/>
            <a:ext cx="405100" cy="24302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5"/>
          <p:cNvSpPr txBox="1"/>
          <p:nvPr/>
        </p:nvSpPr>
        <p:spPr>
          <a:xfrm>
            <a:off x="8417700" y="4834525"/>
            <a:ext cx="497700" cy="1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-571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ber Move"/>
              <a:buNone/>
            </a:pPr>
            <a:fld id="{00000000-1234-1234-1234-123412341234}" type="slidenum">
              <a:rPr lang="en" sz="900">
                <a:solidFill>
                  <a:schemeClr val="dk1"/>
                </a:solidFill>
                <a:latin typeface="Uber Move"/>
                <a:ea typeface="Uber Move"/>
                <a:cs typeface="Uber Move"/>
                <a:sym typeface="Uber Move"/>
              </a:rPr>
              <a:t>‹#›</a:t>
            </a:fld>
            <a:endParaRPr sz="900">
              <a:solidFill>
                <a:schemeClr val="dk1"/>
              </a:solidFill>
              <a:latin typeface="Uber Move"/>
              <a:ea typeface="Uber Move"/>
              <a:cs typeface="Uber Move"/>
              <a:sym typeface="Uber Move"/>
            </a:endParaRPr>
          </a:p>
        </p:txBody>
      </p:sp>
      <p:cxnSp>
        <p:nvCxnSpPr>
          <p:cNvPr id="64" name="Google Shape;64;p15"/>
          <p:cNvCxnSpPr/>
          <p:nvPr/>
        </p:nvCxnSpPr>
        <p:spPr>
          <a:xfrm rot="10800000">
            <a:off x="541697" y="4834500"/>
            <a:ext cx="0" cy="81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5" name="Google Shape;65;p15"/>
          <p:cNvSpPr txBox="1">
            <a:spLocks noGrp="1"/>
          </p:cNvSpPr>
          <p:nvPr>
            <p:ph type="body" idx="1"/>
          </p:nvPr>
        </p:nvSpPr>
        <p:spPr>
          <a:xfrm>
            <a:off x="228600" y="856201"/>
            <a:ext cx="8689200" cy="365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226325" y="137160"/>
            <a:ext cx="8689200" cy="583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ubTitle" idx="2"/>
          </p:nvPr>
        </p:nvSpPr>
        <p:spPr>
          <a:xfrm>
            <a:off x="606525" y="4833325"/>
            <a:ext cx="2743200" cy="8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-571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>
                <a:latin typeface="Uber Move Medium"/>
                <a:ea typeface="Uber Move Medium"/>
                <a:cs typeface="Uber Move Medium"/>
                <a:sym typeface="Uber Move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45">
          <p15:clr>
            <a:srgbClr val="FA7B17"/>
          </p15:clr>
        </p15:guide>
        <p15:guide id="2" pos="2880">
          <p15:clr>
            <a:srgbClr val="FA7B17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, Section title, 3 col">
  <p:cSld name="TITLE_2_4_1_1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subTitle" idx="1"/>
          </p:nvPr>
        </p:nvSpPr>
        <p:spPr>
          <a:xfrm>
            <a:off x="606525" y="4833325"/>
            <a:ext cx="2743200" cy="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6750" y="4753061"/>
            <a:ext cx="405100" cy="24302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6"/>
          <p:cNvSpPr txBox="1"/>
          <p:nvPr/>
        </p:nvSpPr>
        <p:spPr>
          <a:xfrm>
            <a:off x="8417700" y="4834525"/>
            <a:ext cx="497700" cy="1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lang="en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2" name="Google Shape;72;p16"/>
          <p:cNvCxnSpPr/>
          <p:nvPr/>
        </p:nvCxnSpPr>
        <p:spPr>
          <a:xfrm rot="10800000">
            <a:off x="541697" y="4834500"/>
            <a:ext cx="0" cy="81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3" name="Google Shape;73;p16"/>
          <p:cNvSpPr txBox="1">
            <a:spLocks noGrp="1"/>
          </p:cNvSpPr>
          <p:nvPr>
            <p:ph type="body" idx="2"/>
          </p:nvPr>
        </p:nvSpPr>
        <p:spPr>
          <a:xfrm>
            <a:off x="228600" y="1261875"/>
            <a:ext cx="27432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228600" y="457200"/>
            <a:ext cx="8686800" cy="5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subTitle" idx="3"/>
          </p:nvPr>
        </p:nvSpPr>
        <p:spPr>
          <a:xfrm>
            <a:off x="228600" y="189725"/>
            <a:ext cx="4343400" cy="1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 b="1"/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4"/>
          </p:nvPr>
        </p:nvSpPr>
        <p:spPr>
          <a:xfrm>
            <a:off x="3200400" y="1261875"/>
            <a:ext cx="27432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5"/>
          </p:nvPr>
        </p:nvSpPr>
        <p:spPr>
          <a:xfrm>
            <a:off x="6172200" y="1261875"/>
            <a:ext cx="27432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96">
          <p15:clr>
            <a:srgbClr val="FA7B17"/>
          </p15:clr>
        </p15:guide>
        <p15:guide id="2" orient="horz" pos="3045">
          <p15:clr>
            <a:srgbClr val="FA7B17"/>
          </p15:clr>
        </p15:guide>
        <p15:guide id="3" pos="5616">
          <p15:clr>
            <a:srgbClr val="FA7B17"/>
          </p15:clr>
        </p15:guide>
        <p15:guide id="4" pos="144">
          <p15:clr>
            <a:srgbClr val="FA7B17"/>
          </p15:clr>
        </p15:guide>
        <p15:guide id="5" orient="horz" pos="144">
          <p15:clr>
            <a:srgbClr val="FA7B17"/>
          </p15:clr>
        </p15:guide>
        <p15:guide id="6" pos="2880">
          <p15:clr>
            <a:srgbClr val="FA7B17"/>
          </p15:clr>
        </p15:guide>
        <p15:guide id="7" pos="3744">
          <p15:clr>
            <a:srgbClr val="FA7B17"/>
          </p15:clr>
        </p15:guide>
        <p15:guide id="8" pos="3888">
          <p15:clr>
            <a:srgbClr val="FA7B17"/>
          </p15:clr>
        </p15:guide>
        <p15:guide id="9" pos="1872">
          <p15:clr>
            <a:srgbClr val="FA7B17"/>
          </p15:clr>
        </p15:guide>
        <p15:guide id="10" pos="2016">
          <p15:clr>
            <a:srgbClr val="FA7B17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6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.uber.com/Uber4gov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hyperlink" Target="mailto:business-support@uber.com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business-support@uber.co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7" descr="Photo of 2 passengers getting into a vehicle "/>
          <p:cNvPicPr preferRelativeResize="0"/>
          <p:nvPr/>
        </p:nvPicPr>
        <p:blipFill rotWithShape="1">
          <a:blip r:embed="rId3">
            <a:alphaModFix/>
          </a:blip>
          <a:srcRect l="20912" r="26306"/>
          <a:stretch/>
        </p:blipFill>
        <p:spPr>
          <a:xfrm>
            <a:off x="5077200" y="0"/>
            <a:ext cx="4066800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7"/>
          <p:cNvSpPr txBox="1">
            <a:spLocks noGrp="1"/>
          </p:cNvSpPr>
          <p:nvPr>
            <p:ph type="ctrTitle"/>
          </p:nvPr>
        </p:nvSpPr>
        <p:spPr>
          <a:xfrm>
            <a:off x="138225" y="524050"/>
            <a:ext cx="4595700" cy="18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7500"/>
              <a:buFont typeface="Arial"/>
              <a:buNone/>
            </a:pPr>
            <a:r>
              <a:rPr lang="en" sz="4000" b="1">
                <a:latin typeface="Uber Move"/>
                <a:ea typeface="Uber Move"/>
                <a:cs typeface="Uber Move"/>
                <a:sym typeface="Uber Move"/>
              </a:rPr>
              <a:t>Welcome to the Uber for Government</a:t>
            </a:r>
            <a:endParaRPr sz="4000" b="1">
              <a:latin typeface="Uber Move"/>
              <a:ea typeface="Uber Move"/>
              <a:cs typeface="Uber Move"/>
              <a:sym typeface="Uber Mov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latin typeface="Uber Move"/>
              <a:ea typeface="Uber Move"/>
              <a:cs typeface="Uber Move"/>
              <a:sym typeface="Uber Mov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B7B7B7"/>
              </a:solidFill>
              <a:latin typeface="Uber Move"/>
              <a:ea typeface="Uber Move"/>
              <a:cs typeface="Uber Move"/>
              <a:sym typeface="Uber Mov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latin typeface="Uber Move"/>
              <a:ea typeface="Uber Move"/>
              <a:cs typeface="Uber Move"/>
              <a:sym typeface="Uber Mov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8947"/>
              <a:buFont typeface="Arial"/>
              <a:buNone/>
            </a:pPr>
            <a:endParaRPr sz="3800" b="1">
              <a:latin typeface="Uber Move"/>
              <a:ea typeface="Uber Move"/>
              <a:cs typeface="Uber Move"/>
              <a:sym typeface="Uber Move"/>
            </a:endParaRPr>
          </a:p>
        </p:txBody>
      </p:sp>
      <p:sp>
        <p:nvSpPr>
          <p:cNvPr id="86" name="Google Shape;86;p17"/>
          <p:cNvSpPr txBox="1"/>
          <p:nvPr/>
        </p:nvSpPr>
        <p:spPr>
          <a:xfrm>
            <a:off x="228600" y="2553300"/>
            <a:ext cx="4706700" cy="24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Uber Move"/>
              <a:buChar char="●"/>
            </a:pPr>
            <a:r>
              <a:rPr lang="en" b="1" dirty="0">
                <a:latin typeface="Uber Move"/>
                <a:ea typeface="Uber Move"/>
                <a:cs typeface="Uber Move"/>
                <a:sym typeface="Uber Move"/>
              </a:rPr>
              <a:t>Getting started</a:t>
            </a:r>
            <a:r>
              <a:rPr lang="en" dirty="0">
                <a:latin typeface="Uber Move"/>
                <a:ea typeface="Uber Move"/>
                <a:cs typeface="Uber Move"/>
                <a:sym typeface="Uber Move"/>
              </a:rPr>
              <a:t>: </a:t>
            </a:r>
            <a:r>
              <a:rPr lang="en" u="sng" dirty="0">
                <a:solidFill>
                  <a:schemeClr val="hlink"/>
                </a:solidFill>
                <a:latin typeface="Uber Move"/>
                <a:ea typeface="Uber Move"/>
                <a:cs typeface="Uber Move"/>
                <a:sym typeface="Uber Move"/>
                <a:hlinkClick r:id="rId4" action="ppaction://hlinksldjump"/>
              </a:rPr>
              <a:t>I’m new to Uber and need to start from the beginning</a:t>
            </a:r>
            <a:endParaRPr dirty="0">
              <a:latin typeface="Uber Move"/>
              <a:ea typeface="Uber Move"/>
              <a:cs typeface="Uber Move"/>
              <a:sym typeface="Uber Mov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ber Move"/>
              <a:ea typeface="Uber Move"/>
              <a:cs typeface="Uber Move"/>
              <a:sym typeface="Uber Move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Uber Move"/>
              <a:buChar char="●"/>
            </a:pPr>
            <a:r>
              <a:rPr lang="en" b="1" dirty="0">
                <a:latin typeface="Uber Move"/>
                <a:ea typeface="Uber Move"/>
                <a:cs typeface="Uber Move"/>
                <a:sym typeface="Uber Move"/>
              </a:rPr>
              <a:t>Already have a personal profile</a:t>
            </a:r>
            <a:r>
              <a:rPr lang="en" dirty="0">
                <a:latin typeface="Uber Move"/>
                <a:ea typeface="Uber Move"/>
                <a:cs typeface="Uber Move"/>
                <a:sym typeface="Uber Move"/>
              </a:rPr>
              <a:t>: </a:t>
            </a:r>
            <a:r>
              <a:rPr lang="en" u="sng" dirty="0">
                <a:solidFill>
                  <a:schemeClr val="hlink"/>
                </a:solidFill>
                <a:latin typeface="Uber Move"/>
                <a:ea typeface="Uber Move"/>
                <a:cs typeface="Uber Move"/>
                <a:sym typeface="Uber Move"/>
                <a:hlinkClick r:id="rId5" action="ppaction://hlinksldjump"/>
              </a:rPr>
              <a:t>I have a personal Uber profile and need to set up Uber for Government</a:t>
            </a:r>
            <a:endParaRPr dirty="0">
              <a:latin typeface="Uber Move"/>
              <a:ea typeface="Uber Move"/>
              <a:cs typeface="Uber Move"/>
              <a:sym typeface="Uber Mov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ber Move"/>
              <a:ea typeface="Uber Move"/>
              <a:cs typeface="Uber Move"/>
              <a:sym typeface="Uber Move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Uber Move"/>
              <a:buChar char="●"/>
            </a:pPr>
            <a:r>
              <a:rPr lang="en" b="1" dirty="0">
                <a:latin typeface="Uber Move"/>
                <a:ea typeface="Uber Move"/>
                <a:cs typeface="Uber Move"/>
                <a:sym typeface="Uber Move"/>
              </a:rPr>
              <a:t>Multiple profiles</a:t>
            </a:r>
            <a:r>
              <a:rPr lang="en" dirty="0">
                <a:latin typeface="Uber Move"/>
                <a:ea typeface="Uber Move"/>
                <a:cs typeface="Uber Move"/>
                <a:sym typeface="Uber Move"/>
              </a:rPr>
              <a:t>: </a:t>
            </a:r>
            <a:r>
              <a:rPr lang="en" u="sng" dirty="0">
                <a:solidFill>
                  <a:schemeClr val="hlink"/>
                </a:solidFill>
                <a:latin typeface="Uber Move"/>
                <a:ea typeface="Uber Move"/>
                <a:cs typeface="Uber Move"/>
                <a:sym typeface="Uber Move"/>
                <a:hlinkClick r:id="rId6" action="ppaction://hlinksldjump"/>
              </a:rPr>
              <a:t>Toggling between multiple profiles</a:t>
            </a:r>
            <a:endParaRPr dirty="0">
              <a:latin typeface="Uber Move"/>
              <a:ea typeface="Uber Move"/>
              <a:cs typeface="Uber Move"/>
              <a:sym typeface="Uber Mov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ber Move"/>
              <a:ea typeface="Uber Move"/>
              <a:cs typeface="Uber Move"/>
              <a:sym typeface="Uber Move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Uber Move"/>
              <a:buChar char="●"/>
            </a:pPr>
            <a:r>
              <a:rPr lang="en" b="1" dirty="0">
                <a:latin typeface="Uber Move"/>
                <a:ea typeface="Uber Move"/>
                <a:cs typeface="Uber Move"/>
                <a:sym typeface="Uber Move"/>
              </a:rPr>
              <a:t>Fixing mistakes</a:t>
            </a:r>
            <a:r>
              <a:rPr lang="en" dirty="0">
                <a:latin typeface="Uber Move"/>
                <a:ea typeface="Uber Move"/>
                <a:cs typeface="Uber Move"/>
                <a:sym typeface="Uber Move"/>
              </a:rPr>
              <a:t>: </a:t>
            </a:r>
            <a:r>
              <a:rPr lang="en" u="sng" dirty="0">
                <a:solidFill>
                  <a:schemeClr val="hlink"/>
                </a:solidFill>
                <a:latin typeface="Uber Move"/>
                <a:ea typeface="Uber Move"/>
                <a:cs typeface="Uber Move"/>
                <a:sym typeface="Uber Move"/>
                <a:hlinkClick r:id="rId7" action="ppaction://hlinksldjump"/>
              </a:rPr>
              <a:t>Switching profiles if I charge the wrong one</a:t>
            </a:r>
            <a:endParaRPr dirty="0">
              <a:latin typeface="Uber Move"/>
              <a:ea typeface="Uber Move"/>
              <a:cs typeface="Uber Move"/>
              <a:sym typeface="Uber Mov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13350" y="50"/>
            <a:ext cx="34308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title"/>
          </p:nvPr>
        </p:nvSpPr>
        <p:spPr>
          <a:xfrm>
            <a:off x="227400" y="126336"/>
            <a:ext cx="8689200" cy="583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latin typeface="Uber Move"/>
                <a:ea typeface="Uber Move"/>
                <a:cs typeface="Uber Move"/>
                <a:sym typeface="Uber Move"/>
              </a:rPr>
              <a:t>For New Uber Users</a:t>
            </a:r>
            <a:endParaRPr sz="3000" b="1" dirty="0">
              <a:solidFill>
                <a:schemeClr val="lt1"/>
              </a:solidFill>
              <a:latin typeface="Uber Move"/>
              <a:ea typeface="Uber Move"/>
              <a:cs typeface="Uber Move"/>
              <a:sym typeface="Uber Move"/>
            </a:endParaRPr>
          </a:p>
        </p:txBody>
      </p:sp>
      <p:sp>
        <p:nvSpPr>
          <p:cNvPr id="93" name="Google Shape;93;p18"/>
          <p:cNvSpPr txBox="1"/>
          <p:nvPr/>
        </p:nvSpPr>
        <p:spPr>
          <a:xfrm>
            <a:off x="227400" y="662325"/>
            <a:ext cx="5117400" cy="4339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Uber Move"/>
                <a:ea typeface="Uber Move"/>
                <a:cs typeface="Uber Move"/>
                <a:sym typeface="Uber Move"/>
              </a:rPr>
              <a:t>Download the Uber app and create an account. A personal profile is automatically generated once an account is created.</a:t>
            </a:r>
            <a:endParaRPr dirty="0">
              <a:solidFill>
                <a:schemeClr val="dk1"/>
              </a:solidFill>
              <a:latin typeface="Uber Move"/>
              <a:ea typeface="Uber Move"/>
              <a:cs typeface="Uber Move"/>
              <a:sym typeface="Uber Mov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Uber Move"/>
              <a:ea typeface="Uber Move"/>
              <a:cs typeface="Uber Move"/>
              <a:sym typeface="Uber Move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Uber Move"/>
              <a:buAutoNum type="arabicPeriod"/>
            </a:pPr>
            <a:r>
              <a:rPr lang="en" dirty="0">
                <a:solidFill>
                  <a:schemeClr val="dk1"/>
                </a:solidFill>
                <a:latin typeface="Uber Move"/>
                <a:ea typeface="Uber Move"/>
                <a:cs typeface="Uber Move"/>
                <a:sym typeface="Uber Move"/>
              </a:rPr>
              <a:t>Download the Uber app from the App store (iPhone) or Google Play (Android)</a:t>
            </a:r>
            <a:endParaRPr dirty="0">
              <a:solidFill>
                <a:schemeClr val="dk1"/>
              </a:solidFill>
              <a:latin typeface="Uber Move"/>
              <a:ea typeface="Uber Move"/>
              <a:cs typeface="Uber Move"/>
              <a:sym typeface="Uber Move"/>
            </a:endParaRPr>
          </a:p>
          <a:p>
            <a:pPr marL="8001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dirty="0">
              <a:solidFill>
                <a:schemeClr val="dk1"/>
              </a:solidFill>
              <a:latin typeface="Uber Move"/>
              <a:ea typeface="Uber Move"/>
              <a:cs typeface="Uber Move"/>
              <a:sym typeface="Uber Move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Uber Move"/>
              <a:buAutoNum type="arabicPeriod"/>
            </a:pPr>
            <a:r>
              <a:rPr lang="en" dirty="0">
                <a:solidFill>
                  <a:schemeClr val="dk1"/>
                </a:solidFill>
                <a:latin typeface="Uber Move"/>
                <a:ea typeface="Uber Move"/>
                <a:cs typeface="Uber Move"/>
                <a:sym typeface="Uber Move"/>
              </a:rPr>
              <a:t>Open the app and tap </a:t>
            </a:r>
            <a:r>
              <a:rPr lang="en" b="1" dirty="0">
                <a:solidFill>
                  <a:schemeClr val="dk1"/>
                </a:solidFill>
                <a:latin typeface="Uber Move"/>
                <a:ea typeface="Uber Move"/>
                <a:cs typeface="Uber Move"/>
                <a:sym typeface="Uber Move"/>
              </a:rPr>
              <a:t>“Sign Up”</a:t>
            </a:r>
            <a:endParaRPr b="1" dirty="0">
              <a:solidFill>
                <a:schemeClr val="dk1"/>
              </a:solidFill>
              <a:latin typeface="Uber Move"/>
              <a:ea typeface="Uber Move"/>
              <a:cs typeface="Uber Move"/>
              <a:sym typeface="Uber Move"/>
            </a:endParaRPr>
          </a:p>
          <a:p>
            <a:pPr marL="8001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dirty="0">
              <a:solidFill>
                <a:schemeClr val="dk1"/>
              </a:solidFill>
              <a:latin typeface="Uber Move"/>
              <a:ea typeface="Uber Move"/>
              <a:cs typeface="Uber Move"/>
              <a:sym typeface="Uber Move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Uber Move"/>
              <a:buAutoNum type="arabicPeriod"/>
            </a:pPr>
            <a:r>
              <a:rPr lang="en" dirty="0">
                <a:solidFill>
                  <a:schemeClr val="dk1"/>
                </a:solidFill>
                <a:latin typeface="Uber Move"/>
                <a:ea typeface="Uber Move"/>
                <a:cs typeface="Uber Move"/>
                <a:sym typeface="Uber Move"/>
              </a:rPr>
              <a:t>Create a personal profile: Enter your name, a personal email address, and phone number you wish to use with Uber. You can use your personal phone. Create a password.</a:t>
            </a:r>
            <a:endParaRPr dirty="0">
              <a:solidFill>
                <a:schemeClr val="dk1"/>
              </a:solidFill>
              <a:latin typeface="Uber Move"/>
              <a:ea typeface="Uber Move"/>
              <a:cs typeface="Uber Move"/>
              <a:sym typeface="Uber Move"/>
            </a:endParaRPr>
          </a:p>
          <a:p>
            <a:pPr marL="8001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dirty="0">
              <a:solidFill>
                <a:schemeClr val="dk1"/>
              </a:solidFill>
              <a:latin typeface="Uber Move"/>
              <a:ea typeface="Uber Move"/>
              <a:cs typeface="Uber Move"/>
              <a:sym typeface="Uber Move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Uber Move"/>
              <a:buAutoNum type="arabicPeriod"/>
            </a:pPr>
            <a:r>
              <a:rPr lang="en" dirty="0">
                <a:solidFill>
                  <a:schemeClr val="dk1"/>
                </a:solidFill>
                <a:latin typeface="Uber Move"/>
                <a:ea typeface="Uber Move"/>
                <a:cs typeface="Uber Move"/>
                <a:sym typeface="Uber Move"/>
              </a:rPr>
              <a:t>Tap </a:t>
            </a:r>
            <a:r>
              <a:rPr lang="en" b="1" dirty="0">
                <a:solidFill>
                  <a:schemeClr val="dk1"/>
                </a:solidFill>
                <a:latin typeface="Uber Move"/>
                <a:ea typeface="Uber Move"/>
                <a:cs typeface="Uber Move"/>
                <a:sym typeface="Uber Move"/>
              </a:rPr>
              <a:t>“Next”</a:t>
            </a:r>
            <a:r>
              <a:rPr lang="en" dirty="0">
                <a:solidFill>
                  <a:schemeClr val="dk1"/>
                </a:solidFill>
                <a:latin typeface="Uber Move"/>
                <a:ea typeface="Uber Move"/>
                <a:cs typeface="Uber Move"/>
                <a:sym typeface="Uber Move"/>
              </a:rPr>
              <a:t>, add a personal payment method, and follow the steps to complete your personal account set up.</a:t>
            </a:r>
            <a:endParaRPr dirty="0">
              <a:solidFill>
                <a:schemeClr val="dk1"/>
              </a:solidFill>
              <a:latin typeface="Uber Move"/>
              <a:ea typeface="Uber Move"/>
              <a:cs typeface="Uber Move"/>
              <a:sym typeface="Uber Move"/>
            </a:endParaRPr>
          </a:p>
          <a:p>
            <a:pPr marL="8001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dirty="0">
              <a:solidFill>
                <a:schemeClr val="dk1"/>
              </a:solidFill>
              <a:latin typeface="Uber Move"/>
              <a:ea typeface="Uber Move"/>
              <a:cs typeface="Uber Move"/>
              <a:sym typeface="Uber Move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Uber Move"/>
              <a:buAutoNum type="arabicPeriod"/>
            </a:pPr>
            <a:r>
              <a:rPr lang="en" u="sng" dirty="0">
                <a:solidFill>
                  <a:schemeClr val="hlink"/>
                </a:solidFill>
                <a:latin typeface="Uber Move"/>
                <a:ea typeface="Uber Move"/>
                <a:cs typeface="Uber Move"/>
                <a:sym typeface="Uber Move"/>
                <a:hlinkClick r:id="rId3" action="ppaction://hlinksldjump"/>
              </a:rPr>
              <a:t>Go to the next page to setup your Uber for Government account</a:t>
            </a:r>
            <a:r>
              <a:rPr lang="en" dirty="0">
                <a:solidFill>
                  <a:schemeClr val="dk1"/>
                </a:solidFill>
                <a:latin typeface="Uber Move"/>
                <a:ea typeface="Uber Move"/>
                <a:cs typeface="Uber Move"/>
                <a:sym typeface="Uber Move"/>
              </a:rPr>
              <a:t>.</a:t>
            </a:r>
            <a:endParaRPr dirty="0">
              <a:solidFill>
                <a:schemeClr val="dk1"/>
              </a:solidFill>
              <a:latin typeface="Uber Move"/>
              <a:ea typeface="Uber Move"/>
              <a:cs typeface="Uber Move"/>
              <a:sym typeface="Uber Mov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solidFill>
                <a:srgbClr val="FF0000"/>
              </a:solidFill>
              <a:latin typeface="Uber Move"/>
              <a:ea typeface="Uber Move"/>
              <a:cs typeface="Uber Move"/>
              <a:sym typeface="Uber Mov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Uber Move"/>
              <a:ea typeface="Uber Move"/>
              <a:cs typeface="Uber Move"/>
              <a:sym typeface="Uber Mov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Uber Move"/>
              <a:ea typeface="Uber Move"/>
              <a:cs typeface="Uber Move"/>
              <a:sym typeface="Uber Move"/>
            </a:endParaRPr>
          </a:p>
        </p:txBody>
      </p:sp>
      <p:pic>
        <p:nvPicPr>
          <p:cNvPr id="95" name="Google Shape;95;p18" descr="Person entering a car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72400" y="266700"/>
            <a:ext cx="2912700" cy="29127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94" name="Google Shape;94;p18"/>
          <p:cNvSpPr txBox="1"/>
          <p:nvPr/>
        </p:nvSpPr>
        <p:spPr>
          <a:xfrm>
            <a:off x="5972400" y="3361200"/>
            <a:ext cx="2944200" cy="16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u="sng">
                <a:solidFill>
                  <a:schemeClr val="lt1"/>
                </a:solidFill>
                <a:latin typeface="Uber Move"/>
                <a:ea typeface="Uber Move"/>
                <a:cs typeface="Uber Move"/>
                <a:sym typeface="Uber Move"/>
              </a:rPr>
              <a:t>Important note:</a:t>
            </a:r>
            <a:endParaRPr sz="1600" b="1" u="sng">
              <a:solidFill>
                <a:schemeClr val="lt1"/>
              </a:solidFill>
              <a:latin typeface="Uber Move"/>
              <a:ea typeface="Uber Move"/>
              <a:cs typeface="Uber Move"/>
              <a:sym typeface="Uber Mov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Uber Move"/>
                <a:ea typeface="Uber Move"/>
                <a:cs typeface="Uber Move"/>
                <a:sym typeface="Uber Move"/>
              </a:rPr>
              <a:t>Before linking your Uber for Government profile,</a:t>
            </a:r>
            <a:r>
              <a:rPr lang="en" sz="1600">
                <a:solidFill>
                  <a:schemeClr val="lt1"/>
                </a:solidFill>
                <a:latin typeface="Uber Move Light"/>
                <a:ea typeface="Uber Move Light"/>
                <a:cs typeface="Uber Move Light"/>
                <a:sym typeface="Uber Move Light"/>
              </a:rPr>
              <a:t> you must have a personal profile on your phone, please create one if you don’t have one.</a:t>
            </a:r>
            <a:endParaRPr>
              <a:solidFill>
                <a:schemeClr val="lt1"/>
              </a:solidFill>
              <a:latin typeface="Uber Move Light"/>
              <a:ea typeface="Uber Move Light"/>
              <a:cs typeface="Uber Move Light"/>
              <a:sym typeface="Uber Move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">
              <a:solidFill>
                <a:schemeClr val="lt1"/>
              </a:solidFill>
              <a:latin typeface="Uber Move Light"/>
              <a:ea typeface="Uber Move Light"/>
              <a:cs typeface="Uber Move Light"/>
              <a:sym typeface="Uber Move Light"/>
            </a:endParaRPr>
          </a:p>
        </p:txBody>
      </p:sp>
      <p:grpSp>
        <p:nvGrpSpPr>
          <p:cNvPr id="96" name="Google Shape;96;p18" descr="Uber for Business"/>
          <p:cNvGrpSpPr/>
          <p:nvPr/>
        </p:nvGrpSpPr>
        <p:grpSpPr>
          <a:xfrm>
            <a:off x="100" y="4788425"/>
            <a:ext cx="1338000" cy="355200"/>
            <a:chOff x="100" y="4788425"/>
            <a:chExt cx="1338000" cy="355200"/>
          </a:xfrm>
        </p:grpSpPr>
        <p:sp>
          <p:nvSpPr>
            <p:cNvPr id="97" name="Google Shape;97;p18"/>
            <p:cNvSpPr/>
            <p:nvPr/>
          </p:nvSpPr>
          <p:spPr>
            <a:xfrm>
              <a:off x="100" y="4788425"/>
              <a:ext cx="1338000" cy="3552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8" name="Google Shape;98;p18"/>
            <p:cNvPicPr preferRelativeResize="0"/>
            <p:nvPr/>
          </p:nvPicPr>
          <p:blipFill rotWithShape="1">
            <a:blip r:embed="rId5">
              <a:alphaModFix/>
            </a:blip>
            <a:srcRect t="13" b="-34458"/>
            <a:stretch/>
          </p:blipFill>
          <p:spPr>
            <a:xfrm>
              <a:off x="228600" y="4829703"/>
              <a:ext cx="929774" cy="1253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13350" y="50"/>
            <a:ext cx="34308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67BFE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67BFE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67BFE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67BFE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67BFE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67BFE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67BFE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67BFE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67BFE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167BFE"/>
              </a:solidFill>
              <a:latin typeface="Uber Move"/>
              <a:ea typeface="Uber Move"/>
              <a:cs typeface="Uber Move"/>
              <a:sym typeface="Uber Mov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b="1">
              <a:solidFill>
                <a:srgbClr val="167BFE"/>
              </a:solidFill>
              <a:latin typeface="Uber Move"/>
              <a:ea typeface="Uber Move"/>
              <a:cs typeface="Uber Move"/>
              <a:sym typeface="Uber Mov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>
                <a:solidFill>
                  <a:schemeClr val="lt1"/>
                </a:solidFill>
                <a:latin typeface="Uber Move"/>
                <a:ea typeface="Uber Move"/>
                <a:cs typeface="Uber Move"/>
                <a:sym typeface="Uber Move"/>
              </a:rPr>
              <a:t>URL: </a:t>
            </a:r>
            <a:r>
              <a:rPr lang="en" sz="1600" b="1" u="sng">
                <a:solidFill>
                  <a:schemeClr val="lt1"/>
                </a:solidFill>
                <a:latin typeface="Uber Move"/>
                <a:ea typeface="Uber Move"/>
                <a:cs typeface="Uber Move"/>
                <a:sym typeface="Uber Mov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https://t.uber.com/Uber4gov</a:t>
            </a:r>
            <a:endParaRPr sz="1600" b="1">
              <a:solidFill>
                <a:schemeClr val="lt1"/>
              </a:solidFill>
              <a:latin typeface="Uber Move"/>
              <a:ea typeface="Uber Move"/>
              <a:cs typeface="Uber Move"/>
              <a:sym typeface="Uber Mov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Uber Move"/>
              <a:ea typeface="Uber Move"/>
              <a:cs typeface="Uber Move"/>
              <a:sym typeface="Uber Mov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67BFE"/>
              </a:solidFill>
            </a:endParaRPr>
          </a:p>
        </p:txBody>
      </p:sp>
      <p:sp>
        <p:nvSpPr>
          <p:cNvPr id="113" name="Google Shape;113;p19"/>
          <p:cNvSpPr txBox="1">
            <a:spLocks noGrp="1"/>
          </p:cNvSpPr>
          <p:nvPr>
            <p:ph type="title"/>
          </p:nvPr>
        </p:nvSpPr>
        <p:spPr>
          <a:xfrm>
            <a:off x="227400" y="126336"/>
            <a:ext cx="8689200" cy="583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latin typeface="Uber Move"/>
                <a:ea typeface="Uber Move"/>
                <a:cs typeface="Uber Move"/>
                <a:sym typeface="Uber Move"/>
              </a:rPr>
              <a:t>1. Creating your Uber for </a:t>
            </a:r>
            <a:endParaRPr sz="3000" b="1" dirty="0">
              <a:latin typeface="Uber Move"/>
              <a:ea typeface="Uber Move"/>
              <a:cs typeface="Uber Move"/>
              <a:sym typeface="Uber Mov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latin typeface="Uber Move"/>
                <a:ea typeface="Uber Move"/>
                <a:cs typeface="Uber Move"/>
                <a:sym typeface="Uber Move"/>
              </a:rPr>
              <a:t>Government Profile</a:t>
            </a:r>
            <a:endParaRPr sz="3000" b="1" dirty="0">
              <a:solidFill>
                <a:schemeClr val="lt1"/>
              </a:solidFill>
              <a:latin typeface="Uber Move"/>
              <a:ea typeface="Uber Move"/>
              <a:cs typeface="Uber Move"/>
              <a:sym typeface="Uber Move"/>
            </a:endParaRPr>
          </a:p>
        </p:txBody>
      </p:sp>
      <p:sp>
        <p:nvSpPr>
          <p:cNvPr id="105" name="Google Shape;105;p19"/>
          <p:cNvSpPr txBox="1"/>
          <p:nvPr/>
        </p:nvSpPr>
        <p:spPr>
          <a:xfrm>
            <a:off x="76775" y="1104767"/>
            <a:ext cx="5115000" cy="2123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82600" lvl="0" indent="-342900" algn="l" rtl="0">
              <a:spcBef>
                <a:spcPts val="0"/>
              </a:spcBef>
              <a:spcAft>
                <a:spcPts val="0"/>
              </a:spcAft>
              <a:buSzPts val="1400"/>
              <a:buFont typeface="+mj-lt"/>
              <a:buAutoNum type="arabicPeriod"/>
            </a:pPr>
            <a:r>
              <a:rPr lang="en" dirty="0">
                <a:latin typeface="Uber Move"/>
                <a:ea typeface="Uber Move"/>
                <a:cs typeface="Uber Move"/>
                <a:sym typeface="Uber Move"/>
              </a:rPr>
              <a:t>Scan the QR code or click the link: Use your phone or computer.</a:t>
            </a:r>
            <a:endParaRPr dirty="0">
              <a:latin typeface="Uber Move"/>
              <a:ea typeface="Uber Move"/>
              <a:cs typeface="Uber Move"/>
              <a:sym typeface="Uber Move"/>
            </a:endParaRPr>
          </a:p>
          <a:p>
            <a:pPr marL="4826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+mj-lt"/>
              <a:buAutoNum type="arabicPeriod"/>
            </a:pPr>
            <a:r>
              <a:rPr lang="en" dirty="0">
                <a:solidFill>
                  <a:schemeClr val="dk1"/>
                </a:solidFill>
                <a:latin typeface="Uber Move"/>
                <a:ea typeface="Uber Move"/>
                <a:cs typeface="Uber Move"/>
                <a:sym typeface="Uber Move"/>
              </a:rPr>
              <a:t>Complete the invitation request form: Enter your information. Only your first name, last name, and .gov email address are required. Click “submit”. </a:t>
            </a:r>
            <a:endParaRPr dirty="0">
              <a:solidFill>
                <a:schemeClr val="dk1"/>
              </a:solidFill>
              <a:latin typeface="Uber Move"/>
              <a:ea typeface="Uber Move"/>
              <a:cs typeface="Uber Move"/>
              <a:sym typeface="Uber Move"/>
            </a:endParaRPr>
          </a:p>
          <a:p>
            <a:pPr marL="4826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+mj-lt"/>
              <a:buAutoNum type="arabicPeriod"/>
            </a:pPr>
            <a:r>
              <a:rPr lang="en" dirty="0">
                <a:solidFill>
                  <a:schemeClr val="dk1"/>
                </a:solidFill>
                <a:latin typeface="Uber Move"/>
                <a:ea typeface="Uber Move"/>
                <a:cs typeface="Uber Move"/>
                <a:sym typeface="Uber Move"/>
              </a:rPr>
              <a:t>Check your work email</a:t>
            </a:r>
            <a:r>
              <a:rPr lang="en" dirty="0">
                <a:solidFill>
                  <a:schemeClr val="dk1"/>
                </a:solidFill>
                <a:latin typeface="Uber Move Medium"/>
                <a:ea typeface="Uber Move Medium"/>
                <a:cs typeface="Uber Move Medium"/>
                <a:sym typeface="Uber Move Medium"/>
              </a:rPr>
              <a:t> </a:t>
            </a:r>
            <a:r>
              <a:rPr lang="en" dirty="0">
                <a:solidFill>
                  <a:schemeClr val="dk1"/>
                </a:solidFill>
                <a:latin typeface="Uber Move"/>
                <a:ea typeface="Uber Move"/>
                <a:cs typeface="Uber Move"/>
                <a:sym typeface="Uber Move"/>
              </a:rPr>
              <a:t>inbox: After submitting your information, you will receive an email from Uber inviting you to join the Uber for Government rideshare program.</a:t>
            </a:r>
            <a:endParaRPr dirty="0">
              <a:solidFill>
                <a:schemeClr val="dk1"/>
              </a:solidFill>
              <a:latin typeface="Uber Move"/>
              <a:ea typeface="Uber Move"/>
              <a:cs typeface="Uber Move"/>
              <a:sym typeface="Uber Mov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ber Move"/>
              <a:ea typeface="Uber Move"/>
              <a:cs typeface="Uber Move"/>
              <a:sym typeface="Uber Move"/>
            </a:endParaRPr>
          </a:p>
        </p:txBody>
      </p:sp>
      <p:sp>
        <p:nvSpPr>
          <p:cNvPr id="109" name="Google Shape;109;p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27950" y="4113825"/>
            <a:ext cx="3025500" cy="720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rgbClr val="276EF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ber Move"/>
              <a:ea typeface="Uber Move"/>
              <a:cs typeface="Uber Move"/>
              <a:sym typeface="Uber Move"/>
            </a:endParaRPr>
          </a:p>
        </p:txBody>
      </p:sp>
      <p:pic>
        <p:nvPicPr>
          <p:cNvPr id="111" name="Google Shape;111;p19" descr="Five point star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40669" y="4128972"/>
            <a:ext cx="662075" cy="66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9" descr="QR code link below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49013" y="530675"/>
            <a:ext cx="2359475" cy="235947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9"/>
          <p:cNvSpPr txBox="1"/>
          <p:nvPr/>
        </p:nvSpPr>
        <p:spPr>
          <a:xfrm>
            <a:off x="6794228" y="4201025"/>
            <a:ext cx="22833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b="1">
                <a:solidFill>
                  <a:schemeClr val="dk1"/>
                </a:solidFill>
                <a:latin typeface="Uber Move"/>
                <a:ea typeface="Uber Move"/>
                <a:cs typeface="Uber Move"/>
                <a:sym typeface="Uber Move"/>
              </a:rPr>
              <a:t>Pro tip:</a:t>
            </a:r>
            <a:endParaRPr sz="1100" b="1">
              <a:solidFill>
                <a:schemeClr val="dk1"/>
              </a:solidFill>
              <a:latin typeface="Uber Move"/>
              <a:ea typeface="Uber Move"/>
              <a:cs typeface="Uber Move"/>
              <a:sym typeface="Uber Mov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Uber Move"/>
                <a:ea typeface="Uber Move"/>
                <a:cs typeface="Uber Move"/>
                <a:sym typeface="Uber Move"/>
              </a:rPr>
              <a:t>Scan the QR code if your phone has the Uber app on it. </a:t>
            </a:r>
            <a:endParaRPr sz="1300" b="1">
              <a:solidFill>
                <a:schemeClr val="dk1"/>
              </a:solidFill>
              <a:latin typeface="Uber Move"/>
              <a:ea typeface="Uber Move"/>
              <a:cs typeface="Uber Move"/>
              <a:sym typeface="Uber Move"/>
            </a:endParaRPr>
          </a:p>
        </p:txBody>
      </p:sp>
      <p:grpSp>
        <p:nvGrpSpPr>
          <p:cNvPr id="106" name="Google Shape;106;p19" descr="Uber for Business"/>
          <p:cNvGrpSpPr/>
          <p:nvPr/>
        </p:nvGrpSpPr>
        <p:grpSpPr>
          <a:xfrm>
            <a:off x="100" y="4788425"/>
            <a:ext cx="1338000" cy="355200"/>
            <a:chOff x="100" y="4788425"/>
            <a:chExt cx="1338000" cy="355200"/>
          </a:xfrm>
        </p:grpSpPr>
        <p:sp>
          <p:nvSpPr>
            <p:cNvPr id="107" name="Google Shape;107;p19"/>
            <p:cNvSpPr/>
            <p:nvPr/>
          </p:nvSpPr>
          <p:spPr>
            <a:xfrm>
              <a:off x="100" y="4788425"/>
              <a:ext cx="1338000" cy="3552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08" name="Google Shape;108;p19"/>
            <p:cNvPicPr preferRelativeResize="0"/>
            <p:nvPr/>
          </p:nvPicPr>
          <p:blipFill rotWithShape="1">
            <a:blip r:embed="rId6">
              <a:alphaModFix/>
            </a:blip>
            <a:srcRect t="13" b="-34458"/>
            <a:stretch/>
          </p:blipFill>
          <p:spPr>
            <a:xfrm>
              <a:off x="228600" y="4829703"/>
              <a:ext cx="929774" cy="1253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13388" y="0"/>
            <a:ext cx="34308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0"/>
          <p:cNvSpPr txBox="1">
            <a:spLocks noGrp="1"/>
          </p:cNvSpPr>
          <p:nvPr>
            <p:ph type="title"/>
          </p:nvPr>
        </p:nvSpPr>
        <p:spPr>
          <a:xfrm>
            <a:off x="227400" y="126336"/>
            <a:ext cx="8689200" cy="583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latin typeface="Uber Move"/>
                <a:ea typeface="Uber Move"/>
                <a:cs typeface="Uber Move"/>
                <a:sym typeface="Uber Move"/>
              </a:rPr>
              <a:t>2. Creating your Uber for </a:t>
            </a:r>
            <a:endParaRPr sz="3000" b="1" dirty="0">
              <a:latin typeface="Uber Move"/>
              <a:ea typeface="Uber Move"/>
              <a:cs typeface="Uber Move"/>
              <a:sym typeface="Uber Mov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latin typeface="Uber Move"/>
                <a:ea typeface="Uber Move"/>
                <a:cs typeface="Uber Move"/>
                <a:sym typeface="Uber Move"/>
              </a:rPr>
              <a:t>Government Profile</a:t>
            </a:r>
            <a:endParaRPr sz="3000" b="1" dirty="0">
              <a:solidFill>
                <a:schemeClr val="lt1"/>
              </a:solidFill>
              <a:latin typeface="Uber Move"/>
              <a:ea typeface="Uber Move"/>
              <a:cs typeface="Uber Move"/>
              <a:sym typeface="Uber Move"/>
            </a:endParaRPr>
          </a:p>
        </p:txBody>
      </p:sp>
      <p:sp>
        <p:nvSpPr>
          <p:cNvPr id="121" name="Google Shape;121;p20"/>
          <p:cNvSpPr txBox="1"/>
          <p:nvPr/>
        </p:nvSpPr>
        <p:spPr>
          <a:xfrm>
            <a:off x="76200" y="1164023"/>
            <a:ext cx="53508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ber Move"/>
              <a:ea typeface="Uber Move"/>
              <a:cs typeface="Uber Move"/>
              <a:sym typeface="Uber Mov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  <a:latin typeface="Uber Move"/>
                <a:ea typeface="Uber Move"/>
                <a:cs typeface="Uber Move"/>
                <a:sym typeface="Uber Move"/>
              </a:rPr>
              <a:t>4.         Open the Uber for Business email from your computer</a:t>
            </a:r>
            <a:endParaRPr b="1" dirty="0">
              <a:solidFill>
                <a:schemeClr val="dk1"/>
              </a:solidFill>
              <a:latin typeface="Uber Move"/>
              <a:ea typeface="Uber Move"/>
              <a:cs typeface="Uber Move"/>
              <a:sym typeface="Uber Mov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Uber Move"/>
                <a:ea typeface="Uber Move"/>
                <a:cs typeface="Uber Move"/>
                <a:sym typeface="Uber Move"/>
              </a:rPr>
              <a:t>Click “Verify email”, which will redirect you to a page with a QR code.</a:t>
            </a:r>
            <a:endParaRPr dirty="0">
              <a:solidFill>
                <a:schemeClr val="dk1"/>
              </a:solidFill>
              <a:latin typeface="Uber Move"/>
              <a:ea typeface="Uber Move"/>
              <a:cs typeface="Uber Move"/>
              <a:sym typeface="Uber Mov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ber Move"/>
              <a:ea typeface="Uber Move"/>
              <a:cs typeface="Uber Move"/>
              <a:sym typeface="Uber Move"/>
            </a:endParaRPr>
          </a:p>
        </p:txBody>
      </p:sp>
      <p:pic>
        <p:nvPicPr>
          <p:cNvPr id="123" name="Google Shape;123;p20" descr="Uber for Business"/>
          <p:cNvPicPr preferRelativeResize="0"/>
          <p:nvPr/>
        </p:nvPicPr>
        <p:blipFill rotWithShape="1">
          <a:blip r:embed="rId3">
            <a:alphaModFix/>
          </a:blip>
          <a:srcRect b="28233"/>
          <a:stretch/>
        </p:blipFill>
        <p:spPr>
          <a:xfrm>
            <a:off x="1166950" y="2289311"/>
            <a:ext cx="3307849" cy="21684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24" name="Google Shape;124;p20" descr="a phone with a check mark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01950" y="266700"/>
            <a:ext cx="2853600" cy="28536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122" name="Google Shape;122;p20"/>
          <p:cNvSpPr txBox="1"/>
          <p:nvPr/>
        </p:nvSpPr>
        <p:spPr>
          <a:xfrm>
            <a:off x="6002000" y="3526300"/>
            <a:ext cx="2853600" cy="12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Uber Move"/>
                <a:ea typeface="Uber Move"/>
                <a:cs typeface="Uber Move"/>
                <a:sym typeface="Uber Move"/>
              </a:rPr>
              <a:t>Important note: </a:t>
            </a:r>
            <a:endParaRPr b="1">
              <a:solidFill>
                <a:schemeClr val="lt1"/>
              </a:solidFill>
              <a:latin typeface="Uber Move"/>
              <a:ea typeface="Uber Move"/>
              <a:cs typeface="Uber Move"/>
              <a:sym typeface="Uber Mov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" b="1" u="sng">
              <a:solidFill>
                <a:schemeClr val="lt1"/>
              </a:solidFill>
              <a:latin typeface="Uber Move"/>
              <a:ea typeface="Uber Move"/>
              <a:cs typeface="Uber Move"/>
              <a:sym typeface="Uber Mov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Uber Move"/>
                <a:ea typeface="Uber Move"/>
                <a:cs typeface="Uber Move"/>
                <a:sym typeface="Uber Move"/>
              </a:rPr>
              <a:t>Please do not forward your email invitation. </a:t>
            </a:r>
            <a:r>
              <a:rPr lang="en" b="1">
                <a:solidFill>
                  <a:schemeClr val="lt1"/>
                </a:solidFill>
                <a:latin typeface="Uber Move"/>
                <a:ea typeface="Uber Move"/>
                <a:cs typeface="Uber Move"/>
                <a:sym typeface="Uber Move"/>
              </a:rPr>
              <a:t>**</a:t>
            </a:r>
            <a:r>
              <a:rPr lang="en" b="1" u="sng">
                <a:solidFill>
                  <a:schemeClr val="lt1"/>
                </a:solidFill>
                <a:latin typeface="Uber Move"/>
                <a:ea typeface="Uber Move"/>
                <a:cs typeface="Uber Move"/>
                <a:sym typeface="Uber Move"/>
              </a:rPr>
              <a:t>This is a unique link and will not work if forwarded - it will not work.**</a:t>
            </a:r>
            <a:endParaRPr sz="100" b="1" u="sng">
              <a:solidFill>
                <a:schemeClr val="lt1"/>
              </a:solidFill>
              <a:latin typeface="Uber Move"/>
              <a:ea typeface="Uber Move"/>
              <a:cs typeface="Uber Move"/>
              <a:sym typeface="Uber Move"/>
            </a:endParaRPr>
          </a:p>
        </p:txBody>
      </p:sp>
      <p:grpSp>
        <p:nvGrpSpPr>
          <p:cNvPr id="126" name="Google Shape;126;p20" descr="Uber for Business"/>
          <p:cNvGrpSpPr/>
          <p:nvPr/>
        </p:nvGrpSpPr>
        <p:grpSpPr>
          <a:xfrm>
            <a:off x="100" y="4788425"/>
            <a:ext cx="1338000" cy="355200"/>
            <a:chOff x="100" y="4788425"/>
            <a:chExt cx="1338000" cy="355200"/>
          </a:xfrm>
        </p:grpSpPr>
        <p:sp>
          <p:nvSpPr>
            <p:cNvPr id="127" name="Google Shape;127;p20"/>
            <p:cNvSpPr/>
            <p:nvPr/>
          </p:nvSpPr>
          <p:spPr>
            <a:xfrm>
              <a:off x="100" y="4788425"/>
              <a:ext cx="1338000" cy="3552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28" name="Google Shape;128;p20"/>
            <p:cNvPicPr preferRelativeResize="0"/>
            <p:nvPr/>
          </p:nvPicPr>
          <p:blipFill rotWithShape="1">
            <a:blip r:embed="rId5">
              <a:alphaModFix/>
            </a:blip>
            <a:srcRect t="13" b="-34458"/>
            <a:stretch/>
          </p:blipFill>
          <p:spPr>
            <a:xfrm>
              <a:off x="228600" y="4829703"/>
              <a:ext cx="929774" cy="1253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99775" y="50"/>
            <a:ext cx="43443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67BFE"/>
              </a:solidFill>
            </a:endParaRPr>
          </a:p>
        </p:txBody>
      </p:sp>
      <p:sp>
        <p:nvSpPr>
          <p:cNvPr id="145" name="Google Shape;145;p21"/>
          <p:cNvSpPr txBox="1">
            <a:spLocks noGrp="1"/>
          </p:cNvSpPr>
          <p:nvPr>
            <p:ph type="title"/>
          </p:nvPr>
        </p:nvSpPr>
        <p:spPr>
          <a:xfrm>
            <a:off x="227400" y="126336"/>
            <a:ext cx="8689200" cy="583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latin typeface="Uber Move"/>
                <a:ea typeface="Uber Move"/>
                <a:cs typeface="Uber Move"/>
                <a:sym typeface="Uber Move"/>
              </a:rPr>
              <a:t>3. Creating your Uber </a:t>
            </a:r>
            <a:endParaRPr sz="3000" b="1" dirty="0">
              <a:latin typeface="Uber Move"/>
              <a:ea typeface="Uber Move"/>
              <a:cs typeface="Uber Move"/>
              <a:sym typeface="Uber Mov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latin typeface="Uber Move"/>
                <a:ea typeface="Uber Move"/>
                <a:cs typeface="Uber Move"/>
                <a:sym typeface="Uber Move"/>
              </a:rPr>
              <a:t>for Government Profile</a:t>
            </a:r>
            <a:endParaRPr sz="3000" b="1" dirty="0">
              <a:solidFill>
                <a:schemeClr val="lt1"/>
              </a:solidFill>
              <a:latin typeface="Uber Move"/>
              <a:ea typeface="Uber Move"/>
              <a:cs typeface="Uber Move"/>
              <a:sym typeface="Uber Move"/>
            </a:endParaRPr>
          </a:p>
        </p:txBody>
      </p:sp>
      <p:sp>
        <p:nvSpPr>
          <p:cNvPr id="134" name="Google Shape;134;p21"/>
          <p:cNvSpPr txBox="1"/>
          <p:nvPr/>
        </p:nvSpPr>
        <p:spPr>
          <a:xfrm>
            <a:off x="0" y="1109750"/>
            <a:ext cx="4443600" cy="4708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ber Move"/>
              <a:ea typeface="Uber Move"/>
              <a:cs typeface="Uber Move"/>
              <a:sym typeface="Uber Move"/>
            </a:endParaRPr>
          </a:p>
          <a:p>
            <a:pPr marL="1397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r>
              <a:rPr lang="en" b="1" dirty="0">
                <a:solidFill>
                  <a:schemeClr val="dk1"/>
                </a:solidFill>
                <a:latin typeface="Uber Move"/>
                <a:ea typeface="Uber Move"/>
                <a:cs typeface="Uber Move"/>
                <a:sym typeface="Uber Move"/>
              </a:rPr>
              <a:t>Scan the QR code from the phone you will use for Uber. </a:t>
            </a:r>
            <a:r>
              <a:rPr lang="en" dirty="0">
                <a:solidFill>
                  <a:schemeClr val="dk1"/>
                </a:solidFill>
                <a:latin typeface="Uber Move"/>
                <a:ea typeface="Uber Move"/>
                <a:cs typeface="Uber Move"/>
                <a:sym typeface="Uber Move"/>
              </a:rPr>
              <a:t>This will open to Uber app. </a:t>
            </a:r>
            <a:r>
              <a:rPr lang="en" u="sng" dirty="0">
                <a:solidFill>
                  <a:schemeClr val="dk1"/>
                </a:solidFill>
                <a:latin typeface="Uber Move"/>
                <a:ea typeface="Uber Move"/>
                <a:cs typeface="Uber Move"/>
                <a:sym typeface="Uber Move"/>
              </a:rPr>
              <a:t>Important Note:</a:t>
            </a:r>
            <a:r>
              <a:rPr lang="en" dirty="0">
                <a:solidFill>
                  <a:schemeClr val="dk1"/>
                </a:solidFill>
                <a:latin typeface="Uber Move"/>
                <a:ea typeface="Uber Move"/>
                <a:cs typeface="Uber Move"/>
                <a:sym typeface="Uber Move"/>
              </a:rPr>
              <a:t> If you are not yet signed into Uber on this device, please do so first.</a:t>
            </a:r>
            <a:endParaRPr dirty="0">
              <a:solidFill>
                <a:schemeClr val="dk1"/>
              </a:solidFill>
              <a:latin typeface="Uber Move"/>
              <a:ea typeface="Uber Move"/>
              <a:cs typeface="Uber Move"/>
              <a:sym typeface="Uber Mov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  <a:latin typeface="Uber Move"/>
              <a:ea typeface="Uber Move"/>
              <a:cs typeface="Uber Move"/>
              <a:sym typeface="Uber Move"/>
            </a:endParaRPr>
          </a:p>
          <a:p>
            <a:pPr marL="1397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r>
              <a:rPr lang="en" dirty="0">
                <a:solidFill>
                  <a:schemeClr val="dk1"/>
                </a:solidFill>
                <a:latin typeface="Uber Move"/>
                <a:ea typeface="Uber Move"/>
                <a:cs typeface="Uber Move"/>
                <a:sym typeface="Uber Move"/>
              </a:rPr>
              <a:t>Select</a:t>
            </a:r>
            <a:r>
              <a:rPr lang="en" b="1" dirty="0">
                <a:solidFill>
                  <a:schemeClr val="dk1"/>
                </a:solidFill>
                <a:latin typeface="Uber Move"/>
                <a:ea typeface="Uber Move"/>
                <a:cs typeface="Uber Move"/>
                <a:sym typeface="Uber Move"/>
              </a:rPr>
              <a:t> “Join Now”</a:t>
            </a:r>
            <a:r>
              <a:rPr lang="en" dirty="0">
                <a:solidFill>
                  <a:schemeClr val="dk1"/>
                </a:solidFill>
                <a:latin typeface="Uber Move"/>
                <a:ea typeface="Uber Move"/>
                <a:cs typeface="Uber Move"/>
                <a:sym typeface="Uber Move"/>
              </a:rPr>
              <a:t> then </a:t>
            </a:r>
            <a:r>
              <a:rPr lang="en" b="1" dirty="0">
                <a:solidFill>
                  <a:schemeClr val="dk1"/>
                </a:solidFill>
                <a:latin typeface="Uber Move"/>
                <a:ea typeface="Uber Move"/>
                <a:cs typeface="Uber Move"/>
                <a:sym typeface="Uber Move"/>
              </a:rPr>
              <a:t>“Accept”</a:t>
            </a:r>
            <a:r>
              <a:rPr lang="en" dirty="0">
                <a:solidFill>
                  <a:schemeClr val="dk1"/>
                </a:solidFill>
                <a:latin typeface="Uber Move"/>
                <a:ea typeface="Uber Move"/>
                <a:cs typeface="Uber Move"/>
                <a:sym typeface="Uber Move"/>
              </a:rPr>
              <a:t>  input your government travel card or other travel payment method regularly used for travel.</a:t>
            </a:r>
            <a:endParaRPr dirty="0">
              <a:solidFill>
                <a:schemeClr val="dk1"/>
              </a:solidFill>
              <a:latin typeface="Uber Move"/>
              <a:ea typeface="Uber Move"/>
              <a:cs typeface="Uber Move"/>
              <a:sym typeface="Uber Mov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Uber Move"/>
              <a:ea typeface="Uber Move"/>
              <a:cs typeface="Uber Move"/>
              <a:sym typeface="Uber Move"/>
            </a:endParaRPr>
          </a:p>
          <a:p>
            <a:pPr marL="1397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r>
              <a:rPr lang="en" dirty="0">
                <a:solidFill>
                  <a:schemeClr val="dk1"/>
                </a:solidFill>
                <a:latin typeface="Uber Move"/>
                <a:ea typeface="Uber Move"/>
                <a:cs typeface="Uber Move"/>
                <a:sym typeface="Uber Move"/>
              </a:rPr>
              <a:t>Select </a:t>
            </a:r>
            <a:r>
              <a:rPr lang="en" b="1" dirty="0">
                <a:solidFill>
                  <a:schemeClr val="dk1"/>
                </a:solidFill>
                <a:latin typeface="Uber Move"/>
                <a:ea typeface="Uber Move"/>
                <a:cs typeface="Uber Move"/>
                <a:sym typeface="Uber Move"/>
              </a:rPr>
              <a:t>“Skip”</a:t>
            </a:r>
            <a:r>
              <a:rPr lang="en" dirty="0">
                <a:solidFill>
                  <a:schemeClr val="dk1"/>
                </a:solidFill>
                <a:latin typeface="Uber Move"/>
                <a:ea typeface="Uber Move"/>
                <a:cs typeface="Uber Move"/>
                <a:sym typeface="Uber Move"/>
              </a:rPr>
              <a:t> in the top right corner when asked to link an expense program.</a:t>
            </a:r>
            <a:endParaRPr dirty="0">
              <a:solidFill>
                <a:schemeClr val="dk1"/>
              </a:solidFill>
              <a:latin typeface="Uber Move"/>
              <a:ea typeface="Uber Move"/>
              <a:cs typeface="Uber Move"/>
              <a:sym typeface="Uber Mov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Uber Move"/>
              <a:ea typeface="Uber Move"/>
              <a:cs typeface="Uber Move"/>
              <a:sym typeface="Uber Move"/>
            </a:endParaRPr>
          </a:p>
          <a:p>
            <a:pPr marL="1397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r>
              <a:rPr lang="en" u="sng" dirty="0">
                <a:solidFill>
                  <a:schemeClr val="dk1"/>
                </a:solidFill>
                <a:latin typeface="Uber Move"/>
                <a:ea typeface="Uber Move"/>
                <a:cs typeface="Uber Move"/>
                <a:sym typeface="Uber Move"/>
              </a:rPr>
              <a:t>Toggle to your Uber for Government profile</a:t>
            </a:r>
            <a:r>
              <a:rPr lang="en" dirty="0">
                <a:solidFill>
                  <a:schemeClr val="dk1"/>
                </a:solidFill>
                <a:latin typeface="Uber Move"/>
                <a:ea typeface="Uber Move"/>
                <a:cs typeface="Uber Move"/>
                <a:sym typeface="Uber Move"/>
              </a:rPr>
              <a:t> when you’re ready for your first trip or meal delivery.</a:t>
            </a:r>
            <a:endParaRPr dirty="0">
              <a:solidFill>
                <a:schemeClr val="dk1"/>
              </a:solidFill>
              <a:latin typeface="Uber Move"/>
              <a:ea typeface="Uber Move"/>
              <a:cs typeface="Uber Move"/>
              <a:sym typeface="Uber Mov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Uber Move"/>
              <a:ea typeface="Uber Move"/>
              <a:cs typeface="Uber Move"/>
              <a:sym typeface="Uber Move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Uber Move"/>
              <a:ea typeface="Uber Move"/>
              <a:cs typeface="Uber Move"/>
              <a:sym typeface="Uber Move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  <a:latin typeface="Uber Move"/>
              <a:ea typeface="Uber Move"/>
              <a:cs typeface="Uber Move"/>
              <a:sym typeface="Uber Mov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  <a:latin typeface="Uber Move"/>
              <a:ea typeface="Uber Move"/>
              <a:cs typeface="Uber Move"/>
              <a:sym typeface="Uber Move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Uber Move"/>
              <a:ea typeface="Uber Move"/>
              <a:cs typeface="Uber Move"/>
              <a:sym typeface="Uber Mov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ber Move"/>
              <a:ea typeface="Uber Move"/>
              <a:cs typeface="Uber Move"/>
              <a:sym typeface="Uber Move"/>
            </a:endParaRPr>
          </a:p>
        </p:txBody>
      </p:sp>
      <p:pic>
        <p:nvPicPr>
          <p:cNvPr id="138" name="Google Shape;138;p21" descr="A screenshot of the sign up p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5251" y="883148"/>
            <a:ext cx="3907502" cy="237922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27650" y="1698525"/>
            <a:ext cx="1025275" cy="1005750"/>
          </a:xfrm>
          <a:prstGeom prst="flowChartProcess">
            <a:avLst/>
          </a:prstGeom>
          <a:solidFill>
            <a:srgbClr val="266FF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ber Move"/>
              <a:ea typeface="Uber Move"/>
              <a:cs typeface="Uber Move"/>
              <a:sym typeface="Uber Move"/>
            </a:endParaRPr>
          </a:p>
        </p:txBody>
      </p:sp>
      <p:sp>
        <p:nvSpPr>
          <p:cNvPr id="140" name="Google Shape;140;p21"/>
          <p:cNvSpPr txBox="1"/>
          <p:nvPr/>
        </p:nvSpPr>
        <p:spPr>
          <a:xfrm>
            <a:off x="5595959" y="1791211"/>
            <a:ext cx="888600" cy="8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lt1"/>
                </a:solidFill>
                <a:latin typeface="Uber Move"/>
                <a:ea typeface="Uber Move"/>
                <a:cs typeface="Uber Move"/>
                <a:sym typeface="Uber Move"/>
              </a:rPr>
              <a:t>Your unique </a:t>
            </a:r>
            <a:endParaRPr sz="900" b="1">
              <a:solidFill>
                <a:schemeClr val="lt1"/>
              </a:solidFill>
              <a:latin typeface="Uber Move"/>
              <a:ea typeface="Uber Move"/>
              <a:cs typeface="Uber Move"/>
              <a:sym typeface="Uber Mov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lt1"/>
                </a:solidFill>
                <a:latin typeface="Uber Move"/>
                <a:ea typeface="Uber Move"/>
                <a:cs typeface="Uber Move"/>
                <a:sym typeface="Uber Move"/>
              </a:rPr>
              <a:t>QR code</a:t>
            </a:r>
            <a:endParaRPr sz="900" b="1">
              <a:solidFill>
                <a:schemeClr val="lt1"/>
              </a:solidFill>
              <a:latin typeface="Uber Move"/>
              <a:ea typeface="Uber Move"/>
              <a:cs typeface="Uber Move"/>
              <a:sym typeface="Uber Mov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lt1"/>
                </a:solidFill>
                <a:latin typeface="Uber Move"/>
                <a:ea typeface="Uber Move"/>
                <a:cs typeface="Uber Move"/>
                <a:sym typeface="Uber Move"/>
              </a:rPr>
              <a:t> here</a:t>
            </a:r>
            <a:endParaRPr sz="900" b="1">
              <a:solidFill>
                <a:schemeClr val="lt1"/>
              </a:solidFill>
              <a:latin typeface="Uber Move"/>
              <a:ea typeface="Uber Move"/>
              <a:cs typeface="Uber Move"/>
              <a:sym typeface="Uber Move"/>
            </a:endParaRPr>
          </a:p>
        </p:txBody>
      </p:sp>
      <p:sp>
        <p:nvSpPr>
          <p:cNvPr id="141" name="Google Shape;141;p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35225" y="4125813"/>
            <a:ext cx="3797400" cy="638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6875" cap="flat" cmpd="sng">
            <a:solidFill>
              <a:srgbClr val="276EF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1025" tIns="81025" rIns="81025" bIns="810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40">
              <a:solidFill>
                <a:schemeClr val="dk1"/>
              </a:solidFill>
              <a:latin typeface="Uber Move"/>
              <a:ea typeface="Uber Move"/>
              <a:cs typeface="Uber Move"/>
              <a:sym typeface="Uber Move"/>
            </a:endParaRPr>
          </a:p>
        </p:txBody>
      </p:sp>
      <p:pic>
        <p:nvPicPr>
          <p:cNvPr id="143" name="Google Shape;143;p21" descr="Five point star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03828" y="4139235"/>
            <a:ext cx="586681" cy="586681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1"/>
          <p:cNvSpPr txBox="1"/>
          <p:nvPr/>
        </p:nvSpPr>
        <p:spPr>
          <a:xfrm>
            <a:off x="5762776" y="4203083"/>
            <a:ext cx="3180000" cy="5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81025" bIns="810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75"/>
              <a:buFont typeface="Arial"/>
              <a:buNone/>
            </a:pPr>
            <a:r>
              <a:rPr lang="en" sz="1151">
                <a:solidFill>
                  <a:schemeClr val="dk1"/>
                </a:solidFill>
                <a:latin typeface="Uber Move"/>
                <a:ea typeface="Uber Move"/>
                <a:cs typeface="Uber Move"/>
                <a:sym typeface="Uber Move"/>
              </a:rPr>
              <a:t>For support, reach out to </a:t>
            </a:r>
            <a:r>
              <a:rPr lang="en" sz="1151" b="1" u="sng">
                <a:solidFill>
                  <a:srgbClr val="167BFE"/>
                </a:solidFill>
                <a:latin typeface="Uber Move"/>
                <a:ea typeface="Uber Move"/>
                <a:cs typeface="Uber Move"/>
                <a:sym typeface="Uber Move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business-support@uber.com</a:t>
            </a:r>
            <a:r>
              <a:rPr lang="en" sz="1151">
                <a:solidFill>
                  <a:schemeClr val="dk1"/>
                </a:solidFill>
                <a:latin typeface="Uber Move"/>
                <a:ea typeface="Uber Move"/>
                <a:cs typeface="Uber Move"/>
                <a:sym typeface="Uber Move"/>
              </a:rPr>
              <a:t> for assistance. </a:t>
            </a:r>
            <a:endParaRPr sz="1151">
              <a:solidFill>
                <a:schemeClr val="dk1"/>
              </a:solidFill>
              <a:latin typeface="Uber Move"/>
              <a:ea typeface="Uber Move"/>
              <a:cs typeface="Uber Move"/>
              <a:sym typeface="Uber Mov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75"/>
              <a:buFont typeface="Arial"/>
              <a:buNone/>
            </a:pPr>
            <a:endParaRPr sz="974" b="1">
              <a:solidFill>
                <a:schemeClr val="dk1"/>
              </a:solidFill>
              <a:latin typeface="Uber Move"/>
              <a:ea typeface="Uber Move"/>
              <a:cs typeface="Uber Move"/>
              <a:sym typeface="Uber Move"/>
            </a:endParaRPr>
          </a:p>
        </p:txBody>
      </p:sp>
      <p:grpSp>
        <p:nvGrpSpPr>
          <p:cNvPr id="135" name="Google Shape;135;p21" descr="Uber for Business"/>
          <p:cNvGrpSpPr/>
          <p:nvPr/>
        </p:nvGrpSpPr>
        <p:grpSpPr>
          <a:xfrm>
            <a:off x="100" y="4788425"/>
            <a:ext cx="1338000" cy="355200"/>
            <a:chOff x="100" y="4788425"/>
            <a:chExt cx="1338000" cy="355200"/>
          </a:xfrm>
        </p:grpSpPr>
        <p:sp>
          <p:nvSpPr>
            <p:cNvPr id="136" name="Google Shape;136;p21"/>
            <p:cNvSpPr/>
            <p:nvPr/>
          </p:nvSpPr>
          <p:spPr>
            <a:xfrm>
              <a:off x="100" y="4788425"/>
              <a:ext cx="1338000" cy="3552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37" name="Google Shape;137;p21"/>
            <p:cNvPicPr preferRelativeResize="0"/>
            <p:nvPr/>
          </p:nvPicPr>
          <p:blipFill rotWithShape="1">
            <a:blip r:embed="rId6">
              <a:alphaModFix/>
            </a:blip>
            <a:srcRect t="13" b="-34458"/>
            <a:stretch/>
          </p:blipFill>
          <p:spPr>
            <a:xfrm>
              <a:off x="228600" y="4829703"/>
              <a:ext cx="929774" cy="1253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>
            <a:spLocks noGrp="1"/>
          </p:cNvSpPr>
          <p:nvPr>
            <p:ph type="title"/>
          </p:nvPr>
        </p:nvSpPr>
        <p:spPr>
          <a:xfrm>
            <a:off x="227400" y="126336"/>
            <a:ext cx="8689200" cy="583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Uber Move"/>
                <a:ea typeface="Uber Move"/>
                <a:cs typeface="Uber Move"/>
                <a:sym typeface="Uber Move"/>
              </a:rPr>
              <a:t>Toggling between your personal, Uber for Government and fleet/transportation profiles </a:t>
            </a:r>
            <a:endParaRPr sz="3000" b="1">
              <a:solidFill>
                <a:schemeClr val="lt1"/>
              </a:solidFill>
              <a:latin typeface="Uber Move"/>
              <a:ea typeface="Uber Move"/>
              <a:cs typeface="Uber Move"/>
              <a:sym typeface="Uber Move"/>
            </a:endParaRPr>
          </a:p>
        </p:txBody>
      </p:sp>
      <p:sp>
        <p:nvSpPr>
          <p:cNvPr id="193" name="Google Shape;193;p22"/>
          <p:cNvSpPr txBox="1"/>
          <p:nvPr/>
        </p:nvSpPr>
        <p:spPr>
          <a:xfrm>
            <a:off x="175300" y="1109750"/>
            <a:ext cx="2799300" cy="5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167BFE"/>
                </a:solidFill>
                <a:latin typeface="Uber Move"/>
                <a:ea typeface="Uber Move"/>
                <a:cs typeface="Uber Move"/>
                <a:sym typeface="Uber Move"/>
              </a:rPr>
              <a:t>Toggling between personal and government</a:t>
            </a:r>
            <a:endParaRPr sz="1100" i="1">
              <a:solidFill>
                <a:srgbClr val="167BFE"/>
              </a:solidFill>
              <a:latin typeface="Uber Move"/>
              <a:ea typeface="Uber Move"/>
              <a:cs typeface="Uber Move"/>
              <a:sym typeface="Uber Move"/>
            </a:endParaRPr>
          </a:p>
        </p:txBody>
      </p:sp>
      <p:grpSp>
        <p:nvGrpSpPr>
          <p:cNvPr id="162" name="Google Shape;162;p22" descr="A screenshot of the toggle for personal and private profiles"/>
          <p:cNvGrpSpPr/>
          <p:nvPr/>
        </p:nvGrpSpPr>
        <p:grpSpPr>
          <a:xfrm>
            <a:off x="230600" y="1501169"/>
            <a:ext cx="1203650" cy="2685778"/>
            <a:chOff x="230600" y="1266598"/>
            <a:chExt cx="1203650" cy="2685778"/>
          </a:xfrm>
        </p:grpSpPr>
        <p:pic>
          <p:nvPicPr>
            <p:cNvPr id="163" name="Google Shape;163;p22" title="IMG_1292.PN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30600" y="1266598"/>
              <a:ext cx="1203650" cy="26857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4" name="Google Shape;164;p22" title="IMG_1293.PNG"/>
            <p:cNvPicPr preferRelativeResize="0"/>
            <p:nvPr/>
          </p:nvPicPr>
          <p:blipFill rotWithShape="1">
            <a:blip r:embed="rId4">
              <a:alphaModFix/>
            </a:blip>
            <a:srcRect l="72388" t="53421" r="7094" b="40595"/>
            <a:stretch/>
          </p:blipFill>
          <p:spPr>
            <a:xfrm>
              <a:off x="1105509" y="3281394"/>
              <a:ext cx="246950" cy="1607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5" name="Google Shape;165;p22" title="IMG_1293.PNG"/>
            <p:cNvPicPr preferRelativeResize="0"/>
            <p:nvPr/>
          </p:nvPicPr>
          <p:blipFill rotWithShape="1">
            <a:blip r:embed="rId4">
              <a:alphaModFix/>
            </a:blip>
            <a:srcRect l="72388" t="40618" r="7094" b="53707"/>
            <a:stretch/>
          </p:blipFill>
          <p:spPr>
            <a:xfrm>
              <a:off x="1091150" y="2599684"/>
              <a:ext cx="246950" cy="1524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6" name="Google Shape;166;p22" title="IMG_1293.PNG"/>
            <p:cNvPicPr preferRelativeResize="0"/>
            <p:nvPr/>
          </p:nvPicPr>
          <p:blipFill rotWithShape="1">
            <a:blip r:embed="rId4">
              <a:alphaModFix/>
            </a:blip>
            <a:srcRect l="72388" t="72539" r="7094" b="21476"/>
            <a:stretch/>
          </p:blipFill>
          <p:spPr>
            <a:xfrm>
              <a:off x="1091150" y="2939581"/>
              <a:ext cx="246950" cy="16070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7" name="Google Shape;167;p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5308" y="1434267"/>
            <a:ext cx="1314252" cy="281302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7" name="Google Shape;157;p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15600" y="1494621"/>
            <a:ext cx="1203650" cy="2685778"/>
            <a:chOff x="3898025" y="1263325"/>
            <a:chExt cx="1203650" cy="2685778"/>
          </a:xfrm>
        </p:grpSpPr>
        <p:pic>
          <p:nvPicPr>
            <p:cNvPr id="158" name="Google Shape;158;p22" title="IMG_1293.PN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898025" y="1263325"/>
              <a:ext cx="1203650" cy="26857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9" name="Google Shape;159;p22" title="IMG_1292.PNG"/>
            <p:cNvPicPr preferRelativeResize="0"/>
            <p:nvPr/>
          </p:nvPicPr>
          <p:blipFill rotWithShape="1">
            <a:blip r:embed="rId3">
              <a:alphaModFix/>
            </a:blip>
            <a:srcRect l="69172" t="75570" r="6048" b="18653"/>
            <a:stretch/>
          </p:blipFill>
          <p:spPr>
            <a:xfrm>
              <a:off x="4722699" y="2702036"/>
              <a:ext cx="298249" cy="1551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0" name="Google Shape;160;p22" title="IMG_1292.PNG"/>
            <p:cNvPicPr preferRelativeResize="0"/>
            <p:nvPr/>
          </p:nvPicPr>
          <p:blipFill rotWithShape="1">
            <a:blip r:embed="rId3">
              <a:alphaModFix/>
            </a:blip>
            <a:srcRect l="69172" t="48473" r="6048" b="43003"/>
            <a:stretch/>
          </p:blipFill>
          <p:spPr>
            <a:xfrm>
              <a:off x="4720800" y="2320159"/>
              <a:ext cx="298249" cy="228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1" name="Google Shape;161;p22" title="IMG_1292.PNG"/>
            <p:cNvPicPr preferRelativeResize="0"/>
            <p:nvPr/>
          </p:nvPicPr>
          <p:blipFill rotWithShape="1">
            <a:blip r:embed="rId3">
              <a:alphaModFix/>
            </a:blip>
            <a:srcRect l="69172" t="61059" r="6048" b="31993"/>
            <a:stretch/>
          </p:blipFill>
          <p:spPr>
            <a:xfrm>
              <a:off x="4731221" y="3170512"/>
              <a:ext cx="298249" cy="18657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8" name="Google Shape;168;p22" descr="A screenshot of the toggle for personal and private profile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60304" y="1434271"/>
            <a:ext cx="1314252" cy="2813023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8958" y="3692535"/>
            <a:ext cx="2925000" cy="228900"/>
          </a:xfrm>
          <a:prstGeom prst="rect">
            <a:avLst/>
          </a:prstGeom>
          <a:noFill/>
          <a:ln w="28575" cap="flat" cmpd="sng">
            <a:solidFill>
              <a:srgbClr val="167BF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67BF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4" name="Google Shape;194;p22"/>
          <p:cNvSpPr txBox="1"/>
          <p:nvPr/>
        </p:nvSpPr>
        <p:spPr>
          <a:xfrm>
            <a:off x="4198575" y="1109750"/>
            <a:ext cx="4309800" cy="5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266FF1"/>
                </a:solidFill>
                <a:latin typeface="Uber Move"/>
                <a:ea typeface="Uber Move"/>
                <a:cs typeface="Uber Move"/>
                <a:sym typeface="Uber Move"/>
              </a:rPr>
              <a:t>Toggling between personal and multiple government profiles</a:t>
            </a:r>
            <a:endParaRPr sz="1100" i="1">
              <a:solidFill>
                <a:srgbClr val="266FF1"/>
              </a:solidFill>
              <a:latin typeface="Uber Move"/>
              <a:ea typeface="Uber Move"/>
              <a:cs typeface="Uber Move"/>
              <a:sym typeface="Uber Move"/>
            </a:endParaRPr>
          </a:p>
        </p:txBody>
      </p:sp>
      <p:grpSp>
        <p:nvGrpSpPr>
          <p:cNvPr id="170" name="Google Shape;170;p22" descr="A screenshot of the toggle for personal and private profiles"/>
          <p:cNvGrpSpPr/>
          <p:nvPr/>
        </p:nvGrpSpPr>
        <p:grpSpPr>
          <a:xfrm>
            <a:off x="4253875" y="1491346"/>
            <a:ext cx="1203650" cy="2685778"/>
            <a:chOff x="3898025" y="1263325"/>
            <a:chExt cx="1203650" cy="2685778"/>
          </a:xfrm>
        </p:grpSpPr>
        <p:pic>
          <p:nvPicPr>
            <p:cNvPr id="171" name="Google Shape;171;p22" title="IMG_1293.PN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898025" y="1263325"/>
              <a:ext cx="1203650" cy="26857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2" name="Google Shape;172;p22" title="IMG_1292.PNG"/>
            <p:cNvPicPr preferRelativeResize="0"/>
            <p:nvPr/>
          </p:nvPicPr>
          <p:blipFill rotWithShape="1">
            <a:blip r:embed="rId3">
              <a:alphaModFix/>
            </a:blip>
            <a:srcRect l="69172" t="75570" r="6048" b="18653"/>
            <a:stretch/>
          </p:blipFill>
          <p:spPr>
            <a:xfrm>
              <a:off x="4722699" y="2702036"/>
              <a:ext cx="298249" cy="1551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3" name="Google Shape;173;p22" title="IMG_1292.PNG"/>
            <p:cNvPicPr preferRelativeResize="0"/>
            <p:nvPr/>
          </p:nvPicPr>
          <p:blipFill rotWithShape="1">
            <a:blip r:embed="rId3">
              <a:alphaModFix/>
            </a:blip>
            <a:srcRect l="69172" t="48473" r="6048" b="43003"/>
            <a:stretch/>
          </p:blipFill>
          <p:spPr>
            <a:xfrm>
              <a:off x="4720800" y="2320159"/>
              <a:ext cx="298249" cy="228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4" name="Google Shape;174;p22" title="IMG_1292.PNG"/>
            <p:cNvPicPr preferRelativeResize="0"/>
            <p:nvPr/>
          </p:nvPicPr>
          <p:blipFill rotWithShape="1">
            <a:blip r:embed="rId3">
              <a:alphaModFix/>
            </a:blip>
            <a:srcRect l="69172" t="61059" r="6048" b="31993"/>
            <a:stretch/>
          </p:blipFill>
          <p:spPr>
            <a:xfrm>
              <a:off x="4731221" y="3170512"/>
              <a:ext cx="298249" cy="18657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75" name="Google Shape;175;p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98579" y="1430996"/>
            <a:ext cx="1314252" cy="281302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6" name="Google Shape;176;p22" descr="A screenshot of the toggle for personal and private profiles"/>
          <p:cNvGrpSpPr/>
          <p:nvPr/>
        </p:nvGrpSpPr>
        <p:grpSpPr>
          <a:xfrm>
            <a:off x="5714567" y="1437546"/>
            <a:ext cx="1314252" cy="2813023"/>
            <a:chOff x="5714567" y="1202975"/>
            <a:chExt cx="1314252" cy="2813023"/>
          </a:xfrm>
        </p:grpSpPr>
        <p:sp>
          <p:nvSpPr>
            <p:cNvPr id="177" name="Google Shape;177;p22"/>
            <p:cNvSpPr/>
            <p:nvPr/>
          </p:nvSpPr>
          <p:spPr>
            <a:xfrm>
              <a:off x="5809550" y="2614225"/>
              <a:ext cx="1132800" cy="1338000"/>
            </a:xfrm>
            <a:prstGeom prst="rect">
              <a:avLst/>
            </a:prstGeom>
            <a:solidFill>
              <a:srgbClr val="161616"/>
            </a:solidFill>
            <a:ln w="4850" cap="flat" cmpd="sng">
              <a:solidFill>
                <a:srgbClr val="1616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178" name="Google Shape;178;p22" title="IMG_1295.PNG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769850" y="1266596"/>
              <a:ext cx="1203650" cy="26857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9" name="Google Shape;179;p22" title="IMG_1295.PNG"/>
            <p:cNvPicPr preferRelativeResize="0"/>
            <p:nvPr/>
          </p:nvPicPr>
          <p:blipFill rotWithShape="1">
            <a:blip r:embed="rId6">
              <a:alphaModFix/>
            </a:blip>
            <a:srcRect t="50181" b="42281"/>
            <a:stretch/>
          </p:blipFill>
          <p:spPr>
            <a:xfrm>
              <a:off x="5769850" y="2030355"/>
              <a:ext cx="1203650" cy="2024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0" name="Google Shape;180;p22"/>
            <p:cNvSpPr/>
            <p:nvPr/>
          </p:nvSpPr>
          <p:spPr>
            <a:xfrm>
              <a:off x="5964342" y="2073225"/>
              <a:ext cx="562500" cy="69300"/>
            </a:xfrm>
            <a:prstGeom prst="rect">
              <a:avLst/>
            </a:prstGeom>
            <a:solidFill>
              <a:srgbClr val="161616"/>
            </a:solidFill>
            <a:ln w="9525" cap="flat" cmpd="sng">
              <a:solidFill>
                <a:srgbClr val="1616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">
                  <a:solidFill>
                    <a:srgbClr val="BCBCBC"/>
                  </a:solidFill>
                  <a:latin typeface="Uber Move Medium"/>
                  <a:ea typeface="Uber Move Medium"/>
                  <a:cs typeface="Uber Move Medium"/>
                  <a:sym typeface="Uber Move Medium"/>
                </a:rPr>
                <a:t>Fleet Program</a:t>
              </a:r>
              <a:endParaRPr sz="400">
                <a:solidFill>
                  <a:srgbClr val="BCBCBC"/>
                </a:solidFill>
                <a:latin typeface="Uber Move Medium"/>
                <a:ea typeface="Uber Move Medium"/>
                <a:cs typeface="Uber Move Medium"/>
                <a:sym typeface="Uber Move Medium"/>
              </a:endParaRPr>
            </a:p>
          </p:txBody>
        </p:sp>
        <p:sp>
          <p:nvSpPr>
            <p:cNvPr id="181" name="Google Shape;181;p22"/>
            <p:cNvSpPr/>
            <p:nvPr/>
          </p:nvSpPr>
          <p:spPr>
            <a:xfrm>
              <a:off x="5778325" y="2574100"/>
              <a:ext cx="1195200" cy="1378200"/>
            </a:xfrm>
            <a:prstGeom prst="rect">
              <a:avLst/>
            </a:prstGeom>
            <a:solidFill>
              <a:srgbClr val="161616"/>
            </a:solidFill>
            <a:ln w="9525" cap="flat" cmpd="sng">
              <a:solidFill>
                <a:srgbClr val="1616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182" name="Google Shape;182;p2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714567" y="1202975"/>
              <a:ext cx="1314252" cy="281302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3" name="Google Shape;183;p22" descr="A screenshot of the toggle for personal and private profiles"/>
          <p:cNvGrpSpPr/>
          <p:nvPr/>
        </p:nvGrpSpPr>
        <p:grpSpPr>
          <a:xfrm>
            <a:off x="7194241" y="1430996"/>
            <a:ext cx="1314252" cy="2813023"/>
            <a:chOff x="7194241" y="1196425"/>
            <a:chExt cx="1314252" cy="2813023"/>
          </a:xfrm>
        </p:grpSpPr>
        <p:grpSp>
          <p:nvGrpSpPr>
            <p:cNvPr id="184" name="Google Shape;184;p22"/>
            <p:cNvGrpSpPr/>
            <p:nvPr/>
          </p:nvGrpSpPr>
          <p:grpSpPr>
            <a:xfrm>
              <a:off x="7249550" y="1263325"/>
              <a:ext cx="1203650" cy="2685778"/>
              <a:chOff x="3898025" y="1263325"/>
              <a:chExt cx="1203650" cy="2685778"/>
            </a:xfrm>
          </p:grpSpPr>
          <p:pic>
            <p:nvPicPr>
              <p:cNvPr id="185" name="Google Shape;185;p22" title="IMG_1293.PNG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3898025" y="1263325"/>
                <a:ext cx="1203650" cy="268577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6" name="Google Shape;186;p22" title="IMG_1292.PNG"/>
              <p:cNvPicPr preferRelativeResize="0"/>
              <p:nvPr/>
            </p:nvPicPr>
            <p:blipFill rotWithShape="1">
              <a:blip r:embed="rId3">
                <a:alphaModFix/>
              </a:blip>
              <a:srcRect l="69172" t="75570" r="6048" b="18653"/>
              <a:stretch/>
            </p:blipFill>
            <p:spPr>
              <a:xfrm>
                <a:off x="4722699" y="2702036"/>
                <a:ext cx="298249" cy="15512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7" name="Google Shape;187;p22" title="IMG_1292.PNG"/>
              <p:cNvPicPr preferRelativeResize="0"/>
              <p:nvPr/>
            </p:nvPicPr>
            <p:blipFill rotWithShape="1">
              <a:blip r:embed="rId3">
                <a:alphaModFix/>
              </a:blip>
              <a:srcRect l="69172" t="48473" r="6048" b="43003"/>
              <a:stretch/>
            </p:blipFill>
            <p:spPr>
              <a:xfrm>
                <a:off x="4720800" y="2320159"/>
                <a:ext cx="298249" cy="2289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8" name="Google Shape;188;p22" title="IMG_1292.PNG"/>
              <p:cNvPicPr preferRelativeResize="0"/>
              <p:nvPr/>
            </p:nvPicPr>
            <p:blipFill rotWithShape="1">
              <a:blip r:embed="rId3">
                <a:alphaModFix/>
              </a:blip>
              <a:srcRect l="69172" t="61059" r="6048" b="31993"/>
              <a:stretch/>
            </p:blipFill>
            <p:spPr>
              <a:xfrm>
                <a:off x="4731221" y="3170512"/>
                <a:ext cx="298249" cy="18657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89" name="Google Shape;189;p2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194241" y="1196425"/>
              <a:ext cx="1314252" cy="28130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0" name="Google Shape;190;p22"/>
            <p:cNvSpPr/>
            <p:nvPr/>
          </p:nvSpPr>
          <p:spPr>
            <a:xfrm>
              <a:off x="7566650" y="3507463"/>
              <a:ext cx="562500" cy="69300"/>
            </a:xfrm>
            <a:prstGeom prst="rect">
              <a:avLst/>
            </a:prstGeom>
            <a:solidFill>
              <a:srgbClr val="161616"/>
            </a:solidFill>
            <a:ln w="9525" cap="flat" cmpd="sng">
              <a:solidFill>
                <a:srgbClr val="1616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">
                  <a:solidFill>
                    <a:srgbClr val="BCBCBC"/>
                  </a:solidFill>
                  <a:latin typeface="Uber Move Medium"/>
                  <a:ea typeface="Uber Move Medium"/>
                  <a:cs typeface="Uber Move Medium"/>
                  <a:sym typeface="Uber Move Medium"/>
                </a:rPr>
                <a:t>Fleet Program</a:t>
              </a:r>
              <a:endParaRPr sz="400">
                <a:solidFill>
                  <a:srgbClr val="BCBCBC"/>
                </a:solidFill>
                <a:latin typeface="Uber Move Medium"/>
                <a:ea typeface="Uber Move Medium"/>
                <a:cs typeface="Uber Move Medium"/>
                <a:sym typeface="Uber Move Medium"/>
              </a:endParaRPr>
            </a:p>
          </p:txBody>
        </p:sp>
      </p:grpSp>
      <p:sp>
        <p:nvSpPr>
          <p:cNvPr id="191" name="Google Shape;191;p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35621" y="3692546"/>
            <a:ext cx="4432500" cy="228900"/>
          </a:xfrm>
          <a:prstGeom prst="rect">
            <a:avLst/>
          </a:prstGeom>
          <a:noFill/>
          <a:ln w="28575" cap="flat" cmpd="sng">
            <a:solidFill>
              <a:srgbClr val="167BF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67BF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2" name="Google Shape;192;p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17775" y="1960552"/>
            <a:ext cx="1493400" cy="902400"/>
          </a:xfrm>
          <a:prstGeom prst="rect">
            <a:avLst/>
          </a:prstGeom>
          <a:noFill/>
          <a:ln w="28575" cap="flat" cmpd="sng">
            <a:solidFill>
              <a:srgbClr val="167BF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67BF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5" name="Google Shape;155;p22"/>
          <p:cNvSpPr txBox="1"/>
          <p:nvPr/>
        </p:nvSpPr>
        <p:spPr>
          <a:xfrm>
            <a:off x="175300" y="4358846"/>
            <a:ext cx="2799300" cy="5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Uber Move"/>
                <a:ea typeface="Uber Move"/>
                <a:cs typeface="Uber Move"/>
                <a:sym typeface="Uber Move"/>
              </a:rPr>
              <a:t>Toggle over from the personal profile to the Uber for Government program. </a:t>
            </a:r>
            <a:endParaRPr sz="1100" i="1">
              <a:solidFill>
                <a:srgbClr val="000000"/>
              </a:solidFill>
              <a:latin typeface="Uber Move"/>
              <a:ea typeface="Uber Move"/>
              <a:cs typeface="Uber Move"/>
              <a:sym typeface="Uber Move"/>
            </a:endParaRPr>
          </a:p>
        </p:txBody>
      </p:sp>
      <p:sp>
        <p:nvSpPr>
          <p:cNvPr id="156" name="Google Shape;156;p22"/>
          <p:cNvSpPr txBox="1"/>
          <p:nvPr/>
        </p:nvSpPr>
        <p:spPr>
          <a:xfrm>
            <a:off x="4198575" y="4314746"/>
            <a:ext cx="4309800" cy="5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Uber Move"/>
                <a:ea typeface="Uber Move"/>
                <a:cs typeface="Uber Move"/>
                <a:sym typeface="Uber Move"/>
              </a:rPr>
              <a:t>If you have multiple “business profiles” you can toggle between Uber for Government and your transportation and/or fleet programs by clicking on the “business profile and then selecting the account you are looking for.</a:t>
            </a:r>
            <a:endParaRPr sz="1100" i="1">
              <a:solidFill>
                <a:srgbClr val="000000"/>
              </a:solidFill>
              <a:latin typeface="Uber Move"/>
              <a:ea typeface="Uber Move"/>
              <a:cs typeface="Uber Move"/>
              <a:sym typeface="Uber Move"/>
            </a:endParaRPr>
          </a:p>
        </p:txBody>
      </p:sp>
      <p:grpSp>
        <p:nvGrpSpPr>
          <p:cNvPr id="151" name="Google Shape;151;p22" descr="Uber for Business"/>
          <p:cNvGrpSpPr/>
          <p:nvPr/>
        </p:nvGrpSpPr>
        <p:grpSpPr>
          <a:xfrm>
            <a:off x="100" y="4788425"/>
            <a:ext cx="1338000" cy="355200"/>
            <a:chOff x="100" y="4788425"/>
            <a:chExt cx="1338000" cy="355200"/>
          </a:xfrm>
        </p:grpSpPr>
        <p:sp>
          <p:nvSpPr>
            <p:cNvPr id="152" name="Google Shape;152;p22"/>
            <p:cNvSpPr/>
            <p:nvPr/>
          </p:nvSpPr>
          <p:spPr>
            <a:xfrm>
              <a:off x="100" y="4788425"/>
              <a:ext cx="1338000" cy="3552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53" name="Google Shape;153;p22"/>
            <p:cNvPicPr preferRelativeResize="0"/>
            <p:nvPr/>
          </p:nvPicPr>
          <p:blipFill rotWithShape="1">
            <a:blip r:embed="rId7">
              <a:alphaModFix/>
            </a:blip>
            <a:srcRect t="13" b="-34458"/>
            <a:stretch/>
          </p:blipFill>
          <p:spPr>
            <a:xfrm>
              <a:off x="228600" y="4829703"/>
              <a:ext cx="929774" cy="1253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4" name="Google Shape;154;p22"/>
          <p:cNvSpPr txBox="1"/>
          <p:nvPr/>
        </p:nvSpPr>
        <p:spPr>
          <a:xfrm>
            <a:off x="8417700" y="4830917"/>
            <a:ext cx="497700" cy="1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-571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Uber Move"/>
              <a:buNone/>
            </a:pPr>
            <a:fld id="{00000000-1234-1234-1234-123412341234}" type="slidenum">
              <a:rPr lang="en" sz="900">
                <a:solidFill>
                  <a:srgbClr val="000000"/>
                </a:solidFill>
                <a:latin typeface="Uber Move"/>
                <a:ea typeface="Uber Move"/>
                <a:cs typeface="Uber Move"/>
                <a:sym typeface="Uber Move"/>
              </a:rPr>
              <a:t>6</a:t>
            </a:fld>
            <a:endParaRPr sz="900">
              <a:solidFill>
                <a:srgbClr val="000000"/>
              </a:solidFill>
              <a:latin typeface="Uber Move"/>
              <a:ea typeface="Uber Move"/>
              <a:cs typeface="Uber Move"/>
              <a:sym typeface="Uber Mov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3"/>
          <p:cNvSpPr txBox="1">
            <a:spLocks noGrp="1"/>
          </p:cNvSpPr>
          <p:nvPr>
            <p:ph type="title" idx="4294967295"/>
          </p:nvPr>
        </p:nvSpPr>
        <p:spPr>
          <a:xfrm>
            <a:off x="228600" y="139700"/>
            <a:ext cx="8688388" cy="45878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Uber Move"/>
                <a:ea typeface="Uber Move"/>
                <a:cs typeface="Uber Move"/>
                <a:sym typeface="Uber Move"/>
              </a:rPr>
              <a:t>Switching to the correct profile after a trip or meal</a:t>
            </a:r>
          </a:p>
        </p:txBody>
      </p:sp>
      <p:sp>
        <p:nvSpPr>
          <p:cNvPr id="203" name="Google Shape;203;p23"/>
          <p:cNvSpPr txBox="1"/>
          <p:nvPr/>
        </p:nvSpPr>
        <p:spPr>
          <a:xfrm>
            <a:off x="408825" y="988775"/>
            <a:ext cx="7796100" cy="33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Uber Move"/>
              <a:buAutoNum type="arabicPeriod"/>
            </a:pPr>
            <a:r>
              <a:rPr lang="en" sz="1800" dirty="0">
                <a:latin typeface="Uber Move"/>
                <a:ea typeface="Uber Move"/>
                <a:cs typeface="Uber Move"/>
                <a:sym typeface="Uber Move"/>
              </a:rPr>
              <a:t>Navigate to the “Activity” tab located at the bottom of the home screen</a:t>
            </a:r>
            <a:endParaRPr sz="1800" dirty="0">
              <a:latin typeface="Uber Move"/>
              <a:ea typeface="Uber Move"/>
              <a:cs typeface="Uber Move"/>
              <a:sym typeface="Uber Move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Uber Move"/>
              <a:buAutoNum type="arabicPeriod"/>
            </a:pPr>
            <a:r>
              <a:rPr lang="en" sz="1800" dirty="0">
                <a:latin typeface="Uber Move"/>
                <a:ea typeface="Uber Move"/>
                <a:cs typeface="Uber Move"/>
                <a:sym typeface="Uber Move"/>
              </a:rPr>
              <a:t>Select the ride or meal delivery you would like to correct</a:t>
            </a:r>
            <a:endParaRPr sz="1800" dirty="0">
              <a:latin typeface="Uber Move"/>
              <a:ea typeface="Uber Move"/>
              <a:cs typeface="Uber Move"/>
              <a:sym typeface="Uber Move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Uber Move"/>
              <a:buAutoNum type="arabicPeriod"/>
            </a:pPr>
            <a:r>
              <a:rPr lang="en" sz="1800" dirty="0">
                <a:latin typeface="Uber Move"/>
                <a:ea typeface="Uber Move"/>
                <a:cs typeface="Uber Move"/>
                <a:sym typeface="Uber Move"/>
              </a:rPr>
              <a:t>Select “Customer Support”</a:t>
            </a:r>
            <a:endParaRPr sz="1800" dirty="0">
              <a:latin typeface="Uber Move"/>
              <a:ea typeface="Uber Move"/>
              <a:cs typeface="Uber Move"/>
              <a:sym typeface="Uber Move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Uber Move"/>
              <a:buAutoNum type="arabicPeriod"/>
            </a:pPr>
            <a:r>
              <a:rPr lang="en" sz="1800" dirty="0">
                <a:latin typeface="Uber Move"/>
                <a:ea typeface="Uber Move"/>
                <a:cs typeface="Uber Move"/>
                <a:sym typeface="Uber Move"/>
              </a:rPr>
              <a:t>Select “Browse Help Topics”</a:t>
            </a:r>
            <a:endParaRPr sz="1800" dirty="0">
              <a:latin typeface="Uber Move"/>
              <a:ea typeface="Uber Move"/>
              <a:cs typeface="Uber Move"/>
              <a:sym typeface="Uber Move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Uber Move"/>
              <a:buAutoNum type="arabicPeriod"/>
            </a:pPr>
            <a:r>
              <a:rPr lang="en" sz="1800" dirty="0">
                <a:latin typeface="Uber Move"/>
                <a:ea typeface="Uber Move"/>
                <a:cs typeface="Uber Move"/>
                <a:sym typeface="Uber Move"/>
              </a:rPr>
              <a:t>Select “Other payment support”</a:t>
            </a:r>
            <a:endParaRPr sz="1800" dirty="0">
              <a:latin typeface="Uber Move"/>
              <a:ea typeface="Uber Move"/>
              <a:cs typeface="Uber Move"/>
              <a:sym typeface="Uber Move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Uber Move"/>
              <a:buAutoNum type="arabicPeriod"/>
            </a:pPr>
            <a:r>
              <a:rPr lang="en" sz="1800" dirty="0">
                <a:latin typeface="Uber Move"/>
                <a:ea typeface="Uber Move"/>
                <a:cs typeface="Uber Move"/>
                <a:sym typeface="Uber Move"/>
              </a:rPr>
              <a:t>Select “Change payment method for this trip”</a:t>
            </a:r>
            <a:endParaRPr sz="1800" dirty="0">
              <a:latin typeface="Uber Move"/>
              <a:ea typeface="Uber Move"/>
              <a:cs typeface="Uber Move"/>
              <a:sym typeface="Uber Move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Uber Move"/>
              <a:buAutoNum type="arabicPeriod"/>
            </a:pPr>
            <a:r>
              <a:rPr lang="en" sz="1800" dirty="0">
                <a:latin typeface="Uber Move"/>
                <a:ea typeface="Uber Move"/>
                <a:cs typeface="Uber Move"/>
                <a:sym typeface="Uber Move"/>
              </a:rPr>
              <a:t>Select “Switch profile” </a:t>
            </a:r>
            <a:endParaRPr sz="1800" dirty="0">
              <a:latin typeface="Uber Move"/>
              <a:ea typeface="Uber Move"/>
              <a:cs typeface="Uber Move"/>
              <a:sym typeface="Uber Move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Uber Move"/>
              <a:buAutoNum type="arabicPeriod"/>
            </a:pPr>
            <a:r>
              <a:rPr lang="en" sz="1800" dirty="0">
                <a:latin typeface="Uber Move"/>
                <a:ea typeface="Uber Move"/>
                <a:cs typeface="Uber Move"/>
                <a:sym typeface="Uber Move"/>
              </a:rPr>
              <a:t>Select the proper payment profile</a:t>
            </a:r>
            <a:endParaRPr sz="1800" dirty="0">
              <a:latin typeface="Uber Move"/>
              <a:ea typeface="Uber Move"/>
              <a:cs typeface="Uber Move"/>
              <a:sym typeface="Uber Move"/>
            </a:endParaRPr>
          </a:p>
        </p:txBody>
      </p:sp>
      <p:grpSp>
        <p:nvGrpSpPr>
          <p:cNvPr id="199" name="Google Shape;199;p23" descr="Uber for Business"/>
          <p:cNvGrpSpPr/>
          <p:nvPr/>
        </p:nvGrpSpPr>
        <p:grpSpPr>
          <a:xfrm>
            <a:off x="100" y="4788425"/>
            <a:ext cx="1338000" cy="355200"/>
            <a:chOff x="100" y="4788425"/>
            <a:chExt cx="1338000" cy="355200"/>
          </a:xfrm>
        </p:grpSpPr>
        <p:sp>
          <p:nvSpPr>
            <p:cNvPr id="200" name="Google Shape;200;p23"/>
            <p:cNvSpPr/>
            <p:nvPr/>
          </p:nvSpPr>
          <p:spPr>
            <a:xfrm>
              <a:off x="100" y="4788425"/>
              <a:ext cx="1338000" cy="3552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01" name="Google Shape;201;p23"/>
            <p:cNvPicPr preferRelativeResize="0"/>
            <p:nvPr/>
          </p:nvPicPr>
          <p:blipFill rotWithShape="1">
            <a:blip r:embed="rId3">
              <a:alphaModFix/>
            </a:blip>
            <a:srcRect t="13" b="-34458"/>
            <a:stretch/>
          </p:blipFill>
          <p:spPr>
            <a:xfrm>
              <a:off x="228600" y="4829699"/>
              <a:ext cx="929774" cy="1253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4"/>
          <p:cNvSpPr txBox="1">
            <a:spLocks noGrp="1"/>
          </p:cNvSpPr>
          <p:nvPr>
            <p:ph type="ctrTitle"/>
          </p:nvPr>
        </p:nvSpPr>
        <p:spPr>
          <a:xfrm>
            <a:off x="225468" y="479449"/>
            <a:ext cx="4083900" cy="828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800" b="1">
                <a:solidFill>
                  <a:srgbClr val="000000"/>
                </a:solidFill>
                <a:latin typeface="Uber Move"/>
                <a:ea typeface="Uber Move"/>
                <a:cs typeface="Uber Move"/>
                <a:sym typeface="Uber Move"/>
              </a:rPr>
              <a:t>Thank you!</a:t>
            </a:r>
            <a:endParaRPr sz="4800" b="1">
              <a:solidFill>
                <a:srgbClr val="000000"/>
              </a:solidFill>
              <a:latin typeface="Uber Move"/>
              <a:ea typeface="Uber Move"/>
              <a:cs typeface="Uber Move"/>
              <a:sym typeface="Uber Move"/>
            </a:endParaRPr>
          </a:p>
        </p:txBody>
      </p:sp>
      <p:sp>
        <p:nvSpPr>
          <p:cNvPr id="208" name="Google Shape;208;p24"/>
          <p:cNvSpPr txBox="1">
            <a:spLocks noGrp="1"/>
          </p:cNvSpPr>
          <p:nvPr>
            <p:ph type="ctrTitle"/>
          </p:nvPr>
        </p:nvSpPr>
        <p:spPr>
          <a:xfrm>
            <a:off x="234925" y="2783400"/>
            <a:ext cx="3834600" cy="1934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000000"/>
                </a:solidFill>
                <a:latin typeface="Uber Move"/>
                <a:ea typeface="Uber Move"/>
                <a:cs typeface="Uber Move"/>
                <a:sym typeface="Uber Move"/>
              </a:rPr>
              <a:t>Questions? We’re here for you.</a:t>
            </a:r>
            <a:endParaRPr sz="1200">
              <a:solidFill>
                <a:srgbClr val="000000"/>
              </a:solidFill>
              <a:latin typeface="Uber Move"/>
              <a:ea typeface="Uber Move"/>
              <a:cs typeface="Uber Move"/>
              <a:sym typeface="Uber Move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Uber Move"/>
              <a:ea typeface="Uber Move"/>
              <a:cs typeface="Uber Move"/>
              <a:sym typeface="Uber Move"/>
            </a:endParaRPr>
          </a:p>
          <a:p>
            <a:pPr marL="0" lvl="0" indent="0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Uber Move"/>
                <a:ea typeface="Uber Move"/>
                <a:cs typeface="Uber Move"/>
                <a:sym typeface="Uber Move"/>
              </a:rPr>
              <a:t>Email:   </a:t>
            </a:r>
            <a:r>
              <a:rPr lang="en" sz="1200" b="1" u="sng">
                <a:solidFill>
                  <a:srgbClr val="167BFE"/>
                </a:solidFill>
                <a:latin typeface="Uber Move"/>
                <a:ea typeface="Uber Move"/>
                <a:cs typeface="Uber Move"/>
                <a:sym typeface="Uber Mov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business-support@uber.com</a:t>
            </a:r>
            <a:r>
              <a:rPr lang="en" sz="1200">
                <a:solidFill>
                  <a:srgbClr val="276EF1"/>
                </a:solidFill>
                <a:latin typeface="Uber Move"/>
                <a:ea typeface="Uber Move"/>
                <a:cs typeface="Uber Move"/>
                <a:sym typeface="Uber Move"/>
              </a:rPr>
              <a:t>	</a:t>
            </a:r>
            <a:endParaRPr sz="1200">
              <a:solidFill>
                <a:srgbClr val="276EF1"/>
              </a:solidFill>
              <a:latin typeface="Uber Move"/>
              <a:ea typeface="Uber Move"/>
              <a:cs typeface="Uber Move"/>
              <a:sym typeface="Uber Move"/>
            </a:endParaRPr>
          </a:p>
          <a:p>
            <a:pPr marL="0" lvl="0" indent="0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Uber Move"/>
                <a:ea typeface="Uber Move"/>
                <a:cs typeface="Uber Move"/>
                <a:sym typeface="Uber Move"/>
              </a:rPr>
              <a:t>	</a:t>
            </a:r>
            <a:endParaRPr sz="1200">
              <a:solidFill>
                <a:srgbClr val="000000"/>
              </a:solidFill>
              <a:latin typeface="Uber Move"/>
              <a:ea typeface="Uber Move"/>
              <a:cs typeface="Uber Move"/>
              <a:sym typeface="Uber Move"/>
            </a:endParaRPr>
          </a:p>
          <a:p>
            <a:pPr marL="0" lvl="0" indent="0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Uber Move"/>
              <a:ea typeface="Uber Move"/>
              <a:cs typeface="Uber Move"/>
              <a:sym typeface="Uber Move"/>
            </a:endParaRPr>
          </a:p>
          <a:p>
            <a:pPr marL="0" lvl="0" indent="0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Uber Move"/>
              <a:ea typeface="Uber Move"/>
              <a:cs typeface="Uber Move"/>
              <a:sym typeface="Uber Move"/>
            </a:endParaRPr>
          </a:p>
          <a:p>
            <a:pPr marL="0" lvl="0" indent="0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Uber Move"/>
              <a:ea typeface="Uber Move"/>
              <a:cs typeface="Uber Move"/>
              <a:sym typeface="Uber Move"/>
            </a:endParaRPr>
          </a:p>
          <a:p>
            <a:pPr marL="0" lvl="0" indent="0" algn="l" rtl="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sz="1400" b="1">
              <a:solidFill>
                <a:srgbClr val="276EF1"/>
              </a:solidFill>
              <a:latin typeface="Uber Move"/>
              <a:ea typeface="Uber Move"/>
              <a:cs typeface="Uber Move"/>
              <a:sym typeface="Uber Move"/>
            </a:endParaRPr>
          </a:p>
        </p:txBody>
      </p:sp>
      <p:pic>
        <p:nvPicPr>
          <p:cNvPr id="210" name="Google Shape;210;p24" descr="photo of people moving fast "/>
          <p:cNvPicPr preferRelativeResize="0"/>
          <p:nvPr/>
        </p:nvPicPr>
        <p:blipFill rotWithShape="1">
          <a:blip r:embed="rId4">
            <a:alphaModFix/>
          </a:blip>
          <a:srcRect l="17921" r="19086"/>
          <a:stretch/>
        </p:blipFill>
        <p:spPr>
          <a:xfrm>
            <a:off x="4174475" y="0"/>
            <a:ext cx="4969526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1" name="Google Shape;211;p24" descr="Uber for Business"/>
          <p:cNvGrpSpPr/>
          <p:nvPr/>
        </p:nvGrpSpPr>
        <p:grpSpPr>
          <a:xfrm>
            <a:off x="100" y="4788425"/>
            <a:ext cx="1338000" cy="355200"/>
            <a:chOff x="100" y="4788425"/>
            <a:chExt cx="1338000" cy="355200"/>
          </a:xfrm>
        </p:grpSpPr>
        <p:sp>
          <p:nvSpPr>
            <p:cNvPr id="212" name="Google Shape;212;p24"/>
            <p:cNvSpPr/>
            <p:nvPr/>
          </p:nvSpPr>
          <p:spPr>
            <a:xfrm>
              <a:off x="100" y="4788425"/>
              <a:ext cx="1338000" cy="3552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13" name="Google Shape;213;p24"/>
            <p:cNvPicPr preferRelativeResize="0"/>
            <p:nvPr/>
          </p:nvPicPr>
          <p:blipFill rotWithShape="1">
            <a:blip r:embed="rId5">
              <a:alphaModFix/>
            </a:blip>
            <a:srcRect t="13" b="-34458"/>
            <a:stretch/>
          </p:blipFill>
          <p:spPr>
            <a:xfrm>
              <a:off x="228600" y="4829703"/>
              <a:ext cx="929774" cy="1253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685</Words>
  <Application>Microsoft Office PowerPoint</Application>
  <PresentationFormat>On-screen Show (16:9)</PresentationFormat>
  <Paragraphs>94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Uber Move</vt:lpstr>
      <vt:lpstr>Uber Move Light</vt:lpstr>
      <vt:lpstr>Uber Move Medium</vt:lpstr>
      <vt:lpstr>Arial</vt:lpstr>
      <vt:lpstr>Helvetica Neue</vt:lpstr>
      <vt:lpstr>Simple Light</vt:lpstr>
      <vt:lpstr>Welcome to the Uber for Government    </vt:lpstr>
      <vt:lpstr>For New Uber Users</vt:lpstr>
      <vt:lpstr>1. Creating your Uber for  Government Profile</vt:lpstr>
      <vt:lpstr>2. Creating your Uber for  Government Profile</vt:lpstr>
      <vt:lpstr>3. Creating your Uber  for Government Profile</vt:lpstr>
      <vt:lpstr>Toggling between your personal, Uber for Government and fleet/transportation profiles </vt:lpstr>
      <vt:lpstr>Switching to the correct profile after a trip or meal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EmittCCummings</cp:lastModifiedBy>
  <cp:revision>3</cp:revision>
  <dcterms:modified xsi:type="dcterms:W3CDTF">2025-09-18T13:53:01Z</dcterms:modified>
</cp:coreProperties>
</file>