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5"/>
  </p:notesMasterIdLst>
  <p:handoutMasterIdLst>
    <p:handoutMasterId r:id="rId46"/>
  </p:handoutMasterIdLst>
  <p:sldIdLst>
    <p:sldId id="256" r:id="rId2"/>
    <p:sldId id="324" r:id="rId3"/>
    <p:sldId id="257" r:id="rId4"/>
    <p:sldId id="296" r:id="rId5"/>
    <p:sldId id="290" r:id="rId6"/>
    <p:sldId id="291" r:id="rId7"/>
    <p:sldId id="292" r:id="rId8"/>
    <p:sldId id="293" r:id="rId9"/>
    <p:sldId id="294" r:id="rId10"/>
    <p:sldId id="295" r:id="rId11"/>
    <p:sldId id="312" r:id="rId12"/>
    <p:sldId id="313" r:id="rId13"/>
    <p:sldId id="314" r:id="rId14"/>
    <p:sldId id="289" r:id="rId15"/>
    <p:sldId id="258" r:id="rId16"/>
    <p:sldId id="260" r:id="rId17"/>
    <p:sldId id="322" r:id="rId18"/>
    <p:sldId id="297" r:id="rId19"/>
    <p:sldId id="299" r:id="rId20"/>
    <p:sldId id="338" r:id="rId21"/>
    <p:sldId id="337" r:id="rId22"/>
    <p:sldId id="325" r:id="rId23"/>
    <p:sldId id="326" r:id="rId24"/>
    <p:sldId id="340" r:id="rId25"/>
    <p:sldId id="327" r:id="rId26"/>
    <p:sldId id="328" r:id="rId27"/>
    <p:sldId id="339" r:id="rId28"/>
    <p:sldId id="329" r:id="rId29"/>
    <p:sldId id="330" r:id="rId30"/>
    <p:sldId id="331" r:id="rId31"/>
    <p:sldId id="332" r:id="rId32"/>
    <p:sldId id="333" r:id="rId33"/>
    <p:sldId id="334" r:id="rId34"/>
    <p:sldId id="335" r:id="rId35"/>
    <p:sldId id="336" r:id="rId36"/>
    <p:sldId id="300" r:id="rId37"/>
    <p:sldId id="265" r:id="rId38"/>
    <p:sldId id="266" r:id="rId39"/>
    <p:sldId id="301" r:id="rId40"/>
    <p:sldId id="275" r:id="rId41"/>
    <p:sldId id="276" r:id="rId42"/>
    <p:sldId id="277" r:id="rId43"/>
    <p:sldId id="278" r:id="rId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13C88"/>
    <a:srgbClr val="A50021"/>
    <a:srgbClr val="FFFFFF"/>
    <a:srgbClr val="5F93D3"/>
    <a:srgbClr val="4283BE"/>
    <a:srgbClr val="33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12" autoAdjust="0"/>
    <p:restoredTop sz="81609" autoAdjust="0"/>
  </p:normalViewPr>
  <p:slideViewPr>
    <p:cSldViewPr>
      <p:cViewPr>
        <p:scale>
          <a:sx n="60" d="100"/>
          <a:sy n="60" d="100"/>
        </p:scale>
        <p:origin x="-1764" y="-762"/>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74"/>
    </p:cViewPr>
  </p:sorterViewPr>
  <p:notesViewPr>
    <p:cSldViewPr>
      <p:cViewPr varScale="1">
        <p:scale>
          <a:sx n="55" d="100"/>
          <a:sy n="55" d="100"/>
        </p:scale>
        <p:origin x="-179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1" name="Rectangle 3"/>
          <p:cNvSpPr>
            <a:spLocks noGrp="1" noChangeArrowheads="1"/>
          </p:cNvSpPr>
          <p:nvPr>
            <p:ph type="dt" sz="quarter"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New Roman" pitchFamily="18" charset="0"/>
              </a:defRPr>
            </a:lvl1pPr>
          </a:lstStyle>
          <a:p>
            <a:endParaRPr lang="en-US" dirty="0"/>
          </a:p>
        </p:txBody>
      </p:sp>
      <p:sp>
        <p:nvSpPr>
          <p:cNvPr id="78852" name="Rectangle 4"/>
          <p:cNvSpPr>
            <a:spLocks noGrp="1" noChangeArrowheads="1"/>
          </p:cNvSpPr>
          <p:nvPr>
            <p:ph type="ftr" sz="quarter" idx="2"/>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3" name="Rectangle 5"/>
          <p:cNvSpPr>
            <a:spLocks noGrp="1" noChangeArrowheads="1"/>
          </p:cNvSpPr>
          <p:nvPr>
            <p:ph type="sldNum" sz="quarter" idx="3"/>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New Roman" pitchFamily="18" charset="0"/>
              </a:defRPr>
            </a:lvl1pPr>
          </a:lstStyle>
          <a:p>
            <a:fld id="{75380004-3411-4FA8-9C9F-E0D706A087F1}" type="slidenum">
              <a:rPr lang="en-US"/>
              <a:pPr/>
              <a:t>‹#›</a:t>
            </a:fld>
            <a:endParaRPr lang="en-US" dirty="0"/>
          </a:p>
        </p:txBody>
      </p:sp>
    </p:spTree>
    <p:extLst>
      <p:ext uri="{BB962C8B-B14F-4D97-AF65-F5344CB8AC3E}">
        <p14:creationId xmlns:p14="http://schemas.microsoft.com/office/powerpoint/2010/main" val="152669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pitchFamily="18" charset="0"/>
              </a:defRPr>
            </a:lvl1pPr>
          </a:lstStyle>
          <a:p>
            <a:endParaRPr lang="en-US" dirty="0"/>
          </a:p>
        </p:txBody>
      </p:sp>
      <p:sp>
        <p:nvSpPr>
          <p:cNvPr id="6147" name="Rectangle 3"/>
          <p:cNvSpPr>
            <a:spLocks noGrp="1" noChangeArrowheads="1"/>
          </p:cNvSpPr>
          <p:nvPr>
            <p:ph type="dt"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826" y="4415791"/>
            <a:ext cx="5140749" cy="418338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pitchFamily="18" charset="0"/>
              </a:defRPr>
            </a:lvl1pPr>
          </a:lstStyle>
          <a:p>
            <a:endParaRPr lang="en-US" dirty="0"/>
          </a:p>
        </p:txBody>
      </p:sp>
      <p:sp>
        <p:nvSpPr>
          <p:cNvPr id="6151" name="Rectangle 7"/>
          <p:cNvSpPr>
            <a:spLocks noGrp="1" noChangeArrowheads="1"/>
          </p:cNvSpPr>
          <p:nvPr>
            <p:ph type="sldNum" sz="quarter" idx="5"/>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pitchFamily="18" charset="0"/>
              </a:defRPr>
            </a:lvl1pPr>
          </a:lstStyle>
          <a:p>
            <a:fld id="{BA0E1374-4574-4D8A-8584-918267CBCC12}" type="slidenum">
              <a:rPr lang="en-US"/>
              <a:pPr/>
              <a:t>‹#›</a:t>
            </a:fld>
            <a:endParaRPr lang="en-US" dirty="0"/>
          </a:p>
        </p:txBody>
      </p:sp>
    </p:spTree>
    <p:extLst>
      <p:ext uri="{BB962C8B-B14F-4D97-AF65-F5344CB8AC3E}">
        <p14:creationId xmlns:p14="http://schemas.microsoft.com/office/powerpoint/2010/main" val="3672286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Doing Business with GSA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may want to point the contractors to the FAR citation for mandatory disclosures to OIG</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cquisition.gov/content/part-9-contractor-qualifications#i1115147" TargetMode="External"/><Relationship Id="rId2" Type="http://schemas.openxmlformats.org/officeDocument/2006/relationships/hyperlink" Target="http://www.sam.gov/" TargetMode="External"/><Relationship Id="rId1" Type="http://schemas.openxmlformats.org/officeDocument/2006/relationships/slideLayout" Target="../slideLayouts/slideLayout2.xml"/><Relationship Id="rId5" Type="http://schemas.openxmlformats.org/officeDocument/2006/relationships/hyperlink" Target="https://www.acquisition.gov/isdc-home" TargetMode="External"/><Relationship Id="rId4" Type="http://schemas.openxmlformats.org/officeDocument/2006/relationships/hyperlink" Target="http://www.ussc.gov/Guidelines/2011_guidelines/Manual_HTML/8b2_1.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38" y="1822847"/>
            <a:ext cx="9144000" cy="615553"/>
          </a:xfrm>
          <a:prstGeom prst="rect">
            <a:avLst/>
          </a:prstGeom>
          <a:noFill/>
        </p:spPr>
        <p:txBody>
          <a:bodyPr wrap="square" rtlCol="0">
            <a:spAutoFit/>
          </a:bodyPr>
          <a:lstStyle/>
          <a:p>
            <a:pPr algn="ctr"/>
            <a:r>
              <a:rPr lang="en-US" sz="3400" dirty="0" smtClean="0">
                <a:solidFill>
                  <a:schemeClr val="bg1"/>
                </a:solidFill>
                <a:latin typeface="+mj-lt"/>
              </a:rPr>
              <a:t>Suspension and Debarment</a:t>
            </a:r>
            <a:endParaRPr lang="en-US" sz="3400" dirty="0">
              <a:solidFill>
                <a:schemeClr val="bg1"/>
              </a:solidFill>
              <a:latin typeface="+mj-lt"/>
            </a:endParaRPr>
          </a:p>
        </p:txBody>
      </p:sp>
      <p:sp>
        <p:nvSpPr>
          <p:cNvPr id="2" name="TextBox 1"/>
          <p:cNvSpPr txBox="1"/>
          <p:nvPr/>
        </p:nvSpPr>
        <p:spPr>
          <a:xfrm>
            <a:off x="2123281" y="2514600"/>
            <a:ext cx="5039519" cy="461665"/>
          </a:xfrm>
          <a:prstGeom prst="rect">
            <a:avLst/>
          </a:prstGeom>
          <a:noFill/>
        </p:spPr>
        <p:txBody>
          <a:bodyPr wrap="square" rtlCol="0">
            <a:spAutoFit/>
          </a:bodyPr>
          <a:lstStyle/>
          <a:p>
            <a:r>
              <a:rPr lang="en-US" dirty="0" smtClean="0">
                <a:solidFill>
                  <a:schemeClr val="bg1"/>
                </a:solidFill>
                <a:latin typeface="+mj-lt"/>
              </a:rPr>
              <a:t>What Small Businesses Need to Know</a:t>
            </a:r>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Continued </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The cause for suspension and debarment can be judicially based or “fact-based”</a:t>
            </a:r>
          </a:p>
          <a:p>
            <a:pPr lvl="1">
              <a:buClr>
                <a:srgbClr val="003399"/>
              </a:buClr>
            </a:pPr>
            <a:r>
              <a:rPr lang="en-US" dirty="0" smtClean="0"/>
              <a:t>Fact-based grounds often come from:</a:t>
            </a:r>
          </a:p>
          <a:p>
            <a:pPr lvl="2">
              <a:buClr>
                <a:srgbClr val="003399"/>
              </a:buClr>
            </a:pPr>
            <a:r>
              <a:rPr lang="en-US" dirty="0" smtClean="0"/>
              <a:t> Issues brought to the SDO’s attention through OIG contract audits </a:t>
            </a:r>
          </a:p>
          <a:p>
            <a:pPr lvl="2">
              <a:buClr>
                <a:srgbClr val="003399"/>
              </a:buClr>
            </a:pPr>
            <a:r>
              <a:rPr lang="en-US" dirty="0" smtClean="0"/>
              <a:t>OIG investigations </a:t>
            </a:r>
          </a:p>
          <a:p>
            <a:pPr lvl="2">
              <a:buClr>
                <a:srgbClr val="003399"/>
              </a:buClr>
            </a:pPr>
            <a:r>
              <a:rPr lang="en-US" dirty="0" smtClean="0"/>
              <a:t>Disclosures from contractors</a:t>
            </a:r>
          </a:p>
          <a:p>
            <a:pPr lvl="2">
              <a:buClr>
                <a:srgbClr val="003399"/>
              </a:buClr>
            </a:pPr>
            <a:r>
              <a:rPr lang="en-US" dirty="0" smtClean="0"/>
              <a:t>Acquisition workforce reports of violations </a:t>
            </a:r>
          </a:p>
          <a:p>
            <a:pPr>
              <a:buClr>
                <a:srgbClr val="003399"/>
              </a:buClr>
              <a:buNone/>
            </a:pPr>
            <a:r>
              <a:rPr lang="en-US" i="1" dirty="0" smtClean="0"/>
              <a:t>The cause for suspension and debarment does not need to relate to work on a Federal contract</a:t>
            </a:r>
            <a:br>
              <a:rPr lang="en-US" i="1" dirty="0" smtClean="0"/>
            </a:br>
            <a:endParaRPr lang="en-US" i="1"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23439"/>
          </a:xfrm>
        </p:spPr>
        <p:txBody>
          <a:bodyPr/>
          <a:lstStyle/>
          <a:p>
            <a:pPr algn="ctr"/>
            <a:r>
              <a:rPr lang="en-US" dirty="0" smtClean="0"/>
              <a:t>WHAT IS PRESENT RESPONSIBILITY?</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a:t>
            </a:r>
            <a:endParaRPr lang="en-US" dirty="0"/>
          </a:p>
        </p:txBody>
      </p:sp>
      <p:sp>
        <p:nvSpPr>
          <p:cNvPr id="3" name="Content Placeholder 2"/>
          <p:cNvSpPr>
            <a:spLocks noGrp="1"/>
          </p:cNvSpPr>
          <p:nvPr>
            <p:ph idx="1"/>
          </p:nvPr>
        </p:nvSpPr>
        <p:spPr>
          <a:xfrm>
            <a:off x="457200" y="2209800"/>
            <a:ext cx="7769225" cy="3048000"/>
          </a:xfrm>
        </p:spPr>
        <p:txBody>
          <a:bodyPr/>
          <a:lstStyle/>
          <a:p>
            <a:pPr>
              <a:buClr>
                <a:srgbClr val="003399"/>
              </a:buClr>
            </a:pPr>
            <a:r>
              <a:rPr lang="en-US" dirty="0" smtClean="0"/>
              <a:t>Inquiry focuses on the perceived ability of a contractor to contract with the Government in a responsible manner on a going forward basis</a:t>
            </a:r>
          </a:p>
          <a:p>
            <a:pPr>
              <a:buClr>
                <a:srgbClr val="003399"/>
              </a:buClr>
            </a:pPr>
            <a:endParaRPr lang="en-US" dirty="0" smtClean="0"/>
          </a:p>
          <a:p>
            <a:pPr>
              <a:buClr>
                <a:srgbClr val="003399"/>
              </a:buClr>
            </a:pPr>
            <a:r>
              <a:rPr lang="en-US" dirty="0" smtClean="0"/>
              <a:t>SDO asks:</a:t>
            </a:r>
          </a:p>
          <a:p>
            <a:pPr lvl="1">
              <a:buClr>
                <a:srgbClr val="003399"/>
              </a:buClr>
            </a:pPr>
            <a:r>
              <a:rPr lang="en-US" dirty="0" smtClean="0"/>
              <a:t>Despite the contractor’s prior misconduct, is the contractor presently responsible?</a:t>
            </a:r>
          </a:p>
          <a:p>
            <a:pPr lvl="1">
              <a:buClr>
                <a:srgbClr val="003399"/>
              </a:buClr>
            </a:pPr>
            <a:r>
              <a:rPr lang="en-US" dirty="0" smtClean="0"/>
              <a:t>Can the contractor be trusted to perform in accordance with contract requirements, governing law, and overall, to conduct themselves ethically?</a:t>
            </a:r>
          </a:p>
          <a:p>
            <a:pPr lvl="1">
              <a:buClr>
                <a:srgbClr val="003399"/>
              </a:buClr>
              <a:buNone/>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 Continued	</a:t>
            </a:r>
            <a:endParaRPr lang="en-US" dirty="0"/>
          </a:p>
        </p:txBody>
      </p:sp>
      <p:sp>
        <p:nvSpPr>
          <p:cNvPr id="3" name="Content Placeholder 2"/>
          <p:cNvSpPr>
            <a:spLocks noGrp="1"/>
          </p:cNvSpPr>
          <p:nvPr>
            <p:ph idx="1"/>
          </p:nvPr>
        </p:nvSpPr>
        <p:spPr/>
        <p:txBody>
          <a:bodyPr/>
          <a:lstStyle/>
          <a:p>
            <a:pPr>
              <a:buClr>
                <a:srgbClr val="003399"/>
              </a:buClr>
            </a:pPr>
            <a:r>
              <a:rPr lang="en-US" dirty="0" smtClean="0"/>
              <a:t>SDO’s inquiry into a contractor’s present responsibility focuses on the contractor’s:</a:t>
            </a:r>
          </a:p>
          <a:p>
            <a:pPr lvl="1">
              <a:buClr>
                <a:srgbClr val="003399"/>
              </a:buClr>
            </a:pPr>
            <a:r>
              <a:rPr lang="en-US" dirty="0" smtClean="0"/>
              <a:t>Honesty</a:t>
            </a:r>
          </a:p>
          <a:p>
            <a:pPr lvl="1">
              <a:buClr>
                <a:srgbClr val="003399"/>
              </a:buClr>
            </a:pPr>
            <a:r>
              <a:rPr lang="en-US" dirty="0" smtClean="0"/>
              <a:t>Integrity</a:t>
            </a:r>
          </a:p>
          <a:p>
            <a:pPr lvl="1">
              <a:buClr>
                <a:srgbClr val="003399"/>
              </a:buClr>
            </a:pPr>
            <a:r>
              <a:rPr lang="en-US" dirty="0" smtClean="0"/>
              <a:t>Competence</a:t>
            </a:r>
          </a:p>
          <a:p>
            <a:pPr lvl="1">
              <a:buClr>
                <a:srgbClr val="003399"/>
              </a:buClr>
            </a:pPr>
            <a:r>
              <a:rPr lang="en-US" dirty="0" smtClean="0"/>
              <a:t>Other case-specific features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WHAT IS suspension and debarment?</a:t>
            </a:r>
            <a:br>
              <a:rPr lang="en-US" dirty="0" smtClean="0"/>
            </a:br>
            <a:r>
              <a:rPr lang="en-US" dirty="0" smtClean="0"/>
              <a:t>(FAR 9.4)</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Suspension (FAR 9.407)</a:t>
            </a:r>
            <a:endParaRPr lang="en-US" dirty="0"/>
          </a:p>
        </p:txBody>
      </p:sp>
      <p:sp>
        <p:nvSpPr>
          <p:cNvPr id="3" name="Content Placeholder 2"/>
          <p:cNvSpPr>
            <a:spLocks noGrp="1"/>
          </p:cNvSpPr>
          <p:nvPr>
            <p:ph idx="1"/>
          </p:nvPr>
        </p:nvSpPr>
        <p:spPr/>
        <p:txBody>
          <a:bodyPr/>
          <a:lstStyle/>
          <a:p>
            <a:pPr>
              <a:buClr>
                <a:srgbClr val="003399"/>
              </a:buClr>
            </a:pPr>
            <a:r>
              <a:rPr lang="en-US" b="1" dirty="0" smtClean="0"/>
              <a:t>What is it?</a:t>
            </a:r>
          </a:p>
          <a:p>
            <a:pPr lvl="1">
              <a:buClr>
                <a:srgbClr val="003399"/>
              </a:buClr>
            </a:pPr>
            <a:r>
              <a:rPr lang="en-US" dirty="0" smtClean="0"/>
              <a:t>A </a:t>
            </a:r>
            <a:r>
              <a:rPr lang="en-US" i="1" dirty="0" smtClean="0"/>
              <a:t>temporary exclusion </a:t>
            </a:r>
            <a:r>
              <a:rPr lang="en-US" dirty="0" smtClean="0"/>
              <a:t>used only when the Government needs </a:t>
            </a:r>
            <a:r>
              <a:rPr lang="en-US" i="1" dirty="0" smtClean="0"/>
              <a:t>immediate protection </a:t>
            </a:r>
          </a:p>
          <a:p>
            <a:pPr lvl="1">
              <a:buClr>
                <a:srgbClr val="003399"/>
              </a:buClr>
            </a:pPr>
            <a:r>
              <a:rPr lang="en-US" dirty="0" smtClean="0"/>
              <a:t>Used when facts about possible wrongdoing are still being developed through an investigation or legal proceedings</a:t>
            </a:r>
          </a:p>
          <a:p>
            <a:pPr lvl="1">
              <a:buClr>
                <a:srgbClr val="003399"/>
              </a:buClr>
            </a:pPr>
            <a:r>
              <a:rPr lang="en-US" b="1" dirty="0" smtClean="0"/>
              <a:t>Basis Required</a:t>
            </a:r>
            <a:r>
              <a:rPr lang="en-US" dirty="0" smtClean="0"/>
              <a:t>: The SDO needs information sufficient to support the reasonable belief that a particular act or omission occurred (Adequate Evidence)</a:t>
            </a:r>
          </a:p>
          <a:p>
            <a:pPr lvl="1">
              <a:buClr>
                <a:srgbClr val="003399"/>
              </a:buClr>
            </a:pPr>
            <a:endParaRPr lang="en-US" dirty="0" smtClean="0"/>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Debarment (FAR 9.406)</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b="1" dirty="0" smtClean="0"/>
              <a:t>What is it?</a:t>
            </a:r>
          </a:p>
          <a:p>
            <a:pPr lvl="1">
              <a:buClr>
                <a:srgbClr val="003399"/>
              </a:buClr>
            </a:pPr>
            <a:r>
              <a:rPr lang="en-US" dirty="0" smtClean="0"/>
              <a:t>An exclusion from Federal procurement and non-procurement programs for a specified period of time</a:t>
            </a:r>
          </a:p>
          <a:p>
            <a:pPr lvl="1">
              <a:buClr>
                <a:srgbClr val="003399"/>
              </a:buClr>
            </a:pPr>
            <a:r>
              <a:rPr lang="en-US" dirty="0" smtClean="0"/>
              <a:t>Used when an investigation or legal proceedings have concluded </a:t>
            </a:r>
          </a:p>
          <a:p>
            <a:pPr lvl="1">
              <a:buClr>
                <a:srgbClr val="003399"/>
              </a:buClr>
            </a:pPr>
            <a:r>
              <a:rPr lang="en-US" b="1" dirty="0" smtClean="0"/>
              <a:t>Basis Required</a:t>
            </a:r>
            <a:r>
              <a:rPr lang="en-US" dirty="0" smtClean="0"/>
              <a:t>:</a:t>
            </a:r>
          </a:p>
          <a:p>
            <a:pPr lvl="2">
              <a:buClr>
                <a:srgbClr val="003399"/>
              </a:buClr>
            </a:pPr>
            <a:r>
              <a:rPr lang="en-US" dirty="0" smtClean="0"/>
              <a:t>A civil judgment or conviction</a:t>
            </a:r>
          </a:p>
          <a:p>
            <a:pPr lvl="2">
              <a:buClr>
                <a:srgbClr val="003399"/>
              </a:buClr>
            </a:pPr>
            <a:r>
              <a:rPr lang="en-US" dirty="0" smtClean="0"/>
              <a:t>In absence of a court decision, evidence that leads to the conclusion that the fact is more probably true than not (Preponderance of the Evidence)</a:t>
            </a:r>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Duration of Suspension and Debarment</a:t>
            </a:r>
            <a:endParaRPr lang="en-US" dirty="0"/>
          </a:p>
        </p:txBody>
      </p:sp>
      <p:sp>
        <p:nvSpPr>
          <p:cNvPr id="3" name="Content Placeholder 2"/>
          <p:cNvSpPr>
            <a:spLocks noGrp="1"/>
          </p:cNvSpPr>
          <p:nvPr>
            <p:ph idx="1"/>
          </p:nvPr>
        </p:nvSpPr>
        <p:spPr/>
        <p:txBody>
          <a:bodyPr/>
          <a:lstStyle/>
          <a:p>
            <a:pPr>
              <a:buClr>
                <a:srgbClr val="003399"/>
              </a:buClr>
            </a:pPr>
            <a:r>
              <a:rPr lang="en-US" b="1" dirty="0" smtClean="0"/>
              <a:t>Duration:</a:t>
            </a:r>
          </a:p>
          <a:p>
            <a:pPr lvl="1">
              <a:buClr>
                <a:srgbClr val="003399"/>
              </a:buClr>
            </a:pPr>
            <a:r>
              <a:rPr lang="en-US" b="1" dirty="0" smtClean="0"/>
              <a:t>Suspension</a:t>
            </a:r>
            <a:r>
              <a:rPr lang="en-US" dirty="0" smtClean="0"/>
              <a:t>:</a:t>
            </a:r>
          </a:p>
          <a:p>
            <a:pPr lvl="2">
              <a:buClr>
                <a:srgbClr val="003399"/>
              </a:buClr>
            </a:pPr>
            <a:r>
              <a:rPr lang="en-US" dirty="0" smtClean="0"/>
              <a:t>Generally, suspensions may last up to 12 months before legal proceedings are initiated</a:t>
            </a:r>
          </a:p>
          <a:p>
            <a:pPr lvl="2">
              <a:buClr>
                <a:srgbClr val="003399"/>
              </a:buClr>
            </a:pPr>
            <a:r>
              <a:rPr lang="en-US" dirty="0" smtClean="0"/>
              <a:t>Once legal proceedings are initiated, the suspension may stay in effect until proceedings are concluded</a:t>
            </a:r>
          </a:p>
          <a:p>
            <a:pPr lvl="1">
              <a:buClr>
                <a:srgbClr val="003399"/>
              </a:buClr>
            </a:pPr>
            <a:r>
              <a:rPr lang="en-US" b="1" dirty="0" smtClean="0"/>
              <a:t>Debarment</a:t>
            </a:r>
            <a:r>
              <a:rPr lang="en-US" dirty="0" smtClean="0"/>
              <a:t>:</a:t>
            </a:r>
          </a:p>
          <a:p>
            <a:pPr lvl="2">
              <a:buClr>
                <a:srgbClr val="003399"/>
              </a:buClr>
            </a:pPr>
            <a:r>
              <a:rPr lang="en-US" dirty="0" smtClean="0"/>
              <a:t>Typically three years</a:t>
            </a:r>
          </a:p>
          <a:p>
            <a:pPr lvl="2">
              <a:buClr>
                <a:srgbClr val="003399"/>
              </a:buClr>
            </a:pPr>
            <a:r>
              <a:rPr lang="en-US" dirty="0" smtClean="0"/>
              <a:t>May be longer or shorter depending on the facts of the case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Notification and Effect of Suspension and Debarment	</a:t>
            </a:r>
            <a:endParaRPr lang="en-US" dirty="0"/>
          </a:p>
        </p:txBody>
      </p:sp>
      <p:sp>
        <p:nvSpPr>
          <p:cNvPr id="3" name="Content Placeholder 2"/>
          <p:cNvSpPr>
            <a:spLocks noGrp="1"/>
          </p:cNvSpPr>
          <p:nvPr>
            <p:ph idx="1"/>
          </p:nvPr>
        </p:nvSpPr>
        <p:spPr>
          <a:xfrm>
            <a:off x="457200" y="2819400"/>
            <a:ext cx="7769225" cy="3048000"/>
          </a:xfrm>
        </p:spPr>
        <p:txBody>
          <a:bodyPr/>
          <a:lstStyle/>
          <a:p>
            <a:pPr>
              <a:buClr>
                <a:srgbClr val="003399"/>
              </a:buClr>
            </a:pPr>
            <a:r>
              <a:rPr lang="en-US" b="1" dirty="0" smtClean="0"/>
              <a:t>Contractor Is Notified of Suspension or Debarment Through</a:t>
            </a:r>
            <a:r>
              <a:rPr lang="en-US" dirty="0" smtClean="0"/>
              <a:t>:</a:t>
            </a:r>
          </a:p>
          <a:p>
            <a:pPr lvl="1">
              <a:buClr>
                <a:srgbClr val="003399"/>
              </a:buClr>
            </a:pPr>
            <a:r>
              <a:rPr lang="en-US" dirty="0" smtClean="0"/>
              <a:t>Suspension Notice</a:t>
            </a:r>
          </a:p>
          <a:p>
            <a:pPr lvl="1">
              <a:buClr>
                <a:srgbClr val="003399"/>
              </a:buClr>
            </a:pPr>
            <a:r>
              <a:rPr lang="en-US" dirty="0" smtClean="0"/>
              <a:t>Notice of Proposed Debarment; Debarment Notice</a:t>
            </a:r>
          </a:p>
          <a:p>
            <a:pPr>
              <a:buClr>
                <a:srgbClr val="003399"/>
              </a:buClr>
            </a:pPr>
            <a:r>
              <a:rPr lang="en-US" b="1" dirty="0" smtClean="0"/>
              <a:t>Effects </a:t>
            </a:r>
            <a:r>
              <a:rPr lang="en-US" dirty="0" smtClean="0"/>
              <a:t>of suspension and debarment on a contractor: immediate government-wide exclusion from Federal procurement and non-procurement programs</a:t>
            </a:r>
          </a:p>
          <a:p>
            <a:pPr>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WHO CAN BE SUSPENDED OR DEBARRED?</a:t>
            </a:r>
            <a:br>
              <a:rPr lang="en-US" dirty="0" smtClean="0"/>
            </a:b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a:xfrm>
            <a:off x="457200" y="2209800"/>
            <a:ext cx="7769225" cy="3048000"/>
          </a:xfrm>
        </p:spPr>
        <p:txBody>
          <a:bodyPr/>
          <a:lstStyle/>
          <a:p>
            <a:pPr>
              <a:buClr>
                <a:srgbClr val="003399"/>
              </a:buClr>
            </a:pPr>
            <a:r>
              <a:rPr lang="en-US" dirty="0" smtClean="0"/>
              <a:t>Why companies and individuals are suspended and debarred</a:t>
            </a:r>
          </a:p>
          <a:p>
            <a:pPr>
              <a:buClr>
                <a:srgbClr val="003399"/>
              </a:buClr>
            </a:pPr>
            <a:r>
              <a:rPr lang="en-US" dirty="0" smtClean="0"/>
              <a:t>Present Responsibility: what it is and why it is important</a:t>
            </a:r>
          </a:p>
          <a:p>
            <a:pPr>
              <a:buClr>
                <a:srgbClr val="003399"/>
              </a:buClr>
            </a:pPr>
            <a:r>
              <a:rPr lang="en-US" dirty="0" smtClean="0"/>
              <a:t>The nuts and bolts of the suspension and debarment process</a:t>
            </a:r>
          </a:p>
          <a:p>
            <a:pPr>
              <a:buClr>
                <a:srgbClr val="003399"/>
              </a:buClr>
            </a:pPr>
            <a:r>
              <a:rPr lang="en-US" dirty="0" smtClean="0"/>
              <a:t>The impact of suspension and debarment on small businesses</a:t>
            </a:r>
          </a:p>
          <a:p>
            <a:pPr>
              <a:buClr>
                <a:srgbClr val="003399"/>
              </a:buClr>
            </a:pPr>
            <a:r>
              <a:rPr lang="en-US" dirty="0" smtClean="0"/>
              <a:t>How small businesses can mitigate the risk of suspension and debarment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Can Be Suspended or Debarred?</a:t>
            </a:r>
            <a:endParaRPr lang="en-US" dirty="0"/>
          </a:p>
        </p:txBody>
      </p:sp>
      <p:sp>
        <p:nvSpPr>
          <p:cNvPr id="3" name="Content Placeholder 2"/>
          <p:cNvSpPr>
            <a:spLocks noGrp="1"/>
          </p:cNvSpPr>
          <p:nvPr>
            <p:ph idx="1"/>
          </p:nvPr>
        </p:nvSpPr>
        <p:spPr>
          <a:xfrm>
            <a:off x="381000" y="1981200"/>
            <a:ext cx="7769225" cy="3048000"/>
          </a:xfrm>
        </p:spPr>
        <p:txBody>
          <a:bodyPr/>
          <a:lstStyle/>
          <a:p>
            <a:pPr>
              <a:buClr>
                <a:srgbClr val="003399"/>
              </a:buClr>
            </a:pPr>
            <a:r>
              <a:rPr lang="en-US" dirty="0" smtClean="0"/>
              <a:t>Those companies or individuals directly involved in the wrongdoing  that:</a:t>
            </a:r>
          </a:p>
          <a:p>
            <a:pPr lvl="1">
              <a:buClr>
                <a:srgbClr val="003399"/>
              </a:buClr>
            </a:pPr>
            <a:r>
              <a:rPr lang="en-US" dirty="0" smtClean="0"/>
              <a:t>Have submitted offers for, have been awarded, or reasonably may submit offers for a Government contract</a:t>
            </a:r>
          </a:p>
          <a:p>
            <a:pPr lvl="1">
              <a:buClr>
                <a:srgbClr val="003399"/>
              </a:buClr>
            </a:pPr>
            <a:r>
              <a:rPr lang="en-US" dirty="0" smtClean="0"/>
              <a:t>Reasonably may be expected to do business with the Government as agent/ representative of another contractor</a:t>
            </a:r>
          </a:p>
          <a:p>
            <a:pPr>
              <a:buClr>
                <a:srgbClr val="003399"/>
              </a:buClr>
            </a:pPr>
            <a:r>
              <a:rPr lang="en-US" dirty="0" smtClean="0"/>
              <a:t>Companies or individuals not directly involved in the wrongdoing </a:t>
            </a:r>
          </a:p>
          <a:p>
            <a:pPr lvl="1">
              <a:buClr>
                <a:srgbClr val="003399"/>
              </a:buClr>
            </a:pPr>
            <a:r>
              <a:rPr lang="en-US" dirty="0" smtClean="0"/>
              <a:t>Affiliation</a:t>
            </a:r>
          </a:p>
          <a:p>
            <a:pPr lvl="1">
              <a:buClr>
                <a:srgbClr val="003399"/>
              </a:buClr>
            </a:pPr>
            <a:r>
              <a:rPr lang="en-US" dirty="0" smtClean="0"/>
              <a:t>Imputation </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WHAT TO DO IF YOU RECEIVE A SUSPENSION OR PROPOSAL FOR DEBARMENT NOTICE</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What To Do If You Receive a Notice of Suspension or Proposed Debarment</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b="1" dirty="0" smtClean="0"/>
              <a:t>Respond!</a:t>
            </a:r>
          </a:p>
          <a:p>
            <a:pPr lvl="1">
              <a:buClr>
                <a:srgbClr val="003399"/>
              </a:buClr>
            </a:pPr>
            <a:r>
              <a:rPr lang="en-US" dirty="0" smtClean="0"/>
              <a:t>Contractor afforded thirty days to respond and to submit arguments and supporting documents against the action</a:t>
            </a:r>
          </a:p>
          <a:p>
            <a:pPr lvl="1">
              <a:buClr>
                <a:srgbClr val="003399"/>
              </a:buClr>
            </a:pPr>
            <a:r>
              <a:rPr lang="en-US" dirty="0" smtClean="0"/>
              <a:t>If you need additional time to respond, request this from the agency as soon as possible</a:t>
            </a:r>
          </a:p>
          <a:p>
            <a:pPr lvl="1">
              <a:buClr>
                <a:srgbClr val="003399"/>
              </a:buClr>
            </a:pPr>
            <a:r>
              <a:rPr lang="en-US" dirty="0" smtClean="0"/>
              <a:t>To aid in preparing response, ask for the administrative record, which contains information supporting the action</a:t>
            </a:r>
          </a:p>
          <a:p>
            <a:pPr lvl="1">
              <a:buClr>
                <a:srgbClr val="003399"/>
              </a:buClr>
            </a:pPr>
            <a:r>
              <a:rPr lang="en-US" dirty="0" smtClean="0"/>
              <a:t>You can respond on your own or through legal counsel</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What To Do If You Receive a Notice of Suspension or Proposed Debarment Continued</a:t>
            </a:r>
            <a:endParaRPr lang="en-US" dirty="0"/>
          </a:p>
        </p:txBody>
      </p:sp>
      <p:sp>
        <p:nvSpPr>
          <p:cNvPr id="3" name="Content Placeholder 2"/>
          <p:cNvSpPr>
            <a:spLocks noGrp="1"/>
          </p:cNvSpPr>
          <p:nvPr>
            <p:ph idx="1"/>
          </p:nvPr>
        </p:nvSpPr>
        <p:spPr>
          <a:xfrm>
            <a:off x="381000" y="3200400"/>
            <a:ext cx="7769225" cy="3048000"/>
          </a:xfrm>
        </p:spPr>
        <p:txBody>
          <a:bodyPr/>
          <a:lstStyle/>
          <a:p>
            <a:pPr>
              <a:buClr>
                <a:srgbClr val="003399"/>
              </a:buClr>
            </a:pPr>
            <a:r>
              <a:rPr lang="en-US" dirty="0" smtClean="0"/>
              <a:t>Meet your </a:t>
            </a:r>
            <a:r>
              <a:rPr lang="en-US" i="1" dirty="0" smtClean="0"/>
              <a:t>burden</a:t>
            </a:r>
            <a:r>
              <a:rPr lang="en-US" dirty="0" smtClean="0"/>
              <a:t> in responding</a:t>
            </a:r>
          </a:p>
          <a:p>
            <a:pPr marL="742950" lvl="2" indent="-342900">
              <a:buClr>
                <a:srgbClr val="003399"/>
              </a:buClr>
              <a:buFont typeface="Wingdings" pitchFamily="2" charset="2"/>
              <a:buChar char="Ø"/>
            </a:pPr>
            <a:r>
              <a:rPr lang="en-US" dirty="0" smtClean="0"/>
              <a:t>You must demonstrate that the contractor is presently responsible and that excluding the contractor is not necessary to protect the Government’s interests</a:t>
            </a:r>
          </a:p>
          <a:p>
            <a:pPr>
              <a:buClr>
                <a:srgbClr val="003399"/>
              </a:buClr>
            </a:pPr>
            <a:r>
              <a:rPr lang="en-US" dirty="0" smtClean="0"/>
              <a:t>While you should acknowledge and address past misconduct, focus the response on the contractor’s present responsibility</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What To Do If You Receive a Notice of Suspension or Proposed Debarment Continued</a:t>
            </a:r>
            <a:endParaRPr lang="en-US" dirty="0"/>
          </a:p>
        </p:txBody>
      </p:sp>
      <p:sp>
        <p:nvSpPr>
          <p:cNvPr id="3" name="Content Placeholder 2"/>
          <p:cNvSpPr>
            <a:spLocks noGrp="1"/>
          </p:cNvSpPr>
          <p:nvPr>
            <p:ph idx="1"/>
          </p:nvPr>
        </p:nvSpPr>
        <p:spPr>
          <a:xfrm>
            <a:off x="381000" y="3200400"/>
            <a:ext cx="7769225" cy="3048000"/>
          </a:xfrm>
        </p:spPr>
        <p:txBody>
          <a:bodyPr/>
          <a:lstStyle/>
          <a:p>
            <a:pPr>
              <a:buClr>
                <a:srgbClr val="003399"/>
              </a:buClr>
            </a:pPr>
            <a:r>
              <a:rPr lang="en-US" dirty="0" smtClean="0"/>
              <a:t>Written Matters in Opposition</a:t>
            </a:r>
            <a:endParaRPr lang="en-US" i="1" dirty="0" smtClean="0"/>
          </a:p>
          <a:p>
            <a:pPr>
              <a:buClr>
                <a:srgbClr val="003399"/>
              </a:buClr>
            </a:pPr>
            <a:r>
              <a:rPr lang="en-US" dirty="0" smtClean="0"/>
              <a:t>Meeting with Suspension and Debarment Official (SDO)</a:t>
            </a:r>
          </a:p>
          <a:p>
            <a:pPr lvl="1">
              <a:buClr>
                <a:srgbClr val="003399"/>
              </a:buClr>
            </a:pPr>
            <a:r>
              <a:rPr lang="en-US" dirty="0" smtClean="0"/>
              <a:t>Bring relevant individuals</a:t>
            </a:r>
          </a:p>
          <a:p>
            <a:pPr lvl="1">
              <a:buClr>
                <a:srgbClr val="003399"/>
              </a:buClr>
            </a:pPr>
            <a:r>
              <a:rPr lang="en-US" dirty="0" smtClean="0"/>
              <a:t>Even if represented by counsel, the contractor should do the majority of the talking</a:t>
            </a:r>
          </a:p>
          <a:p>
            <a:pPr lvl="2">
              <a:buClr>
                <a:srgbClr val="003399"/>
              </a:buClr>
            </a:pPr>
            <a:r>
              <a:rPr lang="en-US" dirty="0" smtClean="0"/>
              <a:t>SDO wants to hear from those who work for the contractor</a:t>
            </a:r>
          </a:p>
          <a:p>
            <a:pPr lvl="2">
              <a:buClr>
                <a:srgbClr val="003399"/>
              </a:buClr>
            </a:pPr>
            <a:r>
              <a:rPr lang="en-US" dirty="0" smtClean="0"/>
              <a:t>SDO will ask questions of the contractor</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a:t>
            </a:r>
            <a:endParaRPr lang="en-US" dirty="0"/>
          </a:p>
        </p:txBody>
      </p:sp>
      <p:sp>
        <p:nvSpPr>
          <p:cNvPr id="3" name="Content Placeholder 2"/>
          <p:cNvSpPr>
            <a:spLocks noGrp="1"/>
          </p:cNvSpPr>
          <p:nvPr>
            <p:ph idx="1"/>
          </p:nvPr>
        </p:nvSpPr>
        <p:spPr/>
        <p:txBody>
          <a:bodyPr/>
          <a:lstStyle/>
          <a:p>
            <a:r>
              <a:rPr lang="en-US" b="1" dirty="0" smtClean="0"/>
              <a:t>1.) Standards of Conduct -  FAR 9.406-1(a)(1)</a:t>
            </a:r>
            <a:r>
              <a:rPr lang="en-US" dirty="0" smtClean="0"/>
              <a:t>: </a:t>
            </a:r>
          </a:p>
          <a:p>
            <a:r>
              <a:rPr lang="en-US" dirty="0" smtClean="0"/>
              <a:t>Whether the contractor had effective standards of conduct and internal control systems in place at the time of the activity which constitutes cause for debarment or had adopted such procedures prior to any Government investigation of the activity cited as a cause for debarment.</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2.) Voluntary Disclosure - FAR 9.406-1(a)(2): </a:t>
            </a:r>
          </a:p>
          <a:p>
            <a:r>
              <a:rPr lang="en-US" dirty="0" smtClean="0"/>
              <a:t>Whether the contractor brought the activity cited as a cause for debarment to the attention of the appropriate Government agency in a timely manner.</a:t>
            </a:r>
          </a:p>
          <a:p>
            <a:endParaRPr lang="en-US" dirty="0" smtClean="0"/>
          </a:p>
          <a:p>
            <a:r>
              <a:rPr lang="en-US" b="1" dirty="0" smtClean="0"/>
              <a:t>3.) Internal Investigation - FAR 9.406-1(a)(3):</a:t>
            </a:r>
          </a:p>
          <a:p>
            <a:r>
              <a:rPr lang="en-US" dirty="0" smtClean="0"/>
              <a:t> Whether the contractor has fully investigated the circumstances surrounding the cause for debarment and, if so, made the result of the investigation available to the debarring official.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209800"/>
            <a:ext cx="7769225" cy="3048000"/>
          </a:xfrm>
        </p:spPr>
        <p:txBody>
          <a:bodyPr/>
          <a:lstStyle/>
          <a:p>
            <a:r>
              <a:rPr lang="en-US" b="1" dirty="0" smtClean="0"/>
              <a:t>4.) Full Cooperation - FAR 9.406-1(a)(4):</a:t>
            </a:r>
          </a:p>
          <a:p>
            <a:r>
              <a:rPr lang="en-US" dirty="0" smtClean="0"/>
              <a:t> Whether the contractor cooperated fully with Government agencies during the investigation and any court or administrative action.</a:t>
            </a:r>
          </a:p>
          <a:p>
            <a:endParaRPr lang="en-US" dirty="0" smtClean="0"/>
          </a:p>
          <a:p>
            <a:r>
              <a:rPr lang="en-US" b="1" dirty="0" smtClean="0"/>
              <a:t>5.) Paid Costs/ Restitution - FAR 9.406-1(a)(5): </a:t>
            </a:r>
          </a:p>
          <a:p>
            <a:r>
              <a:rPr lang="en-US" dirty="0" smtClean="0"/>
              <a:t>Whether the contractor has paid or has agreed to pay all criminal, civil, and administrative liability for the improper activity, including any investigative or administrative costs incurred by the Government, and has made or agreed to make full restitution.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133600"/>
            <a:ext cx="7769225" cy="3048000"/>
          </a:xfrm>
        </p:spPr>
        <p:txBody>
          <a:bodyPr/>
          <a:lstStyle/>
          <a:p>
            <a:r>
              <a:rPr lang="en-US" b="1" dirty="0" smtClean="0"/>
              <a:t>6.) Disciplined Employee - FAR 9.406-1(a)(6):</a:t>
            </a:r>
          </a:p>
          <a:p>
            <a:r>
              <a:rPr lang="en-US" dirty="0" smtClean="0"/>
              <a:t> Whether the contractor has taken appropriate disciplinary action against the individuals responsible for the activity which constitutes cause for debarment.</a:t>
            </a:r>
          </a:p>
          <a:p>
            <a:endParaRPr lang="en-US" dirty="0" smtClean="0"/>
          </a:p>
          <a:p>
            <a:r>
              <a:rPr lang="en-US" b="1" dirty="0" smtClean="0"/>
              <a:t>7.) Agreed to Implement Remedial Actions - FAR 9.406-1(a)(7):</a:t>
            </a:r>
          </a:p>
          <a:p>
            <a:r>
              <a:rPr lang="en-US" dirty="0" smtClean="0"/>
              <a:t> Whether the contractor has implemented or agreed to implement remedial measures, including any identified by the Government.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8.) Ethics Training - FAR 9.406-1(a)(8):</a:t>
            </a:r>
          </a:p>
          <a:p>
            <a:r>
              <a:rPr lang="en-US" dirty="0" smtClean="0"/>
              <a:t> Whether the contractor has instituted or agreed to institute new or revised review and control procedures and ethics training programs.</a:t>
            </a:r>
          </a:p>
          <a:p>
            <a:endParaRPr lang="en-US" dirty="0" smtClean="0"/>
          </a:p>
          <a:p>
            <a:r>
              <a:rPr lang="en-US" b="1" dirty="0" smtClean="0"/>
              <a:t>9.) Adequate Amount of </a:t>
            </a:r>
            <a:r>
              <a:rPr lang="en-US" b="1" dirty="0"/>
              <a:t>T</a:t>
            </a:r>
            <a:r>
              <a:rPr lang="en-US" b="1" dirty="0" smtClean="0"/>
              <a:t>ime Passed - FAR 9.406-1(a)(9): </a:t>
            </a:r>
          </a:p>
          <a:p>
            <a:r>
              <a:rPr lang="en-US" dirty="0" smtClean="0"/>
              <a:t>Whether the contractor has had adequate time to eliminate the circumstances within the contractor’s organization that led to the cause for debarment.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Suspension and Debarment- Generally</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dirty="0" smtClean="0"/>
              <a:t>Federal Government only does business with contactors that have business honesty, integrity, and appropriate internal controls</a:t>
            </a:r>
          </a:p>
          <a:p>
            <a:pPr>
              <a:buClr>
                <a:srgbClr val="003399"/>
              </a:buClr>
            </a:pPr>
            <a:r>
              <a:rPr lang="en-US" dirty="0" smtClean="0"/>
              <a:t>Suspension and debarment is the way to </a:t>
            </a:r>
            <a:r>
              <a:rPr lang="en-US" i="1" dirty="0" smtClean="0"/>
              <a:t>protect </a:t>
            </a:r>
            <a:r>
              <a:rPr lang="en-US" dirty="0" smtClean="0"/>
              <a:t>the Federal government from contractors that are not good business partners</a:t>
            </a:r>
          </a:p>
          <a:p>
            <a:pPr>
              <a:buClr>
                <a:srgbClr val="003399"/>
              </a:buClr>
            </a:pPr>
            <a:r>
              <a:rPr lang="en-US" dirty="0" smtClean="0"/>
              <a:t>Contractors that are excluded from doing Federal business are listed as ineligible on the System for Award Management (</a:t>
            </a:r>
            <a:r>
              <a:rPr lang="en-US" dirty="0" smtClean="0">
                <a:hlinkClick r:id="rId3"/>
              </a:rPr>
              <a:t>www.sam.gov</a:t>
            </a:r>
            <a:r>
              <a:rPr lang="en-US" dirty="0" smtClean="0"/>
              <a: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pPr>
              <a:buNone/>
            </a:pPr>
            <a:r>
              <a:rPr lang="en-US" b="1" dirty="0" smtClean="0"/>
              <a:t>	10.) Management Recognition of the </a:t>
            </a:r>
            <a:r>
              <a:rPr lang="en-US" b="1" dirty="0"/>
              <a:t>P</a:t>
            </a:r>
            <a:r>
              <a:rPr lang="en-US" b="1" dirty="0" smtClean="0"/>
              <a:t>roblem - FAR 9.406-1(a)(10):</a:t>
            </a:r>
          </a:p>
          <a:p>
            <a:pPr>
              <a:buNone/>
            </a:pPr>
            <a:r>
              <a:rPr lang="en-US" dirty="0" smtClean="0"/>
              <a:t>	 Whether the contractor’s management recognizes and understands the seriousness of the misconduct giving rise to the cause for debarment and has implemented programs to prevent recurrence.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SDO’s tools in addition to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Tools in the SDO’s Toolbox</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b="1" dirty="0" smtClean="0"/>
              <a:t>Request for Information (RFI)</a:t>
            </a:r>
          </a:p>
          <a:p>
            <a:pPr lvl="1">
              <a:buClr>
                <a:srgbClr val="003399"/>
              </a:buClr>
            </a:pPr>
            <a:r>
              <a:rPr lang="en-US" dirty="0" smtClean="0"/>
              <a:t>Do not result in ineligibility (not listed on SAM)</a:t>
            </a:r>
          </a:p>
          <a:p>
            <a:pPr lvl="1">
              <a:buClr>
                <a:srgbClr val="003399"/>
              </a:buClr>
            </a:pPr>
            <a:r>
              <a:rPr lang="en-US" dirty="0" smtClean="0"/>
              <a:t>An information gathering tool</a:t>
            </a:r>
          </a:p>
          <a:p>
            <a:pPr>
              <a:buClr>
                <a:srgbClr val="003399"/>
              </a:buClr>
            </a:pPr>
            <a:r>
              <a:rPr lang="en-US" b="1" dirty="0" smtClean="0"/>
              <a:t>Show Cause Letter (SCL)	</a:t>
            </a:r>
          </a:p>
          <a:p>
            <a:pPr lvl="1">
              <a:buClr>
                <a:srgbClr val="003399"/>
              </a:buClr>
            </a:pPr>
            <a:r>
              <a:rPr lang="en-US" dirty="0" smtClean="0"/>
              <a:t>Do not result in ineligibility (Not listed on SAM)</a:t>
            </a:r>
          </a:p>
          <a:p>
            <a:pPr lvl="1">
              <a:buClr>
                <a:srgbClr val="003399"/>
              </a:buClr>
            </a:pPr>
            <a:r>
              <a:rPr lang="en-US" dirty="0" smtClean="0"/>
              <a:t>A tool used to ascertain the contractor’s position</a:t>
            </a:r>
          </a:p>
          <a:p>
            <a:pPr lvl="1">
              <a:buClr>
                <a:srgbClr val="003399"/>
              </a:buClr>
            </a:pPr>
            <a:r>
              <a:rPr lang="en-US" dirty="0" smtClean="0"/>
              <a:t>Used when there are responsibility concerns, but exclusion not deemed appropriate at that time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What To Do If You Receive a Request for Information or a Show Cause Letter</a:t>
            </a:r>
            <a:endParaRPr lang="en-US" dirty="0"/>
          </a:p>
        </p:txBody>
      </p:sp>
      <p:sp>
        <p:nvSpPr>
          <p:cNvPr id="3" name="Content Placeholder 2"/>
          <p:cNvSpPr>
            <a:spLocks noGrp="1"/>
          </p:cNvSpPr>
          <p:nvPr>
            <p:ph idx="1"/>
          </p:nvPr>
        </p:nvSpPr>
        <p:spPr>
          <a:xfrm>
            <a:off x="381000" y="2743200"/>
            <a:ext cx="7769225" cy="3048000"/>
          </a:xfrm>
        </p:spPr>
        <p:txBody>
          <a:bodyPr/>
          <a:lstStyle/>
          <a:p>
            <a:pPr>
              <a:buClr>
                <a:srgbClr val="003399"/>
              </a:buClr>
            </a:pPr>
            <a:r>
              <a:rPr lang="en-US" dirty="0" smtClean="0"/>
              <a:t>Respond to the letter providing:</a:t>
            </a:r>
          </a:p>
          <a:p>
            <a:pPr lvl="1">
              <a:buClr>
                <a:srgbClr val="003399"/>
              </a:buClr>
            </a:pPr>
            <a:r>
              <a:rPr lang="en-US" dirty="0" smtClean="0"/>
              <a:t>For a Request for Information: The requested information (with supporting documentation) </a:t>
            </a:r>
          </a:p>
          <a:p>
            <a:pPr lvl="1">
              <a:buClr>
                <a:srgbClr val="003399"/>
              </a:buClr>
            </a:pPr>
            <a:r>
              <a:rPr lang="en-US" dirty="0" smtClean="0"/>
              <a:t>For a Show Cause Letter: Information and argument supporting why your company is presently responsible and should not be excluded from procurement/non-procurement (with supporting documentation)</a:t>
            </a:r>
          </a:p>
          <a:p>
            <a:pPr>
              <a:buClr>
                <a:srgbClr val="003399"/>
              </a:buClr>
            </a:pPr>
            <a:r>
              <a:rPr lang="en-US" dirty="0" smtClean="0"/>
              <a:t>A failure to respond may lead to suspension or debarment action against the contractor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Tools Continued</a:t>
            </a:r>
            <a:endParaRPr lang="en-US" dirty="0"/>
          </a:p>
        </p:txBody>
      </p:sp>
      <p:sp>
        <p:nvSpPr>
          <p:cNvPr id="3" name="Content Placeholder 2"/>
          <p:cNvSpPr>
            <a:spLocks noGrp="1"/>
          </p:cNvSpPr>
          <p:nvPr>
            <p:ph idx="1"/>
          </p:nvPr>
        </p:nvSpPr>
        <p:spPr>
          <a:xfrm>
            <a:off x="457200" y="2057400"/>
            <a:ext cx="7769225" cy="3048000"/>
          </a:xfrm>
        </p:spPr>
        <p:txBody>
          <a:bodyPr/>
          <a:lstStyle/>
          <a:p>
            <a:pPr>
              <a:buClr>
                <a:srgbClr val="003399"/>
              </a:buClr>
            </a:pPr>
            <a:r>
              <a:rPr lang="en-US" b="1" dirty="0" smtClean="0"/>
              <a:t>Administrative Agreement</a:t>
            </a:r>
          </a:p>
          <a:p>
            <a:pPr lvl="1">
              <a:buClr>
                <a:srgbClr val="003399"/>
              </a:buClr>
            </a:pPr>
            <a:r>
              <a:rPr lang="en-US" dirty="0" smtClean="0"/>
              <a:t>Used when a contractor has been found substantially on the way to being responsible, but additional monitoring and/or internal development by contractor is needed.  Terms often include:</a:t>
            </a:r>
          </a:p>
          <a:p>
            <a:pPr lvl="2">
              <a:buClr>
                <a:srgbClr val="003399"/>
              </a:buClr>
            </a:pPr>
            <a:r>
              <a:rPr lang="en-US" dirty="0" smtClean="0"/>
              <a:t>Improvement of ethics and compliance programs and internal controls</a:t>
            </a:r>
          </a:p>
          <a:p>
            <a:pPr lvl="2">
              <a:buClr>
                <a:srgbClr val="003399"/>
              </a:buClr>
            </a:pPr>
            <a:r>
              <a:rPr lang="en-US" dirty="0" smtClean="0"/>
              <a:t>Scheduled reports to the SDO </a:t>
            </a:r>
          </a:p>
          <a:p>
            <a:pPr lvl="2">
              <a:buClr>
                <a:srgbClr val="003399"/>
              </a:buClr>
            </a:pPr>
            <a:r>
              <a:rPr lang="en-US" dirty="0" smtClean="0"/>
              <a:t>That a violation of the Administrative Agreement is a separate and independent basis for debarment </a:t>
            </a:r>
          </a:p>
          <a:p>
            <a:pPr lvl="1">
              <a:buClr>
                <a:srgbClr val="003399"/>
              </a:buClr>
            </a:pPr>
            <a:r>
              <a:rPr lang="en-US" dirty="0" smtClean="0"/>
              <a:t>Are public documents  (Posted on FAPIIS)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Tools Continued </a:t>
            </a:r>
            <a:endParaRPr lang="en-US" dirty="0"/>
          </a:p>
        </p:txBody>
      </p:sp>
      <p:sp>
        <p:nvSpPr>
          <p:cNvPr id="3" name="Content Placeholder 2"/>
          <p:cNvSpPr>
            <a:spLocks noGrp="1"/>
          </p:cNvSpPr>
          <p:nvPr>
            <p:ph idx="1"/>
          </p:nvPr>
        </p:nvSpPr>
        <p:spPr/>
        <p:txBody>
          <a:bodyPr/>
          <a:lstStyle/>
          <a:p>
            <a:pPr>
              <a:buClr>
                <a:srgbClr val="003399"/>
              </a:buClr>
            </a:pPr>
            <a:r>
              <a:rPr lang="en-US" b="1" dirty="0" smtClean="0"/>
              <a:t>Termination of Review</a:t>
            </a:r>
          </a:p>
          <a:p>
            <a:pPr lvl="1">
              <a:buClr>
                <a:srgbClr val="003399"/>
              </a:buClr>
              <a:buFont typeface="Wingdings" pitchFamily="2" charset="2"/>
              <a:buChar char="Ø"/>
            </a:pPr>
            <a:r>
              <a:rPr lang="en-US" dirty="0" smtClean="0"/>
              <a:t>SDO has determined after review that no action against the contractor is necessary to protect the Federal government’s interests </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WHAT ARE THE EFFECTS OF SUSPENSION AND DEBARMENT ON SMALL BUSINESSES?</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Direct Effects of Suspension and Debarment on Small Businesses</a:t>
            </a:r>
            <a:br>
              <a:rPr lang="en-US" dirty="0" smtClean="0"/>
            </a:b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dirty="0" smtClean="0"/>
              <a:t>Listed as ineligible on SAM</a:t>
            </a:r>
          </a:p>
          <a:p>
            <a:pPr>
              <a:buClr>
                <a:srgbClr val="003399"/>
              </a:buClr>
            </a:pPr>
            <a:r>
              <a:rPr lang="en-US" dirty="0" smtClean="0"/>
              <a:t>Ineligible for new contracts (including task orders), but may continue performing current contracts</a:t>
            </a:r>
          </a:p>
          <a:p>
            <a:pPr>
              <a:buClr>
                <a:srgbClr val="003399"/>
              </a:buClr>
            </a:pPr>
            <a:r>
              <a:rPr lang="en-US" dirty="0" smtClean="0"/>
              <a:t>Agencies may not exercise options under existing contracts or issue modifications that add work or extend the duration of the contract</a:t>
            </a:r>
          </a:p>
          <a:p>
            <a:pPr>
              <a:buClr>
                <a:srgbClr val="003399"/>
              </a:buClr>
            </a:pPr>
            <a:r>
              <a:rPr lang="en-US" dirty="0" smtClean="0"/>
              <a:t>May not perform subcontracts equal to or greater than $35K</a:t>
            </a:r>
          </a:p>
          <a:p>
            <a:pPr>
              <a:buClr>
                <a:srgbClr val="003399"/>
              </a:buClr>
            </a:pPr>
            <a:r>
              <a:rPr lang="en-US" dirty="0" smtClean="0"/>
              <a:t>May not act as a representative or agent of other contractors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Collateral Effects of Suspension and Debarment on Small Businesses</a:t>
            </a:r>
            <a:endParaRPr lang="en-US" dirty="0"/>
          </a:p>
        </p:txBody>
      </p:sp>
      <p:sp>
        <p:nvSpPr>
          <p:cNvPr id="3" name="Content Placeholder 2"/>
          <p:cNvSpPr>
            <a:spLocks noGrp="1"/>
          </p:cNvSpPr>
          <p:nvPr>
            <p:ph idx="1"/>
          </p:nvPr>
        </p:nvSpPr>
        <p:spPr>
          <a:xfrm>
            <a:off x="381000" y="2667000"/>
            <a:ext cx="7769225" cy="3048000"/>
          </a:xfrm>
        </p:spPr>
        <p:txBody>
          <a:bodyPr/>
          <a:lstStyle/>
          <a:p>
            <a:pPr>
              <a:buClr>
                <a:srgbClr val="003399"/>
              </a:buClr>
            </a:pPr>
            <a:r>
              <a:rPr lang="en-US" dirty="0" smtClean="0"/>
              <a:t>Potential ruin of small business</a:t>
            </a:r>
          </a:p>
          <a:p>
            <a:pPr>
              <a:buClr>
                <a:srgbClr val="003399"/>
              </a:buClr>
            </a:pPr>
            <a:r>
              <a:rPr lang="en-US" dirty="0" smtClean="0"/>
              <a:t>Potential termination of ongoing contracts</a:t>
            </a:r>
          </a:p>
          <a:p>
            <a:pPr>
              <a:buClr>
                <a:srgbClr val="003399"/>
              </a:buClr>
            </a:pPr>
            <a:r>
              <a:rPr lang="en-US" dirty="0" smtClean="0"/>
              <a:t>Reputational damage</a:t>
            </a:r>
          </a:p>
          <a:p>
            <a:pPr>
              <a:buClr>
                <a:srgbClr val="003399"/>
              </a:buClr>
            </a:pPr>
            <a:r>
              <a:rPr lang="en-US" dirty="0" smtClean="0"/>
              <a:t>Loss of goodwill</a:t>
            </a:r>
          </a:p>
          <a:p>
            <a:pPr>
              <a:buClr>
                <a:srgbClr val="003399"/>
              </a:buClr>
            </a:pPr>
            <a:r>
              <a:rPr lang="en-US" dirty="0" smtClean="0"/>
              <a:t>Revenue loss</a:t>
            </a:r>
          </a:p>
          <a:p>
            <a:pPr>
              <a:buClr>
                <a:srgbClr val="003399"/>
              </a:buClr>
            </a:pPr>
            <a:r>
              <a:rPr lang="en-US" dirty="0" smtClean="0"/>
              <a:t>Contraction of credit and/or denial of loans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HOW CAN SMALL BUSINESSES MITIGATE THE RISK OF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WHY IS A COMPANY OR INDIVIDUAL SUSPENDED OR DEBARRED?</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Mitigate the Risk of Suspension and Debarment</a:t>
            </a:r>
            <a:endParaRPr lang="en-US" dirty="0"/>
          </a:p>
        </p:txBody>
      </p:sp>
      <p:sp>
        <p:nvSpPr>
          <p:cNvPr id="3" name="Content Placeholder 2"/>
          <p:cNvSpPr>
            <a:spLocks noGrp="1"/>
          </p:cNvSpPr>
          <p:nvPr>
            <p:ph idx="1"/>
          </p:nvPr>
        </p:nvSpPr>
        <p:spPr>
          <a:xfrm>
            <a:off x="381000" y="2590800"/>
            <a:ext cx="7769225" cy="3048000"/>
          </a:xfrm>
        </p:spPr>
        <p:txBody>
          <a:bodyPr/>
          <a:lstStyle/>
          <a:p>
            <a:pPr>
              <a:buClr>
                <a:srgbClr val="003399"/>
              </a:buClr>
            </a:pPr>
            <a:r>
              <a:rPr lang="en-US" dirty="0" smtClean="0"/>
              <a:t>Be proactive in establishing sound business practices (scaled to your business size), which may include:</a:t>
            </a:r>
          </a:p>
          <a:p>
            <a:pPr lvl="1">
              <a:buClr>
                <a:srgbClr val="003399"/>
              </a:buClr>
            </a:pPr>
            <a:r>
              <a:rPr lang="en-US" dirty="0" smtClean="0"/>
              <a:t>Strong internal controls</a:t>
            </a:r>
          </a:p>
          <a:p>
            <a:pPr lvl="1">
              <a:buClr>
                <a:srgbClr val="003399"/>
              </a:buClr>
            </a:pPr>
            <a:r>
              <a:rPr lang="en-US" dirty="0" smtClean="0"/>
              <a:t>Sound hiring practices</a:t>
            </a:r>
          </a:p>
          <a:p>
            <a:pPr lvl="1">
              <a:buClr>
                <a:srgbClr val="003399"/>
              </a:buClr>
            </a:pPr>
            <a:r>
              <a:rPr lang="en-US" dirty="0" smtClean="0"/>
              <a:t>A practice of verifying the accuracy of representations and certifications to the Federal Government</a:t>
            </a:r>
          </a:p>
          <a:p>
            <a:pPr lvl="2">
              <a:buClr>
                <a:srgbClr val="003399"/>
              </a:buClr>
            </a:pPr>
            <a:r>
              <a:rPr lang="en-US" dirty="0" smtClean="0"/>
              <a:t>Examples: </a:t>
            </a:r>
          </a:p>
          <a:p>
            <a:pPr lvl="3">
              <a:buClr>
                <a:srgbClr val="003399"/>
              </a:buClr>
            </a:pPr>
            <a:r>
              <a:rPr lang="en-US" dirty="0" smtClean="0"/>
              <a:t>Felony conviction certification</a:t>
            </a:r>
          </a:p>
          <a:p>
            <a:pPr lvl="3">
              <a:buClr>
                <a:srgbClr val="003399"/>
              </a:buClr>
            </a:pPr>
            <a:r>
              <a:rPr lang="en-US" dirty="0" smtClean="0"/>
              <a:t>Small business size status penalties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1077218"/>
          </a:xfrm>
        </p:spPr>
        <p:txBody>
          <a:bodyPr/>
          <a:lstStyle/>
          <a:p>
            <a:pPr algn="ctr"/>
            <a:r>
              <a:rPr lang="en-US" dirty="0" smtClean="0"/>
              <a:t>How to Mitigate the Risk of Suspension and Debarment Continued</a:t>
            </a:r>
            <a:endParaRPr lang="en-US" dirty="0"/>
          </a:p>
        </p:txBody>
      </p:sp>
      <p:sp>
        <p:nvSpPr>
          <p:cNvPr id="3" name="Content Placeholder 2"/>
          <p:cNvSpPr>
            <a:spLocks noGrp="1"/>
          </p:cNvSpPr>
          <p:nvPr>
            <p:ph idx="1"/>
          </p:nvPr>
        </p:nvSpPr>
        <p:spPr>
          <a:xfrm>
            <a:off x="457200" y="2438400"/>
            <a:ext cx="7769225" cy="3200400"/>
          </a:xfrm>
        </p:spPr>
        <p:txBody>
          <a:bodyPr/>
          <a:lstStyle/>
          <a:p>
            <a:pPr lvl="1">
              <a:buClr>
                <a:srgbClr val="003399"/>
              </a:buClr>
            </a:pPr>
            <a:r>
              <a:rPr lang="en-US" dirty="0" smtClean="0"/>
              <a:t>A sound, living ethics program.  Such a program may include:</a:t>
            </a:r>
          </a:p>
          <a:p>
            <a:pPr lvl="2">
              <a:buClr>
                <a:srgbClr val="003399"/>
              </a:buClr>
            </a:pPr>
            <a:r>
              <a:rPr lang="en-US" dirty="0" smtClean="0"/>
              <a:t>Encouraging employees to adopt new ways of approaching their work, issues they encounter</a:t>
            </a:r>
          </a:p>
          <a:p>
            <a:pPr lvl="2">
              <a:buClr>
                <a:srgbClr val="003399"/>
              </a:buClr>
            </a:pPr>
            <a:r>
              <a:rPr lang="en-US" dirty="0" smtClean="0"/>
              <a:t>Encouraging employees to think before they act, to always “do the right thing”</a:t>
            </a:r>
          </a:p>
          <a:p>
            <a:pPr lvl="2">
              <a:buClr>
                <a:srgbClr val="003399"/>
              </a:buClr>
            </a:pPr>
            <a:r>
              <a:rPr lang="en-US" dirty="0" smtClean="0"/>
              <a:t>Establishing core values that are championed from the top</a:t>
            </a:r>
          </a:p>
          <a:p>
            <a:pPr lvl="2">
              <a:buClr>
                <a:srgbClr val="003399"/>
              </a:buClr>
            </a:pPr>
            <a:r>
              <a:rPr lang="en-US" dirty="0" smtClean="0"/>
              <a:t>Holistically training employees to do more than just comply with the rules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Mitigate the Risk of Suspension and Debarment Continued </a:t>
            </a: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dirty="0" smtClean="0"/>
              <a:t>Making voluntary or mandatory disclosures to the relevant agency Suspension and Debarment Official or Office of Inspector General</a:t>
            </a:r>
          </a:p>
          <a:p>
            <a:pPr>
              <a:buClr>
                <a:srgbClr val="003399"/>
              </a:buClr>
            </a:pPr>
            <a:r>
              <a:rPr lang="en-US" dirty="0" smtClean="0"/>
              <a:t>Addressing misconduct or suspected misconduct by employees – Do not turn a blind eye!</a:t>
            </a:r>
          </a:p>
          <a:p>
            <a:pPr>
              <a:buClr>
                <a:srgbClr val="003399"/>
              </a:buClr>
            </a:pPr>
            <a:r>
              <a:rPr lang="en-US" dirty="0" smtClean="0"/>
              <a:t>Choosing Teaming Partners or Subcontractors carefully</a:t>
            </a:r>
          </a:p>
          <a:p>
            <a:pPr>
              <a:buClr>
                <a:srgbClr val="003399"/>
              </a:buClr>
            </a:pPr>
            <a:r>
              <a:rPr lang="en-US" dirty="0" smtClean="0"/>
              <a:t>Responding to Requests for Information and Show Cause Letters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Links</a:t>
            </a:r>
            <a:endParaRPr lang="en-US" dirty="0"/>
          </a:p>
        </p:txBody>
      </p:sp>
      <p:sp>
        <p:nvSpPr>
          <p:cNvPr id="3" name="Content Placeholder 2"/>
          <p:cNvSpPr>
            <a:spLocks noGrp="1"/>
          </p:cNvSpPr>
          <p:nvPr>
            <p:ph idx="1"/>
          </p:nvPr>
        </p:nvSpPr>
        <p:spPr/>
        <p:txBody>
          <a:bodyPr/>
          <a:lstStyle/>
          <a:p>
            <a:pPr>
              <a:buClr>
                <a:srgbClr val="003399"/>
              </a:buClr>
            </a:pPr>
            <a:r>
              <a:rPr lang="en-US" b="1" dirty="0" smtClean="0"/>
              <a:t>System for Award Management:</a:t>
            </a:r>
            <a:r>
              <a:rPr lang="en-US" dirty="0" smtClean="0"/>
              <a:t> </a:t>
            </a:r>
            <a:r>
              <a:rPr lang="en-US" dirty="0" smtClean="0">
                <a:solidFill>
                  <a:schemeClr val="tx2"/>
                </a:solidFill>
                <a:hlinkClick r:id="rId2"/>
              </a:rPr>
              <a:t>www.sam.gov</a:t>
            </a:r>
            <a:endParaRPr lang="en-US" dirty="0" smtClean="0">
              <a:solidFill>
                <a:schemeClr val="tx2"/>
              </a:solidFill>
            </a:endParaRPr>
          </a:p>
          <a:p>
            <a:pPr>
              <a:buClr>
                <a:srgbClr val="003399"/>
              </a:buClr>
            </a:pPr>
            <a:r>
              <a:rPr lang="en-US" b="1" dirty="0" smtClean="0"/>
              <a:t>FAR 9.4: </a:t>
            </a:r>
            <a:r>
              <a:rPr lang="en-US" dirty="0">
                <a:hlinkClick r:id="rId3"/>
              </a:rPr>
              <a:t>https://</a:t>
            </a:r>
            <a:r>
              <a:rPr lang="en-US" dirty="0" smtClean="0">
                <a:hlinkClick r:id="rId3"/>
              </a:rPr>
              <a:t>www.acquisition.gov/content/part-9-contractor-qualifications#i1115147</a:t>
            </a:r>
            <a:endParaRPr lang="en-US" dirty="0" smtClean="0"/>
          </a:p>
          <a:p>
            <a:pPr>
              <a:buClr>
                <a:srgbClr val="003399"/>
              </a:buClr>
            </a:pPr>
            <a:r>
              <a:rPr lang="en-US" b="1" dirty="0" smtClean="0"/>
              <a:t>Federal Sentencing Guidelines: Ethics and Compliance: </a:t>
            </a:r>
            <a:r>
              <a:rPr lang="en-US" dirty="0" smtClean="0">
                <a:hlinkClick r:id="rId4"/>
              </a:rPr>
              <a:t>http://www.ussc.gov/Guidelines/2011_guidelines/Manual_HTML/8b2_1.htm</a:t>
            </a:r>
            <a:endParaRPr lang="en-US" dirty="0" smtClean="0"/>
          </a:p>
          <a:p>
            <a:pPr>
              <a:buClr>
                <a:srgbClr val="003399"/>
              </a:buClr>
            </a:pPr>
            <a:r>
              <a:rPr lang="en-US" b="1" dirty="0" smtClean="0"/>
              <a:t>Interagency Suspension and Debarment Committee:</a:t>
            </a:r>
            <a:r>
              <a:rPr lang="en-US" dirty="0" smtClean="0"/>
              <a:t> </a:t>
            </a:r>
            <a:r>
              <a:rPr lang="en-US" dirty="0" smtClean="0">
                <a:solidFill>
                  <a:srgbClr val="003399"/>
                </a:solidFill>
                <a:hlinkClick r:id="rId5"/>
              </a:rPr>
              <a:t>https</a:t>
            </a:r>
            <a:r>
              <a:rPr lang="en-US" dirty="0">
                <a:solidFill>
                  <a:srgbClr val="003399"/>
                </a:solidFill>
                <a:hlinkClick r:id="rId5"/>
              </a:rPr>
              <a:t>://</a:t>
            </a:r>
            <a:r>
              <a:rPr lang="en-US" dirty="0" smtClean="0">
                <a:solidFill>
                  <a:srgbClr val="003399"/>
                </a:solidFill>
                <a:hlinkClick r:id="rId5"/>
              </a:rPr>
              <a:t>www.acquisition.gov/isdc-home</a:t>
            </a:r>
            <a:endParaRPr lang="en-US" dirty="0" smtClean="0">
              <a:solidFill>
                <a:srgbClr val="003399"/>
              </a:solidFill>
            </a:endParaRPr>
          </a:p>
          <a:p>
            <a:pPr marL="0" indent="0">
              <a:buClr>
                <a:srgbClr val="003399"/>
              </a:buClr>
              <a:buNone/>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a:t>
            </a:r>
            <a:br>
              <a:rPr lang="en-US" dirty="0" smtClean="0"/>
            </a:br>
            <a:endParaRPr lang="en-US" dirty="0"/>
          </a:p>
        </p:txBody>
      </p:sp>
      <p:sp>
        <p:nvSpPr>
          <p:cNvPr id="3" name="Content Placeholder 2"/>
          <p:cNvSpPr>
            <a:spLocks noGrp="1"/>
          </p:cNvSpPr>
          <p:nvPr>
            <p:ph idx="1"/>
          </p:nvPr>
        </p:nvSpPr>
        <p:spPr>
          <a:xfrm>
            <a:off x="381000" y="2286000"/>
            <a:ext cx="7845425" cy="3352800"/>
          </a:xfrm>
        </p:spPr>
        <p:txBody>
          <a:bodyPr/>
          <a:lstStyle/>
          <a:p>
            <a:pPr>
              <a:buClr>
                <a:srgbClr val="003399"/>
              </a:buClr>
            </a:pPr>
            <a:r>
              <a:rPr lang="en-US" dirty="0" smtClean="0"/>
              <a:t>A conviction or civil judgment for committing fraud or a criminal offense in connection with obtaining, attempting to obtain, or performing a public contract or subcontract</a:t>
            </a:r>
          </a:p>
          <a:p>
            <a:pPr>
              <a:buClr>
                <a:srgbClr val="003399"/>
              </a:buClr>
            </a:pPr>
            <a:endParaRPr lang="en-US" dirty="0" smtClean="0"/>
          </a:p>
          <a:p>
            <a:pPr>
              <a:buClr>
                <a:srgbClr val="003399"/>
              </a:buClr>
            </a:pPr>
            <a:r>
              <a:rPr lang="en-US" dirty="0" smtClean="0"/>
              <a:t>Violating antitrust statutes related to offer submission</a:t>
            </a:r>
          </a:p>
          <a:p>
            <a:pPr>
              <a:buClr>
                <a:srgbClr val="003399"/>
              </a:buClr>
            </a:pPr>
            <a:endParaRPr lang="en-US" dirty="0" smtClean="0"/>
          </a:p>
          <a:p>
            <a:pPr>
              <a:buClr>
                <a:srgbClr val="003399"/>
              </a:buClr>
            </a:pPr>
            <a:r>
              <a:rPr lang="en-US" dirty="0" smtClean="0"/>
              <a:t>Commission of embezzlement, theft, forgery, bribery, falsification or destruction of records, making false statements, tax evasion, violating Federal criminal tax laws, or receiving stolen property</a:t>
            </a:r>
          </a:p>
        </p:txBody>
      </p:sp>
      <p:sp>
        <p:nvSpPr>
          <p:cNvPr id="4" name="Slide Number Placeholder 3"/>
          <p:cNvSpPr>
            <a:spLocks noGrp="1"/>
          </p:cNvSpPr>
          <p:nvPr>
            <p:ph type="sldNum" sz="quarter" idx="10"/>
          </p:nvPr>
        </p:nvSpPr>
        <p:spPr/>
        <p:txBody>
          <a:bodyPr/>
          <a:lstStyle/>
          <a:p>
            <a:fld id="{34021492-D8A9-4CEE-A327-F99EC7B60D3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Causes for Suspension and Debarment Continued</a:t>
            </a:r>
            <a:br>
              <a:rPr lang="en-US" dirty="0" smtClean="0"/>
            </a:br>
            <a:endParaRPr lang="en-US" dirty="0"/>
          </a:p>
        </p:txBody>
      </p:sp>
      <p:sp>
        <p:nvSpPr>
          <p:cNvPr id="3" name="Content Placeholder 2"/>
          <p:cNvSpPr>
            <a:spLocks noGrp="1"/>
          </p:cNvSpPr>
          <p:nvPr>
            <p:ph idx="1"/>
          </p:nvPr>
        </p:nvSpPr>
        <p:spPr>
          <a:xfrm>
            <a:off x="304800" y="2667000"/>
            <a:ext cx="7769225" cy="3048000"/>
          </a:xfrm>
        </p:spPr>
        <p:txBody>
          <a:bodyPr/>
          <a:lstStyle/>
          <a:p>
            <a:pPr>
              <a:buClr>
                <a:srgbClr val="003399"/>
              </a:buClr>
            </a:pPr>
            <a:r>
              <a:rPr lang="en-US" dirty="0" smtClean="0"/>
              <a:t>Intentionally using “Made in America” or similar inscription on item sold or shipped to US/outlying areas when not made in either</a:t>
            </a:r>
          </a:p>
          <a:p>
            <a:pPr>
              <a:buClr>
                <a:srgbClr val="003399"/>
              </a:buClr>
            </a:pPr>
            <a:endParaRPr lang="en-US" dirty="0" smtClean="0"/>
          </a:p>
          <a:p>
            <a:pPr>
              <a:buClr>
                <a:srgbClr val="003399"/>
              </a:buClr>
            </a:pPr>
            <a:r>
              <a:rPr lang="en-US" dirty="0" smtClean="0"/>
              <a:t>Committing other offenses indicating a lack of business integrity or business honesty (that affects the present responsibility of the contractor)</a:t>
            </a:r>
          </a:p>
          <a:p>
            <a:pPr>
              <a:buClr>
                <a:srgbClr val="003399"/>
              </a:buClr>
            </a:pPr>
            <a:endParaRPr lang="en-US" dirty="0" smtClean="0"/>
          </a:p>
          <a:p>
            <a:pPr>
              <a:buClr>
                <a:srgbClr val="003399"/>
              </a:buClr>
            </a:pPr>
            <a:r>
              <a:rPr lang="en-US" dirty="0" smtClean="0"/>
              <a:t>Violation of Drug-Free Workplace Act</a:t>
            </a:r>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Violation of terms of Government contract/subcontract “so serious to justify debarment.”  For example:</a:t>
            </a:r>
          </a:p>
          <a:p>
            <a:pPr lvl="1">
              <a:buClr>
                <a:srgbClr val="003399"/>
              </a:buClr>
            </a:pPr>
            <a:r>
              <a:rPr lang="en-US" dirty="0" smtClean="0"/>
              <a:t>Willful failure to perform one or more contracts</a:t>
            </a:r>
          </a:p>
          <a:p>
            <a:pPr lvl="1">
              <a:buClr>
                <a:srgbClr val="003399"/>
              </a:buClr>
            </a:pPr>
            <a:r>
              <a:rPr lang="en-US" dirty="0" smtClean="0"/>
              <a:t>History of failure to perform, or unsatisfactory performance, of one or more contracts</a:t>
            </a:r>
          </a:p>
          <a:p>
            <a:pPr>
              <a:buClr>
                <a:srgbClr val="003399"/>
              </a:buClr>
            </a:pPr>
            <a:endParaRPr lang="en-US" dirty="0" smtClean="0"/>
          </a:p>
          <a:p>
            <a:pPr>
              <a:buClr>
                <a:srgbClr val="003399"/>
              </a:buClr>
            </a:pPr>
            <a:r>
              <a:rPr lang="en-US" dirty="0" smtClean="0"/>
              <a:t>Committing Unfair Trade Practice</a:t>
            </a:r>
          </a:p>
          <a:p>
            <a:pPr>
              <a:buClr>
                <a:srgbClr val="003399"/>
              </a:buClr>
            </a:pPr>
            <a:endParaRPr lang="en-US" dirty="0" smtClean="0"/>
          </a:p>
          <a:p>
            <a:pPr>
              <a:buClr>
                <a:srgbClr val="003399"/>
              </a:buClr>
            </a:pPr>
            <a:r>
              <a:rPr lang="en-US" dirty="0" smtClean="0"/>
              <a:t>Delinquent Federal taxes (in excess of $3,000)</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Knowing failure of a principal of a contractor, until 3 years after final payment on any Government contract awarded to contractor, to timely disclose to the Government, in connection with the award, performance, or closeout of the contract or a subcontract there under:</a:t>
            </a:r>
          </a:p>
          <a:p>
            <a:pPr lvl="1">
              <a:buClr>
                <a:srgbClr val="003399"/>
              </a:buClr>
            </a:pPr>
            <a:r>
              <a:rPr lang="en-US" dirty="0" smtClean="0"/>
              <a:t> Credible evidence of violations of certain criminal laws</a:t>
            </a:r>
          </a:p>
          <a:p>
            <a:pPr lvl="1">
              <a:buClr>
                <a:srgbClr val="003399"/>
              </a:buClr>
            </a:pPr>
            <a:r>
              <a:rPr lang="en-US" dirty="0" smtClean="0"/>
              <a:t>The Civil False Claims Act</a:t>
            </a:r>
          </a:p>
          <a:p>
            <a:pPr lvl="1">
              <a:buClr>
                <a:srgbClr val="003399"/>
              </a:buClr>
            </a:pPr>
            <a:r>
              <a:rPr lang="en-US" dirty="0" smtClean="0"/>
              <a:t>Significant overpayment(s) on contract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Failure to comply with the Immigration and Nationality Act</a:t>
            </a:r>
          </a:p>
          <a:p>
            <a:pPr>
              <a:buClr>
                <a:srgbClr val="003399"/>
              </a:buClr>
              <a:buNone/>
            </a:pPr>
            <a:endParaRPr lang="en-US" dirty="0" smtClean="0"/>
          </a:p>
          <a:p>
            <a:pPr>
              <a:buClr>
                <a:srgbClr val="003399"/>
              </a:buClr>
            </a:pPr>
            <a:r>
              <a:rPr lang="en-US" dirty="0" smtClean="0"/>
              <a:t>Any other cause of so serious or compelling a nature that it affects the present responsibility of the contractor or subcontractor</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6968</TotalTime>
  <Words>2108</Words>
  <Application>Microsoft Office PowerPoint</Application>
  <PresentationFormat>On-screen Show (4:3)</PresentationFormat>
  <Paragraphs>260</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GSA Powerpoint template</vt:lpstr>
      <vt:lpstr>PowerPoint Presentation</vt:lpstr>
      <vt:lpstr>Learning Objectives</vt:lpstr>
      <vt:lpstr>Suspension and Debarment- Generally</vt:lpstr>
      <vt:lpstr>WHY IS A COMPANY OR INDIVIDUAL SUSPENDED OR DEBARRED?</vt:lpstr>
      <vt:lpstr>Causes for Suspension and Debarment  </vt:lpstr>
      <vt:lpstr>Causes for Suspension and Debarment Continued </vt:lpstr>
      <vt:lpstr>Causes for Suspension and Debarment Continued</vt:lpstr>
      <vt:lpstr>Causes for Suspension and Debarment- Continued</vt:lpstr>
      <vt:lpstr>Causes for Suspension and Debarment- Continued</vt:lpstr>
      <vt:lpstr>Causes for Suspension and Debarment Continued </vt:lpstr>
      <vt:lpstr>WHAT IS PRESENT RESPONSIBILITY?</vt:lpstr>
      <vt:lpstr>Present Responsibility</vt:lpstr>
      <vt:lpstr>Present Responsibility Continued </vt:lpstr>
      <vt:lpstr>WHAT IS suspension and debarment? (FAR 9.4)</vt:lpstr>
      <vt:lpstr>Suspension (FAR 9.407)</vt:lpstr>
      <vt:lpstr>Debarment (FAR 9.406)</vt:lpstr>
      <vt:lpstr>Duration of Suspension and Debarment</vt:lpstr>
      <vt:lpstr>Notification and Effect of Suspension and Debarment </vt:lpstr>
      <vt:lpstr>WHO CAN BE SUSPENDED OR DEBARRED? </vt:lpstr>
      <vt:lpstr>Who Can Be Suspended or Debarred?</vt:lpstr>
      <vt:lpstr>WHAT TO DO IF YOU RECEIVE A SUSPENSION OR PROPOSAL FOR DEBARMENT NOTICE</vt:lpstr>
      <vt:lpstr>What To Do If You Receive a Notice of Suspension or Proposed Debarment</vt:lpstr>
      <vt:lpstr>What To Do If You Receive a Notice of Suspension or Proposed Debarment Continued</vt:lpstr>
      <vt:lpstr>What To Do If You Receive a Notice of Suspension or Proposed Debarment Continued</vt:lpstr>
      <vt:lpstr>FAR Mitigating Factors </vt:lpstr>
      <vt:lpstr>FAR Mitigating Factors Continued</vt:lpstr>
      <vt:lpstr>FAR Mitigating Factors Continued</vt:lpstr>
      <vt:lpstr>FAR Mitigating Factors Continued</vt:lpstr>
      <vt:lpstr>FAR Mitigating Factors Continued</vt:lpstr>
      <vt:lpstr>FAR Mitigating Factors Continued</vt:lpstr>
      <vt:lpstr>SDO’s tools in addition to Suspension and debarment</vt:lpstr>
      <vt:lpstr>Other Tools in the SDO’s Toolbox</vt:lpstr>
      <vt:lpstr>What To Do If You Receive a Request for Information or a Show Cause Letter</vt:lpstr>
      <vt:lpstr>Other Tools Continued</vt:lpstr>
      <vt:lpstr>Other Tools Continued </vt:lpstr>
      <vt:lpstr>WHAT ARE THE EFFECTS OF SUSPENSION AND DEBARMENT ON SMALL BUSINESSES?</vt:lpstr>
      <vt:lpstr>Direct Effects of Suspension and Debarment on Small Businesses </vt:lpstr>
      <vt:lpstr>Collateral Effects of Suspension and Debarment on Small Businesses</vt:lpstr>
      <vt:lpstr>HOW CAN SMALL BUSINESSES MITIGATE THE RISK OF SUSPENSION AND DEBARMENT?</vt:lpstr>
      <vt:lpstr>How to Mitigate the Risk of Suspension and Debarment</vt:lpstr>
      <vt:lpstr>How to Mitigate the Risk of Suspension and Debarment Continued</vt:lpstr>
      <vt:lpstr>How to Mitigate the Risk of Suspension and Debarment Continued </vt:lpstr>
      <vt:lpstr>Important Links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DavidAFrye</cp:lastModifiedBy>
  <cp:revision>360</cp:revision>
  <cp:lastPrinted>2000-10-09T13:28:30Z</cp:lastPrinted>
  <dcterms:created xsi:type="dcterms:W3CDTF">2000-04-20T12:10:32Z</dcterms:created>
  <dcterms:modified xsi:type="dcterms:W3CDTF">2019-08-21T15:45:28Z</dcterms:modified>
</cp:coreProperties>
</file>