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2"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Roboto" panose="02000000000000000000"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89D982-D5BD-4E28-BB1E-68B4D8E7B0FF}">
  <a:tblStyle styleId="{0F89D982-D5BD-4E28-BB1E-68B4D8E7B0FF}" styleName="Table_0">
    <a:wholeTbl>
      <a:tcTxStyle b="off" i="off">
        <a:font>
          <a:latin typeface="Arial"/>
          <a:ea typeface="Arial"/>
          <a:cs typeface="Arial"/>
        </a:font>
        <a:schemeClr val="dk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chemeClr val="accent1"/>
              </a:solidFill>
              <a:prstDash val="solid"/>
              <a:round/>
              <a:headEnd type="none" w="sm" len="sm"/>
              <a:tailEnd type="none" w="sm" len="sm"/>
            </a:ln>
          </a:insideV>
        </a:tcBdr>
        <a:fill>
          <a:solidFill>
            <a:srgbClr val="FFFFFF">
              <a:alpha val="0"/>
            </a:srgbClr>
          </a:solidFill>
        </a:fill>
      </a:tcStyle>
    </a:wholeTbl>
    <a:band1H>
      <a:tcTxStyle b="off" i="off"/>
      <a:tcStyle>
        <a:tcBdr/>
        <a:fill>
          <a:solidFill>
            <a:schemeClr val="accent1">
              <a:alpha val="40000"/>
            </a:schemeClr>
          </a:solidFill>
        </a:fill>
      </a:tcStyle>
    </a:band1H>
    <a:band2H>
      <a:tcTxStyle b="off" i="off"/>
      <a:tcStyle>
        <a:tcBdr/>
      </a:tcStyle>
    </a:band2H>
    <a:band1V>
      <a:tcTxStyle b="off" i="off"/>
      <a:tcStyle>
        <a:tcBdr>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tcBdr>
        <a:fill>
          <a:solidFill>
            <a:schemeClr val="accent1">
              <a:alpha val="40000"/>
            </a:schemeClr>
          </a:solidFill>
        </a:fill>
      </a:tcStyle>
    </a:band1V>
    <a:band2V>
      <a:tcTxStyle b="off" i="off"/>
      <a:tcStyle>
        <a:tcBdr/>
      </a:tcStyle>
    </a:band2V>
    <a:lastCol>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lastCol>
    <a:firstCol>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chemeClr val="accent1"/>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tcStyle>
    </a:firstCol>
    <a:lastRow>
      <a:tcTxStyle b="on" i="off"/>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accen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left>
            <a:ln w="9525" cap="flat" cmpd="sng">
              <a:solidFill>
                <a:schemeClr val="accent1"/>
              </a:solidFill>
              <a:prstDash val="solid"/>
              <a:round/>
              <a:headEnd type="none" w="sm" len="sm"/>
              <a:tailEnd type="none" w="sm" len="sm"/>
            </a:ln>
          </a:left>
          <a:right>
            <a:ln w="9525" cap="flat" cmpd="sng">
              <a:solidFill>
                <a:schemeClr val="accent1"/>
              </a:solidFill>
              <a:prstDash val="solid"/>
              <a:round/>
              <a:headEnd type="none" w="sm" len="sm"/>
              <a:tailEnd type="none" w="sm" len="sm"/>
            </a:ln>
          </a:right>
          <a:top>
            <a:ln w="9525" cap="flat" cmpd="sng">
              <a:solidFill>
                <a:schemeClr val="accent1"/>
              </a:solidFill>
              <a:prstDash val="solid"/>
              <a:round/>
              <a:headEnd type="none" w="sm" len="sm"/>
              <a:tailEnd type="none" w="sm" len="sm"/>
            </a:ln>
          </a:top>
          <a:bottom>
            <a:ln w="9525" cap="flat" cmpd="sng">
              <a:solidFill>
                <a:schemeClr val="lt1"/>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6357" autoAdjust="0"/>
  </p:normalViewPr>
  <p:slideViewPr>
    <p:cSldViewPr snapToGrid="0">
      <p:cViewPr varScale="1">
        <p:scale>
          <a:sx n="142" d="100"/>
          <a:sy n="142" d="100"/>
        </p:scale>
        <p:origin x="714" y="114"/>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df3d2b819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g2df3d2b8197_0_0:notes"/>
          <p:cNvSpPr txBox="1">
            <a:spLocks noGrp="1"/>
          </p:cNvSpPr>
          <p:nvPr>
            <p:ph type="body" idx="1"/>
          </p:nvPr>
        </p:nvSpPr>
        <p:spPr>
          <a:xfrm>
            <a:off x="685802" y="4343401"/>
            <a:ext cx="5486400" cy="4114800"/>
          </a:xfrm>
          <a:prstGeom prst="rect">
            <a:avLst/>
          </a:prstGeom>
          <a:noFill/>
          <a:ln>
            <a:noFill/>
          </a:ln>
        </p:spPr>
        <p:txBody>
          <a:bodyPr spcFirstLastPara="1" wrap="square" lIns="91250" tIns="45600" rIns="91250" bIns="45600" anchor="t" anchorCtr="0">
            <a:noAutofit/>
          </a:bodyPr>
          <a:lstStyle/>
          <a:p>
            <a:pPr marL="0" lvl="0" indent="0" algn="l" rtl="0">
              <a:lnSpc>
                <a:spcPct val="100000"/>
              </a:lnSpc>
              <a:spcBef>
                <a:spcPts val="1200"/>
              </a:spcBef>
              <a:spcAft>
                <a:spcPts val="0"/>
              </a:spcAft>
              <a:buSzPts val="1400"/>
              <a:buNone/>
            </a:pPr>
            <a:endParaRPr sz="1100" dirty="0">
              <a:latin typeface="Arial"/>
              <a:ea typeface="Arial"/>
              <a:cs typeface="Arial"/>
              <a:sym typeface="Arial"/>
            </a:endParaRPr>
          </a:p>
        </p:txBody>
      </p:sp>
      <p:sp>
        <p:nvSpPr>
          <p:cNvPr id="64" name="Google Shape;64;g2df3d2b8197_0_0:notes"/>
          <p:cNvSpPr txBox="1">
            <a:spLocks noGrp="1"/>
          </p:cNvSpPr>
          <p:nvPr>
            <p:ph type="sldNum" idx="12"/>
          </p:nvPr>
        </p:nvSpPr>
        <p:spPr>
          <a:xfrm>
            <a:off x="3884612" y="8685213"/>
            <a:ext cx="2971800" cy="457200"/>
          </a:xfrm>
          <a:prstGeom prst="rect">
            <a:avLst/>
          </a:prstGeom>
          <a:noFill/>
          <a:ln>
            <a:noFill/>
          </a:ln>
        </p:spPr>
        <p:txBody>
          <a:bodyPr spcFirstLastPara="1" wrap="square" lIns="91250" tIns="45600" rIns="91250" bIns="45600" anchor="b" anchorCtr="0">
            <a:noAutofit/>
          </a:bodyPr>
          <a:lstStyle/>
          <a:p>
            <a:pPr marL="0" lvl="0" indent="0" algn="r" rtl="0">
              <a:lnSpc>
                <a:spcPct val="100000"/>
              </a:lnSpc>
              <a:spcBef>
                <a:spcPts val="0"/>
              </a:spcBef>
              <a:spcAft>
                <a:spcPts val="0"/>
              </a:spcAft>
              <a:buSzPts val="1200"/>
              <a:buNone/>
            </a:pPr>
            <a:fld id="{00000000-1234-1234-1234-123412341234}" type="slidenum">
              <a:rPr lang="en" sz="1200">
                <a:solidFill>
                  <a:schemeClr val="dk1"/>
                </a:solidFill>
                <a:latin typeface="Calibri"/>
                <a:ea typeface="Calibri"/>
                <a:cs typeface="Calibri"/>
                <a:sym typeface="Calibri"/>
              </a:rPr>
              <a:t>1</a:t>
            </a:fld>
            <a:endParaRPr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df3d2b8197_0_8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endParaRPr dirty="0"/>
          </a:p>
        </p:txBody>
      </p:sp>
      <p:sp>
        <p:nvSpPr>
          <p:cNvPr id="154" name="Google Shape;154;g2df3d2b8197_0_8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df3d2b8197_0_899:notes"/>
          <p:cNvSpPr txBox="1">
            <a:spLocks noGrp="1"/>
          </p:cNvSpPr>
          <p:nvPr>
            <p:ph type="body" idx="1"/>
          </p:nvPr>
        </p:nvSpPr>
        <p:spPr>
          <a:xfrm>
            <a:off x="685802" y="4343401"/>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endParaRPr i="1" dirty="0"/>
          </a:p>
          <a:p>
            <a:pPr marL="0" lvl="0" indent="0" algn="l" rtl="0">
              <a:spcBef>
                <a:spcPts val="1200"/>
              </a:spcBef>
              <a:spcAft>
                <a:spcPts val="0"/>
              </a:spcAft>
              <a:buNone/>
            </a:pPr>
            <a:endParaRPr dirty="0"/>
          </a:p>
        </p:txBody>
      </p:sp>
      <p:sp>
        <p:nvSpPr>
          <p:cNvPr id="162" name="Google Shape;162;g2df3d2b8197_0_8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df3d2b8197_0_9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Clr>
                <a:schemeClr val="dk1"/>
              </a:buClr>
              <a:buSzPts val="1400"/>
              <a:buFont typeface="Calibri"/>
              <a:buNone/>
            </a:pPr>
            <a:endParaRPr dirty="0"/>
          </a:p>
        </p:txBody>
      </p:sp>
      <p:sp>
        <p:nvSpPr>
          <p:cNvPr id="171" name="Google Shape;171;g2df3d2b8197_0_9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df3d2b8197_0_99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1200"/>
              </a:spcAft>
              <a:buClr>
                <a:schemeClr val="dk1"/>
              </a:buClr>
              <a:buSzPts val="1100"/>
              <a:buFont typeface="Arial"/>
              <a:buNone/>
            </a:pPr>
            <a:endParaRPr dirty="0"/>
          </a:p>
        </p:txBody>
      </p:sp>
      <p:sp>
        <p:nvSpPr>
          <p:cNvPr id="177" name="Google Shape;177;g2df3d2b8197_0_9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df3d2b8197_0_9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endParaRPr dirty="0"/>
          </a:p>
        </p:txBody>
      </p:sp>
      <p:sp>
        <p:nvSpPr>
          <p:cNvPr id="183" name="Google Shape;183;g2df3d2b8197_0_9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2df3d2b8197_0_108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endParaRPr dirty="0"/>
          </a:p>
        </p:txBody>
      </p:sp>
      <p:sp>
        <p:nvSpPr>
          <p:cNvPr id="189" name="Google Shape;189;g2df3d2b8197_0_10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df3d2b8197_0_10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endParaRPr dirty="0"/>
          </a:p>
        </p:txBody>
      </p:sp>
      <p:sp>
        <p:nvSpPr>
          <p:cNvPr id="195" name="Google Shape;195;g2df3d2b8197_0_10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df3d2b8197_0_1183:notes"/>
          <p:cNvSpPr txBox="1">
            <a:spLocks noGrp="1"/>
          </p:cNvSpPr>
          <p:nvPr>
            <p:ph type="body" idx="1"/>
          </p:nvPr>
        </p:nvSpPr>
        <p:spPr>
          <a:xfrm>
            <a:off x="685802" y="4343401"/>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Kemba: </a:t>
            </a:r>
            <a:r>
              <a:rPr lang="en"/>
              <a:t>I’d like to conclude today’s presentation with two of the most frequently asked questions regarding proposals and quotes. First – “How can I ensure my quote or proposals is responsive?” </a:t>
            </a:r>
            <a:endParaRPr/>
          </a:p>
          <a:p>
            <a:pPr marL="0" lvl="0" indent="0" algn="l" rtl="0">
              <a:lnSpc>
                <a:spcPct val="115000"/>
              </a:lnSpc>
              <a:spcBef>
                <a:spcPts val="1200"/>
              </a:spcBef>
              <a:spcAft>
                <a:spcPts val="0"/>
              </a:spcAft>
              <a:buNone/>
            </a:pPr>
            <a:r>
              <a:rPr lang="en" b="1"/>
              <a:t>Junaid</a:t>
            </a:r>
            <a:endParaRPr b="1"/>
          </a:p>
          <a:p>
            <a:pPr marL="0" lvl="0" indent="0" algn="l" rtl="0">
              <a:lnSpc>
                <a:spcPct val="115000"/>
              </a:lnSpc>
              <a:spcBef>
                <a:spcPts val="1200"/>
              </a:spcBef>
              <a:spcAft>
                <a:spcPts val="0"/>
              </a:spcAft>
              <a:buClr>
                <a:schemeClr val="dk1"/>
              </a:buClr>
              <a:buSzPts val="1100"/>
              <a:buFont typeface="Arial"/>
              <a:buNone/>
            </a:pPr>
            <a:r>
              <a:rPr lang="en"/>
              <a:t>As mentioned earlier read and re-read the solicitation paying special attention to the Instructions and Evaluations sections. The solicitation will detail every item that is needed in the quote or proposal. I recommend making your own checklist to ensure that you are accounting for each of these. It’s not a bad idea to have a colleague do this as well, afterwards you can compare the lists to each other and ensure that your company is prepared to respond to each solicitation request. Responsiveness is the first hurdle to clear on your way to a successful quote or proposal – it’s certainly worth the extra time to get it right!</a:t>
            </a:r>
            <a:endParaRPr/>
          </a:p>
          <a:p>
            <a:pPr marL="0" lvl="0" indent="0" algn="l" rtl="0">
              <a:lnSpc>
                <a:spcPct val="115000"/>
              </a:lnSpc>
              <a:spcBef>
                <a:spcPts val="1200"/>
              </a:spcBef>
              <a:spcAft>
                <a:spcPts val="0"/>
              </a:spcAft>
              <a:buNone/>
            </a:pPr>
            <a:r>
              <a:rPr lang="en" b="1"/>
              <a:t>Kemba</a:t>
            </a:r>
            <a:r>
              <a:rPr lang="en"/>
              <a:t> Our last frequently-asked question of the day! “How does the Government evaluate my quote or proposal?” </a:t>
            </a:r>
            <a:endParaRPr/>
          </a:p>
          <a:p>
            <a:pPr marL="0" lvl="0" indent="0" algn="l" rtl="0">
              <a:lnSpc>
                <a:spcPct val="115000"/>
              </a:lnSpc>
              <a:spcBef>
                <a:spcPts val="1200"/>
              </a:spcBef>
              <a:spcAft>
                <a:spcPts val="0"/>
              </a:spcAft>
              <a:buNone/>
            </a:pPr>
            <a:r>
              <a:rPr lang="en" b="1"/>
              <a:t>Junaid</a:t>
            </a:r>
            <a:r>
              <a:rPr lang="en"/>
              <a:t> Each solicitation has a unique evaluation approach. However, the short answer is always the same – look in the solicitation. As we discussed earlier today, the solicitation will provide the evaluation criteria which will detail the basis of award, the evaluation factors (such as technical, cost, and SB utilization), and the relative importance of the evaluation factors – is technical more or less important than price? If any of these are confusing, use the Q&amp;A period of the solicitation to ask for clarification.</a:t>
            </a:r>
            <a:endParaRPr/>
          </a:p>
          <a:p>
            <a:pPr marL="0" lvl="0" indent="0" algn="l" rtl="0">
              <a:lnSpc>
                <a:spcPct val="115000"/>
              </a:lnSpc>
              <a:spcBef>
                <a:spcPts val="1200"/>
              </a:spcBef>
              <a:spcAft>
                <a:spcPts val="0"/>
              </a:spcAft>
              <a:buNone/>
            </a:pPr>
            <a:endParaRPr i="1"/>
          </a:p>
          <a:p>
            <a:pPr marL="0" lvl="0" indent="0" algn="l" rtl="0">
              <a:lnSpc>
                <a:spcPct val="115000"/>
              </a:lnSpc>
              <a:spcBef>
                <a:spcPts val="1200"/>
              </a:spcBef>
              <a:spcAft>
                <a:spcPts val="0"/>
              </a:spcAft>
              <a:buClr>
                <a:schemeClr val="dk1"/>
              </a:buClr>
              <a:buSzPts val="1100"/>
              <a:buFont typeface="Arial"/>
              <a:buNone/>
            </a:pPr>
            <a:endParaRPr/>
          </a:p>
          <a:p>
            <a:pPr marL="0" lvl="0" indent="0" algn="l" rtl="0">
              <a:spcBef>
                <a:spcPts val="1200"/>
              </a:spcBef>
              <a:spcAft>
                <a:spcPts val="0"/>
              </a:spcAft>
              <a:buNone/>
            </a:pPr>
            <a:endParaRPr/>
          </a:p>
        </p:txBody>
      </p:sp>
      <p:sp>
        <p:nvSpPr>
          <p:cNvPr id="203" name="Google Shape;203;g2df3d2b8197_0_1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2df3d2b8197_0_12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2" name="Google Shape;212;g2df3d2b8197_0_127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13" name="Google Shape;213;g2df3d2b8197_0_1271: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2df3d2b8197_0_13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g2df3d2b8197_0_135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a:p>
            <a:pPr marL="0" lvl="0" indent="0" algn="l" rtl="0">
              <a:lnSpc>
                <a:spcPct val="100000"/>
              </a:lnSpc>
              <a:spcBef>
                <a:spcPts val="0"/>
              </a:spcBef>
              <a:spcAft>
                <a:spcPts val="0"/>
              </a:spcAft>
              <a:buSzPts val="1100"/>
              <a:buNone/>
            </a:pPr>
            <a:endParaRPr dirty="0"/>
          </a:p>
        </p:txBody>
      </p:sp>
      <p:sp>
        <p:nvSpPr>
          <p:cNvPr id="220" name="Google Shape;220;g2df3d2b8197_0_13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19</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df3d2b8197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endParaRPr dirty="0"/>
          </a:p>
        </p:txBody>
      </p:sp>
      <p:sp>
        <p:nvSpPr>
          <p:cNvPr id="75" name="Google Shape;75;g2df3d2b8197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2df3d2b8197_0_14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5" name="Google Shape;225;g2df3d2b8197_0_1442: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26" name="Google Shape;226;g2df3d2b8197_0_1442: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20</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df3d2b8197_0_1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endParaRPr dirty="0"/>
          </a:p>
        </p:txBody>
      </p:sp>
      <p:sp>
        <p:nvSpPr>
          <p:cNvPr id="81" name="Google Shape;81;g2df3d2b8197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2df3d2b8197_0_28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98" name="Google Shape;98;g2df3d2b8197_0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df3d2b8197_0_36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104" name="Google Shape;104;g2df3d2b8197_0_3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df3d2b8197_0_46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a:buNone/>
            </a:pPr>
            <a:endParaRPr dirty="0"/>
          </a:p>
        </p:txBody>
      </p:sp>
      <p:sp>
        <p:nvSpPr>
          <p:cNvPr id="124" name="Google Shape;124;g2df3d2b8197_0_4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2df3d2b8197_0_55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Clr>
                <a:schemeClr val="dk1"/>
              </a:buClr>
              <a:buSzPts val="1400"/>
              <a:buFont typeface="Calibri"/>
              <a:buNone/>
            </a:pPr>
            <a:endParaRPr dirty="0"/>
          </a:p>
        </p:txBody>
      </p:sp>
      <p:sp>
        <p:nvSpPr>
          <p:cNvPr id="130" name="Google Shape;130;g2df3d2b8197_0_5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df3d2b8197_0_6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Clr>
                <a:schemeClr val="dk1"/>
              </a:buClr>
              <a:buSzPts val="1400"/>
              <a:buFont typeface="Calibri"/>
              <a:buNone/>
            </a:pPr>
            <a:endParaRPr dirty="0"/>
          </a:p>
        </p:txBody>
      </p:sp>
      <p:sp>
        <p:nvSpPr>
          <p:cNvPr id="141" name="Google Shape;141;g2df3d2b8197_0_6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df3d2b8197_0_7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endParaRPr dirty="0"/>
          </a:p>
        </p:txBody>
      </p:sp>
      <p:sp>
        <p:nvSpPr>
          <p:cNvPr id="147" name="Google Shape;147;g2df3d2b8197_0_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5_제목 슬라이드">
  <p:cSld name="25_제목 슬라이드">
    <p:spTree>
      <p:nvGrpSpPr>
        <p:cNvPr id="1" name="Shape 50"/>
        <p:cNvGrpSpPr/>
        <p:nvPr/>
      </p:nvGrpSpPr>
      <p:grpSpPr>
        <a:xfrm>
          <a:off x="0" y="0"/>
          <a:ext cx="0" cy="0"/>
          <a:chOff x="0" y="0"/>
          <a:chExt cx="0" cy="0"/>
        </a:xfrm>
      </p:grpSpPr>
      <p:sp>
        <p:nvSpPr>
          <p:cNvPr id="51" name="Google Shape;51;p13"/>
          <p:cNvSpPr>
            <a:spLocks noGrp="1"/>
          </p:cNvSpPr>
          <p:nvPr>
            <p:ph type="pic" idx="2"/>
          </p:nvPr>
        </p:nvSpPr>
        <p:spPr>
          <a:xfrm>
            <a:off x="5649686" y="0"/>
            <a:ext cx="2775900" cy="5143500"/>
          </a:xfrm>
          <a:prstGeom prst="rect">
            <a:avLst/>
          </a:prstGeom>
          <a:noFill/>
          <a:ln>
            <a:no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5_제목 슬라이드 1">
  <p:cSld name="25_제목 슬라이드_1">
    <p:spTree>
      <p:nvGrpSpPr>
        <p:cNvPr id="1" name="Shape 52"/>
        <p:cNvGrpSpPr/>
        <p:nvPr/>
      </p:nvGrpSpPr>
      <p:grpSpPr>
        <a:xfrm>
          <a:off x="0" y="0"/>
          <a:ext cx="0" cy="0"/>
          <a:chOff x="0" y="0"/>
          <a:chExt cx="0" cy="0"/>
        </a:xfrm>
      </p:grpSpPr>
      <p:sp>
        <p:nvSpPr>
          <p:cNvPr id="53" name="Google Shape;53;p14"/>
          <p:cNvSpPr>
            <a:spLocks noGrp="1"/>
          </p:cNvSpPr>
          <p:nvPr>
            <p:ph type="pic" idx="2"/>
          </p:nvPr>
        </p:nvSpPr>
        <p:spPr>
          <a:xfrm>
            <a:off x="5649686" y="0"/>
            <a:ext cx="2775900" cy="5143500"/>
          </a:xfrm>
          <a:prstGeom prst="rect">
            <a:avLst/>
          </a:prstGeom>
          <a:noFill/>
          <a:ln>
            <a:noFill/>
          </a:ln>
        </p:spPr>
        <p:txBody>
          <a:bodyPr spcFirstLastPara="1" wrap="square" lIns="92375" tIns="92375" rIns="92375" bIns="92375" anchor="t" anchorCtr="0">
            <a:noAutofit/>
          </a:bodyPr>
          <a:lstStyle>
            <a:lvl1pPr marR="0" lvl="0" algn="l" rtl="0">
              <a:lnSpc>
                <a:spcPct val="10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R="0" lvl="1" algn="l" rtl="0">
              <a:lnSpc>
                <a:spcPct val="100000"/>
              </a:lnSpc>
              <a:spcBef>
                <a:spcPts val="4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2pPr>
            <a:lvl3pPr marR="0" lvl="2" algn="l" rtl="0">
              <a:lnSpc>
                <a:spcPct val="10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R="0" lvl="3"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4pPr>
            <a:lvl5pPr marR="0" lvl="4"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5pPr>
            <a:lvl6pPr marR="0" lvl="5"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6pPr>
            <a:lvl7pPr marR="0" lvl="6"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7pPr>
            <a:lvl8pPr marR="0" lvl="7"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8pPr>
            <a:lvl9pPr marR="0" lvl="8" algn="l" rtl="0">
              <a:lnSpc>
                <a:spcPct val="100000"/>
              </a:lnSpc>
              <a:spcBef>
                <a:spcPts val="3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4"/>
        <p:cNvGrpSpPr/>
        <p:nvPr/>
      </p:nvGrpSpPr>
      <p:grpSpPr>
        <a:xfrm>
          <a:off x="0" y="0"/>
          <a:ext cx="0" cy="0"/>
          <a:chOff x="0" y="0"/>
          <a:chExt cx="0" cy="0"/>
        </a:xfrm>
      </p:grpSpPr>
      <p:sp>
        <p:nvSpPr>
          <p:cNvPr id="55" name="Google Shape;55;p1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4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6" name="Google Shape;56;p15"/>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7" name="Google Shape;57;p15"/>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58" name="Google Shape;58;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59" name="Google Shape;59;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sz="1100"/>
            </a:lvl1pPr>
            <a:lvl2pPr lvl="1" algn="l" rtl="0">
              <a:lnSpc>
                <a:spcPct val="100000"/>
              </a:lnSpc>
              <a:spcBef>
                <a:spcPts val="0"/>
              </a:spcBef>
              <a:spcAft>
                <a:spcPts val="0"/>
              </a:spcAft>
              <a:buSzPts val="1100"/>
              <a:buNone/>
              <a:defRPr sz="1100"/>
            </a:lvl2pPr>
            <a:lvl3pPr lvl="2" algn="l" rtl="0">
              <a:lnSpc>
                <a:spcPct val="100000"/>
              </a:lnSpc>
              <a:spcBef>
                <a:spcPts val="0"/>
              </a:spcBef>
              <a:spcAft>
                <a:spcPts val="0"/>
              </a:spcAft>
              <a:buSzPts val="1100"/>
              <a:buNone/>
              <a:defRPr sz="1100"/>
            </a:lvl3pPr>
            <a:lvl4pPr lvl="3" algn="l" rtl="0">
              <a:lnSpc>
                <a:spcPct val="100000"/>
              </a:lnSpc>
              <a:spcBef>
                <a:spcPts val="0"/>
              </a:spcBef>
              <a:spcAft>
                <a:spcPts val="0"/>
              </a:spcAft>
              <a:buSzPts val="1100"/>
              <a:buNone/>
              <a:defRPr sz="1100"/>
            </a:lvl4pPr>
            <a:lvl5pPr lvl="4" algn="l" rtl="0">
              <a:lnSpc>
                <a:spcPct val="100000"/>
              </a:lnSpc>
              <a:spcBef>
                <a:spcPts val="0"/>
              </a:spcBef>
              <a:spcAft>
                <a:spcPts val="0"/>
              </a:spcAft>
              <a:buSzPts val="1100"/>
              <a:buNone/>
              <a:defRPr sz="1100"/>
            </a:lvl5pPr>
            <a:lvl6pPr lvl="5" algn="l" rtl="0">
              <a:lnSpc>
                <a:spcPct val="100000"/>
              </a:lnSpc>
              <a:spcBef>
                <a:spcPts val="0"/>
              </a:spcBef>
              <a:spcAft>
                <a:spcPts val="0"/>
              </a:spcAft>
              <a:buSzPts val="1100"/>
              <a:buNone/>
              <a:defRPr sz="1100"/>
            </a:lvl6pPr>
            <a:lvl7pPr lvl="6" algn="l" rtl="0">
              <a:lnSpc>
                <a:spcPct val="100000"/>
              </a:lnSpc>
              <a:spcBef>
                <a:spcPts val="0"/>
              </a:spcBef>
              <a:spcAft>
                <a:spcPts val="0"/>
              </a:spcAft>
              <a:buSzPts val="1100"/>
              <a:buNone/>
              <a:defRPr sz="1100"/>
            </a:lvl7pPr>
            <a:lvl8pPr lvl="7" algn="l" rtl="0">
              <a:lnSpc>
                <a:spcPct val="100000"/>
              </a:lnSpc>
              <a:spcBef>
                <a:spcPts val="0"/>
              </a:spcBef>
              <a:spcAft>
                <a:spcPts val="0"/>
              </a:spcAft>
              <a:buSzPts val="1100"/>
              <a:buNone/>
              <a:defRPr sz="1100"/>
            </a:lvl8pPr>
            <a:lvl9pPr lvl="8" algn="l" rtl="0">
              <a:lnSpc>
                <a:spcPct val="100000"/>
              </a:lnSpc>
              <a:spcBef>
                <a:spcPts val="0"/>
              </a:spcBef>
              <a:spcAft>
                <a:spcPts val="0"/>
              </a:spcAft>
              <a:buSzPts val="1100"/>
              <a:buNone/>
              <a:defRPr sz="1100"/>
            </a:lvl9pPr>
          </a:lstStyle>
          <a:p>
            <a:endParaRPr/>
          </a:p>
        </p:txBody>
      </p:sp>
      <p:sp>
        <p:nvSpPr>
          <p:cNvPr id="60" name="Google Shape;60;p1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www.gsa.gov/schedule"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mailto:MASPMO@GSA.GOV"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feedback.gsa.gov/CP/File.php?F=F_55UWPc5IfXKI8Oq" TargetMode="External"/><Relationship Id="rId2" Type="http://schemas.openxmlformats.org/officeDocument/2006/relationships/hyperlink" Target="https://feedback.gsa.gov/jfe/form/SV_bHpeEAJLB9Y4T1s"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6">
            <a:extLst>
              <a:ext uri="{C183D7F6-B498-43B3-948B-1728B52AA6E4}">
                <adec:decorative xmlns:adec="http://schemas.microsoft.com/office/drawing/2017/decorative" val="1"/>
              </a:ext>
            </a:extLst>
          </p:cNvPr>
          <p:cNvSpPr/>
          <p:nvPr/>
        </p:nvSpPr>
        <p:spPr>
          <a:xfrm>
            <a:off x="1196136" y="4209497"/>
            <a:ext cx="6724800" cy="96000"/>
          </a:xfrm>
          <a:prstGeom prst="rect">
            <a:avLst/>
          </a:prstGeom>
          <a:solidFill>
            <a:srgbClr val="266BA6"/>
          </a:solidFill>
          <a:ln w="9525" cap="flat" cmpd="sng">
            <a:solidFill>
              <a:srgbClr val="4A7DBA"/>
            </a:solidFill>
            <a:prstDash val="solid"/>
            <a:round/>
            <a:headEnd type="none" w="sm" len="sm"/>
            <a:tailEnd type="none" w="sm" len="sm"/>
          </a:ln>
        </p:spPr>
        <p:txBody>
          <a:bodyPr spcFirstLastPara="1" wrap="square" lIns="92375" tIns="46175" rIns="92375" bIns="461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67" name="Google Shape;67;p16">
            <a:extLst>
              <a:ext uri="{C183D7F6-B498-43B3-948B-1728B52AA6E4}">
                <adec:decorative xmlns:adec="http://schemas.microsoft.com/office/drawing/2017/decorative" val="1"/>
              </a:ext>
            </a:extLst>
          </p:cNvPr>
          <p:cNvSpPr/>
          <p:nvPr/>
        </p:nvSpPr>
        <p:spPr>
          <a:xfrm>
            <a:off x="1196136" y="4342136"/>
            <a:ext cx="6724800" cy="96000"/>
          </a:xfrm>
          <a:prstGeom prst="rect">
            <a:avLst/>
          </a:prstGeom>
          <a:solidFill>
            <a:srgbClr val="00345E"/>
          </a:solidFill>
          <a:ln w="9525" cap="flat" cmpd="sng">
            <a:solidFill>
              <a:srgbClr val="4A7DBA"/>
            </a:solidFill>
            <a:prstDash val="solid"/>
            <a:round/>
            <a:headEnd type="none" w="sm" len="sm"/>
            <a:tailEnd type="none" w="sm" len="sm"/>
          </a:ln>
        </p:spPr>
        <p:txBody>
          <a:bodyPr spcFirstLastPara="1" wrap="square" lIns="92375" tIns="46175" rIns="92375" bIns="461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8" name="Google Shape;68;p16" descr="GSA Starmark Doing Business with GSA"/>
          <p:cNvPicPr preferRelativeResize="0"/>
          <p:nvPr/>
        </p:nvPicPr>
        <p:blipFill rotWithShape="1">
          <a:blip r:embed="rId3">
            <a:alphaModFix/>
          </a:blip>
          <a:srcRect l="9790" t="31690" r="13721" b="30220"/>
          <a:stretch/>
        </p:blipFill>
        <p:spPr>
          <a:xfrm>
            <a:off x="1505185" y="998738"/>
            <a:ext cx="6005146" cy="1066673"/>
          </a:xfrm>
          <a:prstGeom prst="rect">
            <a:avLst/>
          </a:prstGeom>
          <a:noFill/>
          <a:ln>
            <a:noFill/>
          </a:ln>
        </p:spPr>
      </p:pic>
      <p:sp>
        <p:nvSpPr>
          <p:cNvPr id="69" name="Google Shape;69;p16">
            <a:extLst>
              <a:ext uri="{C183D7F6-B498-43B3-948B-1728B52AA6E4}">
                <adec:decorative xmlns:adec="http://schemas.microsoft.com/office/drawing/2017/decorative" val="1"/>
              </a:ext>
            </a:extLst>
          </p:cNvPr>
          <p:cNvSpPr/>
          <p:nvPr/>
        </p:nvSpPr>
        <p:spPr>
          <a:xfrm>
            <a:off x="1143002" y="2222116"/>
            <a:ext cx="6729600" cy="275400"/>
          </a:xfrm>
          <a:prstGeom prst="rect">
            <a:avLst/>
          </a:prstGeom>
          <a:solidFill>
            <a:srgbClr val="00345E"/>
          </a:solidFill>
          <a:ln w="9525" cap="flat" cmpd="sng">
            <a:solidFill>
              <a:srgbClr val="4A7DBA"/>
            </a:solidFill>
            <a:prstDash val="solid"/>
            <a:round/>
            <a:headEnd type="none" w="sm" len="sm"/>
            <a:tailEnd type="none" w="sm" len="sm"/>
          </a:ln>
        </p:spPr>
        <p:txBody>
          <a:bodyPr spcFirstLastPara="1" wrap="square" lIns="92375" tIns="46175" rIns="92375" bIns="46175"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70" name="Google Shape;70;p16">
            <a:extLst>
              <a:ext uri="{C183D7F6-B498-43B3-948B-1728B52AA6E4}">
                <adec:decorative xmlns:adec="http://schemas.microsoft.com/office/drawing/2017/decorative" val="1"/>
              </a:ext>
            </a:extLst>
          </p:cNvPr>
          <p:cNvSpPr txBox="1"/>
          <p:nvPr/>
        </p:nvSpPr>
        <p:spPr>
          <a:xfrm>
            <a:off x="1066275" y="2220476"/>
            <a:ext cx="6724800" cy="276900"/>
          </a:xfrm>
          <a:prstGeom prst="rect">
            <a:avLst/>
          </a:prstGeom>
          <a:noFill/>
          <a:ln>
            <a:noFill/>
          </a:ln>
        </p:spPr>
        <p:txBody>
          <a:bodyPr spcFirstLastPara="1" wrap="square" lIns="92375" tIns="46175" rIns="92375" bIns="46175" anchor="t"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sp>
        <p:nvSpPr>
          <p:cNvPr id="71" name="Google Shape;71;p16"/>
          <p:cNvSpPr txBox="1"/>
          <p:nvPr/>
        </p:nvSpPr>
        <p:spPr>
          <a:xfrm>
            <a:off x="2971801" y="4629151"/>
            <a:ext cx="3200400" cy="207600"/>
          </a:xfrm>
          <a:prstGeom prst="rect">
            <a:avLst/>
          </a:prstGeom>
          <a:noFill/>
          <a:ln>
            <a:noFill/>
          </a:ln>
        </p:spPr>
        <p:txBody>
          <a:bodyPr spcFirstLastPara="1" wrap="square" lIns="92375" tIns="46175" rIns="92375" bIns="4617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0" i="0" u="none" strike="noStrike" cap="none">
                <a:solidFill>
                  <a:srgbClr val="7F7F7F"/>
                </a:solidFill>
                <a:latin typeface="Arial"/>
                <a:ea typeface="Arial"/>
                <a:cs typeface="Arial"/>
                <a:sym typeface="Arial"/>
              </a:rPr>
              <a:t>U.S. General Services Administration</a:t>
            </a:r>
            <a:endParaRPr sz="1400" b="0" i="0" u="none" strike="noStrike" cap="none">
              <a:solidFill>
                <a:srgbClr val="000000"/>
              </a:solidFill>
              <a:latin typeface="Arial"/>
              <a:ea typeface="Arial"/>
              <a:cs typeface="Arial"/>
              <a:sym typeface="Arial"/>
            </a:endParaRPr>
          </a:p>
        </p:txBody>
      </p:sp>
      <p:sp>
        <p:nvSpPr>
          <p:cNvPr id="72" name="Google Shape;72;p16"/>
          <p:cNvSpPr>
            <a:spLocks noGrp="1"/>
          </p:cNvSpPr>
          <p:nvPr>
            <p:ph type="title" idx="4294967295"/>
          </p:nvPr>
        </p:nvSpPr>
        <p:spPr>
          <a:xfrm>
            <a:off x="76912" y="2652542"/>
            <a:ext cx="8990100" cy="1058324"/>
          </a:xfrm>
          <a:prstGeom prst="rect">
            <a:avLst/>
          </a:prstGeom>
          <a:noFill/>
          <a:ln>
            <a:noFill/>
            <a:prstDash/>
          </a:ln>
          <a:effectLst/>
        </p:spPr>
        <p:txBody>
          <a:bodyPr rot="0" spcFirstLastPara="1" vertOverflow="overflow" horzOverflow="overflow" vert="horz" wrap="square" lIns="92375" tIns="46175" rIns="92375" bIns="4617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2900"/>
              <a:buFont typeface="Arial"/>
              <a:buNone/>
              <a:tabLst/>
              <a:defRPr/>
            </a:pPr>
            <a:r>
              <a:rPr kumimoji="0" lang="en-US" sz="2900" b="1" i="0" u="none" strike="noStrike" kern="0" cap="none" spc="0" normalizeH="0" baseline="0" noProof="0" dirty="0">
                <a:ln>
                  <a:noFill/>
                </a:ln>
                <a:solidFill>
                  <a:schemeClr val="dk1"/>
                </a:solidFill>
                <a:effectLst/>
                <a:uLnTx/>
                <a:uFillTx/>
                <a:latin typeface="Arial"/>
                <a:ea typeface="Arial"/>
                <a:cs typeface="Arial"/>
                <a:sym typeface="Arial"/>
              </a:rPr>
              <a:t>RFIs, RFQs, and RFPs: </a:t>
            </a:r>
          </a:p>
          <a:p>
            <a:pPr marL="0" marR="0" lvl="0" indent="0" algn="ctr" defTabSz="914400" rtl="0" eaLnBrk="1" fontAlgn="auto" latinLnBrk="0" hangingPunct="1">
              <a:lnSpc>
                <a:spcPct val="100000"/>
              </a:lnSpc>
              <a:spcBef>
                <a:spcPts val="0"/>
              </a:spcBef>
              <a:spcAft>
                <a:spcPts val="0"/>
              </a:spcAft>
              <a:buClr>
                <a:srgbClr val="000000"/>
              </a:buClr>
              <a:buSzPts val="2900"/>
              <a:buFont typeface="Arial"/>
              <a:buNone/>
              <a:tabLst/>
              <a:defRPr/>
            </a:pPr>
            <a:r>
              <a:rPr kumimoji="0" lang="en-US" sz="2900" b="1" i="0" u="none" strike="noStrike" kern="0" cap="none" spc="0" normalizeH="0" baseline="0" noProof="0" dirty="0">
                <a:ln>
                  <a:noFill/>
                </a:ln>
                <a:solidFill>
                  <a:schemeClr val="dk1"/>
                </a:solidFill>
                <a:effectLst/>
                <a:uLnTx/>
                <a:uFillTx/>
                <a:latin typeface="Arial"/>
                <a:ea typeface="Arial"/>
                <a:cs typeface="Arial"/>
                <a:sym typeface="Arial"/>
              </a:rPr>
              <a:t>Understanding the Difference</a:t>
            </a:r>
          </a:p>
        </p:txBody>
      </p:sp>
    </p:spTree>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5"/>
          <p:cNvSpPr txBox="1">
            <a:spLocks noGrp="1"/>
          </p:cNvSpPr>
          <p:nvPr>
            <p:ph type="title" idx="4294967295"/>
          </p:nvPr>
        </p:nvSpPr>
        <p:spPr>
          <a:xfrm>
            <a:off x="153167" y="491081"/>
            <a:ext cx="7572300" cy="6927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 sz="3600" b="1" i="0" u="none" strike="noStrike" cap="none" dirty="0">
                <a:latin typeface="Arial"/>
                <a:ea typeface="Arial"/>
                <a:cs typeface="Arial"/>
                <a:sym typeface="Arial"/>
              </a:rPr>
              <a:t>RFI Tips</a:t>
            </a:r>
            <a:endParaRPr sz="3600" dirty="0">
              <a:latin typeface="Arial"/>
              <a:ea typeface="Arial"/>
              <a:cs typeface="Arial"/>
              <a:sym typeface="Arial"/>
            </a:endParaRPr>
          </a:p>
        </p:txBody>
      </p:sp>
      <p:sp>
        <p:nvSpPr>
          <p:cNvPr id="157" name="Google Shape;157;p25"/>
          <p:cNvSpPr txBox="1"/>
          <p:nvPr/>
        </p:nvSpPr>
        <p:spPr>
          <a:xfrm>
            <a:off x="153173" y="1088104"/>
            <a:ext cx="8724000" cy="2122800"/>
          </a:xfrm>
          <a:prstGeom prst="rect">
            <a:avLst/>
          </a:prstGeom>
          <a:noFill/>
          <a:ln>
            <a:noFill/>
          </a:ln>
        </p:spPr>
        <p:txBody>
          <a:bodyPr spcFirstLastPara="1" wrap="square" lIns="68575" tIns="34275" rIns="68575" bIns="34275" anchor="t" anchorCtr="0">
            <a:normAutofit/>
          </a:bodyPr>
          <a:lstStyle/>
          <a:p>
            <a:pPr marL="88900" marR="0" lvl="0" indent="0" algn="l" rtl="0">
              <a:lnSpc>
                <a:spcPct val="90000"/>
              </a:lnSpc>
              <a:spcBef>
                <a:spcPts val="800"/>
              </a:spcBef>
              <a:spcAft>
                <a:spcPts val="0"/>
              </a:spcAft>
              <a:buClr>
                <a:srgbClr val="000000"/>
              </a:buClr>
              <a:buSzPts val="2400"/>
              <a:buFont typeface="Arial"/>
              <a:buNone/>
            </a:pPr>
            <a:r>
              <a:rPr lang="en" sz="2400" b="1" i="0" u="none" strike="noStrike" cap="none">
                <a:solidFill>
                  <a:schemeClr val="dk1"/>
                </a:solidFill>
              </a:rPr>
              <a:t>Dos:</a:t>
            </a:r>
            <a:endParaRPr sz="1800" i="0" u="none" strike="noStrike" cap="none">
              <a:solidFill>
                <a:schemeClr val="dk1"/>
              </a:solidFill>
            </a:endParaRPr>
          </a:p>
          <a:p>
            <a:pPr marL="342900" marR="0" lvl="0" indent="-254000" algn="l" rtl="0">
              <a:lnSpc>
                <a:spcPct val="90000"/>
              </a:lnSpc>
              <a:spcBef>
                <a:spcPts val="800"/>
              </a:spcBef>
              <a:spcAft>
                <a:spcPts val="0"/>
              </a:spcAft>
              <a:buClr>
                <a:schemeClr val="dk1"/>
              </a:buClr>
              <a:buSzPts val="1400"/>
              <a:buChar char="✔"/>
            </a:pPr>
            <a:r>
              <a:rPr lang="en" sz="1800" i="0" u="none" strike="noStrike" cap="none">
                <a:solidFill>
                  <a:schemeClr val="dk1"/>
                </a:solidFill>
              </a:rPr>
              <a:t>Timely</a:t>
            </a:r>
            <a:endParaRPr sz="1100" i="0" u="none" strike="noStrike" cap="none">
              <a:solidFill>
                <a:schemeClr val="dk1"/>
              </a:solidFill>
            </a:endParaRPr>
          </a:p>
          <a:p>
            <a:pPr marL="342900" marR="0" lvl="0" indent="-254000" algn="l" rtl="0">
              <a:lnSpc>
                <a:spcPct val="90000"/>
              </a:lnSpc>
              <a:spcBef>
                <a:spcPts val="800"/>
              </a:spcBef>
              <a:spcAft>
                <a:spcPts val="0"/>
              </a:spcAft>
              <a:buClr>
                <a:schemeClr val="dk1"/>
              </a:buClr>
              <a:buSzPts val="1400"/>
              <a:buChar char="✔"/>
            </a:pPr>
            <a:r>
              <a:rPr lang="en" sz="1800" i="0" u="none" strike="noStrike" cap="none">
                <a:solidFill>
                  <a:schemeClr val="dk1"/>
                </a:solidFill>
              </a:rPr>
              <a:t>Complete</a:t>
            </a:r>
            <a:endParaRPr sz="1100" i="0" u="none" strike="noStrike" cap="none">
              <a:solidFill>
                <a:schemeClr val="dk1"/>
              </a:solidFill>
            </a:endParaRPr>
          </a:p>
          <a:p>
            <a:pPr marL="342900" marR="0" lvl="0" indent="-254000" algn="l" rtl="0">
              <a:lnSpc>
                <a:spcPct val="90000"/>
              </a:lnSpc>
              <a:spcBef>
                <a:spcPts val="800"/>
              </a:spcBef>
              <a:spcAft>
                <a:spcPts val="0"/>
              </a:spcAft>
              <a:buClr>
                <a:schemeClr val="dk1"/>
              </a:buClr>
              <a:buSzPts val="1400"/>
              <a:buChar char="✔"/>
            </a:pPr>
            <a:r>
              <a:rPr lang="en" sz="1800" i="0" u="none" strike="noStrike" cap="none">
                <a:solidFill>
                  <a:schemeClr val="dk1"/>
                </a:solidFill>
              </a:rPr>
              <a:t>Focus on the Requirement</a:t>
            </a:r>
            <a:endParaRPr sz="1100" i="0" u="none" strike="noStrike" cap="none">
              <a:solidFill>
                <a:schemeClr val="dk1"/>
              </a:solidFill>
            </a:endParaRPr>
          </a:p>
          <a:p>
            <a:pPr marL="342900" marR="0" lvl="0" indent="-254000" algn="l" rtl="0">
              <a:lnSpc>
                <a:spcPct val="90000"/>
              </a:lnSpc>
              <a:spcBef>
                <a:spcPts val="800"/>
              </a:spcBef>
              <a:spcAft>
                <a:spcPts val="0"/>
              </a:spcAft>
              <a:buClr>
                <a:schemeClr val="dk1"/>
              </a:buClr>
              <a:buSzPts val="1400"/>
              <a:buChar char="✔"/>
            </a:pPr>
            <a:r>
              <a:rPr lang="en" sz="1800" i="0" u="none" strike="noStrike" cap="none">
                <a:solidFill>
                  <a:schemeClr val="dk1"/>
                </a:solidFill>
              </a:rPr>
              <a:t>Specific-Agencies, Contract Numbers, Figures, Dates, Tasks, Roles, etc.</a:t>
            </a:r>
            <a:endParaRPr sz="1100" i="0" u="none" strike="noStrike" cap="none">
              <a:solidFill>
                <a:schemeClr val="dk1"/>
              </a:solidFill>
            </a:endParaRPr>
          </a:p>
        </p:txBody>
      </p:sp>
      <p:sp>
        <p:nvSpPr>
          <p:cNvPr id="158" name="Google Shape;158;p25"/>
          <p:cNvSpPr txBox="1"/>
          <p:nvPr/>
        </p:nvSpPr>
        <p:spPr>
          <a:xfrm>
            <a:off x="210038" y="3210843"/>
            <a:ext cx="8724000" cy="1269300"/>
          </a:xfrm>
          <a:prstGeom prst="rect">
            <a:avLst/>
          </a:prstGeom>
          <a:noFill/>
          <a:ln>
            <a:noFill/>
          </a:ln>
        </p:spPr>
        <p:txBody>
          <a:bodyPr spcFirstLastPara="1" wrap="square" lIns="68575" tIns="34275" rIns="68575" bIns="34275" anchor="t" anchorCtr="0">
            <a:normAutofit/>
          </a:bodyPr>
          <a:lstStyle/>
          <a:p>
            <a:pPr marL="88900" marR="0" lvl="0" indent="0" algn="l" rtl="0">
              <a:lnSpc>
                <a:spcPct val="90000"/>
              </a:lnSpc>
              <a:spcBef>
                <a:spcPts val="800"/>
              </a:spcBef>
              <a:spcAft>
                <a:spcPts val="0"/>
              </a:spcAft>
              <a:buClr>
                <a:srgbClr val="000000"/>
              </a:buClr>
              <a:buSzPts val="2400"/>
              <a:buFont typeface="Arial"/>
              <a:buNone/>
            </a:pPr>
            <a:r>
              <a:rPr lang="en" sz="2400" b="1" i="0" u="none" strike="noStrike" cap="none">
                <a:solidFill>
                  <a:schemeClr val="dk1"/>
                </a:solidFill>
              </a:rPr>
              <a:t>Don’ts:</a:t>
            </a:r>
            <a:endParaRPr sz="1100" i="0" u="none" strike="noStrike" cap="none">
              <a:solidFill>
                <a:schemeClr val="dk1"/>
              </a:solidFill>
            </a:endParaRPr>
          </a:p>
          <a:p>
            <a:pPr marL="342900" marR="0" lvl="0" indent="-279400" algn="l" rtl="0">
              <a:lnSpc>
                <a:spcPct val="100000"/>
              </a:lnSpc>
              <a:spcBef>
                <a:spcPts val="0"/>
              </a:spcBef>
              <a:spcAft>
                <a:spcPts val="0"/>
              </a:spcAft>
              <a:buClr>
                <a:schemeClr val="dk1"/>
              </a:buClr>
              <a:buSzPts val="1800"/>
              <a:buChar char="●"/>
            </a:pPr>
            <a:r>
              <a:rPr lang="en" sz="1800" i="0" u="none" strike="noStrike" cap="none">
                <a:solidFill>
                  <a:schemeClr val="dk1"/>
                </a:solidFill>
              </a:rPr>
              <a:t>Underestimate the importance of your response</a:t>
            </a:r>
            <a:endParaRPr sz="1100">
              <a:solidFill>
                <a:schemeClr val="dk1"/>
              </a:solidFill>
            </a:endParaRPr>
          </a:p>
          <a:p>
            <a:pPr marL="342900" marR="0" lvl="0" indent="-279400" algn="l" rtl="0">
              <a:lnSpc>
                <a:spcPct val="100000"/>
              </a:lnSpc>
              <a:spcBef>
                <a:spcPts val="0"/>
              </a:spcBef>
              <a:spcAft>
                <a:spcPts val="0"/>
              </a:spcAft>
              <a:buClr>
                <a:schemeClr val="dk1"/>
              </a:buClr>
              <a:buSzPts val="1800"/>
              <a:buChar char="●"/>
            </a:pPr>
            <a:r>
              <a:rPr lang="en" sz="1800" i="0" u="none" strike="noStrike" cap="none">
                <a:solidFill>
                  <a:schemeClr val="dk1"/>
                </a:solidFill>
              </a:rPr>
              <a:t>Make Assumptions</a:t>
            </a:r>
            <a:endParaRPr sz="1100" i="0" u="none" strike="noStrike" cap="none">
              <a:solidFill>
                <a:schemeClr val="dk1"/>
              </a:solidFill>
            </a:endParaRPr>
          </a:p>
          <a:p>
            <a:pPr marL="88900" marR="0" lvl="0" indent="0" algn="l" rtl="0">
              <a:lnSpc>
                <a:spcPct val="90000"/>
              </a:lnSpc>
              <a:spcBef>
                <a:spcPts val="800"/>
              </a:spcBef>
              <a:spcAft>
                <a:spcPts val="0"/>
              </a:spcAft>
              <a:buClr>
                <a:srgbClr val="000000"/>
              </a:buClr>
              <a:buSzPts val="1800"/>
              <a:buFont typeface="Arial"/>
              <a:buNone/>
            </a:pPr>
            <a:endParaRPr sz="1800" b="0" i="0" u="none" strike="noStrike" cap="none">
              <a:solidFill>
                <a:srgbClr val="002060"/>
              </a:solidFill>
              <a:latin typeface="Roboto"/>
              <a:ea typeface="Roboto"/>
              <a:cs typeface="Roboto"/>
              <a:sym typeface="Roboto"/>
            </a:endParaRPr>
          </a:p>
        </p:txBody>
      </p:sp>
      <p:cxnSp>
        <p:nvCxnSpPr>
          <p:cNvPr id="159" name="Google Shape;159;p25">
            <a:extLst>
              <a:ext uri="{C183D7F6-B498-43B3-948B-1728B52AA6E4}">
                <adec:decorative xmlns:adec="http://schemas.microsoft.com/office/drawing/2017/decorative" val="1"/>
              </a:ext>
            </a:extLst>
          </p:cNvPr>
          <p:cNvCxnSpPr/>
          <p:nvPr/>
        </p:nvCxnSpPr>
        <p:spPr>
          <a:xfrm>
            <a:off x="0" y="3033862"/>
            <a:ext cx="9144000" cy="0"/>
          </a:xfrm>
          <a:prstGeom prst="straightConnector1">
            <a:avLst/>
          </a:prstGeom>
          <a:noFill/>
          <a:ln w="38100" cap="flat" cmpd="sng">
            <a:solidFill>
              <a:srgbClr val="002060"/>
            </a:solidFill>
            <a:prstDash val="solid"/>
            <a:round/>
            <a:headEnd type="none" w="sm" len="sm"/>
            <a:tailEnd type="none" w="sm" len="sm"/>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6">
            <a:extLst>
              <a:ext uri="{C183D7F6-B498-43B3-948B-1728B52AA6E4}">
                <adec:decorative xmlns:adec="http://schemas.microsoft.com/office/drawing/2017/decorative" val="1"/>
              </a:ext>
            </a:extLst>
          </p:cNvPr>
          <p:cNvSpPr/>
          <p:nvPr/>
        </p:nvSpPr>
        <p:spPr>
          <a:xfrm>
            <a:off x="-1" y="1469858"/>
            <a:ext cx="7266600" cy="2992800"/>
          </a:xfrm>
          <a:prstGeom prst="rect">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165" name="Google Shape;165;p26"/>
          <p:cNvSpPr txBox="1"/>
          <p:nvPr/>
        </p:nvSpPr>
        <p:spPr>
          <a:xfrm>
            <a:off x="0" y="2040050"/>
            <a:ext cx="7266600" cy="10698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SzPts val="2400"/>
              <a:buFont typeface="Arial"/>
              <a:buNone/>
            </a:pPr>
            <a:r>
              <a:rPr lang="en" sz="2700">
                <a:solidFill>
                  <a:srgbClr val="0C0C0C"/>
                </a:solidFill>
              </a:rPr>
              <a:t>How does the Government use the information submitted through an RFI response?</a:t>
            </a:r>
            <a:endParaRPr sz="3300"/>
          </a:p>
          <a:p>
            <a:pPr marL="0" marR="0" lvl="0" indent="0" algn="ctr" rtl="0">
              <a:lnSpc>
                <a:spcPct val="100000"/>
              </a:lnSpc>
              <a:spcBef>
                <a:spcPts val="0"/>
              </a:spcBef>
              <a:spcAft>
                <a:spcPts val="0"/>
              </a:spcAft>
              <a:buNone/>
            </a:pPr>
            <a:endParaRPr sz="1100"/>
          </a:p>
        </p:txBody>
      </p:sp>
      <p:sp>
        <p:nvSpPr>
          <p:cNvPr id="166" name="Google Shape;166;p26">
            <a:extLst>
              <a:ext uri="{C183D7F6-B498-43B3-948B-1728B52AA6E4}">
                <adec:decorative xmlns:adec="http://schemas.microsoft.com/office/drawing/2017/decorative" val="1"/>
              </a:ext>
            </a:extLst>
          </p:cNvPr>
          <p:cNvSpPr/>
          <p:nvPr/>
        </p:nvSpPr>
        <p:spPr>
          <a:xfrm>
            <a:off x="7266798" y="1345167"/>
            <a:ext cx="272100" cy="29928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167" name="Google Shape;167;p26"/>
          <p:cNvSpPr txBox="1">
            <a:spLocks noGrp="1"/>
          </p:cNvSpPr>
          <p:nvPr>
            <p:ph type="title" idx="4294967295"/>
          </p:nvPr>
        </p:nvSpPr>
        <p:spPr>
          <a:xfrm>
            <a:off x="162000" y="510948"/>
            <a:ext cx="3790200" cy="602700"/>
          </a:xfrm>
          <a:prstGeom prst="rect">
            <a:avLst/>
          </a:prstGeom>
          <a:noFill/>
          <a:ln>
            <a:noFill/>
            <a:prstDash/>
          </a:ln>
          <a:effectLst/>
        </p:spPr>
        <p:txBody>
          <a:bodyPr rot="0" spcFirstLastPara="1" vertOverflow="overflow" horzOverflow="overflow" vert="horz" wrap="square" lIns="92375" tIns="46175" rIns="92375" bIns="4617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1"/>
              </a:buClr>
              <a:buSzPts val="3300"/>
              <a:buFont typeface="Calibri"/>
              <a:buNone/>
              <a:tabLst/>
              <a:defRPr/>
            </a:pPr>
            <a:r>
              <a:rPr kumimoji="0" lang="en-US" sz="3600" b="1" i="0" u="none" strike="noStrike" kern="0" cap="none" spc="0" normalizeH="0" baseline="0" noProof="0" dirty="0">
                <a:ln>
                  <a:noFill/>
                </a:ln>
                <a:solidFill>
                  <a:srgbClr val="000000"/>
                </a:solidFill>
                <a:effectLst/>
                <a:uLnTx/>
                <a:uFillTx/>
                <a:latin typeface="Arial"/>
                <a:ea typeface="Arial"/>
                <a:cs typeface="Arial"/>
                <a:sym typeface="Arial"/>
              </a:rPr>
              <a:t>Question </a:t>
            </a:r>
            <a:endParaRPr kumimoji="0" lang="en-US" sz="36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168" name="Google Shape;168;p26" descr="Overhead shot of people working at a table. Laptops, notebooks and other items are on the table."/>
          <p:cNvPicPr preferRelativeResize="0"/>
          <p:nvPr/>
        </p:nvPicPr>
        <p:blipFill rotWithShape="1">
          <a:blip r:embed="rId3">
            <a:alphaModFix/>
          </a:blip>
          <a:srcRect/>
          <a:stretch/>
        </p:blipFill>
        <p:spPr>
          <a:xfrm rot="5400000">
            <a:off x="5769721" y="1769221"/>
            <a:ext cx="5143500" cy="160505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7"/>
          <p:cNvSpPr txBox="1">
            <a:spLocks noGrp="1"/>
          </p:cNvSpPr>
          <p:nvPr>
            <p:ph type="body" idx="4294967295"/>
          </p:nvPr>
        </p:nvSpPr>
        <p:spPr>
          <a:xfrm>
            <a:off x="313350" y="1202625"/>
            <a:ext cx="8276700" cy="3330600"/>
          </a:xfrm>
          <a:prstGeom prst="rect">
            <a:avLst/>
          </a:prstGeom>
          <a:noFill/>
          <a:ln>
            <a:noFill/>
          </a:ln>
        </p:spPr>
        <p:txBody>
          <a:bodyPr spcFirstLastPara="1" wrap="square" lIns="34275" tIns="34275" rIns="34275" bIns="34275" anchor="t" anchorCtr="0">
            <a:noAutofit/>
          </a:bodyPr>
          <a:lstStyle/>
          <a:p>
            <a:pPr marL="38100" lvl="0" indent="0" algn="l" rtl="0">
              <a:lnSpc>
                <a:spcPct val="100000"/>
              </a:lnSpc>
              <a:spcBef>
                <a:spcPts val="0"/>
              </a:spcBef>
              <a:spcAft>
                <a:spcPts val="0"/>
              </a:spcAft>
              <a:buClr>
                <a:srgbClr val="002163"/>
              </a:buClr>
              <a:buSzPts val="2100"/>
              <a:buNone/>
            </a:pPr>
            <a:r>
              <a:rPr lang="en">
                <a:solidFill>
                  <a:srgbClr val="002060"/>
                </a:solidFill>
                <a:latin typeface="Roboto"/>
                <a:ea typeface="Roboto"/>
                <a:cs typeface="Roboto"/>
                <a:sym typeface="Roboto"/>
              </a:rPr>
              <a:t>I</a:t>
            </a:r>
            <a:r>
              <a:rPr lang="en">
                <a:latin typeface="Arial"/>
                <a:ea typeface="Arial"/>
                <a:cs typeface="Arial"/>
                <a:sym typeface="Arial"/>
              </a:rPr>
              <a:t>n accordance with FAR 15.203, at a minimum:</a:t>
            </a:r>
            <a:endParaRPr sz="2400">
              <a:latin typeface="Arial"/>
              <a:ea typeface="Arial"/>
              <a:cs typeface="Arial"/>
              <a:sym typeface="Arial"/>
            </a:endParaRPr>
          </a:p>
          <a:p>
            <a:pPr marL="38100" lvl="0" indent="0" algn="l" rtl="0">
              <a:lnSpc>
                <a:spcPct val="100000"/>
              </a:lnSpc>
              <a:spcBef>
                <a:spcPts val="0"/>
              </a:spcBef>
              <a:spcAft>
                <a:spcPts val="0"/>
              </a:spcAft>
              <a:buClr>
                <a:srgbClr val="002163"/>
              </a:buClr>
              <a:buSzPts val="2100"/>
              <a:buNone/>
            </a:pPr>
            <a:endParaRPr>
              <a:latin typeface="Arial"/>
              <a:ea typeface="Arial"/>
              <a:cs typeface="Arial"/>
              <a:sym typeface="Arial"/>
            </a:endParaRPr>
          </a:p>
          <a:p>
            <a:pPr marL="342900" lvl="0" indent="-279400" algn="l" rtl="0">
              <a:lnSpc>
                <a:spcPct val="100000"/>
              </a:lnSpc>
              <a:spcBef>
                <a:spcPts val="0"/>
              </a:spcBef>
              <a:spcAft>
                <a:spcPts val="0"/>
              </a:spcAft>
              <a:buSzPts val="1800"/>
              <a:buFont typeface="Arial"/>
              <a:buChar char="●"/>
            </a:pPr>
            <a:r>
              <a:rPr lang="en">
                <a:latin typeface="Arial"/>
                <a:ea typeface="Arial"/>
                <a:cs typeface="Arial"/>
                <a:sym typeface="Arial"/>
              </a:rPr>
              <a:t>The Government’s Requirement</a:t>
            </a:r>
            <a:endParaRPr sz="2400">
              <a:latin typeface="Arial"/>
              <a:ea typeface="Arial"/>
              <a:cs typeface="Arial"/>
              <a:sym typeface="Arial"/>
            </a:endParaRPr>
          </a:p>
          <a:p>
            <a:pPr marL="0" lvl="0" indent="0" algn="l" rtl="0">
              <a:lnSpc>
                <a:spcPct val="100000"/>
              </a:lnSpc>
              <a:spcBef>
                <a:spcPts val="0"/>
              </a:spcBef>
              <a:spcAft>
                <a:spcPts val="0"/>
              </a:spcAft>
              <a:buNone/>
            </a:pPr>
            <a:endParaRPr>
              <a:latin typeface="Arial"/>
              <a:ea typeface="Arial"/>
              <a:cs typeface="Arial"/>
              <a:sym typeface="Arial"/>
            </a:endParaRPr>
          </a:p>
          <a:p>
            <a:pPr marL="342900" lvl="0" indent="-279400" algn="l" rtl="0">
              <a:lnSpc>
                <a:spcPct val="100000"/>
              </a:lnSpc>
              <a:spcBef>
                <a:spcPts val="0"/>
              </a:spcBef>
              <a:spcAft>
                <a:spcPts val="0"/>
              </a:spcAft>
              <a:buSzPts val="1800"/>
              <a:buFont typeface="Arial"/>
              <a:buChar char="●"/>
            </a:pPr>
            <a:r>
              <a:rPr lang="en">
                <a:latin typeface="Arial"/>
                <a:ea typeface="Arial"/>
                <a:cs typeface="Arial"/>
                <a:sym typeface="Arial"/>
              </a:rPr>
              <a:t>Terms &amp; Conditions</a:t>
            </a:r>
            <a:endParaRPr sz="2400">
              <a:latin typeface="Arial"/>
              <a:ea typeface="Arial"/>
              <a:cs typeface="Arial"/>
              <a:sym typeface="Arial"/>
            </a:endParaRPr>
          </a:p>
          <a:p>
            <a:pPr marL="0" lvl="0" indent="0" algn="l" rtl="0">
              <a:lnSpc>
                <a:spcPct val="100000"/>
              </a:lnSpc>
              <a:spcBef>
                <a:spcPts val="0"/>
              </a:spcBef>
              <a:spcAft>
                <a:spcPts val="0"/>
              </a:spcAft>
              <a:buNone/>
            </a:pPr>
            <a:endParaRPr>
              <a:latin typeface="Arial"/>
              <a:ea typeface="Arial"/>
              <a:cs typeface="Arial"/>
              <a:sym typeface="Arial"/>
            </a:endParaRPr>
          </a:p>
          <a:p>
            <a:pPr marL="342900" lvl="0" indent="-279400" algn="l" rtl="0">
              <a:lnSpc>
                <a:spcPct val="100000"/>
              </a:lnSpc>
              <a:spcBef>
                <a:spcPts val="0"/>
              </a:spcBef>
              <a:spcAft>
                <a:spcPts val="0"/>
              </a:spcAft>
              <a:buSzPts val="1800"/>
              <a:buFont typeface="Arial"/>
              <a:buChar char="●"/>
            </a:pPr>
            <a:r>
              <a:rPr lang="en">
                <a:latin typeface="Arial"/>
                <a:ea typeface="Arial"/>
                <a:cs typeface="Arial"/>
                <a:sym typeface="Arial"/>
              </a:rPr>
              <a:t>Instructions (Information required to be in the proposal)</a:t>
            </a:r>
            <a:endParaRPr sz="2400">
              <a:latin typeface="Arial"/>
              <a:ea typeface="Arial"/>
              <a:cs typeface="Arial"/>
              <a:sym typeface="Arial"/>
            </a:endParaRPr>
          </a:p>
          <a:p>
            <a:pPr marL="0" lvl="0" indent="0" algn="l" rtl="0">
              <a:lnSpc>
                <a:spcPct val="100000"/>
              </a:lnSpc>
              <a:spcBef>
                <a:spcPts val="0"/>
              </a:spcBef>
              <a:spcAft>
                <a:spcPts val="0"/>
              </a:spcAft>
              <a:buNone/>
            </a:pPr>
            <a:endParaRPr>
              <a:latin typeface="Arial"/>
              <a:ea typeface="Arial"/>
              <a:cs typeface="Arial"/>
              <a:sym typeface="Arial"/>
            </a:endParaRPr>
          </a:p>
          <a:p>
            <a:pPr marL="342900" lvl="0" indent="-279400" algn="l" rtl="0">
              <a:lnSpc>
                <a:spcPct val="100000"/>
              </a:lnSpc>
              <a:spcBef>
                <a:spcPts val="0"/>
              </a:spcBef>
              <a:spcAft>
                <a:spcPts val="0"/>
              </a:spcAft>
              <a:buSzPts val="1800"/>
              <a:buFont typeface="Arial"/>
              <a:buChar char="●"/>
            </a:pPr>
            <a:r>
              <a:rPr lang="en">
                <a:latin typeface="Arial"/>
                <a:ea typeface="Arial"/>
                <a:cs typeface="Arial"/>
                <a:sym typeface="Arial"/>
              </a:rPr>
              <a:t>Evaluation Criteria:</a:t>
            </a:r>
            <a:endParaRPr sz="2400">
              <a:latin typeface="Arial"/>
              <a:ea typeface="Arial"/>
              <a:cs typeface="Arial"/>
              <a:sym typeface="Arial"/>
            </a:endParaRPr>
          </a:p>
          <a:p>
            <a:pPr marL="685800" lvl="1" indent="-298450" algn="l" rtl="0">
              <a:lnSpc>
                <a:spcPct val="100000"/>
              </a:lnSpc>
              <a:spcBef>
                <a:spcPts val="0"/>
              </a:spcBef>
              <a:spcAft>
                <a:spcPts val="0"/>
              </a:spcAft>
              <a:buSzPts val="2100"/>
              <a:buFont typeface="Arial"/>
              <a:buChar char="○"/>
            </a:pPr>
            <a:r>
              <a:rPr lang="en" sz="2100">
                <a:latin typeface="Arial"/>
                <a:ea typeface="Arial"/>
                <a:cs typeface="Arial"/>
                <a:sym typeface="Arial"/>
              </a:rPr>
              <a:t>Factors</a:t>
            </a:r>
            <a:endParaRPr sz="2100">
              <a:latin typeface="Arial"/>
              <a:ea typeface="Arial"/>
              <a:cs typeface="Arial"/>
              <a:sym typeface="Arial"/>
            </a:endParaRPr>
          </a:p>
          <a:p>
            <a:pPr marL="685800" lvl="1" indent="-298450" algn="l" rtl="0">
              <a:lnSpc>
                <a:spcPct val="100000"/>
              </a:lnSpc>
              <a:spcBef>
                <a:spcPts val="0"/>
              </a:spcBef>
              <a:spcAft>
                <a:spcPts val="0"/>
              </a:spcAft>
              <a:buSzPts val="2100"/>
              <a:buFont typeface="Arial"/>
              <a:buChar char="○"/>
            </a:pPr>
            <a:r>
              <a:rPr lang="en" sz="2100">
                <a:latin typeface="Arial"/>
                <a:ea typeface="Arial"/>
                <a:cs typeface="Arial"/>
                <a:sym typeface="Arial"/>
              </a:rPr>
              <a:t>Relative importance</a:t>
            </a:r>
            <a:endParaRPr sz="2100">
              <a:latin typeface="Arial"/>
              <a:ea typeface="Arial"/>
              <a:cs typeface="Arial"/>
              <a:sym typeface="Arial"/>
            </a:endParaRPr>
          </a:p>
        </p:txBody>
      </p:sp>
      <p:sp>
        <p:nvSpPr>
          <p:cNvPr id="174" name="Google Shape;174;p27"/>
          <p:cNvSpPr txBox="1">
            <a:spLocks noGrp="1"/>
          </p:cNvSpPr>
          <p:nvPr>
            <p:ph type="title" idx="4294967295"/>
          </p:nvPr>
        </p:nvSpPr>
        <p:spPr>
          <a:xfrm>
            <a:off x="313352" y="408825"/>
            <a:ext cx="7739700" cy="6927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 sz="3600" b="1" i="0" u="none" strike="noStrike" cap="none">
                <a:latin typeface="Arial"/>
                <a:ea typeface="Arial"/>
                <a:cs typeface="Arial"/>
                <a:sym typeface="Arial"/>
              </a:rPr>
              <a:t>RFPs - What to Expect</a:t>
            </a:r>
            <a:endParaRPr sz="3600">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8"/>
          <p:cNvSpPr txBox="1">
            <a:spLocks noGrp="1"/>
          </p:cNvSpPr>
          <p:nvPr>
            <p:ph type="body" idx="4294967295"/>
          </p:nvPr>
        </p:nvSpPr>
        <p:spPr>
          <a:xfrm>
            <a:off x="240300" y="1306238"/>
            <a:ext cx="8663400" cy="3310800"/>
          </a:xfrm>
          <a:prstGeom prst="rect">
            <a:avLst/>
          </a:prstGeom>
          <a:noFill/>
          <a:ln>
            <a:noFill/>
          </a:ln>
        </p:spPr>
        <p:txBody>
          <a:bodyPr spcFirstLastPara="1" wrap="square" lIns="34275" tIns="34275" rIns="34275" bIns="34275" anchor="t" anchorCtr="0">
            <a:noAutofit/>
          </a:bodyPr>
          <a:lstStyle/>
          <a:p>
            <a:pPr marL="38100" lvl="0" indent="0" algn="l" rtl="0">
              <a:lnSpc>
                <a:spcPct val="100000"/>
              </a:lnSpc>
              <a:spcBef>
                <a:spcPts val="0"/>
              </a:spcBef>
              <a:spcAft>
                <a:spcPts val="0"/>
              </a:spcAft>
              <a:buClr>
                <a:srgbClr val="002163"/>
              </a:buClr>
              <a:buSzPts val="2100"/>
              <a:buNone/>
            </a:pPr>
            <a:r>
              <a:rPr lang="en" sz="1800">
                <a:latin typeface="Arial"/>
                <a:ea typeface="Arial"/>
                <a:cs typeface="Arial"/>
                <a:sym typeface="Arial"/>
              </a:rPr>
              <a:t>In accordance with FAR 8.405-2 (c), at a minimum:</a:t>
            </a:r>
            <a:endParaRPr sz="1800">
              <a:latin typeface="Arial"/>
              <a:ea typeface="Arial"/>
              <a:cs typeface="Arial"/>
              <a:sym typeface="Arial"/>
            </a:endParaRPr>
          </a:p>
          <a:p>
            <a:pPr marL="38100" lvl="0" indent="0" algn="l" rtl="0">
              <a:lnSpc>
                <a:spcPct val="100000"/>
              </a:lnSpc>
              <a:spcBef>
                <a:spcPts val="0"/>
              </a:spcBef>
              <a:spcAft>
                <a:spcPts val="0"/>
              </a:spcAft>
              <a:buClr>
                <a:srgbClr val="002163"/>
              </a:buClr>
              <a:buSzPts val="2100"/>
              <a:buNone/>
            </a:pPr>
            <a:endParaRPr sz="1800">
              <a:latin typeface="Arial"/>
              <a:ea typeface="Arial"/>
              <a:cs typeface="Arial"/>
              <a:sym typeface="Arial"/>
            </a:endParaRPr>
          </a:p>
          <a:p>
            <a:pPr marL="342900" lvl="0" indent="-279400" algn="l" rtl="0">
              <a:lnSpc>
                <a:spcPct val="100000"/>
              </a:lnSpc>
              <a:spcBef>
                <a:spcPts val="0"/>
              </a:spcBef>
              <a:spcAft>
                <a:spcPts val="0"/>
              </a:spcAft>
              <a:buSzPts val="1800"/>
              <a:buFont typeface="Arial"/>
              <a:buChar char="●"/>
            </a:pPr>
            <a:r>
              <a:rPr lang="en" sz="1800">
                <a:latin typeface="Arial"/>
                <a:ea typeface="Arial"/>
                <a:cs typeface="Arial"/>
                <a:sym typeface="Arial"/>
              </a:rPr>
              <a:t>Statement of Work (SOW) or Performance Work Statement (PWS)</a:t>
            </a:r>
            <a:endParaRPr sz="1800">
              <a:latin typeface="Arial"/>
              <a:ea typeface="Arial"/>
              <a:cs typeface="Arial"/>
              <a:sym typeface="Arial"/>
            </a:endParaRPr>
          </a:p>
          <a:p>
            <a:pPr marL="0" lvl="0" indent="0" algn="l" rtl="0">
              <a:lnSpc>
                <a:spcPct val="100000"/>
              </a:lnSpc>
              <a:spcBef>
                <a:spcPts val="0"/>
              </a:spcBef>
              <a:spcAft>
                <a:spcPts val="0"/>
              </a:spcAft>
              <a:buNone/>
            </a:pPr>
            <a:endParaRPr sz="1800">
              <a:latin typeface="Arial"/>
              <a:ea typeface="Arial"/>
              <a:cs typeface="Arial"/>
              <a:sym typeface="Arial"/>
            </a:endParaRPr>
          </a:p>
          <a:p>
            <a:pPr marL="342900" lvl="0" indent="-279400" algn="l" rtl="0">
              <a:lnSpc>
                <a:spcPct val="100000"/>
              </a:lnSpc>
              <a:spcBef>
                <a:spcPts val="0"/>
              </a:spcBef>
              <a:spcAft>
                <a:spcPts val="0"/>
              </a:spcAft>
              <a:buSzPts val="1800"/>
              <a:buFont typeface="Arial"/>
              <a:buChar char="●"/>
            </a:pPr>
            <a:r>
              <a:rPr lang="en" sz="1800">
                <a:latin typeface="Arial"/>
                <a:ea typeface="Arial"/>
                <a:cs typeface="Arial"/>
                <a:sym typeface="Arial"/>
              </a:rPr>
              <a:t>Evaluation Criteria</a:t>
            </a:r>
            <a:endParaRPr sz="1800">
              <a:latin typeface="Arial"/>
              <a:ea typeface="Arial"/>
              <a:cs typeface="Arial"/>
              <a:sym typeface="Arial"/>
            </a:endParaRPr>
          </a:p>
          <a:p>
            <a:pPr marL="0" lvl="0" indent="0" algn="l" rtl="0">
              <a:lnSpc>
                <a:spcPct val="100000"/>
              </a:lnSpc>
              <a:spcBef>
                <a:spcPts val="0"/>
              </a:spcBef>
              <a:spcAft>
                <a:spcPts val="0"/>
              </a:spcAft>
              <a:buNone/>
            </a:pPr>
            <a:endParaRPr sz="1800">
              <a:latin typeface="Arial"/>
              <a:ea typeface="Arial"/>
              <a:cs typeface="Arial"/>
              <a:sym typeface="Arial"/>
            </a:endParaRPr>
          </a:p>
          <a:p>
            <a:pPr marL="342900" lvl="0" indent="-279400" algn="l" rtl="0">
              <a:lnSpc>
                <a:spcPct val="100000"/>
              </a:lnSpc>
              <a:spcBef>
                <a:spcPts val="0"/>
              </a:spcBef>
              <a:spcAft>
                <a:spcPts val="0"/>
              </a:spcAft>
              <a:buSzPts val="1800"/>
              <a:buFont typeface="Arial"/>
              <a:buChar char="●"/>
            </a:pPr>
            <a:r>
              <a:rPr lang="en" sz="1800">
                <a:latin typeface="Arial"/>
                <a:ea typeface="Arial"/>
                <a:cs typeface="Arial"/>
                <a:sym typeface="Arial"/>
              </a:rPr>
              <a:t>Quotes do not establish a binding contract agreement with the Government.  </a:t>
            </a:r>
            <a:endParaRPr sz="1800">
              <a:latin typeface="Arial"/>
              <a:ea typeface="Arial"/>
              <a:cs typeface="Arial"/>
              <a:sym typeface="Arial"/>
            </a:endParaRPr>
          </a:p>
          <a:p>
            <a:pPr marL="342900" lvl="0" indent="0" algn="l" rtl="0">
              <a:lnSpc>
                <a:spcPct val="100000"/>
              </a:lnSpc>
              <a:spcBef>
                <a:spcPts val="0"/>
              </a:spcBef>
              <a:spcAft>
                <a:spcPts val="0"/>
              </a:spcAft>
              <a:buNone/>
            </a:pPr>
            <a:r>
              <a:rPr lang="en" sz="1800">
                <a:latin typeface="Arial"/>
                <a:ea typeface="Arial"/>
                <a:cs typeface="Arial"/>
                <a:sym typeface="Arial"/>
              </a:rPr>
              <a:t>The contract is established when the contractor accepts the Government’s subsequent offer to work by</a:t>
            </a:r>
            <a:endParaRPr sz="1800">
              <a:latin typeface="Arial"/>
              <a:ea typeface="Arial"/>
              <a:cs typeface="Arial"/>
              <a:sym typeface="Arial"/>
            </a:endParaRPr>
          </a:p>
          <a:p>
            <a:pPr marL="1028700" lvl="2" indent="-279400" algn="l" rtl="0">
              <a:lnSpc>
                <a:spcPct val="100000"/>
              </a:lnSpc>
              <a:spcBef>
                <a:spcPts val="0"/>
              </a:spcBef>
              <a:spcAft>
                <a:spcPts val="0"/>
              </a:spcAft>
              <a:buSzPts val="1800"/>
              <a:buChar char="■"/>
            </a:pPr>
            <a:r>
              <a:rPr lang="en" sz="1500">
                <a:latin typeface="Arial"/>
                <a:ea typeface="Arial"/>
                <a:cs typeface="Arial"/>
                <a:sym typeface="Arial"/>
              </a:rPr>
              <a:t>Signing the quote, or</a:t>
            </a:r>
            <a:endParaRPr>
              <a:latin typeface="Arial"/>
              <a:ea typeface="Arial"/>
              <a:cs typeface="Arial"/>
              <a:sym typeface="Arial"/>
            </a:endParaRPr>
          </a:p>
          <a:p>
            <a:pPr marL="1028700" lvl="2" indent="-279400" algn="l" rtl="0">
              <a:lnSpc>
                <a:spcPct val="100000"/>
              </a:lnSpc>
              <a:spcBef>
                <a:spcPts val="0"/>
              </a:spcBef>
              <a:spcAft>
                <a:spcPts val="0"/>
              </a:spcAft>
              <a:buSzPts val="1800"/>
              <a:buChar char="■"/>
            </a:pPr>
            <a:r>
              <a:rPr lang="en" sz="1500">
                <a:latin typeface="Arial"/>
                <a:ea typeface="Arial"/>
                <a:cs typeface="Arial"/>
                <a:sym typeface="Arial"/>
              </a:rPr>
              <a:t>Performance/Delivery</a:t>
            </a:r>
            <a:endParaRPr>
              <a:solidFill>
                <a:srgbClr val="002060"/>
              </a:solidFill>
              <a:latin typeface="Roboto"/>
              <a:ea typeface="Roboto"/>
              <a:cs typeface="Roboto"/>
              <a:sym typeface="Roboto"/>
            </a:endParaRPr>
          </a:p>
        </p:txBody>
      </p:sp>
      <p:sp>
        <p:nvSpPr>
          <p:cNvPr id="180" name="Google Shape;180;p28"/>
          <p:cNvSpPr txBox="1">
            <a:spLocks noGrp="1"/>
          </p:cNvSpPr>
          <p:nvPr>
            <p:ph type="title" idx="4294967295"/>
          </p:nvPr>
        </p:nvSpPr>
        <p:spPr>
          <a:xfrm>
            <a:off x="384227" y="299813"/>
            <a:ext cx="7666500" cy="6927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 sz="3600" b="1" i="0" u="none" strike="noStrike" cap="none">
                <a:latin typeface="Arial"/>
                <a:ea typeface="Arial"/>
                <a:cs typeface="Arial"/>
                <a:sym typeface="Arial"/>
              </a:rPr>
              <a:t>RFQs - What to Expect</a:t>
            </a:r>
            <a:endParaRPr sz="3600">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9"/>
          <p:cNvSpPr txBox="1">
            <a:spLocks noGrp="1"/>
          </p:cNvSpPr>
          <p:nvPr>
            <p:ph type="title" idx="4294967295"/>
          </p:nvPr>
        </p:nvSpPr>
        <p:spPr>
          <a:xfrm>
            <a:off x="219542" y="361369"/>
            <a:ext cx="7753200" cy="6927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 sz="3600" b="1" i="0" u="none" strike="noStrike" cap="none">
                <a:latin typeface="Arial"/>
                <a:ea typeface="Arial"/>
                <a:cs typeface="Arial"/>
                <a:sym typeface="Arial"/>
              </a:rPr>
              <a:t>RFQ &amp; RFP Tips</a:t>
            </a:r>
            <a:endParaRPr sz="3600">
              <a:latin typeface="Arial"/>
              <a:ea typeface="Arial"/>
              <a:cs typeface="Arial"/>
              <a:sym typeface="Arial"/>
            </a:endParaRPr>
          </a:p>
        </p:txBody>
      </p:sp>
      <p:sp>
        <p:nvSpPr>
          <p:cNvPr id="186" name="Google Shape;186;p29"/>
          <p:cNvSpPr txBox="1"/>
          <p:nvPr/>
        </p:nvSpPr>
        <p:spPr>
          <a:xfrm>
            <a:off x="153169" y="1088100"/>
            <a:ext cx="8706900" cy="3319500"/>
          </a:xfrm>
          <a:prstGeom prst="rect">
            <a:avLst/>
          </a:prstGeom>
          <a:noFill/>
          <a:ln>
            <a:noFill/>
          </a:ln>
        </p:spPr>
        <p:txBody>
          <a:bodyPr spcFirstLastPara="1" wrap="square" lIns="68575" tIns="34275" rIns="68575" bIns="34275" anchor="t" anchorCtr="0">
            <a:normAutofit fontScale="92500" lnSpcReduction="10000"/>
          </a:bodyPr>
          <a:lstStyle/>
          <a:p>
            <a:pPr marL="88900" marR="0" lvl="0" indent="0" algn="l" rtl="0">
              <a:lnSpc>
                <a:spcPct val="90000"/>
              </a:lnSpc>
              <a:spcBef>
                <a:spcPts val="800"/>
              </a:spcBef>
              <a:spcAft>
                <a:spcPts val="0"/>
              </a:spcAft>
              <a:buClr>
                <a:srgbClr val="000000"/>
              </a:buClr>
              <a:buSzPts val="2400"/>
              <a:buFont typeface="Arial"/>
              <a:buNone/>
            </a:pPr>
            <a:endParaRPr sz="2400" b="1" i="0" u="none" strike="noStrike" cap="none" dirty="0">
              <a:solidFill>
                <a:srgbClr val="002060"/>
              </a:solidFill>
              <a:latin typeface="Roboto"/>
              <a:ea typeface="Roboto"/>
              <a:cs typeface="Roboto"/>
              <a:sym typeface="Roboto"/>
            </a:endParaRPr>
          </a:p>
          <a:p>
            <a:pPr marL="88900" marR="0" lvl="0" indent="0" algn="l" rtl="0">
              <a:lnSpc>
                <a:spcPct val="90000"/>
              </a:lnSpc>
              <a:spcBef>
                <a:spcPts val="800"/>
              </a:spcBef>
              <a:spcAft>
                <a:spcPts val="0"/>
              </a:spcAft>
              <a:buClr>
                <a:srgbClr val="000000"/>
              </a:buClr>
              <a:buSzPts val="2400"/>
              <a:buFont typeface="Arial"/>
              <a:buNone/>
            </a:pPr>
            <a:r>
              <a:rPr lang="en" sz="2400" b="1" i="0" u="sng" strike="noStrike" cap="none" dirty="0">
                <a:solidFill>
                  <a:schemeClr val="dk1"/>
                </a:solidFill>
              </a:rPr>
              <a:t>Do</a:t>
            </a:r>
            <a:r>
              <a:rPr lang="en" sz="2400" b="1" i="0" u="none" strike="noStrike" cap="none" dirty="0">
                <a:solidFill>
                  <a:schemeClr val="dk1"/>
                </a:solidFill>
              </a:rPr>
              <a:t>:</a:t>
            </a:r>
            <a:endParaRPr sz="2400" b="1" i="0" u="none" strike="noStrike" cap="none" dirty="0">
              <a:solidFill>
                <a:schemeClr val="dk1"/>
              </a:solidFill>
            </a:endParaRPr>
          </a:p>
          <a:p>
            <a:pPr marL="88900" marR="0" lvl="0" indent="0" algn="l" rtl="0">
              <a:lnSpc>
                <a:spcPct val="90000"/>
              </a:lnSpc>
              <a:spcBef>
                <a:spcPts val="800"/>
              </a:spcBef>
              <a:spcAft>
                <a:spcPts val="0"/>
              </a:spcAft>
              <a:buClr>
                <a:srgbClr val="000000"/>
              </a:buClr>
              <a:buSzPts val="2400"/>
              <a:buFont typeface="Arial"/>
              <a:buNone/>
            </a:pPr>
            <a:endParaRPr sz="2400" b="1" i="0" u="none" strike="noStrike" cap="none" dirty="0">
              <a:solidFill>
                <a:schemeClr val="dk1"/>
              </a:solidFill>
            </a:endParaRPr>
          </a:p>
          <a:p>
            <a:pPr marL="342900" marR="0" lvl="0" indent="-266700" algn="l" rtl="0">
              <a:lnSpc>
                <a:spcPct val="110000"/>
              </a:lnSpc>
              <a:spcBef>
                <a:spcPts val="0"/>
              </a:spcBef>
              <a:spcAft>
                <a:spcPts val="0"/>
              </a:spcAft>
              <a:buClr>
                <a:schemeClr val="dk1"/>
              </a:buClr>
              <a:buSzPts val="1400"/>
              <a:buChar char="✔"/>
            </a:pPr>
            <a:r>
              <a:rPr lang="en" sz="1800" i="0" u="none" strike="noStrike" cap="none" dirty="0">
                <a:solidFill>
                  <a:schemeClr val="dk1"/>
                </a:solidFill>
              </a:rPr>
              <a:t>Read, read, read! (instructions to offerors, PWS/SOW, evaluation criteria)</a:t>
            </a:r>
            <a:endParaRPr sz="1100" i="0" u="none" strike="noStrike" cap="none" dirty="0">
              <a:solidFill>
                <a:schemeClr val="dk1"/>
              </a:solidFill>
            </a:endParaRPr>
          </a:p>
          <a:p>
            <a:pPr marL="88900" marR="0" lvl="0" indent="0" algn="l" rtl="0">
              <a:lnSpc>
                <a:spcPct val="110000"/>
              </a:lnSpc>
              <a:spcBef>
                <a:spcPts val="0"/>
              </a:spcBef>
              <a:spcAft>
                <a:spcPts val="0"/>
              </a:spcAft>
              <a:buClr>
                <a:srgbClr val="000000"/>
              </a:buClr>
              <a:buSzPts val="1800"/>
              <a:buFont typeface="Arial"/>
              <a:buNone/>
            </a:pPr>
            <a:endParaRPr sz="1800" i="0" u="none" strike="noStrike" cap="none" dirty="0">
              <a:solidFill>
                <a:schemeClr val="dk1"/>
              </a:solidFill>
            </a:endParaRPr>
          </a:p>
          <a:p>
            <a:pPr marL="342900" marR="0" lvl="0" indent="-266700" algn="l" rtl="0">
              <a:lnSpc>
                <a:spcPct val="110000"/>
              </a:lnSpc>
              <a:spcBef>
                <a:spcPts val="0"/>
              </a:spcBef>
              <a:spcAft>
                <a:spcPts val="0"/>
              </a:spcAft>
              <a:buClr>
                <a:schemeClr val="dk1"/>
              </a:buClr>
              <a:buSzPts val="1400"/>
              <a:buChar char="✔"/>
            </a:pPr>
            <a:r>
              <a:rPr lang="en" sz="1800" i="0" u="none" strike="noStrike" cap="none" dirty="0">
                <a:solidFill>
                  <a:schemeClr val="dk1"/>
                </a:solidFill>
              </a:rPr>
              <a:t>Ask Questions</a:t>
            </a:r>
            <a:endParaRPr sz="1100" i="0" u="none" strike="noStrike" cap="none" dirty="0">
              <a:solidFill>
                <a:schemeClr val="dk1"/>
              </a:solidFill>
            </a:endParaRPr>
          </a:p>
          <a:p>
            <a:pPr marL="88900" marR="0" lvl="0" indent="0" algn="l" rtl="0">
              <a:lnSpc>
                <a:spcPct val="110000"/>
              </a:lnSpc>
              <a:spcBef>
                <a:spcPts val="0"/>
              </a:spcBef>
              <a:spcAft>
                <a:spcPts val="0"/>
              </a:spcAft>
              <a:buClr>
                <a:srgbClr val="000000"/>
              </a:buClr>
              <a:buSzPts val="1800"/>
              <a:buFont typeface="Arial"/>
              <a:buNone/>
            </a:pPr>
            <a:endParaRPr sz="1800" i="0" u="none" strike="noStrike" cap="none" dirty="0">
              <a:solidFill>
                <a:schemeClr val="dk1"/>
              </a:solidFill>
            </a:endParaRPr>
          </a:p>
          <a:p>
            <a:pPr marL="342900" marR="0" lvl="0" indent="-266700" algn="l" rtl="0">
              <a:lnSpc>
                <a:spcPct val="110000"/>
              </a:lnSpc>
              <a:spcBef>
                <a:spcPts val="0"/>
              </a:spcBef>
              <a:spcAft>
                <a:spcPts val="0"/>
              </a:spcAft>
              <a:buClr>
                <a:schemeClr val="dk1"/>
              </a:buClr>
              <a:buSzPts val="1400"/>
              <a:buChar char="✔"/>
            </a:pPr>
            <a:r>
              <a:rPr lang="en" sz="1800" i="0" u="none" strike="noStrike" cap="none" dirty="0">
                <a:solidFill>
                  <a:schemeClr val="dk1"/>
                </a:solidFill>
              </a:rPr>
              <a:t>Self-evaluate</a:t>
            </a:r>
            <a:endParaRPr sz="1100" i="0" u="none" strike="noStrike" cap="none" dirty="0">
              <a:solidFill>
                <a:schemeClr val="dk1"/>
              </a:solidFill>
            </a:endParaRPr>
          </a:p>
          <a:p>
            <a:pPr marL="88900" marR="0" lvl="0" indent="0" algn="l" rtl="0">
              <a:lnSpc>
                <a:spcPct val="110000"/>
              </a:lnSpc>
              <a:spcBef>
                <a:spcPts val="0"/>
              </a:spcBef>
              <a:spcAft>
                <a:spcPts val="0"/>
              </a:spcAft>
              <a:buClr>
                <a:srgbClr val="000000"/>
              </a:buClr>
              <a:buSzPts val="1800"/>
              <a:buFont typeface="Arial"/>
              <a:buNone/>
            </a:pPr>
            <a:endParaRPr sz="1800" i="0" u="none" strike="noStrike" cap="none" dirty="0">
              <a:solidFill>
                <a:schemeClr val="dk1"/>
              </a:solidFill>
            </a:endParaRPr>
          </a:p>
          <a:p>
            <a:pPr marL="342900" marR="0" lvl="0" indent="-266700" algn="l" rtl="0">
              <a:lnSpc>
                <a:spcPct val="110000"/>
              </a:lnSpc>
              <a:spcBef>
                <a:spcPts val="0"/>
              </a:spcBef>
              <a:spcAft>
                <a:spcPts val="0"/>
              </a:spcAft>
              <a:buClr>
                <a:schemeClr val="dk1"/>
              </a:buClr>
              <a:buSzPts val="1400"/>
              <a:buChar char="✔"/>
            </a:pPr>
            <a:r>
              <a:rPr lang="en" sz="1800" i="0" u="none" strike="noStrike" cap="none" dirty="0">
                <a:solidFill>
                  <a:schemeClr val="dk1"/>
                </a:solidFill>
              </a:rPr>
              <a:t>Be detailed, specific, and responsive (timeliness, no exceptions to the solicitation, ensure all instructions are followed)</a:t>
            </a:r>
            <a:endParaRPr sz="1100" i="0" u="none" strike="noStrike" cap="none" dirty="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0"/>
          <p:cNvSpPr txBox="1">
            <a:spLocks noGrp="1"/>
          </p:cNvSpPr>
          <p:nvPr>
            <p:ph type="title" idx="4294967295"/>
          </p:nvPr>
        </p:nvSpPr>
        <p:spPr>
          <a:xfrm>
            <a:off x="157875" y="548588"/>
            <a:ext cx="7885800" cy="6927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 sz="3600" b="1" i="0" u="none" strike="noStrike" cap="none">
                <a:latin typeface="Arial"/>
                <a:ea typeface="Arial"/>
                <a:cs typeface="Arial"/>
                <a:sym typeface="Arial"/>
              </a:rPr>
              <a:t>RFQ &amp; RFP-Tips</a:t>
            </a:r>
            <a:endParaRPr sz="3600">
              <a:latin typeface="Arial"/>
              <a:ea typeface="Arial"/>
              <a:cs typeface="Arial"/>
              <a:sym typeface="Arial"/>
            </a:endParaRPr>
          </a:p>
        </p:txBody>
      </p:sp>
      <p:sp>
        <p:nvSpPr>
          <p:cNvPr id="192" name="Google Shape;192;p30"/>
          <p:cNvSpPr txBox="1"/>
          <p:nvPr/>
        </p:nvSpPr>
        <p:spPr>
          <a:xfrm>
            <a:off x="153167" y="1088100"/>
            <a:ext cx="8607300" cy="3319500"/>
          </a:xfrm>
          <a:prstGeom prst="rect">
            <a:avLst/>
          </a:prstGeom>
          <a:noFill/>
          <a:ln>
            <a:noFill/>
          </a:ln>
        </p:spPr>
        <p:txBody>
          <a:bodyPr spcFirstLastPara="1" wrap="square" lIns="68575" tIns="34275" rIns="68575" bIns="34275" anchor="t" anchorCtr="0">
            <a:normAutofit fontScale="92500" lnSpcReduction="10000"/>
          </a:bodyPr>
          <a:lstStyle/>
          <a:p>
            <a:pPr marL="88900" marR="0" lvl="0" indent="0" algn="l" rtl="0">
              <a:lnSpc>
                <a:spcPct val="90000"/>
              </a:lnSpc>
              <a:spcBef>
                <a:spcPts val="800"/>
              </a:spcBef>
              <a:spcAft>
                <a:spcPts val="0"/>
              </a:spcAft>
              <a:buClr>
                <a:srgbClr val="000000"/>
              </a:buClr>
              <a:buSzPts val="2400"/>
              <a:buFont typeface="Arial"/>
              <a:buNone/>
            </a:pPr>
            <a:endParaRPr sz="2400" b="1" i="0" u="none" strike="noStrike" cap="none">
              <a:solidFill>
                <a:srgbClr val="002060"/>
              </a:solidFill>
            </a:endParaRPr>
          </a:p>
          <a:p>
            <a:pPr marL="88900" marR="0" lvl="0" indent="0" algn="l" rtl="0">
              <a:lnSpc>
                <a:spcPct val="90000"/>
              </a:lnSpc>
              <a:spcBef>
                <a:spcPts val="800"/>
              </a:spcBef>
              <a:spcAft>
                <a:spcPts val="0"/>
              </a:spcAft>
              <a:buClr>
                <a:srgbClr val="000000"/>
              </a:buClr>
              <a:buSzPts val="2400"/>
              <a:buFont typeface="Arial"/>
              <a:buNone/>
            </a:pPr>
            <a:r>
              <a:rPr lang="en" sz="2700" b="1" i="0" u="sng" strike="noStrike" cap="none">
                <a:solidFill>
                  <a:schemeClr val="dk1"/>
                </a:solidFill>
              </a:rPr>
              <a:t>Don’t</a:t>
            </a:r>
            <a:r>
              <a:rPr lang="en" sz="2700" b="1" i="0" u="none" strike="noStrike" cap="none">
                <a:solidFill>
                  <a:schemeClr val="dk1"/>
                </a:solidFill>
              </a:rPr>
              <a:t>:</a:t>
            </a:r>
            <a:endParaRPr sz="2700" b="1" i="0" u="none" strike="noStrike" cap="none">
              <a:solidFill>
                <a:schemeClr val="dk1"/>
              </a:solidFill>
            </a:endParaRPr>
          </a:p>
          <a:p>
            <a:pPr marL="88900" marR="0" lvl="0" indent="0" algn="l" rtl="0">
              <a:lnSpc>
                <a:spcPct val="90000"/>
              </a:lnSpc>
              <a:spcBef>
                <a:spcPts val="800"/>
              </a:spcBef>
              <a:spcAft>
                <a:spcPts val="0"/>
              </a:spcAft>
              <a:buClr>
                <a:srgbClr val="000000"/>
              </a:buClr>
              <a:buSzPts val="2400"/>
              <a:buFont typeface="Arial"/>
              <a:buNone/>
            </a:pPr>
            <a:endParaRPr sz="2700" b="1" i="0" u="none" strike="noStrike" cap="none">
              <a:solidFill>
                <a:schemeClr val="dk1"/>
              </a:solidFill>
            </a:endParaRPr>
          </a:p>
          <a:p>
            <a:pPr marL="342900" marR="0" lvl="0" indent="-273050" algn="l" rtl="0">
              <a:lnSpc>
                <a:spcPct val="110000"/>
              </a:lnSpc>
              <a:spcBef>
                <a:spcPts val="0"/>
              </a:spcBef>
              <a:spcAft>
                <a:spcPts val="0"/>
              </a:spcAft>
              <a:buClr>
                <a:schemeClr val="dk1"/>
              </a:buClr>
              <a:buSzPts val="1700"/>
              <a:buChar char="✔"/>
            </a:pPr>
            <a:r>
              <a:rPr lang="en" sz="2100" i="0" u="none" strike="noStrike" cap="none">
                <a:solidFill>
                  <a:schemeClr val="dk1"/>
                </a:solidFill>
              </a:rPr>
              <a:t>“Low bid”</a:t>
            </a:r>
            <a:endParaRPr sz="1400" i="0" u="none" strike="noStrike" cap="none">
              <a:solidFill>
                <a:schemeClr val="dk1"/>
              </a:solidFill>
            </a:endParaRPr>
          </a:p>
          <a:p>
            <a:pPr marL="88900" marR="0" lvl="0" indent="0" algn="l" rtl="0">
              <a:lnSpc>
                <a:spcPct val="110000"/>
              </a:lnSpc>
              <a:spcBef>
                <a:spcPts val="0"/>
              </a:spcBef>
              <a:spcAft>
                <a:spcPts val="0"/>
              </a:spcAft>
              <a:buClr>
                <a:srgbClr val="000000"/>
              </a:buClr>
              <a:buSzPts val="1800"/>
              <a:buFont typeface="Arial"/>
              <a:buNone/>
            </a:pPr>
            <a:endParaRPr sz="2100" i="0" u="none" strike="noStrike" cap="none">
              <a:solidFill>
                <a:schemeClr val="dk1"/>
              </a:solidFill>
            </a:endParaRPr>
          </a:p>
          <a:p>
            <a:pPr marL="342900" marR="0" lvl="0" indent="-273050" algn="l" rtl="0">
              <a:lnSpc>
                <a:spcPct val="110000"/>
              </a:lnSpc>
              <a:spcBef>
                <a:spcPts val="0"/>
              </a:spcBef>
              <a:spcAft>
                <a:spcPts val="0"/>
              </a:spcAft>
              <a:buClr>
                <a:schemeClr val="dk1"/>
              </a:buClr>
              <a:buSzPts val="1700"/>
              <a:buChar char="✔"/>
            </a:pPr>
            <a:r>
              <a:rPr lang="en" sz="2100" i="0" u="none" strike="noStrike" cap="none">
                <a:solidFill>
                  <a:schemeClr val="dk1"/>
                </a:solidFill>
              </a:rPr>
              <a:t>Grammar mistakes</a:t>
            </a:r>
            <a:endParaRPr sz="1400" i="0" u="none" strike="noStrike" cap="none">
              <a:solidFill>
                <a:schemeClr val="dk1"/>
              </a:solidFill>
            </a:endParaRPr>
          </a:p>
          <a:p>
            <a:pPr marL="88900" marR="0" lvl="0" indent="0" algn="l" rtl="0">
              <a:lnSpc>
                <a:spcPct val="110000"/>
              </a:lnSpc>
              <a:spcBef>
                <a:spcPts val="0"/>
              </a:spcBef>
              <a:spcAft>
                <a:spcPts val="0"/>
              </a:spcAft>
              <a:buClr>
                <a:srgbClr val="000000"/>
              </a:buClr>
              <a:buSzPts val="1800"/>
              <a:buFont typeface="Arial"/>
              <a:buNone/>
            </a:pPr>
            <a:endParaRPr sz="2100" i="0" u="none" strike="noStrike" cap="none">
              <a:solidFill>
                <a:schemeClr val="dk1"/>
              </a:solidFill>
            </a:endParaRPr>
          </a:p>
          <a:p>
            <a:pPr marL="342900" marR="0" lvl="0" indent="-273050" algn="l" rtl="0">
              <a:lnSpc>
                <a:spcPct val="110000"/>
              </a:lnSpc>
              <a:spcBef>
                <a:spcPts val="0"/>
              </a:spcBef>
              <a:spcAft>
                <a:spcPts val="0"/>
              </a:spcAft>
              <a:buClr>
                <a:schemeClr val="dk1"/>
              </a:buClr>
              <a:buSzPts val="1700"/>
              <a:buChar char="✔"/>
            </a:pPr>
            <a:r>
              <a:rPr lang="en" sz="2100" i="0" u="none" strike="noStrike" cap="none">
                <a:solidFill>
                  <a:schemeClr val="dk1"/>
                </a:solidFill>
              </a:rPr>
              <a:t>Restate the requirement</a:t>
            </a:r>
            <a:endParaRPr sz="1400" i="0" u="none" strike="noStrike" cap="none">
              <a:solidFill>
                <a:schemeClr val="dk1"/>
              </a:solidFill>
            </a:endParaRPr>
          </a:p>
          <a:p>
            <a:pPr marL="88900" marR="0" lvl="0" indent="0" algn="l" rtl="0">
              <a:lnSpc>
                <a:spcPct val="110000"/>
              </a:lnSpc>
              <a:spcBef>
                <a:spcPts val="0"/>
              </a:spcBef>
              <a:spcAft>
                <a:spcPts val="0"/>
              </a:spcAft>
              <a:buClr>
                <a:srgbClr val="000000"/>
              </a:buClr>
              <a:buSzPts val="1800"/>
              <a:buFont typeface="Arial"/>
              <a:buNone/>
            </a:pPr>
            <a:endParaRPr sz="2100" i="0" u="none" strike="noStrike" cap="none">
              <a:solidFill>
                <a:schemeClr val="dk1"/>
              </a:solidFill>
            </a:endParaRPr>
          </a:p>
          <a:p>
            <a:pPr marL="342900" marR="0" lvl="0" indent="-273050" algn="l" rtl="0">
              <a:lnSpc>
                <a:spcPct val="110000"/>
              </a:lnSpc>
              <a:spcBef>
                <a:spcPts val="0"/>
              </a:spcBef>
              <a:spcAft>
                <a:spcPts val="0"/>
              </a:spcAft>
              <a:buClr>
                <a:schemeClr val="dk1"/>
              </a:buClr>
              <a:buSzPts val="1700"/>
              <a:buChar char="✔"/>
            </a:pPr>
            <a:r>
              <a:rPr lang="en" sz="2100" i="0" u="none" strike="noStrike" cap="none">
                <a:solidFill>
                  <a:schemeClr val="dk1"/>
                </a:solidFill>
              </a:rPr>
              <a:t>Make assumptions </a:t>
            </a:r>
            <a:endParaRPr sz="1400" i="0" u="none" strike="noStrike" cap="none">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31"/>
          <p:cNvSpPr txBox="1">
            <a:spLocks noGrp="1"/>
          </p:cNvSpPr>
          <p:nvPr>
            <p:ph type="title" idx="4294967295"/>
          </p:nvPr>
        </p:nvSpPr>
        <p:spPr>
          <a:xfrm>
            <a:off x="157875" y="548588"/>
            <a:ext cx="7885800" cy="6927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 sz="3600" b="1" dirty="0">
                <a:latin typeface="Arial"/>
                <a:ea typeface="Arial"/>
                <a:cs typeface="Arial"/>
                <a:sym typeface="Arial"/>
              </a:rPr>
              <a:t>eBuy “Interested” Feature</a:t>
            </a:r>
            <a:endParaRPr sz="3600" dirty="0">
              <a:latin typeface="Arial"/>
              <a:ea typeface="Arial"/>
              <a:cs typeface="Arial"/>
              <a:sym typeface="Arial"/>
            </a:endParaRPr>
          </a:p>
        </p:txBody>
      </p:sp>
      <p:pic>
        <p:nvPicPr>
          <p:cNvPr id="198" name="Google Shape;198;p31" descr="eBuy Prepare Quote Response webpage"/>
          <p:cNvPicPr preferRelativeResize="0"/>
          <p:nvPr/>
        </p:nvPicPr>
        <p:blipFill>
          <a:blip r:embed="rId3">
            <a:alphaModFix/>
          </a:blip>
          <a:stretch>
            <a:fillRect/>
          </a:stretch>
        </p:blipFill>
        <p:spPr>
          <a:xfrm>
            <a:off x="157875" y="1241138"/>
            <a:ext cx="6461327" cy="3828938"/>
          </a:xfrm>
          <a:prstGeom prst="rect">
            <a:avLst/>
          </a:prstGeom>
          <a:noFill/>
          <a:ln>
            <a:noFill/>
          </a:ln>
        </p:spPr>
      </p:pic>
      <p:sp>
        <p:nvSpPr>
          <p:cNvPr id="199" name="Google Shape;199;p31"/>
          <p:cNvSpPr txBox="1">
            <a:spLocks noGrp="1"/>
          </p:cNvSpPr>
          <p:nvPr>
            <p:ph type="body" idx="2"/>
          </p:nvPr>
        </p:nvSpPr>
        <p:spPr>
          <a:xfrm>
            <a:off x="6863400" y="1369275"/>
            <a:ext cx="2172600" cy="3700800"/>
          </a:xfrm>
          <a:prstGeom prst="rect">
            <a:avLst/>
          </a:prstGeom>
        </p:spPr>
        <p:txBody>
          <a:bodyPr spcFirstLastPara="1" wrap="square" lIns="68575" tIns="34275" rIns="68575" bIns="34275" anchor="t" anchorCtr="0">
            <a:normAutofit/>
          </a:bodyPr>
          <a:lstStyle/>
          <a:p>
            <a:pPr marL="0" lvl="0" indent="0" algn="l" rtl="0">
              <a:spcBef>
                <a:spcPts val="800"/>
              </a:spcBef>
              <a:spcAft>
                <a:spcPts val="0"/>
              </a:spcAft>
              <a:buNone/>
            </a:pPr>
            <a:r>
              <a:rPr lang="en" sz="2000">
                <a:latin typeface="Arial"/>
                <a:ea typeface="Arial"/>
                <a:cs typeface="Arial"/>
                <a:sym typeface="Arial"/>
              </a:rPr>
              <a:t>Sellers can notify buyers that they are interested in an RFI/RFQ before submitting a response.</a:t>
            </a:r>
            <a:endParaRPr sz="2000">
              <a:latin typeface="Arial"/>
              <a:ea typeface="Arial"/>
              <a:cs typeface="Arial"/>
              <a:sym typeface="Arial"/>
            </a:endParaRPr>
          </a:p>
          <a:p>
            <a:pPr marL="0" lvl="0" indent="0" algn="l" rtl="0">
              <a:spcBef>
                <a:spcPts val="800"/>
              </a:spcBef>
              <a:spcAft>
                <a:spcPts val="0"/>
              </a:spcAft>
              <a:buNone/>
            </a:pPr>
            <a:endParaRPr sz="2000">
              <a:latin typeface="Arial"/>
              <a:ea typeface="Arial"/>
              <a:cs typeface="Arial"/>
              <a:sym typeface="Arial"/>
            </a:endParaRPr>
          </a:p>
          <a:p>
            <a:pPr marL="0" lvl="0" indent="0" algn="l" rtl="0">
              <a:spcBef>
                <a:spcPts val="800"/>
              </a:spcBef>
              <a:spcAft>
                <a:spcPts val="0"/>
              </a:spcAft>
              <a:buNone/>
            </a:pPr>
            <a:r>
              <a:rPr lang="en" sz="2000">
                <a:latin typeface="Arial"/>
                <a:ea typeface="Arial"/>
                <a:cs typeface="Arial"/>
                <a:sym typeface="Arial"/>
              </a:rPr>
              <a:t>Seller’s </a:t>
            </a:r>
            <a:r>
              <a:rPr lang="en" sz="2000" i="1">
                <a:latin typeface="Arial"/>
                <a:ea typeface="Arial"/>
                <a:cs typeface="Arial"/>
                <a:sym typeface="Arial"/>
              </a:rPr>
              <a:t>My Quotes</a:t>
            </a:r>
            <a:r>
              <a:rPr lang="en" sz="2000">
                <a:latin typeface="Arial"/>
                <a:ea typeface="Arial"/>
                <a:cs typeface="Arial"/>
                <a:sym typeface="Arial"/>
              </a:rPr>
              <a:t> page will display all interested action.</a:t>
            </a:r>
            <a:endParaRPr sz="2000">
              <a:latin typeface="Arial"/>
              <a:ea typeface="Arial"/>
              <a:cs typeface="Arial"/>
              <a:sym typeface="Arial"/>
            </a:endParaRPr>
          </a:p>
        </p:txBody>
      </p:sp>
      <p:sp>
        <p:nvSpPr>
          <p:cNvPr id="200" name="Google Shape;200;p31" descr="Yellow circle around the interested button"/>
          <p:cNvSpPr/>
          <p:nvPr/>
        </p:nvSpPr>
        <p:spPr>
          <a:xfrm>
            <a:off x="3654731" y="1294988"/>
            <a:ext cx="1028700" cy="1165500"/>
          </a:xfrm>
          <a:prstGeom prst="ellipse">
            <a:avLst/>
          </a:prstGeom>
          <a:noFill/>
          <a:ln w="114300" cap="flat" cmpd="sng">
            <a:solidFill>
              <a:srgbClr val="F1C232"/>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32">
            <a:extLst>
              <a:ext uri="{C183D7F6-B498-43B3-948B-1728B52AA6E4}">
                <adec:decorative xmlns:adec="http://schemas.microsoft.com/office/drawing/2017/decorative" val="1"/>
              </a:ext>
            </a:extLst>
          </p:cNvPr>
          <p:cNvSpPr/>
          <p:nvPr/>
        </p:nvSpPr>
        <p:spPr>
          <a:xfrm>
            <a:off x="-1" y="1469858"/>
            <a:ext cx="7266600" cy="2992800"/>
          </a:xfrm>
          <a:prstGeom prst="rect">
            <a:avLst/>
          </a:prstGeom>
          <a:solidFill>
            <a:srgbClr val="F2F2F2"/>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206" name="Google Shape;206;p32"/>
          <p:cNvSpPr txBox="1"/>
          <p:nvPr/>
        </p:nvSpPr>
        <p:spPr>
          <a:xfrm>
            <a:off x="0" y="2040050"/>
            <a:ext cx="7266600" cy="2316600"/>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SzPts val="2400"/>
              <a:buNone/>
            </a:pPr>
            <a:r>
              <a:rPr lang="en" sz="2700" dirty="0">
                <a:solidFill>
                  <a:srgbClr val="0C0C0C"/>
                </a:solidFill>
              </a:rPr>
              <a:t>How can I ensure my quote/proposal is responsive?</a:t>
            </a:r>
            <a:endParaRPr sz="2700" dirty="0">
              <a:solidFill>
                <a:srgbClr val="0C0C0C"/>
              </a:solidFill>
            </a:endParaRPr>
          </a:p>
          <a:p>
            <a:pPr marL="0" lvl="0" indent="0" algn="l" rtl="0">
              <a:spcBef>
                <a:spcPts val="0"/>
              </a:spcBef>
              <a:spcAft>
                <a:spcPts val="0"/>
              </a:spcAft>
              <a:buSzPts val="2400"/>
              <a:buNone/>
            </a:pPr>
            <a:endParaRPr sz="2700" dirty="0">
              <a:solidFill>
                <a:srgbClr val="0C0C0C"/>
              </a:solidFill>
            </a:endParaRPr>
          </a:p>
          <a:p>
            <a:pPr marL="0" lvl="0" indent="0" algn="l" rtl="0">
              <a:spcBef>
                <a:spcPts val="0"/>
              </a:spcBef>
              <a:spcAft>
                <a:spcPts val="0"/>
              </a:spcAft>
              <a:buSzPts val="2400"/>
              <a:buNone/>
            </a:pPr>
            <a:r>
              <a:rPr lang="en" sz="2700" dirty="0">
                <a:solidFill>
                  <a:srgbClr val="0C0C0C"/>
                </a:solidFill>
              </a:rPr>
              <a:t>How does the government evaluate my quote/proposal?</a:t>
            </a:r>
            <a:endParaRPr sz="2700" dirty="0">
              <a:solidFill>
                <a:srgbClr val="0C0C0C"/>
              </a:solidFill>
            </a:endParaRPr>
          </a:p>
          <a:p>
            <a:pPr marL="0" lvl="0" indent="0" algn="l" rtl="0">
              <a:spcBef>
                <a:spcPts val="0"/>
              </a:spcBef>
              <a:spcAft>
                <a:spcPts val="0"/>
              </a:spcAft>
              <a:buSzPts val="2400"/>
              <a:buNone/>
            </a:pPr>
            <a:endParaRPr sz="1100" dirty="0"/>
          </a:p>
        </p:txBody>
      </p:sp>
      <p:sp>
        <p:nvSpPr>
          <p:cNvPr id="207" name="Google Shape;207;p32">
            <a:extLst>
              <a:ext uri="{C183D7F6-B498-43B3-948B-1728B52AA6E4}">
                <adec:decorative xmlns:adec="http://schemas.microsoft.com/office/drawing/2017/decorative" val="1"/>
              </a:ext>
            </a:extLst>
          </p:cNvPr>
          <p:cNvSpPr/>
          <p:nvPr/>
        </p:nvSpPr>
        <p:spPr>
          <a:xfrm>
            <a:off x="7266798" y="1345167"/>
            <a:ext cx="272100" cy="2992800"/>
          </a:xfrm>
          <a:prstGeom prst="rect">
            <a:avLst/>
          </a:prstGeom>
          <a:solidFill>
            <a:schemeClr val="accent1"/>
          </a:solid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None/>
            </a:pPr>
            <a:endParaRPr sz="1100" b="0" i="0" u="none" strike="noStrike" cap="none">
              <a:solidFill>
                <a:schemeClr val="lt1"/>
              </a:solidFill>
              <a:latin typeface="Arial"/>
              <a:ea typeface="Arial"/>
              <a:cs typeface="Arial"/>
              <a:sym typeface="Arial"/>
            </a:endParaRPr>
          </a:p>
        </p:txBody>
      </p:sp>
      <p:sp>
        <p:nvSpPr>
          <p:cNvPr id="208" name="Google Shape;208;p32"/>
          <p:cNvSpPr txBox="1">
            <a:spLocks noGrp="1"/>
          </p:cNvSpPr>
          <p:nvPr>
            <p:ph type="title" idx="4294967295"/>
          </p:nvPr>
        </p:nvSpPr>
        <p:spPr>
          <a:xfrm>
            <a:off x="162000" y="490698"/>
            <a:ext cx="3790200" cy="602700"/>
          </a:xfrm>
          <a:prstGeom prst="rect">
            <a:avLst/>
          </a:prstGeom>
          <a:noFill/>
          <a:ln>
            <a:noFill/>
            <a:prstDash/>
          </a:ln>
          <a:effectLst/>
        </p:spPr>
        <p:txBody>
          <a:bodyPr rot="0" spcFirstLastPara="1" vertOverflow="overflow" horzOverflow="overflow" vert="horz" wrap="square" lIns="92375" tIns="46175" rIns="92375" bIns="4617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chemeClr val="dk1"/>
              </a:buClr>
              <a:buSzPts val="3300"/>
              <a:buFont typeface="Calibri"/>
              <a:buNone/>
              <a:tabLst/>
              <a:defRPr/>
            </a:pPr>
            <a:r>
              <a:rPr kumimoji="0" lang="en-US" sz="3600" b="1" i="0" u="none" strike="noStrike" kern="0" cap="none" spc="0" normalizeH="0" baseline="0" noProof="0" dirty="0">
                <a:ln>
                  <a:noFill/>
                </a:ln>
                <a:solidFill>
                  <a:srgbClr val="000000"/>
                </a:solidFill>
                <a:effectLst/>
                <a:uLnTx/>
                <a:uFillTx/>
                <a:latin typeface="Arial"/>
                <a:ea typeface="Arial"/>
                <a:cs typeface="Arial"/>
                <a:sym typeface="Arial"/>
              </a:rPr>
              <a:t>Questions </a:t>
            </a:r>
            <a:endParaRPr kumimoji="0" lang="en-US" sz="3600" b="0" i="0" u="none" strike="noStrike" kern="0" cap="none" spc="0" normalizeH="0" baseline="0" noProof="0" dirty="0">
              <a:ln>
                <a:noFill/>
              </a:ln>
              <a:solidFill>
                <a:srgbClr val="000000"/>
              </a:solidFill>
              <a:effectLst/>
              <a:uLnTx/>
              <a:uFillTx/>
              <a:latin typeface="Arial"/>
              <a:ea typeface="Arial"/>
              <a:cs typeface="Arial"/>
              <a:sym typeface="Arial"/>
            </a:endParaRPr>
          </a:p>
        </p:txBody>
      </p:sp>
      <p:pic>
        <p:nvPicPr>
          <p:cNvPr id="209" name="Google Shape;209;p32" descr="Overhead shot of people working at a table. Laptops, notebooks and other items are on the table."/>
          <p:cNvPicPr preferRelativeResize="0"/>
          <p:nvPr/>
        </p:nvPicPr>
        <p:blipFill rotWithShape="1">
          <a:blip r:embed="rId3">
            <a:alphaModFix/>
          </a:blip>
          <a:srcRect/>
          <a:stretch/>
        </p:blipFill>
        <p:spPr>
          <a:xfrm rot="5400000">
            <a:off x="5769721" y="1769221"/>
            <a:ext cx="5143500" cy="160505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3"/>
          <p:cNvSpPr txBox="1">
            <a:spLocks noGrp="1"/>
          </p:cNvSpPr>
          <p:nvPr>
            <p:ph type="title"/>
          </p:nvPr>
        </p:nvSpPr>
        <p:spPr>
          <a:xfrm>
            <a:off x="233775" y="333769"/>
            <a:ext cx="6390600" cy="429600"/>
          </a:xfrm>
          <a:prstGeom prst="rect">
            <a:avLst/>
          </a:prstGeom>
          <a:noFill/>
          <a:ln>
            <a:noFill/>
          </a:ln>
        </p:spPr>
        <p:txBody>
          <a:bodyPr spcFirstLastPara="1" wrap="square" lIns="68575" tIns="68575" rIns="68575" bIns="68575" anchor="t" anchorCtr="0">
            <a:noAutofit/>
          </a:bodyPr>
          <a:lstStyle/>
          <a:p>
            <a:pPr marL="0" lvl="0" indent="0" algn="ctr" rtl="0">
              <a:lnSpc>
                <a:spcPct val="90000"/>
              </a:lnSpc>
              <a:spcBef>
                <a:spcPts val="0"/>
              </a:spcBef>
              <a:spcAft>
                <a:spcPts val="0"/>
              </a:spcAft>
              <a:buClr>
                <a:srgbClr val="002060"/>
              </a:buClr>
              <a:buSzPts val="2300"/>
              <a:buFont typeface="Roboto"/>
              <a:buNone/>
            </a:pPr>
            <a:r>
              <a:rPr lang="en" sz="3600" b="1">
                <a:latin typeface="Arial"/>
                <a:ea typeface="Arial"/>
                <a:cs typeface="Arial"/>
                <a:sym typeface="Arial"/>
              </a:rPr>
              <a:t>MAS Resources for Assistance</a:t>
            </a:r>
            <a:endParaRPr sz="3600" b="1">
              <a:latin typeface="Arial"/>
              <a:ea typeface="Arial"/>
              <a:cs typeface="Arial"/>
              <a:sym typeface="Arial"/>
            </a:endParaRPr>
          </a:p>
          <a:p>
            <a:pPr marL="0" lvl="0" indent="0" algn="ctr" rtl="0">
              <a:lnSpc>
                <a:spcPct val="90000"/>
              </a:lnSpc>
              <a:spcBef>
                <a:spcPts val="0"/>
              </a:spcBef>
              <a:spcAft>
                <a:spcPts val="0"/>
              </a:spcAft>
              <a:buClr>
                <a:srgbClr val="002060"/>
              </a:buClr>
              <a:buSzPts val="2300"/>
              <a:buFont typeface="Roboto"/>
              <a:buNone/>
            </a:pPr>
            <a:endParaRPr sz="4700" b="1">
              <a:latin typeface="Roboto"/>
              <a:ea typeface="Roboto"/>
              <a:cs typeface="Roboto"/>
              <a:sym typeface="Roboto"/>
            </a:endParaRPr>
          </a:p>
          <a:p>
            <a:pPr marL="0" lvl="0" indent="0" algn="l" rtl="0">
              <a:lnSpc>
                <a:spcPct val="90000"/>
              </a:lnSpc>
              <a:spcBef>
                <a:spcPts val="0"/>
              </a:spcBef>
              <a:spcAft>
                <a:spcPts val="0"/>
              </a:spcAft>
              <a:buSzPts val="2100"/>
              <a:buNone/>
            </a:pPr>
            <a:endParaRPr sz="3400"/>
          </a:p>
        </p:txBody>
      </p:sp>
      <p:sp>
        <p:nvSpPr>
          <p:cNvPr id="216" name="Google Shape;216;p33"/>
          <p:cNvSpPr txBox="1">
            <a:spLocks noGrp="1"/>
          </p:cNvSpPr>
          <p:nvPr>
            <p:ph type="body" idx="1"/>
          </p:nvPr>
        </p:nvSpPr>
        <p:spPr>
          <a:xfrm>
            <a:off x="136650" y="1190631"/>
            <a:ext cx="8520600" cy="3416400"/>
          </a:xfrm>
          <a:prstGeom prst="rect">
            <a:avLst/>
          </a:prstGeom>
          <a:noFill/>
          <a:ln>
            <a:noFill/>
          </a:ln>
        </p:spPr>
        <p:txBody>
          <a:bodyPr spcFirstLastPara="1" wrap="square" lIns="68575" tIns="68575" rIns="68575" bIns="68575" anchor="t" anchorCtr="0">
            <a:normAutofit/>
          </a:bodyPr>
          <a:lstStyle/>
          <a:p>
            <a:pPr marL="0" lvl="0" indent="0" algn="ctr" rtl="0">
              <a:lnSpc>
                <a:spcPct val="90000"/>
              </a:lnSpc>
              <a:spcBef>
                <a:spcPts val="0"/>
              </a:spcBef>
              <a:spcAft>
                <a:spcPts val="0"/>
              </a:spcAft>
              <a:buSzPts val="1400"/>
              <a:buNone/>
            </a:pPr>
            <a:endParaRPr sz="3000" dirty="0">
              <a:latin typeface="Arial"/>
              <a:ea typeface="Arial"/>
              <a:cs typeface="Arial"/>
              <a:sym typeface="Arial"/>
            </a:endParaRPr>
          </a:p>
          <a:p>
            <a:pPr marL="0" lvl="0" indent="0" algn="ctr" rtl="0">
              <a:lnSpc>
                <a:spcPct val="90000"/>
              </a:lnSpc>
              <a:spcBef>
                <a:spcPts val="0"/>
              </a:spcBef>
              <a:spcAft>
                <a:spcPts val="0"/>
              </a:spcAft>
              <a:buSzPts val="1400"/>
              <a:buNone/>
            </a:pPr>
            <a:r>
              <a:rPr lang="en" sz="3000" u="sng" dirty="0">
                <a:solidFill>
                  <a:schemeClr val="hlink"/>
                </a:solidFill>
                <a:latin typeface="Arial"/>
                <a:ea typeface="Arial"/>
                <a:cs typeface="Arial"/>
                <a:sym typeface="Arial"/>
                <a:hlinkClick r:id="rId3"/>
              </a:rPr>
              <a:t>www.gsa.gov/schedule</a:t>
            </a:r>
            <a:endParaRPr sz="3000" dirty="0">
              <a:latin typeface="Arial"/>
              <a:ea typeface="Arial"/>
              <a:cs typeface="Arial"/>
              <a:sym typeface="Arial"/>
            </a:endParaRPr>
          </a:p>
          <a:p>
            <a:pPr marL="0" lvl="0" indent="0" algn="ctr" rtl="0">
              <a:lnSpc>
                <a:spcPct val="90000"/>
              </a:lnSpc>
              <a:spcBef>
                <a:spcPts val="0"/>
              </a:spcBef>
              <a:spcAft>
                <a:spcPts val="0"/>
              </a:spcAft>
              <a:buSzPts val="1400"/>
              <a:buNone/>
            </a:pPr>
            <a:endParaRPr sz="3000" dirty="0">
              <a:latin typeface="Arial"/>
              <a:ea typeface="Arial"/>
              <a:cs typeface="Arial"/>
              <a:sym typeface="Arial"/>
            </a:endParaRPr>
          </a:p>
          <a:p>
            <a:pPr marL="0" lvl="0" indent="0" algn="ctr" rtl="0">
              <a:lnSpc>
                <a:spcPct val="90000"/>
              </a:lnSpc>
              <a:spcBef>
                <a:spcPts val="0"/>
              </a:spcBef>
              <a:spcAft>
                <a:spcPts val="0"/>
              </a:spcAft>
              <a:buSzPts val="1400"/>
              <a:buNone/>
            </a:pPr>
            <a:r>
              <a:rPr lang="en" sz="3000" dirty="0">
                <a:latin typeface="Arial"/>
                <a:ea typeface="Arial"/>
                <a:cs typeface="Arial"/>
                <a:sym typeface="Arial"/>
              </a:rPr>
              <a:t>Email: </a:t>
            </a:r>
            <a:r>
              <a:rPr lang="en" sz="3000" u="sng" dirty="0">
                <a:solidFill>
                  <a:schemeClr val="hlink"/>
                </a:solidFill>
                <a:latin typeface="Arial"/>
                <a:ea typeface="Arial"/>
                <a:cs typeface="Arial"/>
                <a:sym typeface="Arial"/>
                <a:hlinkClick r:id="rId4"/>
              </a:rPr>
              <a:t>MASPMO@GSA.GOV</a:t>
            </a:r>
            <a:endParaRPr sz="3000" dirty="0">
              <a:latin typeface="Arial"/>
              <a:ea typeface="Arial"/>
              <a:cs typeface="Arial"/>
              <a:sym typeface="Arial"/>
            </a:endParaRPr>
          </a:p>
          <a:p>
            <a:pPr marL="0" lvl="0" indent="0" algn="ctr" rtl="0">
              <a:lnSpc>
                <a:spcPct val="90000"/>
              </a:lnSpc>
              <a:spcBef>
                <a:spcPts val="0"/>
              </a:spcBef>
              <a:spcAft>
                <a:spcPts val="0"/>
              </a:spcAft>
              <a:buSzPts val="1400"/>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34"/>
          <p:cNvSpPr txBox="1">
            <a:spLocks noGrp="1"/>
          </p:cNvSpPr>
          <p:nvPr>
            <p:ph type="title" idx="4294967295"/>
          </p:nvPr>
        </p:nvSpPr>
        <p:spPr>
          <a:xfrm>
            <a:off x="1678425" y="1911431"/>
            <a:ext cx="5898900" cy="914400"/>
          </a:xfrm>
          <a:prstGeom prst="rect">
            <a:avLst/>
          </a:prstGeom>
          <a:noFill/>
          <a:ln>
            <a:noFill/>
          </a:ln>
        </p:spPr>
        <p:txBody>
          <a:bodyPr spcFirstLastPara="1" wrap="square" lIns="68575" tIns="68575" rIns="68575" bIns="68575" anchor="t" anchorCtr="0">
            <a:spAutoFit/>
          </a:bodyPr>
          <a:lstStyle/>
          <a:p>
            <a:pPr marL="0" marR="0" lvl="0" indent="0" algn="ctr" rtl="0">
              <a:lnSpc>
                <a:spcPct val="90000"/>
              </a:lnSpc>
              <a:spcBef>
                <a:spcPts val="0"/>
              </a:spcBef>
              <a:spcAft>
                <a:spcPts val="0"/>
              </a:spcAft>
              <a:buClr>
                <a:srgbClr val="000000"/>
              </a:buClr>
              <a:buSzPts val="5600"/>
              <a:buFont typeface="Arial"/>
              <a:buNone/>
            </a:pPr>
            <a:r>
              <a:rPr lang="en" sz="5600" b="1" i="0" u="none" strike="noStrike" cap="none">
                <a:latin typeface="Arial"/>
                <a:ea typeface="Arial"/>
                <a:cs typeface="Arial"/>
                <a:sym typeface="Arial"/>
              </a:rPr>
              <a:t>Questions?</a:t>
            </a:r>
            <a:endParaRPr>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6"/>
        <p:cNvGrpSpPr/>
        <p:nvPr/>
      </p:nvGrpSpPr>
      <p:grpSpPr>
        <a:xfrm>
          <a:off x="0" y="0"/>
          <a:ext cx="0" cy="0"/>
          <a:chOff x="0" y="0"/>
          <a:chExt cx="0" cy="0"/>
        </a:xfrm>
      </p:grpSpPr>
      <p:sp>
        <p:nvSpPr>
          <p:cNvPr id="77" name="Google Shape;77;p17"/>
          <p:cNvSpPr txBox="1">
            <a:spLocks noGrp="1"/>
          </p:cNvSpPr>
          <p:nvPr>
            <p:ph type="body" idx="4294967295"/>
          </p:nvPr>
        </p:nvSpPr>
        <p:spPr>
          <a:xfrm>
            <a:off x="156301" y="1227281"/>
            <a:ext cx="8325600" cy="3034800"/>
          </a:xfrm>
          <a:prstGeom prst="rect">
            <a:avLst/>
          </a:prstGeom>
          <a:noFill/>
          <a:ln>
            <a:noFill/>
          </a:ln>
        </p:spPr>
        <p:txBody>
          <a:bodyPr spcFirstLastPara="1" wrap="square" lIns="34275" tIns="34275" rIns="34275" bIns="34275" anchor="t" anchorCtr="0">
            <a:noAutofit/>
          </a:bodyPr>
          <a:lstStyle/>
          <a:p>
            <a:pPr marL="342900" marR="0" lvl="0" indent="-317500" algn="l" rtl="0">
              <a:lnSpc>
                <a:spcPct val="90000"/>
              </a:lnSpc>
              <a:spcBef>
                <a:spcPts val="0"/>
              </a:spcBef>
              <a:spcAft>
                <a:spcPts val="0"/>
              </a:spcAft>
              <a:buClr>
                <a:schemeClr val="dk1"/>
              </a:buClr>
              <a:buSzPts val="2400"/>
              <a:buChar char="•"/>
            </a:pPr>
            <a:r>
              <a:rPr lang="en">
                <a:solidFill>
                  <a:schemeClr val="dk1"/>
                </a:solidFill>
                <a:latin typeface="Arial"/>
                <a:ea typeface="Arial"/>
                <a:cs typeface="Arial"/>
                <a:sym typeface="Arial"/>
              </a:rPr>
              <a:t>The power of responding to Requests for </a:t>
            </a:r>
            <a:r>
              <a:rPr lang="en">
                <a:solidFill>
                  <a:schemeClr val="dk1"/>
                </a:solidFill>
              </a:rPr>
              <a:t>Information</a:t>
            </a:r>
            <a:r>
              <a:rPr lang="en">
                <a:solidFill>
                  <a:schemeClr val="dk1"/>
                </a:solidFill>
                <a:latin typeface="Arial"/>
                <a:ea typeface="Arial"/>
                <a:cs typeface="Arial"/>
                <a:sym typeface="Arial"/>
              </a:rPr>
              <a:t> (RFI)/Sources Sought Notices (SSN)</a:t>
            </a:r>
            <a:endParaRPr>
              <a:solidFill>
                <a:schemeClr val="dk1"/>
              </a:solidFill>
              <a:latin typeface="Arial"/>
              <a:ea typeface="Arial"/>
              <a:cs typeface="Arial"/>
              <a:sym typeface="Arial"/>
            </a:endParaRPr>
          </a:p>
          <a:p>
            <a:pPr marL="342900" lvl="0" indent="0" algn="l" rtl="0">
              <a:lnSpc>
                <a:spcPct val="90000"/>
              </a:lnSpc>
              <a:spcBef>
                <a:spcPts val="0"/>
              </a:spcBef>
              <a:spcAft>
                <a:spcPts val="0"/>
              </a:spcAft>
              <a:buSzPts val="2100"/>
              <a:buNone/>
            </a:pPr>
            <a:endParaRPr>
              <a:solidFill>
                <a:schemeClr val="dk1"/>
              </a:solidFill>
              <a:latin typeface="Arial"/>
              <a:ea typeface="Arial"/>
              <a:cs typeface="Arial"/>
              <a:sym typeface="Arial"/>
            </a:endParaRPr>
          </a:p>
          <a:p>
            <a:pPr marL="342900" lvl="0" indent="-279400" algn="l" rtl="0">
              <a:lnSpc>
                <a:spcPct val="90000"/>
              </a:lnSpc>
              <a:spcBef>
                <a:spcPts val="0"/>
              </a:spcBef>
              <a:spcAft>
                <a:spcPts val="0"/>
              </a:spcAft>
              <a:buClr>
                <a:schemeClr val="dk1"/>
              </a:buClr>
              <a:buSzPts val="1800"/>
              <a:buChar char="•"/>
            </a:pPr>
            <a:r>
              <a:rPr lang="en">
                <a:solidFill>
                  <a:schemeClr val="dk1"/>
                </a:solidFill>
                <a:latin typeface="Arial"/>
                <a:ea typeface="Arial"/>
                <a:cs typeface="Arial"/>
                <a:sym typeface="Arial"/>
              </a:rPr>
              <a:t>Differences between Requests for Quotes (RFQ) and Requests for Proposals (RFP)</a:t>
            </a:r>
            <a:endParaRPr>
              <a:solidFill>
                <a:schemeClr val="dk1"/>
              </a:solidFill>
              <a:latin typeface="Arial"/>
              <a:ea typeface="Arial"/>
              <a:cs typeface="Arial"/>
              <a:sym typeface="Arial"/>
            </a:endParaRPr>
          </a:p>
          <a:p>
            <a:pPr marL="342900" lvl="0" indent="0" algn="l" rtl="0">
              <a:lnSpc>
                <a:spcPct val="90000"/>
              </a:lnSpc>
              <a:spcBef>
                <a:spcPts val="0"/>
              </a:spcBef>
              <a:spcAft>
                <a:spcPts val="0"/>
              </a:spcAft>
              <a:buSzPts val="2100"/>
              <a:buNone/>
            </a:pPr>
            <a:endParaRPr>
              <a:solidFill>
                <a:schemeClr val="dk1"/>
              </a:solidFill>
              <a:latin typeface="Arial"/>
              <a:ea typeface="Arial"/>
              <a:cs typeface="Arial"/>
              <a:sym typeface="Arial"/>
            </a:endParaRPr>
          </a:p>
          <a:p>
            <a:pPr marL="342900" lvl="0" indent="-279400" algn="l" rtl="0">
              <a:lnSpc>
                <a:spcPct val="90000"/>
              </a:lnSpc>
              <a:spcBef>
                <a:spcPts val="0"/>
              </a:spcBef>
              <a:spcAft>
                <a:spcPts val="0"/>
              </a:spcAft>
              <a:buClr>
                <a:schemeClr val="dk1"/>
              </a:buClr>
              <a:buSzPts val="1800"/>
              <a:buChar char="•"/>
            </a:pPr>
            <a:r>
              <a:rPr lang="en">
                <a:solidFill>
                  <a:schemeClr val="dk1"/>
                </a:solidFill>
                <a:latin typeface="Arial"/>
                <a:ea typeface="Arial"/>
                <a:cs typeface="Arial"/>
                <a:sym typeface="Arial"/>
              </a:rPr>
              <a:t>Tips on creating more effective responses</a:t>
            </a:r>
            <a:endParaRPr>
              <a:solidFill>
                <a:schemeClr val="dk1"/>
              </a:solidFill>
              <a:latin typeface="Arial"/>
              <a:ea typeface="Arial"/>
              <a:cs typeface="Arial"/>
              <a:sym typeface="Arial"/>
            </a:endParaRPr>
          </a:p>
          <a:p>
            <a:pPr marL="342900" lvl="0" indent="0" algn="l" rtl="0">
              <a:lnSpc>
                <a:spcPct val="90000"/>
              </a:lnSpc>
              <a:spcBef>
                <a:spcPts val="0"/>
              </a:spcBef>
              <a:spcAft>
                <a:spcPts val="0"/>
              </a:spcAft>
              <a:buSzPts val="2100"/>
              <a:buNone/>
            </a:pPr>
            <a:endParaRPr>
              <a:solidFill>
                <a:schemeClr val="dk1"/>
              </a:solidFill>
              <a:latin typeface="Arial"/>
              <a:ea typeface="Arial"/>
              <a:cs typeface="Arial"/>
              <a:sym typeface="Arial"/>
            </a:endParaRPr>
          </a:p>
          <a:p>
            <a:pPr marL="342900" lvl="0" indent="-279400" algn="l" rtl="0">
              <a:lnSpc>
                <a:spcPct val="90000"/>
              </a:lnSpc>
              <a:spcBef>
                <a:spcPts val="0"/>
              </a:spcBef>
              <a:spcAft>
                <a:spcPts val="0"/>
              </a:spcAft>
              <a:buClr>
                <a:schemeClr val="dk1"/>
              </a:buClr>
              <a:buSzPts val="1800"/>
              <a:buChar char="•"/>
            </a:pPr>
            <a:r>
              <a:rPr lang="en">
                <a:solidFill>
                  <a:schemeClr val="dk1"/>
                </a:solidFill>
                <a:latin typeface="Arial"/>
                <a:ea typeface="Arial"/>
                <a:cs typeface="Arial"/>
                <a:sym typeface="Arial"/>
              </a:rPr>
              <a:t>Common mistakes to avoid</a:t>
            </a:r>
            <a:endParaRPr>
              <a:solidFill>
                <a:schemeClr val="dk1"/>
              </a:solidFill>
              <a:latin typeface="Arial"/>
              <a:ea typeface="Arial"/>
              <a:cs typeface="Arial"/>
              <a:sym typeface="Arial"/>
            </a:endParaRPr>
          </a:p>
          <a:p>
            <a:pPr marL="342900" lvl="0" indent="0" algn="l" rtl="0">
              <a:lnSpc>
                <a:spcPct val="90000"/>
              </a:lnSpc>
              <a:spcBef>
                <a:spcPts val="0"/>
              </a:spcBef>
              <a:spcAft>
                <a:spcPts val="0"/>
              </a:spcAft>
              <a:buSzPts val="2100"/>
              <a:buNone/>
            </a:pPr>
            <a:endParaRPr>
              <a:solidFill>
                <a:schemeClr val="dk1"/>
              </a:solidFill>
              <a:latin typeface="Arial"/>
              <a:ea typeface="Arial"/>
              <a:cs typeface="Arial"/>
              <a:sym typeface="Arial"/>
            </a:endParaRPr>
          </a:p>
          <a:p>
            <a:pPr marL="342900" lvl="0" indent="-279400" algn="l" rtl="0">
              <a:lnSpc>
                <a:spcPct val="90000"/>
              </a:lnSpc>
              <a:spcBef>
                <a:spcPts val="0"/>
              </a:spcBef>
              <a:spcAft>
                <a:spcPts val="0"/>
              </a:spcAft>
              <a:buClr>
                <a:schemeClr val="dk1"/>
              </a:buClr>
              <a:buSzPts val="1800"/>
              <a:buChar char="•"/>
            </a:pPr>
            <a:r>
              <a:rPr lang="en">
                <a:solidFill>
                  <a:schemeClr val="dk1"/>
                </a:solidFill>
                <a:latin typeface="Arial"/>
                <a:ea typeface="Arial"/>
                <a:cs typeface="Arial"/>
                <a:sym typeface="Arial"/>
              </a:rPr>
              <a:t>Insights from federal contracting officers </a:t>
            </a:r>
            <a:endParaRPr>
              <a:solidFill>
                <a:schemeClr val="dk1"/>
              </a:solidFill>
              <a:latin typeface="Arial"/>
              <a:ea typeface="Arial"/>
              <a:cs typeface="Arial"/>
              <a:sym typeface="Arial"/>
            </a:endParaRPr>
          </a:p>
        </p:txBody>
      </p:sp>
      <p:sp>
        <p:nvSpPr>
          <p:cNvPr id="78" name="Google Shape;78;p17"/>
          <p:cNvSpPr txBox="1">
            <a:spLocks noGrp="1"/>
          </p:cNvSpPr>
          <p:nvPr>
            <p:ph type="title" idx="4294967295"/>
          </p:nvPr>
        </p:nvSpPr>
        <p:spPr>
          <a:xfrm>
            <a:off x="93431" y="317738"/>
            <a:ext cx="7206900" cy="6927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 sz="3600" b="1" dirty="0">
                <a:latin typeface="Arial"/>
                <a:ea typeface="Arial"/>
                <a:cs typeface="Arial"/>
                <a:sym typeface="Arial"/>
              </a:rPr>
              <a:t>Today’s Agenda</a:t>
            </a:r>
            <a:endParaRPr sz="3600" b="1" dirty="0">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35"/>
          <p:cNvSpPr txBox="1">
            <a:spLocks noGrp="1"/>
          </p:cNvSpPr>
          <p:nvPr>
            <p:ph type="title" idx="4294967295"/>
          </p:nvPr>
        </p:nvSpPr>
        <p:spPr>
          <a:xfrm>
            <a:off x="1425300" y="1874681"/>
            <a:ext cx="5898900" cy="1690200"/>
          </a:xfrm>
          <a:prstGeom prst="rect">
            <a:avLst/>
          </a:prstGeom>
          <a:noFill/>
          <a:ln>
            <a:noFill/>
          </a:ln>
        </p:spPr>
        <p:txBody>
          <a:bodyPr spcFirstLastPara="1" wrap="square" lIns="68575" tIns="68575" rIns="68575" bIns="68575" anchor="t" anchorCtr="0">
            <a:spAutoFit/>
          </a:bodyPr>
          <a:lstStyle/>
          <a:p>
            <a:pPr marL="0" marR="0" lvl="0" indent="0" algn="ctr" rtl="0">
              <a:lnSpc>
                <a:spcPct val="90000"/>
              </a:lnSpc>
              <a:spcBef>
                <a:spcPts val="0"/>
              </a:spcBef>
              <a:spcAft>
                <a:spcPts val="0"/>
              </a:spcAft>
              <a:buClr>
                <a:srgbClr val="000000"/>
              </a:buClr>
              <a:buSzPts val="5600"/>
              <a:buFont typeface="Arial"/>
              <a:buNone/>
            </a:pPr>
            <a:r>
              <a:rPr lang="en" sz="5600" b="1" i="0" u="none" strike="noStrike" cap="none">
                <a:latin typeface="Arial"/>
                <a:ea typeface="Arial"/>
                <a:cs typeface="Arial"/>
                <a:sym typeface="Arial"/>
              </a:rPr>
              <a:t>Thank You! </a:t>
            </a:r>
            <a:endParaRPr>
              <a:latin typeface="Arial"/>
              <a:ea typeface="Arial"/>
              <a:cs typeface="Arial"/>
              <a:sym typeface="Arial"/>
            </a:endParaRPr>
          </a:p>
          <a:p>
            <a:pPr marL="0" marR="0" lvl="0" indent="0" algn="ctr" rtl="0">
              <a:lnSpc>
                <a:spcPct val="90000"/>
              </a:lnSpc>
              <a:spcBef>
                <a:spcPts val="0"/>
              </a:spcBef>
              <a:spcAft>
                <a:spcPts val="0"/>
              </a:spcAft>
              <a:buClr>
                <a:srgbClr val="000000"/>
              </a:buClr>
              <a:buSzPts val="5600"/>
              <a:buFont typeface="Arial"/>
              <a:buNone/>
            </a:pPr>
            <a:endParaRPr sz="5600" b="1" i="0" u="none" strike="noStrike" cap="none">
              <a:solidFill>
                <a:srgbClr val="002060"/>
              </a:solidFill>
              <a:latin typeface="Roboto"/>
              <a:ea typeface="Roboto"/>
              <a:cs typeface="Roboto"/>
              <a:sym typeface="Robo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6C337E-6502-268E-00B7-72D4E1C98B9B}"/>
              </a:ext>
            </a:extLst>
          </p:cNvPr>
          <p:cNvSpPr>
            <a:spLocks noGrp="1"/>
          </p:cNvSpPr>
          <p:nvPr>
            <p:ph type="title"/>
          </p:nvPr>
        </p:nvSpPr>
        <p:spPr/>
        <p:txBody>
          <a:bodyPr>
            <a:noAutofit/>
          </a:bodyPr>
          <a:lstStyle/>
          <a:p>
            <a:r>
              <a:rPr lang="en-US" sz="3600" b="1" dirty="0"/>
              <a:t>Survey</a:t>
            </a:r>
          </a:p>
        </p:txBody>
      </p:sp>
      <p:sp>
        <p:nvSpPr>
          <p:cNvPr id="3" name="Text Placeholder 2">
            <a:extLst>
              <a:ext uri="{FF2B5EF4-FFF2-40B4-BE49-F238E27FC236}">
                <a16:creationId xmlns:a16="http://schemas.microsoft.com/office/drawing/2014/main" id="{50A2AB1B-7BAB-782A-CA05-F27886B1E8E4}"/>
              </a:ext>
            </a:extLst>
          </p:cNvPr>
          <p:cNvSpPr>
            <a:spLocks noGrp="1"/>
          </p:cNvSpPr>
          <p:nvPr>
            <p:ph type="body" idx="1"/>
          </p:nvPr>
        </p:nvSpPr>
        <p:spPr>
          <a:xfrm>
            <a:off x="311700" y="1211681"/>
            <a:ext cx="8520600" cy="3037590"/>
          </a:xfrm>
        </p:spPr>
        <p:txBody>
          <a:bodyPr>
            <a:normAutofit fontScale="32500" lnSpcReduction="20000"/>
          </a:bodyPr>
          <a:lstStyle/>
          <a:p>
            <a:pPr marL="114300" indent="0" rtl="0">
              <a:spcBef>
                <a:spcPts val="0"/>
              </a:spcBef>
              <a:spcAft>
                <a:spcPts val="0"/>
              </a:spcAft>
              <a:buNone/>
            </a:pPr>
            <a:r>
              <a:rPr lang="en-US" sz="5500" b="0" i="0" u="none" strike="noStrike" dirty="0">
                <a:solidFill>
                  <a:srgbClr val="000000"/>
                </a:solidFill>
                <a:effectLst/>
                <a:latin typeface="Arial" panose="020B0604020202020204" pitchFamily="34" charset="0"/>
              </a:rPr>
              <a:t>Your feedback is valuable to us. Please take a moment to share your thoughts by completing a brief survey. Your input helps us improve and tailor our future sessions. Thank you in advance for your time!</a:t>
            </a:r>
            <a:endParaRPr lang="en-US" sz="5500" b="0" dirty="0">
              <a:effectLst/>
            </a:endParaRPr>
          </a:p>
          <a:p>
            <a:endParaRPr lang="en-US" sz="5500" b="0" i="0" u="none" strike="noStrike" dirty="0">
              <a:solidFill>
                <a:srgbClr val="000000"/>
              </a:solidFill>
              <a:effectLst/>
              <a:latin typeface="Arial" panose="020B0604020202020204" pitchFamily="34" charset="0"/>
            </a:endParaRPr>
          </a:p>
          <a:p>
            <a:pPr marL="114300" indent="0" algn="ctr">
              <a:buNone/>
            </a:pPr>
            <a:r>
              <a:rPr lang="en-US" sz="5500" b="1" i="0" u="none" strike="noStrike" dirty="0">
                <a:solidFill>
                  <a:srgbClr val="000000"/>
                </a:solidFill>
                <a:effectLst/>
                <a:latin typeface="Arial" panose="020B0604020202020204" pitchFamily="34" charset="0"/>
              </a:rPr>
              <a:t>SURVEY LINK:</a:t>
            </a:r>
            <a:endParaRPr lang="en-US" sz="5500" b="1" i="0" u="none" strike="noStrike" dirty="0">
              <a:solidFill>
                <a:srgbClr val="000000"/>
              </a:solidFill>
              <a:effectLst/>
              <a:latin typeface="+mn-lt"/>
            </a:endParaRPr>
          </a:p>
          <a:p>
            <a:pPr marL="114300" indent="0" algn="ctr">
              <a:buNone/>
            </a:pPr>
            <a:r>
              <a:rPr lang="en-US" sz="5500" b="1" i="0" dirty="0">
                <a:solidFill>
                  <a:srgbClr val="000000"/>
                </a:solidFill>
                <a:effectLst/>
                <a:latin typeface="+mn-lt"/>
                <a:hlinkClick r:id="rId2"/>
              </a:rPr>
              <a:t>https://feedback.gsa.gov/jfe/form/SV_bHpeEAJLB9Y4T1s</a:t>
            </a:r>
            <a:endParaRPr lang="en-US" sz="5500" b="1" i="0" dirty="0">
              <a:solidFill>
                <a:srgbClr val="000000"/>
              </a:solidFill>
              <a:effectLst/>
              <a:latin typeface="+mn-lt"/>
            </a:endParaRPr>
          </a:p>
          <a:p>
            <a:pPr marL="114300" indent="0" algn="ctr">
              <a:buNone/>
            </a:pPr>
            <a:endParaRPr lang="en-US" sz="5500" b="1" dirty="0">
              <a:latin typeface="+mn-lt"/>
            </a:endParaRPr>
          </a:p>
          <a:p>
            <a:pPr marL="114300" indent="0" algn="ctr">
              <a:buNone/>
            </a:pPr>
            <a:r>
              <a:rPr lang="en-US" sz="5500" b="1" i="0" dirty="0">
                <a:solidFill>
                  <a:srgbClr val="4B86EE"/>
                </a:solidFill>
                <a:effectLst/>
                <a:highlight>
                  <a:srgbClr val="FFFFFF"/>
                </a:highlight>
                <a:latin typeface="+mn-lt"/>
                <a:hlinkClick r:id="rId3"/>
              </a:rPr>
              <a:t>Privacy Act Statement</a:t>
            </a:r>
            <a:endParaRPr lang="en-US" sz="5500" b="1" i="0" u="none" strike="noStrike" dirty="0">
              <a:solidFill>
                <a:srgbClr val="000000"/>
              </a:solidFill>
              <a:effectLst/>
              <a:latin typeface="+mn-lt"/>
            </a:endParaRPr>
          </a:p>
          <a:p>
            <a:pPr marL="114300" indent="0">
              <a:buNone/>
            </a:pPr>
            <a:endParaRPr lang="en-US" b="0" i="0" dirty="0">
              <a:solidFill>
                <a:schemeClr val="tx1"/>
              </a:solidFill>
              <a:effectLst/>
              <a:highlight>
                <a:srgbClr val="FFFFFF"/>
              </a:highlight>
              <a:latin typeface="+mj-lt"/>
            </a:endParaRPr>
          </a:p>
          <a:p>
            <a:pPr marL="114300" indent="0">
              <a:buNone/>
            </a:pPr>
            <a:endParaRPr lang="en-US" dirty="0">
              <a:solidFill>
                <a:schemeClr val="tx1"/>
              </a:solidFill>
              <a:highlight>
                <a:srgbClr val="FFFFFF"/>
              </a:highlight>
              <a:latin typeface="+mj-lt"/>
            </a:endParaRPr>
          </a:p>
          <a:p>
            <a:pPr marL="114300" indent="0">
              <a:buNone/>
            </a:pPr>
            <a:endParaRPr lang="en-US" dirty="0">
              <a:solidFill>
                <a:schemeClr val="tx1"/>
              </a:solidFill>
              <a:latin typeface="+mj-lt"/>
            </a:endParaRPr>
          </a:p>
        </p:txBody>
      </p:sp>
    </p:spTree>
    <p:extLst>
      <p:ext uri="{BB962C8B-B14F-4D97-AF65-F5344CB8AC3E}">
        <p14:creationId xmlns:p14="http://schemas.microsoft.com/office/powerpoint/2010/main" val="1689879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8"/>
          <p:cNvSpPr txBox="1">
            <a:spLocks noGrp="1"/>
          </p:cNvSpPr>
          <p:nvPr>
            <p:ph type="title" idx="4294967295"/>
          </p:nvPr>
        </p:nvSpPr>
        <p:spPr>
          <a:xfrm>
            <a:off x="-191416" y="681131"/>
            <a:ext cx="3794400" cy="6927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 sz="3600" b="1" i="0" u="none" strike="noStrike" cap="none">
                <a:latin typeface="Arial"/>
                <a:ea typeface="Arial"/>
                <a:cs typeface="Arial"/>
                <a:sym typeface="Arial"/>
              </a:rPr>
              <a:t>Core Purpose:</a:t>
            </a:r>
            <a:endParaRPr sz="3600">
              <a:latin typeface="Arial"/>
              <a:ea typeface="Arial"/>
              <a:cs typeface="Arial"/>
              <a:sym typeface="Arial"/>
            </a:endParaRPr>
          </a:p>
        </p:txBody>
      </p:sp>
      <p:grpSp>
        <p:nvGrpSpPr>
          <p:cNvPr id="84" name="Google Shape;84;p18" descr="RFI/SSN in a blue circle&#10;RFQ in a blue circle&#10;RFQ in a blue circle&#10;3 red arrows pointing to a red circle that says Finding the Right Supplier"/>
          <p:cNvGrpSpPr/>
          <p:nvPr/>
        </p:nvGrpSpPr>
        <p:grpSpPr>
          <a:xfrm>
            <a:off x="1755625" y="408398"/>
            <a:ext cx="5611091" cy="4369493"/>
            <a:chOff x="2143817" y="3325"/>
            <a:chExt cx="6264476" cy="5670248"/>
          </a:xfrm>
        </p:grpSpPr>
        <p:sp>
          <p:nvSpPr>
            <p:cNvPr id="85" name="Google Shape;85;p18"/>
            <p:cNvSpPr/>
            <p:nvPr/>
          </p:nvSpPr>
          <p:spPr>
            <a:xfrm>
              <a:off x="4361505" y="2564090"/>
              <a:ext cx="1829100" cy="1829100"/>
            </a:xfrm>
            <a:prstGeom prst="ellipse">
              <a:avLst/>
            </a:prstGeom>
            <a:solidFill>
              <a:srgbClr val="C00000"/>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86" name="Google Shape;86;p18"/>
            <p:cNvSpPr txBox="1"/>
            <p:nvPr/>
          </p:nvSpPr>
          <p:spPr>
            <a:xfrm>
              <a:off x="4629371" y="2831956"/>
              <a:ext cx="1293300" cy="1293300"/>
            </a:xfrm>
            <a:prstGeom prst="rect">
              <a:avLst/>
            </a:prstGeom>
            <a:solidFill>
              <a:srgbClr val="C00000"/>
            </a:solidFill>
            <a:ln>
              <a:noFill/>
            </a:ln>
          </p:spPr>
          <p:txBody>
            <a:bodyPr spcFirstLastPara="1" wrap="square" lIns="25700" tIns="25700" rIns="25700" bIns="2570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 sz="1800" b="1" i="0" u="none" strike="noStrike" cap="none">
                  <a:solidFill>
                    <a:schemeClr val="lt1"/>
                  </a:solidFill>
                </a:rPr>
                <a:t>Finding the Right Supplier</a:t>
              </a:r>
              <a:endParaRPr sz="1800" b="1" i="0" u="none" strike="noStrike" cap="none">
                <a:solidFill>
                  <a:schemeClr val="lt1"/>
                </a:solidFill>
              </a:endParaRPr>
            </a:p>
          </p:txBody>
        </p:sp>
        <p:sp>
          <p:nvSpPr>
            <p:cNvPr id="87" name="Google Shape;87;p18"/>
            <p:cNvSpPr/>
            <p:nvPr/>
          </p:nvSpPr>
          <p:spPr>
            <a:xfrm rot="5400000">
              <a:off x="5082070" y="1898341"/>
              <a:ext cx="387900" cy="621900"/>
            </a:xfrm>
            <a:prstGeom prst="rightArrow">
              <a:avLst>
                <a:gd name="adj1" fmla="val 60000"/>
                <a:gd name="adj2" fmla="val 50000"/>
              </a:avLst>
            </a:prstGeom>
            <a:solidFill>
              <a:srgbClr val="C00000"/>
            </a:solidFill>
            <a:ln>
              <a:noFill/>
            </a:ln>
            <a:effectLst>
              <a:outerShdw blurRad="50800" dist="12700" dir="5400000" algn="ctr" rotWithShape="0">
                <a:srgbClr val="000000">
                  <a:alpha val="4863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88" name="Google Shape;88;p18"/>
            <p:cNvSpPr/>
            <p:nvPr/>
          </p:nvSpPr>
          <p:spPr>
            <a:xfrm>
              <a:off x="4361505" y="3325"/>
              <a:ext cx="1829100" cy="1829100"/>
            </a:xfrm>
            <a:prstGeom prst="ellipse">
              <a:avLst/>
            </a:prstGeom>
            <a:solidFill>
              <a:srgbClr val="1F3864"/>
            </a:solidFill>
            <a:ln>
              <a:noFill/>
            </a:ln>
            <a:effectLst>
              <a:outerShdw blurRad="50800" dist="12700" dir="5400000" algn="ctr" rotWithShape="0">
                <a:srgbClr val="000000">
                  <a:alpha val="4863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89" name="Google Shape;89;p18"/>
            <p:cNvSpPr txBox="1"/>
            <p:nvPr/>
          </p:nvSpPr>
          <p:spPr>
            <a:xfrm>
              <a:off x="4629371" y="271191"/>
              <a:ext cx="1293300" cy="1293300"/>
            </a:xfrm>
            <a:prstGeom prst="rect">
              <a:avLst/>
            </a:prstGeom>
            <a:noFill/>
            <a:ln>
              <a:noFill/>
            </a:ln>
          </p:spPr>
          <p:txBody>
            <a:bodyPr spcFirstLastPara="1" wrap="square" lIns="25700" tIns="25700" rIns="25700" bIns="257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 sz="2000" b="1" i="0" u="none" strike="noStrike" cap="none">
                  <a:solidFill>
                    <a:schemeClr val="lt1"/>
                  </a:solidFill>
                </a:rPr>
                <a:t>RFI/</a:t>
              </a:r>
              <a:endParaRPr sz="1100" b="1" i="0" u="none" strike="noStrike" cap="none">
                <a:solidFill>
                  <a:srgbClr val="000000"/>
                </a:solidFill>
              </a:endParaRPr>
            </a:p>
            <a:p>
              <a:pPr marL="0" marR="0" lvl="0" indent="0" algn="ctr" rtl="0">
                <a:lnSpc>
                  <a:spcPct val="90000"/>
                </a:lnSpc>
                <a:spcBef>
                  <a:spcPts val="0"/>
                </a:spcBef>
                <a:spcAft>
                  <a:spcPts val="0"/>
                </a:spcAft>
                <a:buClr>
                  <a:srgbClr val="000000"/>
                </a:buClr>
                <a:buSzPts val="2000"/>
                <a:buFont typeface="Arial"/>
                <a:buNone/>
              </a:pPr>
              <a:r>
                <a:rPr lang="en" sz="2000" b="1" i="0" u="none" strike="noStrike" cap="none">
                  <a:solidFill>
                    <a:schemeClr val="lt1"/>
                  </a:solidFill>
                </a:rPr>
                <a:t>SSN</a:t>
              </a:r>
              <a:endParaRPr sz="1100" b="1" i="0" u="none" strike="noStrike" cap="none">
                <a:solidFill>
                  <a:srgbClr val="000000"/>
                </a:solidFill>
              </a:endParaRPr>
            </a:p>
          </p:txBody>
        </p:sp>
        <p:sp>
          <p:nvSpPr>
            <p:cNvPr id="90" name="Google Shape;90;p18"/>
            <p:cNvSpPr/>
            <p:nvPr/>
          </p:nvSpPr>
          <p:spPr>
            <a:xfrm rot="-9221555">
              <a:off x="6217392" y="3850663"/>
              <a:ext cx="387872" cy="621856"/>
            </a:xfrm>
            <a:prstGeom prst="rightArrow">
              <a:avLst>
                <a:gd name="adj1" fmla="val 60000"/>
                <a:gd name="adj2" fmla="val 50000"/>
              </a:avLst>
            </a:prstGeom>
            <a:solidFill>
              <a:srgbClr val="C00000"/>
            </a:solidFill>
            <a:ln>
              <a:noFill/>
            </a:ln>
            <a:effectLst>
              <a:outerShdw blurRad="50800" dist="12700" dir="5400000" algn="ctr" rotWithShape="0">
                <a:srgbClr val="000000">
                  <a:alpha val="4863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91" name="Google Shape;91;p18"/>
            <p:cNvSpPr/>
            <p:nvPr/>
          </p:nvSpPr>
          <p:spPr>
            <a:xfrm>
              <a:off x="6579193" y="3844473"/>
              <a:ext cx="1829100" cy="1829100"/>
            </a:xfrm>
            <a:prstGeom prst="ellipse">
              <a:avLst/>
            </a:prstGeom>
            <a:solidFill>
              <a:srgbClr val="1F3864"/>
            </a:solidFill>
            <a:ln>
              <a:noFill/>
            </a:ln>
            <a:effectLst>
              <a:outerShdw blurRad="50800" dist="12700" dir="5400000" algn="ctr" rotWithShape="0">
                <a:srgbClr val="000000">
                  <a:alpha val="4863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92" name="Google Shape;92;p18"/>
            <p:cNvSpPr txBox="1"/>
            <p:nvPr/>
          </p:nvSpPr>
          <p:spPr>
            <a:xfrm>
              <a:off x="6847059" y="4112339"/>
              <a:ext cx="1293300" cy="1293300"/>
            </a:xfrm>
            <a:prstGeom prst="rect">
              <a:avLst/>
            </a:prstGeom>
            <a:noFill/>
            <a:ln>
              <a:noFill/>
            </a:ln>
          </p:spPr>
          <p:txBody>
            <a:bodyPr spcFirstLastPara="1" wrap="square" lIns="25700" tIns="25700" rIns="25700" bIns="257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 sz="2000" b="1" i="0" u="none" strike="noStrike" cap="none">
                  <a:solidFill>
                    <a:schemeClr val="lt1"/>
                  </a:solidFill>
                </a:rPr>
                <a:t>RFP</a:t>
              </a:r>
              <a:endParaRPr sz="2000" b="1" i="0" u="none" strike="noStrike" cap="none">
                <a:solidFill>
                  <a:schemeClr val="lt1"/>
                </a:solidFill>
              </a:endParaRPr>
            </a:p>
          </p:txBody>
        </p:sp>
        <p:sp>
          <p:nvSpPr>
            <p:cNvPr id="93" name="Google Shape;93;p18"/>
            <p:cNvSpPr/>
            <p:nvPr/>
          </p:nvSpPr>
          <p:spPr>
            <a:xfrm rot="-1665265">
              <a:off x="3982716" y="3802429"/>
              <a:ext cx="387818" cy="621981"/>
            </a:xfrm>
            <a:prstGeom prst="rightArrow">
              <a:avLst>
                <a:gd name="adj1" fmla="val 60000"/>
                <a:gd name="adj2" fmla="val 50000"/>
              </a:avLst>
            </a:prstGeom>
            <a:solidFill>
              <a:srgbClr val="C00000"/>
            </a:solidFill>
            <a:ln>
              <a:noFill/>
            </a:ln>
            <a:effectLst>
              <a:outerShdw blurRad="50800" dist="12700" dir="5400000" algn="ctr" rotWithShape="0">
                <a:srgbClr val="000000">
                  <a:alpha val="4863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94" name="Google Shape;94;p18"/>
            <p:cNvSpPr/>
            <p:nvPr/>
          </p:nvSpPr>
          <p:spPr>
            <a:xfrm>
              <a:off x="2143817" y="3844473"/>
              <a:ext cx="1829100" cy="1829100"/>
            </a:xfrm>
            <a:prstGeom prst="ellipse">
              <a:avLst/>
            </a:prstGeom>
            <a:solidFill>
              <a:srgbClr val="1F3864"/>
            </a:solidFill>
            <a:ln>
              <a:noFill/>
            </a:ln>
            <a:effectLst>
              <a:outerShdw blurRad="50800" dist="12700" dir="5400000" algn="ctr" rotWithShape="0">
                <a:srgbClr val="000000">
                  <a:alpha val="4863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95" name="Google Shape;95;p18"/>
            <p:cNvSpPr txBox="1"/>
            <p:nvPr/>
          </p:nvSpPr>
          <p:spPr>
            <a:xfrm>
              <a:off x="2411683" y="4112339"/>
              <a:ext cx="1293300" cy="1293300"/>
            </a:xfrm>
            <a:prstGeom prst="rect">
              <a:avLst/>
            </a:prstGeom>
            <a:solidFill>
              <a:srgbClr val="1F3864"/>
            </a:solidFill>
            <a:ln>
              <a:noFill/>
            </a:ln>
          </p:spPr>
          <p:txBody>
            <a:bodyPr spcFirstLastPara="1" wrap="square" lIns="25700" tIns="25700" rIns="25700" bIns="2570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en" sz="2000" b="1" i="0" u="none" strike="noStrike" cap="none">
                  <a:solidFill>
                    <a:schemeClr val="lt1"/>
                  </a:solidFill>
                </a:rPr>
                <a:t>RFQ</a:t>
              </a:r>
              <a:endParaRPr sz="2000" b="1" i="0" u="none" strike="noStrike" cap="none">
                <a:solidFill>
                  <a:schemeClr val="lt1"/>
                </a:solidFil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9"/>
          <p:cNvSpPr txBox="1">
            <a:spLocks noGrp="1"/>
          </p:cNvSpPr>
          <p:nvPr>
            <p:ph type="body" idx="4294967295"/>
          </p:nvPr>
        </p:nvSpPr>
        <p:spPr>
          <a:xfrm>
            <a:off x="178236" y="1421637"/>
            <a:ext cx="8912100" cy="3330600"/>
          </a:xfrm>
          <a:prstGeom prst="rect">
            <a:avLst/>
          </a:prstGeom>
          <a:noFill/>
          <a:ln>
            <a:noFill/>
          </a:ln>
        </p:spPr>
        <p:txBody>
          <a:bodyPr spcFirstLastPara="1" wrap="square" lIns="34275" tIns="34275" rIns="34275" bIns="34275" anchor="t" anchorCtr="0">
            <a:normAutofit/>
          </a:bodyPr>
          <a:lstStyle/>
          <a:p>
            <a:pPr marL="342900" lvl="0" indent="-279400" algn="l" rtl="0">
              <a:lnSpc>
                <a:spcPct val="90000"/>
              </a:lnSpc>
              <a:spcBef>
                <a:spcPts val="0"/>
              </a:spcBef>
              <a:spcAft>
                <a:spcPts val="0"/>
              </a:spcAft>
              <a:buSzPts val="1800"/>
              <a:buFont typeface="Roboto"/>
              <a:buChar char="•"/>
            </a:pPr>
            <a:r>
              <a:rPr lang="en" b="1">
                <a:latin typeface="Arial"/>
                <a:ea typeface="Arial"/>
                <a:cs typeface="Arial"/>
                <a:sym typeface="Arial"/>
              </a:rPr>
              <a:t>Request for Information (RFI) / Sources Sought Notice (SSN): </a:t>
            </a:r>
            <a:r>
              <a:rPr lang="en">
                <a:latin typeface="Arial"/>
                <a:ea typeface="Arial"/>
                <a:cs typeface="Arial"/>
                <a:sym typeface="Arial"/>
              </a:rPr>
              <a:t>A market research tool used to obtain price, delivery, capabilities, interest, etc. for planning purposes</a:t>
            </a:r>
            <a:endParaRPr>
              <a:latin typeface="Arial"/>
              <a:ea typeface="Arial"/>
              <a:cs typeface="Arial"/>
              <a:sym typeface="Arial"/>
            </a:endParaRPr>
          </a:p>
          <a:p>
            <a:pPr marL="38100" lvl="0" indent="0" algn="l" rtl="0">
              <a:lnSpc>
                <a:spcPct val="90000"/>
              </a:lnSpc>
              <a:spcBef>
                <a:spcPts val="0"/>
              </a:spcBef>
              <a:spcAft>
                <a:spcPts val="0"/>
              </a:spcAft>
              <a:buClr>
                <a:srgbClr val="002163"/>
              </a:buClr>
              <a:buSzPts val="2100"/>
              <a:buNone/>
            </a:pPr>
            <a:endParaRPr>
              <a:latin typeface="Arial"/>
              <a:ea typeface="Arial"/>
              <a:cs typeface="Arial"/>
              <a:sym typeface="Arial"/>
            </a:endParaRPr>
          </a:p>
          <a:p>
            <a:pPr marL="342900" lvl="0" indent="-279400" algn="l" rtl="0">
              <a:lnSpc>
                <a:spcPct val="90000"/>
              </a:lnSpc>
              <a:spcBef>
                <a:spcPts val="0"/>
              </a:spcBef>
              <a:spcAft>
                <a:spcPts val="0"/>
              </a:spcAft>
              <a:buSzPts val="1800"/>
              <a:buFont typeface="Roboto"/>
              <a:buChar char="•"/>
            </a:pPr>
            <a:r>
              <a:rPr lang="en" b="1">
                <a:latin typeface="Arial"/>
                <a:ea typeface="Arial"/>
                <a:cs typeface="Arial"/>
                <a:sym typeface="Arial"/>
              </a:rPr>
              <a:t>Request for Quote (RFQ): </a:t>
            </a:r>
            <a:r>
              <a:rPr lang="en">
                <a:latin typeface="Arial"/>
                <a:ea typeface="Arial"/>
                <a:cs typeface="Arial"/>
                <a:sym typeface="Arial"/>
              </a:rPr>
              <a:t>A solicitation method used to obtain price, cost, delivery, and related information from suppliers </a:t>
            </a:r>
            <a:endParaRPr>
              <a:latin typeface="Arial"/>
              <a:ea typeface="Arial"/>
              <a:cs typeface="Arial"/>
              <a:sym typeface="Arial"/>
            </a:endParaRPr>
          </a:p>
          <a:p>
            <a:pPr marL="38100" lvl="0" indent="0" algn="l" rtl="0">
              <a:lnSpc>
                <a:spcPct val="90000"/>
              </a:lnSpc>
              <a:spcBef>
                <a:spcPts val="0"/>
              </a:spcBef>
              <a:spcAft>
                <a:spcPts val="0"/>
              </a:spcAft>
              <a:buClr>
                <a:srgbClr val="002163"/>
              </a:buClr>
              <a:buSzPts val="2100"/>
              <a:buNone/>
            </a:pPr>
            <a:endParaRPr>
              <a:latin typeface="Arial"/>
              <a:ea typeface="Arial"/>
              <a:cs typeface="Arial"/>
              <a:sym typeface="Arial"/>
            </a:endParaRPr>
          </a:p>
          <a:p>
            <a:pPr marL="342900" lvl="0" indent="-279400" algn="l" rtl="0">
              <a:lnSpc>
                <a:spcPct val="90000"/>
              </a:lnSpc>
              <a:spcBef>
                <a:spcPts val="0"/>
              </a:spcBef>
              <a:spcAft>
                <a:spcPts val="0"/>
              </a:spcAft>
              <a:buSzPts val="1800"/>
              <a:buFont typeface="Roboto"/>
              <a:buChar char="•"/>
            </a:pPr>
            <a:r>
              <a:rPr lang="en" b="1">
                <a:latin typeface="Arial"/>
                <a:ea typeface="Arial"/>
                <a:cs typeface="Arial"/>
                <a:sym typeface="Arial"/>
              </a:rPr>
              <a:t>Request for Proposal (RFP): </a:t>
            </a:r>
            <a:r>
              <a:rPr lang="en">
                <a:latin typeface="Arial"/>
                <a:ea typeface="Arial"/>
                <a:cs typeface="Arial"/>
                <a:sym typeface="Arial"/>
              </a:rPr>
              <a:t>A solicitation method which  communicates the Government’s requirements and requests proposals</a:t>
            </a:r>
            <a:endParaRPr>
              <a:latin typeface="Arial"/>
              <a:ea typeface="Arial"/>
              <a:cs typeface="Arial"/>
              <a:sym typeface="Arial"/>
            </a:endParaRPr>
          </a:p>
          <a:p>
            <a:pPr marL="342900" lvl="0" indent="-165100" algn="l" rtl="0">
              <a:lnSpc>
                <a:spcPct val="90000"/>
              </a:lnSpc>
              <a:spcBef>
                <a:spcPts val="0"/>
              </a:spcBef>
              <a:spcAft>
                <a:spcPts val="0"/>
              </a:spcAft>
              <a:buClr>
                <a:srgbClr val="002163"/>
              </a:buClr>
              <a:buSzPts val="2100"/>
              <a:buFont typeface="Roboto"/>
              <a:buNone/>
            </a:pPr>
            <a:endParaRPr sz="1800">
              <a:latin typeface="Roboto"/>
              <a:ea typeface="Roboto"/>
              <a:cs typeface="Roboto"/>
              <a:sym typeface="Roboto"/>
            </a:endParaRPr>
          </a:p>
        </p:txBody>
      </p:sp>
      <p:sp>
        <p:nvSpPr>
          <p:cNvPr id="101" name="Google Shape;101;p19"/>
          <p:cNvSpPr txBox="1">
            <a:spLocks noGrp="1"/>
          </p:cNvSpPr>
          <p:nvPr>
            <p:ph type="title" idx="4294967295"/>
          </p:nvPr>
        </p:nvSpPr>
        <p:spPr>
          <a:xfrm>
            <a:off x="251252" y="389456"/>
            <a:ext cx="7766100" cy="6927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 sz="3600" b="1" i="0" u="none" strike="noStrike" cap="none">
                <a:latin typeface="Arial"/>
                <a:ea typeface="Arial"/>
                <a:cs typeface="Arial"/>
                <a:sym typeface="Arial"/>
              </a:rPr>
              <a:t>Definitions</a:t>
            </a:r>
            <a:endParaRPr sz="3600">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0"/>
          <p:cNvSpPr txBox="1">
            <a:spLocks noGrp="1"/>
          </p:cNvSpPr>
          <p:nvPr>
            <p:ph type="title" idx="4294967295"/>
          </p:nvPr>
        </p:nvSpPr>
        <p:spPr>
          <a:xfrm>
            <a:off x="0" y="1099752"/>
            <a:ext cx="6865800" cy="538800"/>
          </a:xfrm>
          <a:prstGeom prst="rect">
            <a:avLst/>
          </a:prstGeom>
          <a:noFill/>
          <a:ln>
            <a:noFill/>
          </a:ln>
        </p:spPr>
        <p:txBody>
          <a:bodyPr spcFirstLastPara="1" wrap="square" lIns="68575" tIns="68575" rIns="68575" bIns="68575" anchor="t" anchorCtr="0">
            <a:spAutoFit/>
          </a:bodyPr>
          <a:lstStyle/>
          <a:p>
            <a:pPr marL="0" marR="0" lvl="0" indent="0" algn="l" rtl="0">
              <a:lnSpc>
                <a:spcPct val="100000"/>
              </a:lnSpc>
              <a:spcBef>
                <a:spcPts val="0"/>
              </a:spcBef>
              <a:spcAft>
                <a:spcPts val="0"/>
              </a:spcAft>
              <a:buClr>
                <a:srgbClr val="000000"/>
              </a:buClr>
              <a:buSzPts val="1900"/>
              <a:buFont typeface="Arial"/>
              <a:buNone/>
            </a:pPr>
            <a:r>
              <a:rPr lang="en" sz="2600" b="1" i="0" u="none" strike="noStrike" cap="none">
                <a:latin typeface="Arial"/>
                <a:ea typeface="Arial"/>
                <a:cs typeface="Arial"/>
                <a:sym typeface="Arial"/>
              </a:rPr>
              <a:t>Where are we in the </a:t>
            </a:r>
            <a:r>
              <a:rPr lang="en" sz="2600" b="1">
                <a:latin typeface="Arial"/>
                <a:ea typeface="Arial"/>
                <a:cs typeface="Arial"/>
                <a:sym typeface="Arial"/>
              </a:rPr>
              <a:t>A</a:t>
            </a:r>
            <a:r>
              <a:rPr lang="en" sz="2600" b="1" i="0" u="none" strike="noStrike" cap="none">
                <a:latin typeface="Arial"/>
                <a:ea typeface="Arial"/>
                <a:cs typeface="Arial"/>
                <a:sym typeface="Arial"/>
              </a:rPr>
              <a:t>cquisition Process?</a:t>
            </a:r>
            <a:endParaRPr sz="3200">
              <a:latin typeface="Arial"/>
              <a:ea typeface="Arial"/>
              <a:cs typeface="Arial"/>
              <a:sym typeface="Arial"/>
            </a:endParaRPr>
          </a:p>
        </p:txBody>
      </p:sp>
      <p:grpSp>
        <p:nvGrpSpPr>
          <p:cNvPr id="107" name="Google Shape;107;p20" descr="Where are we in the acquisition Process? Blue squares and red arrow pointing right&#10;Planning: RFI SSN&#10;Solicitation: RFQ RFP&#10;Evaluations&#10;Award&#10;Administration"/>
          <p:cNvGrpSpPr/>
          <p:nvPr/>
        </p:nvGrpSpPr>
        <p:grpSpPr>
          <a:xfrm>
            <a:off x="34752" y="804746"/>
            <a:ext cx="9074799" cy="4265623"/>
            <a:chOff x="431374" y="904443"/>
            <a:chExt cx="11404800" cy="5724900"/>
          </a:xfrm>
        </p:grpSpPr>
        <p:grpSp>
          <p:nvGrpSpPr>
            <p:cNvPr id="108" name="Google Shape;108;p20"/>
            <p:cNvGrpSpPr/>
            <p:nvPr/>
          </p:nvGrpSpPr>
          <p:grpSpPr>
            <a:xfrm>
              <a:off x="431374" y="904443"/>
              <a:ext cx="11404800" cy="5724900"/>
              <a:chOff x="-135158" y="-19"/>
              <a:chExt cx="11404800" cy="5724900"/>
            </a:xfrm>
          </p:grpSpPr>
          <p:sp>
            <p:nvSpPr>
              <p:cNvPr id="109" name="Google Shape;109;p20"/>
              <p:cNvSpPr/>
              <p:nvPr/>
            </p:nvSpPr>
            <p:spPr>
              <a:xfrm>
                <a:off x="-135158" y="-19"/>
                <a:ext cx="11404800" cy="5724900"/>
              </a:xfrm>
              <a:prstGeom prst="rightArrow">
                <a:avLst>
                  <a:gd name="adj1" fmla="val 50000"/>
                  <a:gd name="adj2" fmla="val 50000"/>
                </a:avLst>
              </a:prstGeom>
              <a:gradFill>
                <a:gsLst>
                  <a:gs pos="0">
                    <a:schemeClr val="lt1"/>
                  </a:gs>
                  <a:gs pos="71900">
                    <a:srgbClr val="D24848"/>
                  </a:gs>
                  <a:gs pos="88000">
                    <a:srgbClr val="C00000"/>
                  </a:gs>
                  <a:gs pos="100000">
                    <a:srgbClr val="C00000"/>
                  </a:gs>
                </a:gsLst>
                <a:path path="circle">
                  <a:fillToRect l="50000" t="50000" r="50000" b="50000"/>
                </a:path>
                <a:tileRect/>
              </a:gra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10" name="Google Shape;110;p20"/>
              <p:cNvSpPr/>
              <p:nvPr/>
            </p:nvSpPr>
            <p:spPr>
              <a:xfrm>
                <a:off x="3249" y="1717481"/>
                <a:ext cx="1956300" cy="2289900"/>
              </a:xfrm>
              <a:prstGeom prst="roundRect">
                <a:avLst>
                  <a:gd name="adj" fmla="val 16667"/>
                </a:avLst>
              </a:prstGeom>
              <a:solidFill>
                <a:srgbClr val="1F3864"/>
              </a:solidFill>
              <a:ln>
                <a:noFill/>
              </a:ln>
              <a:effectLst>
                <a:outerShdw blurRad="50800" dist="12700" dir="5400000" algn="ctr" rotWithShape="0">
                  <a:srgbClr val="000000">
                    <a:alpha val="4863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11" name="Google Shape;111;p20"/>
              <p:cNvSpPr txBox="1"/>
              <p:nvPr/>
            </p:nvSpPr>
            <p:spPr>
              <a:xfrm>
                <a:off x="98747" y="1812979"/>
                <a:ext cx="1765200" cy="2099100"/>
              </a:xfrm>
              <a:prstGeom prst="rect">
                <a:avLst/>
              </a:prstGeom>
              <a:solidFill>
                <a:srgbClr val="1F3864"/>
              </a:solid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 sz="1800" b="1" i="0" u="none" strike="noStrike" cap="none">
                    <a:solidFill>
                      <a:schemeClr val="lt1"/>
                    </a:solidFill>
                    <a:latin typeface="Roboto"/>
                    <a:ea typeface="Roboto"/>
                    <a:cs typeface="Roboto"/>
                    <a:sym typeface="Roboto"/>
                  </a:rPr>
                  <a:t>Planning</a:t>
                </a:r>
                <a:endParaRPr sz="1800" b="1" i="0" u="none" strike="noStrike" cap="none">
                  <a:solidFill>
                    <a:schemeClr val="lt1"/>
                  </a:solidFill>
                  <a:latin typeface="Roboto"/>
                  <a:ea typeface="Roboto"/>
                  <a:cs typeface="Roboto"/>
                  <a:sym typeface="Roboto"/>
                </a:endParaRPr>
              </a:p>
              <a:p>
                <a:pPr marL="127000" marR="0" lvl="1" indent="-127000" algn="l" rtl="0">
                  <a:lnSpc>
                    <a:spcPct val="90000"/>
                  </a:lnSpc>
                  <a:spcBef>
                    <a:spcPts val="600"/>
                  </a:spcBef>
                  <a:spcAft>
                    <a:spcPts val="0"/>
                  </a:spcAft>
                  <a:buClr>
                    <a:schemeClr val="lt1"/>
                  </a:buClr>
                  <a:buSzPts val="1400"/>
                  <a:buFont typeface="Twentieth Century"/>
                  <a:buChar char="•"/>
                </a:pPr>
                <a:r>
                  <a:rPr lang="en" sz="1400" b="1" i="0" u="none" strike="noStrike" cap="none">
                    <a:solidFill>
                      <a:schemeClr val="lt1"/>
                    </a:solidFill>
                    <a:latin typeface="Roboto"/>
                    <a:ea typeface="Roboto"/>
                    <a:cs typeface="Roboto"/>
                    <a:sym typeface="Roboto"/>
                  </a:rPr>
                  <a:t>RFI</a:t>
                </a:r>
                <a:endParaRPr sz="1400" b="1" i="0" u="none" strike="noStrike" cap="none">
                  <a:solidFill>
                    <a:schemeClr val="lt1"/>
                  </a:solidFill>
                  <a:latin typeface="Roboto"/>
                  <a:ea typeface="Roboto"/>
                  <a:cs typeface="Roboto"/>
                  <a:sym typeface="Roboto"/>
                </a:endParaRPr>
              </a:p>
              <a:p>
                <a:pPr marL="127000" marR="0" lvl="1" indent="-127000" algn="l" rtl="0">
                  <a:lnSpc>
                    <a:spcPct val="90000"/>
                  </a:lnSpc>
                  <a:spcBef>
                    <a:spcPts val="600"/>
                  </a:spcBef>
                  <a:spcAft>
                    <a:spcPts val="0"/>
                  </a:spcAft>
                  <a:buClr>
                    <a:schemeClr val="lt1"/>
                  </a:buClr>
                  <a:buSzPts val="1400"/>
                  <a:buFont typeface="Twentieth Century"/>
                  <a:buChar char="•"/>
                </a:pPr>
                <a:r>
                  <a:rPr lang="en" sz="1400" b="1" i="0" u="none" strike="noStrike" cap="none">
                    <a:solidFill>
                      <a:schemeClr val="lt1"/>
                    </a:solidFill>
                    <a:latin typeface="Roboto"/>
                    <a:ea typeface="Roboto"/>
                    <a:cs typeface="Roboto"/>
                    <a:sym typeface="Roboto"/>
                  </a:rPr>
                  <a:t>SSN</a:t>
                </a:r>
                <a:endParaRPr sz="1400" b="1" i="0" u="none" strike="noStrike" cap="none">
                  <a:solidFill>
                    <a:schemeClr val="lt1"/>
                  </a:solidFill>
                  <a:latin typeface="Roboto"/>
                  <a:ea typeface="Roboto"/>
                  <a:cs typeface="Roboto"/>
                  <a:sym typeface="Roboto"/>
                </a:endParaRPr>
              </a:p>
            </p:txBody>
          </p:sp>
          <p:sp>
            <p:nvSpPr>
              <p:cNvPr id="112" name="Google Shape;112;p20"/>
              <p:cNvSpPr/>
              <p:nvPr/>
            </p:nvSpPr>
            <p:spPr>
              <a:xfrm>
                <a:off x="2285573" y="1717481"/>
                <a:ext cx="1956300" cy="2289900"/>
              </a:xfrm>
              <a:prstGeom prst="roundRect">
                <a:avLst>
                  <a:gd name="adj" fmla="val 16667"/>
                </a:avLst>
              </a:prstGeom>
              <a:solidFill>
                <a:srgbClr val="1F3864"/>
              </a:solidFill>
              <a:ln>
                <a:noFill/>
              </a:ln>
              <a:effectLst>
                <a:outerShdw blurRad="50800" dist="12700" dir="5400000" algn="ctr" rotWithShape="0">
                  <a:srgbClr val="000000">
                    <a:alpha val="4863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13" name="Google Shape;113;p20"/>
              <p:cNvSpPr txBox="1"/>
              <p:nvPr/>
            </p:nvSpPr>
            <p:spPr>
              <a:xfrm>
                <a:off x="2380657" y="1812990"/>
                <a:ext cx="1765200" cy="2046600"/>
              </a:xfrm>
              <a:prstGeom prst="rect">
                <a:avLst/>
              </a:prstGeom>
              <a:solidFill>
                <a:srgbClr val="1F3864"/>
              </a:solidFill>
              <a:ln>
                <a:noFill/>
              </a:ln>
            </p:spPr>
            <p:txBody>
              <a:bodyPr spcFirstLastPara="1" wrap="square" lIns="68575" tIns="68575" rIns="68575" bIns="68575" anchor="t" anchorCtr="0">
                <a:noAutofit/>
              </a:bodyPr>
              <a:lstStyle/>
              <a:p>
                <a:pPr marL="0" marR="0" lvl="0" indent="0" algn="l" rtl="0">
                  <a:lnSpc>
                    <a:spcPct val="90000"/>
                  </a:lnSpc>
                  <a:spcBef>
                    <a:spcPts val="0"/>
                  </a:spcBef>
                  <a:spcAft>
                    <a:spcPts val="0"/>
                  </a:spcAft>
                  <a:buClr>
                    <a:srgbClr val="000000"/>
                  </a:buClr>
                  <a:buSzPts val="1800"/>
                  <a:buFont typeface="Arial"/>
                  <a:buNone/>
                </a:pPr>
                <a:r>
                  <a:rPr lang="en" sz="1800" b="1" i="0" u="none" strike="noStrike" cap="none">
                    <a:solidFill>
                      <a:schemeClr val="lt1"/>
                    </a:solidFill>
                    <a:latin typeface="Roboto"/>
                    <a:ea typeface="Roboto"/>
                    <a:cs typeface="Roboto"/>
                    <a:sym typeface="Roboto"/>
                  </a:rPr>
                  <a:t>Solicitation</a:t>
                </a:r>
                <a:endParaRPr sz="1800" b="1" i="0" u="none" strike="noStrike" cap="none">
                  <a:solidFill>
                    <a:schemeClr val="lt1"/>
                  </a:solidFill>
                  <a:latin typeface="Roboto"/>
                  <a:ea typeface="Roboto"/>
                  <a:cs typeface="Roboto"/>
                  <a:sym typeface="Roboto"/>
                </a:endParaRPr>
              </a:p>
              <a:p>
                <a:pPr marL="127000" marR="0" lvl="1" indent="-127000" algn="l" rtl="0">
                  <a:lnSpc>
                    <a:spcPct val="90000"/>
                  </a:lnSpc>
                  <a:spcBef>
                    <a:spcPts val="600"/>
                  </a:spcBef>
                  <a:spcAft>
                    <a:spcPts val="0"/>
                  </a:spcAft>
                  <a:buClr>
                    <a:schemeClr val="lt1"/>
                  </a:buClr>
                  <a:buSzPts val="1400"/>
                  <a:buFont typeface="Twentieth Century"/>
                  <a:buChar char="•"/>
                </a:pPr>
                <a:r>
                  <a:rPr lang="en" sz="1400" b="1" i="0" u="none" strike="noStrike" cap="none">
                    <a:solidFill>
                      <a:schemeClr val="lt1"/>
                    </a:solidFill>
                    <a:latin typeface="Roboto"/>
                    <a:ea typeface="Roboto"/>
                    <a:cs typeface="Roboto"/>
                    <a:sym typeface="Roboto"/>
                  </a:rPr>
                  <a:t>RFQ</a:t>
                </a:r>
                <a:endParaRPr sz="1400" b="1" i="0" u="none" strike="noStrike" cap="none">
                  <a:solidFill>
                    <a:schemeClr val="lt1"/>
                  </a:solidFill>
                  <a:latin typeface="Roboto"/>
                  <a:ea typeface="Roboto"/>
                  <a:cs typeface="Roboto"/>
                  <a:sym typeface="Roboto"/>
                </a:endParaRPr>
              </a:p>
              <a:p>
                <a:pPr marL="127000" marR="0" lvl="1" indent="-127000" algn="l" rtl="0">
                  <a:lnSpc>
                    <a:spcPct val="90000"/>
                  </a:lnSpc>
                  <a:spcBef>
                    <a:spcPts val="200"/>
                  </a:spcBef>
                  <a:spcAft>
                    <a:spcPts val="0"/>
                  </a:spcAft>
                  <a:buClr>
                    <a:schemeClr val="lt1"/>
                  </a:buClr>
                  <a:buSzPts val="1400"/>
                  <a:buFont typeface="Twentieth Century"/>
                  <a:buChar char="•"/>
                </a:pPr>
                <a:r>
                  <a:rPr lang="en" sz="1400" b="1" i="0" u="none" strike="noStrike" cap="none">
                    <a:solidFill>
                      <a:schemeClr val="lt1"/>
                    </a:solidFill>
                    <a:latin typeface="Roboto"/>
                    <a:ea typeface="Roboto"/>
                    <a:cs typeface="Roboto"/>
                    <a:sym typeface="Roboto"/>
                  </a:rPr>
                  <a:t>RFP</a:t>
                </a:r>
                <a:endParaRPr sz="1400" b="1" i="0" u="none" strike="noStrike" cap="none">
                  <a:solidFill>
                    <a:schemeClr val="lt1"/>
                  </a:solidFill>
                  <a:latin typeface="Roboto"/>
                  <a:ea typeface="Roboto"/>
                  <a:cs typeface="Roboto"/>
                  <a:sym typeface="Roboto"/>
                </a:endParaRPr>
              </a:p>
            </p:txBody>
          </p:sp>
          <p:sp>
            <p:nvSpPr>
              <p:cNvPr id="114" name="Google Shape;114;p20"/>
              <p:cNvSpPr/>
              <p:nvPr/>
            </p:nvSpPr>
            <p:spPr>
              <a:xfrm>
                <a:off x="4567896" y="1717481"/>
                <a:ext cx="1956300" cy="2289900"/>
              </a:xfrm>
              <a:prstGeom prst="roundRect">
                <a:avLst>
                  <a:gd name="adj" fmla="val 16667"/>
                </a:avLst>
              </a:prstGeom>
              <a:solidFill>
                <a:srgbClr val="1F3864"/>
              </a:solidFill>
              <a:ln>
                <a:noFill/>
              </a:ln>
              <a:effectLst>
                <a:outerShdw blurRad="50800" dist="12700" dir="5400000" algn="ctr" rotWithShape="0">
                  <a:srgbClr val="000000">
                    <a:alpha val="4863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15" name="Google Shape;115;p20"/>
              <p:cNvSpPr txBox="1"/>
              <p:nvPr/>
            </p:nvSpPr>
            <p:spPr>
              <a:xfrm>
                <a:off x="4663394" y="1812979"/>
                <a:ext cx="1765200" cy="2099100"/>
              </a:xfrm>
              <a:prstGeom prst="rect">
                <a:avLst/>
              </a:prstGeom>
              <a:solidFill>
                <a:srgbClr val="1F3864"/>
              </a:solidFill>
              <a:ln>
                <a:noFill/>
              </a:ln>
            </p:spPr>
            <p:txBody>
              <a:bodyPr spcFirstLastPara="1" wrap="square" lIns="57150" tIns="57150" rIns="57150" bIns="57150" anchor="t" anchorCtr="0">
                <a:noAutofit/>
              </a:bodyPr>
              <a:lstStyle/>
              <a:p>
                <a:pPr marL="0" marR="0" lvl="0" indent="0" algn="ctr" rtl="0">
                  <a:lnSpc>
                    <a:spcPct val="90000"/>
                  </a:lnSpc>
                  <a:spcBef>
                    <a:spcPts val="0"/>
                  </a:spcBef>
                  <a:spcAft>
                    <a:spcPts val="0"/>
                  </a:spcAft>
                  <a:buClr>
                    <a:srgbClr val="000000"/>
                  </a:buClr>
                  <a:buSzPts val="1500"/>
                  <a:buFont typeface="Arial"/>
                  <a:buNone/>
                </a:pPr>
                <a:r>
                  <a:rPr lang="en" sz="1800" b="1" i="0" u="none" strike="noStrike" cap="none">
                    <a:solidFill>
                      <a:schemeClr val="lt1"/>
                    </a:solidFill>
                    <a:latin typeface="Roboto"/>
                    <a:ea typeface="Roboto"/>
                    <a:cs typeface="Roboto"/>
                    <a:sym typeface="Roboto"/>
                  </a:rPr>
                  <a:t>Evaluations</a:t>
                </a:r>
                <a:endParaRPr sz="1800" b="1" i="0" u="none" strike="noStrike" cap="none">
                  <a:solidFill>
                    <a:schemeClr val="lt1"/>
                  </a:solidFill>
                  <a:latin typeface="Roboto"/>
                  <a:ea typeface="Roboto"/>
                  <a:cs typeface="Roboto"/>
                  <a:sym typeface="Roboto"/>
                </a:endParaRPr>
              </a:p>
            </p:txBody>
          </p:sp>
          <p:sp>
            <p:nvSpPr>
              <p:cNvPr id="116" name="Google Shape;116;p20"/>
              <p:cNvSpPr/>
              <p:nvPr/>
            </p:nvSpPr>
            <p:spPr>
              <a:xfrm>
                <a:off x="6850219" y="1717481"/>
                <a:ext cx="1956300" cy="2289900"/>
              </a:xfrm>
              <a:prstGeom prst="roundRect">
                <a:avLst>
                  <a:gd name="adj" fmla="val 16667"/>
                </a:avLst>
              </a:prstGeom>
              <a:solidFill>
                <a:srgbClr val="1F3864"/>
              </a:solidFill>
              <a:ln>
                <a:noFill/>
              </a:ln>
              <a:effectLst>
                <a:outerShdw blurRad="50800" dist="12700" dir="5400000" algn="ctr" rotWithShape="0">
                  <a:srgbClr val="000000">
                    <a:alpha val="4863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17" name="Google Shape;117;p20"/>
              <p:cNvSpPr txBox="1"/>
              <p:nvPr/>
            </p:nvSpPr>
            <p:spPr>
              <a:xfrm>
                <a:off x="6954377" y="1812880"/>
                <a:ext cx="1765200" cy="2099100"/>
              </a:xfrm>
              <a:prstGeom prst="rect">
                <a:avLst/>
              </a:prstGeom>
              <a:solidFill>
                <a:srgbClr val="1F3864"/>
              </a:solidFill>
              <a:ln>
                <a:noFill/>
              </a:ln>
            </p:spPr>
            <p:txBody>
              <a:bodyPr spcFirstLastPara="1" wrap="square" lIns="57150" tIns="57150" rIns="57150" bIns="57150" anchor="t" anchorCtr="0">
                <a:noAutofit/>
              </a:bodyPr>
              <a:lstStyle/>
              <a:p>
                <a:pPr marL="0" marR="0" lvl="0" indent="0" algn="ctr" rtl="0">
                  <a:lnSpc>
                    <a:spcPct val="90000"/>
                  </a:lnSpc>
                  <a:spcBef>
                    <a:spcPts val="0"/>
                  </a:spcBef>
                  <a:spcAft>
                    <a:spcPts val="0"/>
                  </a:spcAft>
                  <a:buClr>
                    <a:srgbClr val="000000"/>
                  </a:buClr>
                  <a:buSzPts val="1500"/>
                  <a:buFont typeface="Arial"/>
                  <a:buNone/>
                </a:pPr>
                <a:r>
                  <a:rPr lang="en" sz="1800" b="1" i="0" u="none" strike="noStrike" cap="none">
                    <a:solidFill>
                      <a:schemeClr val="lt1"/>
                    </a:solidFill>
                    <a:latin typeface="Roboto"/>
                    <a:ea typeface="Roboto"/>
                    <a:cs typeface="Roboto"/>
                    <a:sym typeface="Roboto"/>
                  </a:rPr>
                  <a:t>Award</a:t>
                </a:r>
                <a:endParaRPr sz="1800" b="1" i="0" u="none" strike="noStrike" cap="none">
                  <a:solidFill>
                    <a:schemeClr val="lt1"/>
                  </a:solidFill>
                  <a:latin typeface="Roboto"/>
                  <a:ea typeface="Roboto"/>
                  <a:cs typeface="Roboto"/>
                  <a:sym typeface="Roboto"/>
                </a:endParaRPr>
              </a:p>
            </p:txBody>
          </p:sp>
          <p:sp>
            <p:nvSpPr>
              <p:cNvPr id="118" name="Google Shape;118;p20"/>
              <p:cNvSpPr/>
              <p:nvPr/>
            </p:nvSpPr>
            <p:spPr>
              <a:xfrm>
                <a:off x="9132543" y="1717481"/>
                <a:ext cx="1956300" cy="2289900"/>
              </a:xfrm>
              <a:prstGeom prst="roundRect">
                <a:avLst>
                  <a:gd name="adj" fmla="val 16667"/>
                </a:avLst>
              </a:prstGeom>
              <a:solidFill>
                <a:srgbClr val="1F3864"/>
              </a:solidFill>
              <a:ln>
                <a:noFill/>
              </a:ln>
              <a:effectLst>
                <a:outerShdw blurRad="50800" dist="12700" dir="5400000" algn="ctr" rotWithShape="0">
                  <a:srgbClr val="000000">
                    <a:alpha val="48630"/>
                  </a:srgbClr>
                </a:outerShdw>
              </a:effectLst>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19" name="Google Shape;119;p20"/>
              <p:cNvSpPr txBox="1"/>
              <p:nvPr/>
            </p:nvSpPr>
            <p:spPr>
              <a:xfrm>
                <a:off x="9132542" y="1863393"/>
                <a:ext cx="1956300" cy="1945800"/>
              </a:xfrm>
              <a:prstGeom prst="rect">
                <a:avLst/>
              </a:prstGeom>
              <a:noFill/>
              <a:ln>
                <a:noFill/>
              </a:ln>
            </p:spPr>
            <p:txBody>
              <a:bodyPr spcFirstLastPara="1" wrap="square" lIns="57150" tIns="57150" rIns="57150" bIns="57150" anchor="t" anchorCtr="0">
                <a:noAutofit/>
              </a:bodyPr>
              <a:lstStyle/>
              <a:p>
                <a:pPr marL="0" marR="0" lvl="0" indent="0" algn="ctr" rtl="0">
                  <a:lnSpc>
                    <a:spcPct val="90000"/>
                  </a:lnSpc>
                  <a:spcBef>
                    <a:spcPts val="0"/>
                  </a:spcBef>
                  <a:spcAft>
                    <a:spcPts val="0"/>
                  </a:spcAft>
                  <a:buClr>
                    <a:srgbClr val="000000"/>
                  </a:buClr>
                  <a:buSzPts val="1500"/>
                  <a:buFont typeface="Arial"/>
                  <a:buNone/>
                </a:pPr>
                <a:r>
                  <a:rPr lang="en" sz="1700" b="1" i="0" u="none" strike="noStrike" cap="none">
                    <a:solidFill>
                      <a:schemeClr val="lt1"/>
                    </a:solidFill>
                    <a:latin typeface="Roboto"/>
                    <a:ea typeface="Roboto"/>
                    <a:cs typeface="Roboto"/>
                    <a:sym typeface="Roboto"/>
                  </a:rPr>
                  <a:t>Administration</a:t>
                </a:r>
                <a:endParaRPr sz="1700" b="1" i="0" u="none" strike="noStrike" cap="none">
                  <a:solidFill>
                    <a:schemeClr val="lt1"/>
                  </a:solidFill>
                  <a:latin typeface="Roboto"/>
                  <a:ea typeface="Roboto"/>
                  <a:cs typeface="Roboto"/>
                  <a:sym typeface="Roboto"/>
                </a:endParaRPr>
              </a:p>
            </p:txBody>
          </p:sp>
        </p:grpSp>
        <p:sp>
          <p:nvSpPr>
            <p:cNvPr id="120" name="Google Shape;120;p20"/>
            <p:cNvSpPr/>
            <p:nvPr/>
          </p:nvSpPr>
          <p:spPr>
            <a:xfrm>
              <a:off x="536713" y="2230024"/>
              <a:ext cx="725700" cy="606300"/>
            </a:xfrm>
            <a:prstGeom prst="star5">
              <a:avLst>
                <a:gd name="adj" fmla="val 19098"/>
                <a:gd name="hf" fmla="val 105146"/>
                <a:gd name="vf" fmla="val 110557"/>
              </a:avLst>
            </a:prstGeom>
            <a:solidFill>
              <a:schemeClr val="accent4"/>
            </a:solidFill>
            <a:ln>
              <a:noFill/>
            </a:ln>
            <a:effectLst>
              <a:outerShdw blurRad="149987" dist="250190" dir="8460000" algn="ctr">
                <a:srgbClr val="000000">
                  <a:alpha val="2667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wentieth Century"/>
                <a:ea typeface="Twentieth Century"/>
                <a:cs typeface="Twentieth Century"/>
                <a:sym typeface="Twentieth Century"/>
              </a:endParaRPr>
            </a:p>
          </p:txBody>
        </p:sp>
        <p:sp>
          <p:nvSpPr>
            <p:cNvPr id="121" name="Google Shape;121;p20"/>
            <p:cNvSpPr/>
            <p:nvPr/>
          </p:nvSpPr>
          <p:spPr>
            <a:xfrm>
              <a:off x="2683565" y="2230025"/>
              <a:ext cx="725700" cy="606300"/>
            </a:xfrm>
            <a:prstGeom prst="star5">
              <a:avLst>
                <a:gd name="adj" fmla="val 19098"/>
                <a:gd name="hf" fmla="val 105146"/>
                <a:gd name="vf" fmla="val 110557"/>
              </a:avLst>
            </a:prstGeom>
            <a:solidFill>
              <a:schemeClr val="accent4"/>
            </a:solidFill>
            <a:ln>
              <a:noFill/>
            </a:ln>
            <a:effectLst>
              <a:outerShdw blurRad="149987" dist="250190" dir="8460000" algn="ctr">
                <a:srgbClr val="000000">
                  <a:alpha val="26670"/>
                </a:srgbClr>
              </a:outerShdw>
            </a:effectLst>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wentieth Century"/>
                <a:ea typeface="Twentieth Century"/>
                <a:cs typeface="Twentieth Century"/>
                <a:sym typeface="Twentieth Century"/>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1"/>
          <p:cNvSpPr txBox="1">
            <a:spLocks noGrp="1"/>
          </p:cNvSpPr>
          <p:nvPr>
            <p:ph type="title" idx="4294967295"/>
          </p:nvPr>
        </p:nvSpPr>
        <p:spPr>
          <a:xfrm>
            <a:off x="55821" y="291150"/>
            <a:ext cx="8769300" cy="6927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 sz="3600" b="1" i="0" u="none" strike="noStrike" cap="none">
                <a:latin typeface="Arial"/>
                <a:ea typeface="Arial"/>
                <a:cs typeface="Arial"/>
                <a:sym typeface="Arial"/>
              </a:rPr>
              <a:t>Key Differences</a:t>
            </a:r>
            <a:endParaRPr sz="3600">
              <a:latin typeface="Arial"/>
              <a:ea typeface="Arial"/>
              <a:cs typeface="Arial"/>
              <a:sym typeface="Arial"/>
            </a:endParaRPr>
          </a:p>
        </p:txBody>
      </p:sp>
      <p:graphicFrame>
        <p:nvGraphicFramePr>
          <p:cNvPr id="127" name="Google Shape;127;p21"/>
          <p:cNvGraphicFramePr/>
          <p:nvPr/>
        </p:nvGraphicFramePr>
        <p:xfrm>
          <a:off x="55821" y="1028701"/>
          <a:ext cx="9088175" cy="4114775"/>
        </p:xfrm>
        <a:graphic>
          <a:graphicData uri="http://schemas.openxmlformats.org/drawingml/2006/table">
            <a:tbl>
              <a:tblPr firstRow="1" bandRow="1">
                <a:gradFill>
                  <a:gsLst>
                    <a:gs pos="0">
                      <a:srgbClr val="99B5FF"/>
                    </a:gs>
                    <a:gs pos="35000">
                      <a:srgbClr val="B9CBFF"/>
                    </a:gs>
                    <a:gs pos="100000">
                      <a:srgbClr val="E2E9FF"/>
                    </a:gs>
                  </a:gsLst>
                  <a:lin ang="16200038" scaled="0"/>
                </a:gradFill>
                <a:tableStyleId>{0F89D982-D5BD-4E28-BB1E-68B4D8E7B0FF}</a:tableStyleId>
              </a:tblPr>
              <a:tblGrid>
                <a:gridCol w="2265600">
                  <a:extLst>
                    <a:ext uri="{9D8B030D-6E8A-4147-A177-3AD203B41FA5}">
                      <a16:colId xmlns:a16="http://schemas.microsoft.com/office/drawing/2014/main" val="20000"/>
                    </a:ext>
                  </a:extLst>
                </a:gridCol>
                <a:gridCol w="2601025">
                  <a:extLst>
                    <a:ext uri="{9D8B030D-6E8A-4147-A177-3AD203B41FA5}">
                      <a16:colId xmlns:a16="http://schemas.microsoft.com/office/drawing/2014/main" val="20001"/>
                    </a:ext>
                  </a:extLst>
                </a:gridCol>
                <a:gridCol w="1545350">
                  <a:extLst>
                    <a:ext uri="{9D8B030D-6E8A-4147-A177-3AD203B41FA5}">
                      <a16:colId xmlns:a16="http://schemas.microsoft.com/office/drawing/2014/main" val="20002"/>
                    </a:ext>
                  </a:extLst>
                </a:gridCol>
                <a:gridCol w="2676200">
                  <a:extLst>
                    <a:ext uri="{9D8B030D-6E8A-4147-A177-3AD203B41FA5}">
                      <a16:colId xmlns:a16="http://schemas.microsoft.com/office/drawing/2014/main" val="20003"/>
                    </a:ext>
                  </a:extLst>
                </a:gridCol>
              </a:tblGrid>
              <a:tr h="389075">
                <a:tc>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Roboto"/>
                        <a:ea typeface="Roboto"/>
                        <a:cs typeface="Roboto"/>
                        <a:sym typeface="Roboto"/>
                      </a:endParaRPr>
                    </a:p>
                  </a:txBody>
                  <a:tcPr marL="63400" marR="63400" marT="34300" marB="34300"/>
                </a:tc>
                <a:tc>
                  <a:txBody>
                    <a:bodyPr/>
                    <a:lstStyle/>
                    <a:p>
                      <a:pPr marL="0" marR="0" lvl="0" indent="0" algn="ctr" rtl="0">
                        <a:lnSpc>
                          <a:spcPct val="100000"/>
                        </a:lnSpc>
                        <a:spcBef>
                          <a:spcPts val="0"/>
                        </a:spcBef>
                        <a:spcAft>
                          <a:spcPts val="0"/>
                        </a:spcAft>
                        <a:buClr>
                          <a:srgbClr val="000000"/>
                        </a:buClr>
                        <a:buSzPts val="1400"/>
                        <a:buFont typeface="Arial"/>
                        <a:buNone/>
                      </a:pPr>
                      <a:r>
                        <a:rPr lang="en" sz="1800" u="none" strike="noStrike" cap="none">
                          <a:latin typeface="Roboto"/>
                          <a:ea typeface="Roboto"/>
                          <a:cs typeface="Roboto"/>
                          <a:sym typeface="Roboto"/>
                        </a:rPr>
                        <a:t>Why</a:t>
                      </a:r>
                      <a:endParaRPr sz="1800" u="none" strike="noStrike" cap="none">
                        <a:latin typeface="Roboto"/>
                        <a:ea typeface="Roboto"/>
                        <a:cs typeface="Roboto"/>
                        <a:sym typeface="Roboto"/>
                      </a:endParaRPr>
                    </a:p>
                  </a:txBody>
                  <a:tcPr marL="63400" marR="63400" marT="34300" marB="34300"/>
                </a:tc>
                <a:tc gridSpan="2">
                  <a:txBody>
                    <a:bodyPr/>
                    <a:lstStyle/>
                    <a:p>
                      <a:pPr marL="0" marR="0" lvl="0" indent="0" algn="ctr" rtl="0">
                        <a:lnSpc>
                          <a:spcPct val="100000"/>
                        </a:lnSpc>
                        <a:spcBef>
                          <a:spcPts val="0"/>
                        </a:spcBef>
                        <a:spcAft>
                          <a:spcPts val="0"/>
                        </a:spcAft>
                        <a:buClr>
                          <a:srgbClr val="000000"/>
                        </a:buClr>
                        <a:buSzPts val="1400"/>
                        <a:buFont typeface="Arial"/>
                        <a:buNone/>
                      </a:pPr>
                      <a:r>
                        <a:rPr lang="en" sz="1800" u="none" strike="noStrike" cap="none">
                          <a:latin typeface="Roboto"/>
                          <a:ea typeface="Roboto"/>
                          <a:cs typeface="Roboto"/>
                          <a:sym typeface="Roboto"/>
                        </a:rPr>
                        <a:t>Where</a:t>
                      </a:r>
                      <a:endParaRPr sz="1800" u="none" strike="noStrike" cap="none">
                        <a:latin typeface="Roboto"/>
                        <a:ea typeface="Roboto"/>
                        <a:cs typeface="Roboto"/>
                        <a:sym typeface="Roboto"/>
                      </a:endParaRPr>
                    </a:p>
                  </a:txBody>
                  <a:tcPr marL="63400" marR="63400" marT="34300" marB="34300"/>
                </a:tc>
                <a:tc hMerge="1">
                  <a:txBody>
                    <a:bodyPr/>
                    <a:lstStyle/>
                    <a:p>
                      <a:endParaRPr lang="en-US"/>
                    </a:p>
                  </a:txBody>
                  <a:tcPr/>
                </a:tc>
                <a:extLst>
                  <a:ext uri="{0D108BD9-81ED-4DB2-BD59-A6C34878D82A}">
                    <a16:rowId xmlns:a16="http://schemas.microsoft.com/office/drawing/2014/main" val="10000"/>
                  </a:ext>
                </a:extLst>
              </a:tr>
              <a:tr h="1711950">
                <a:tc>
                  <a:txBody>
                    <a:bodyPr/>
                    <a:lstStyle/>
                    <a:p>
                      <a:pPr marL="0" marR="0" lvl="0" indent="0" algn="l" rtl="0">
                        <a:lnSpc>
                          <a:spcPct val="100000"/>
                        </a:lnSpc>
                        <a:spcBef>
                          <a:spcPts val="0"/>
                        </a:spcBef>
                        <a:spcAft>
                          <a:spcPts val="0"/>
                        </a:spcAft>
                        <a:buClr>
                          <a:srgbClr val="000000"/>
                        </a:buClr>
                        <a:buSzPts val="1400"/>
                        <a:buFont typeface="Arial"/>
                        <a:buNone/>
                      </a:pPr>
                      <a:r>
                        <a:rPr lang="en" sz="1400" u="sng" strike="noStrike" cap="none">
                          <a:latin typeface="Roboto"/>
                          <a:ea typeface="Roboto"/>
                          <a:cs typeface="Roboto"/>
                          <a:sym typeface="Roboto"/>
                        </a:rPr>
                        <a:t>RFI/SSN</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Request for Information</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Sources Sought Notice</a:t>
                      </a:r>
                      <a:endParaRPr sz="1400" u="none" strike="noStrike" cap="none">
                        <a:latin typeface="Roboto"/>
                        <a:ea typeface="Roboto"/>
                        <a:cs typeface="Roboto"/>
                        <a:sym typeface="Roboto"/>
                      </a:endParaRPr>
                    </a:p>
                  </a:txBody>
                  <a:tcPr marL="63400" marR="63400" marT="34300" marB="34300"/>
                </a:tc>
                <a:tc>
                  <a:txBody>
                    <a:bodyPr/>
                    <a:lstStyle/>
                    <a:p>
                      <a:pPr marL="0" marR="0" lvl="0" indent="0" algn="l" rtl="0">
                        <a:lnSpc>
                          <a:spcPct val="100000"/>
                        </a:lnSpc>
                        <a:spcBef>
                          <a:spcPts val="0"/>
                        </a:spcBef>
                        <a:spcAft>
                          <a:spcPts val="0"/>
                        </a:spcAft>
                        <a:buClr>
                          <a:schemeClr val="dk1"/>
                        </a:buClr>
                        <a:buSzPts val="1500"/>
                        <a:buFont typeface="Arial"/>
                        <a:buNone/>
                      </a:pPr>
                      <a:r>
                        <a:rPr lang="en" sz="1400" u="none" strike="noStrike" cap="none">
                          <a:latin typeface="Roboto"/>
                          <a:ea typeface="Roboto"/>
                          <a:cs typeface="Roboto"/>
                          <a:sym typeface="Roboto"/>
                        </a:rPr>
                        <a:t>Solicit industry input: </a:t>
                      </a:r>
                      <a:endParaRPr sz="1400" u="none" strike="noStrike" cap="none">
                        <a:latin typeface="Roboto"/>
                        <a:ea typeface="Roboto"/>
                        <a:cs typeface="Roboto"/>
                        <a:sym typeface="Roboto"/>
                      </a:endParaRPr>
                    </a:p>
                    <a:p>
                      <a:pPr marL="215900" marR="0" lvl="0" indent="-209550" algn="l" rtl="0">
                        <a:lnSpc>
                          <a:spcPct val="100000"/>
                        </a:lnSpc>
                        <a:spcBef>
                          <a:spcPts val="0"/>
                        </a:spcBef>
                        <a:spcAft>
                          <a:spcPts val="0"/>
                        </a:spcAft>
                        <a:buClr>
                          <a:schemeClr val="dk1"/>
                        </a:buClr>
                        <a:buSzPts val="1500"/>
                        <a:buFont typeface="Arial"/>
                        <a:buChar char="•"/>
                      </a:pPr>
                      <a:r>
                        <a:rPr lang="en" sz="1400" u="sng" strike="noStrike" cap="none">
                          <a:latin typeface="Roboto"/>
                          <a:ea typeface="Roboto"/>
                          <a:cs typeface="Roboto"/>
                          <a:sym typeface="Roboto"/>
                        </a:rPr>
                        <a:t>Government’s</a:t>
                      </a:r>
                      <a:r>
                        <a:rPr lang="en" sz="1400" u="none" strike="noStrike" cap="none">
                          <a:latin typeface="Roboto"/>
                          <a:ea typeface="Roboto"/>
                          <a:cs typeface="Roboto"/>
                          <a:sym typeface="Roboto"/>
                        </a:rPr>
                        <a:t>: </a:t>
                      </a:r>
                      <a:endParaRPr sz="1100" u="none" strike="noStrike" cap="none">
                        <a:latin typeface="Roboto"/>
                        <a:ea typeface="Roboto"/>
                        <a:cs typeface="Roboto"/>
                        <a:sym typeface="Roboto"/>
                      </a:endParaRPr>
                    </a:p>
                    <a:p>
                      <a:pPr marL="469900" marR="0" lvl="0" indent="-209550" algn="l" rtl="0">
                        <a:lnSpc>
                          <a:spcPct val="100000"/>
                        </a:lnSpc>
                        <a:spcBef>
                          <a:spcPts val="0"/>
                        </a:spcBef>
                        <a:spcAft>
                          <a:spcPts val="0"/>
                        </a:spcAft>
                        <a:buClr>
                          <a:schemeClr val="dk1"/>
                        </a:buClr>
                        <a:buSzPts val="1500"/>
                        <a:buFont typeface="Arial"/>
                        <a:buChar char="•"/>
                      </a:pPr>
                      <a:r>
                        <a:rPr lang="en" sz="1400" u="none" strike="noStrike" cap="none">
                          <a:latin typeface="Roboto"/>
                          <a:ea typeface="Roboto"/>
                          <a:cs typeface="Roboto"/>
                          <a:sym typeface="Roboto"/>
                        </a:rPr>
                        <a:t>Requirement</a:t>
                      </a:r>
                      <a:endParaRPr sz="1100" u="none" strike="noStrike" cap="none">
                        <a:latin typeface="Roboto"/>
                        <a:ea typeface="Roboto"/>
                        <a:cs typeface="Roboto"/>
                        <a:sym typeface="Roboto"/>
                      </a:endParaRPr>
                    </a:p>
                    <a:p>
                      <a:pPr marL="469900" marR="0" lvl="0" indent="-209550" algn="l" rtl="0">
                        <a:lnSpc>
                          <a:spcPct val="100000"/>
                        </a:lnSpc>
                        <a:spcBef>
                          <a:spcPts val="0"/>
                        </a:spcBef>
                        <a:spcAft>
                          <a:spcPts val="0"/>
                        </a:spcAft>
                        <a:buClr>
                          <a:schemeClr val="dk1"/>
                        </a:buClr>
                        <a:buSzPts val="1500"/>
                        <a:buFont typeface="Arial"/>
                        <a:buChar char="•"/>
                      </a:pPr>
                      <a:r>
                        <a:rPr lang="en" sz="1400" u="none" strike="noStrike" cap="none">
                          <a:latin typeface="Roboto"/>
                          <a:ea typeface="Roboto"/>
                          <a:cs typeface="Roboto"/>
                          <a:sym typeface="Roboto"/>
                        </a:rPr>
                        <a:t>Strategy</a:t>
                      </a:r>
                      <a:endParaRPr sz="1100" u="none" strike="noStrike" cap="none">
                        <a:latin typeface="Roboto"/>
                        <a:ea typeface="Roboto"/>
                        <a:cs typeface="Roboto"/>
                        <a:sym typeface="Roboto"/>
                      </a:endParaRPr>
                    </a:p>
                    <a:p>
                      <a:pPr marL="215900" marR="0" lvl="0" indent="-209550" algn="l" rtl="0">
                        <a:lnSpc>
                          <a:spcPct val="100000"/>
                        </a:lnSpc>
                        <a:spcBef>
                          <a:spcPts val="0"/>
                        </a:spcBef>
                        <a:spcAft>
                          <a:spcPts val="0"/>
                        </a:spcAft>
                        <a:buClr>
                          <a:schemeClr val="dk1"/>
                        </a:buClr>
                        <a:buSzPts val="1500"/>
                        <a:buFont typeface="Arial"/>
                        <a:buChar char="•"/>
                      </a:pPr>
                      <a:r>
                        <a:rPr lang="en" sz="1400" u="sng" strike="noStrike" cap="none">
                          <a:latin typeface="Roboto"/>
                          <a:ea typeface="Roboto"/>
                          <a:cs typeface="Roboto"/>
                          <a:sym typeface="Roboto"/>
                        </a:rPr>
                        <a:t>Industry’s</a:t>
                      </a:r>
                      <a:r>
                        <a:rPr lang="en" sz="1400" u="none" strike="noStrike" cap="none">
                          <a:latin typeface="Roboto"/>
                          <a:ea typeface="Roboto"/>
                          <a:cs typeface="Roboto"/>
                          <a:sym typeface="Roboto"/>
                        </a:rPr>
                        <a:t>:</a:t>
                      </a:r>
                      <a:endParaRPr sz="1100" u="none" strike="noStrike" cap="none">
                        <a:latin typeface="Roboto"/>
                        <a:ea typeface="Roboto"/>
                        <a:cs typeface="Roboto"/>
                        <a:sym typeface="Roboto"/>
                      </a:endParaRPr>
                    </a:p>
                    <a:p>
                      <a:pPr marL="469900" marR="0" lvl="0" indent="-209550" algn="l" rtl="0">
                        <a:lnSpc>
                          <a:spcPct val="100000"/>
                        </a:lnSpc>
                        <a:spcBef>
                          <a:spcPts val="0"/>
                        </a:spcBef>
                        <a:spcAft>
                          <a:spcPts val="0"/>
                        </a:spcAft>
                        <a:buClr>
                          <a:schemeClr val="dk1"/>
                        </a:buClr>
                        <a:buSzPts val="1500"/>
                        <a:buFont typeface="Arial"/>
                        <a:buChar char="•"/>
                      </a:pPr>
                      <a:r>
                        <a:rPr lang="en" sz="1400" u="none" strike="noStrike" cap="none">
                          <a:latin typeface="Roboto"/>
                          <a:ea typeface="Roboto"/>
                          <a:cs typeface="Roboto"/>
                          <a:sym typeface="Roboto"/>
                        </a:rPr>
                        <a:t>Capability</a:t>
                      </a:r>
                      <a:endParaRPr sz="1100" u="none" strike="noStrike" cap="none">
                        <a:latin typeface="Roboto"/>
                        <a:ea typeface="Roboto"/>
                        <a:cs typeface="Roboto"/>
                        <a:sym typeface="Roboto"/>
                      </a:endParaRPr>
                    </a:p>
                    <a:p>
                      <a:pPr marL="469900" marR="0" lvl="0" indent="-209550" algn="l" rtl="0">
                        <a:lnSpc>
                          <a:spcPct val="100000"/>
                        </a:lnSpc>
                        <a:spcBef>
                          <a:spcPts val="0"/>
                        </a:spcBef>
                        <a:spcAft>
                          <a:spcPts val="0"/>
                        </a:spcAft>
                        <a:buClr>
                          <a:schemeClr val="dk1"/>
                        </a:buClr>
                        <a:buSzPts val="1500"/>
                        <a:buFont typeface="Arial"/>
                        <a:buChar char="•"/>
                      </a:pPr>
                      <a:r>
                        <a:rPr lang="en" sz="1400" u="none" strike="noStrike" cap="none">
                          <a:latin typeface="Roboto"/>
                          <a:ea typeface="Roboto"/>
                          <a:cs typeface="Roboto"/>
                          <a:sym typeface="Roboto"/>
                        </a:rPr>
                        <a:t>Interest</a:t>
                      </a:r>
                      <a:endParaRPr sz="1400" u="none" strike="noStrike" cap="none">
                        <a:latin typeface="Roboto"/>
                        <a:ea typeface="Roboto"/>
                        <a:cs typeface="Roboto"/>
                        <a:sym typeface="Roboto"/>
                      </a:endParaRPr>
                    </a:p>
                  </a:txBody>
                  <a:tcPr marL="63400" marR="63400" marT="34300" marB="34300"/>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FAR subpart 8.4</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FAR part 12</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FAR parts 13, 15</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FAR 16.505</a:t>
                      </a:r>
                      <a:endParaRPr sz="1400" u="none" strike="noStrike" cap="none">
                        <a:latin typeface="Roboto"/>
                        <a:ea typeface="Roboto"/>
                        <a:cs typeface="Roboto"/>
                        <a:sym typeface="Roboto"/>
                      </a:endParaRPr>
                    </a:p>
                  </a:txBody>
                  <a:tcPr marL="63400" marR="63400" marT="34300" marB="34300"/>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GSA Schedules</a:t>
                      </a:r>
                      <a:endParaRPr sz="11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Commercial Items</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Open Market</a:t>
                      </a:r>
                      <a:endParaRPr sz="11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(GSA OASIS, Alliant)</a:t>
                      </a:r>
                      <a:endParaRPr sz="1100" u="none" strike="noStrike" cap="none">
                        <a:latin typeface="Roboto"/>
                        <a:ea typeface="Roboto"/>
                        <a:cs typeface="Roboto"/>
                        <a:sym typeface="Roboto"/>
                      </a:endParaRPr>
                    </a:p>
                  </a:txBody>
                  <a:tcPr marL="63400" marR="63400" marT="34300" marB="34300"/>
                </a:tc>
                <a:extLst>
                  <a:ext uri="{0D108BD9-81ED-4DB2-BD59-A6C34878D82A}">
                    <a16:rowId xmlns:a16="http://schemas.microsoft.com/office/drawing/2014/main" val="10001"/>
                  </a:ext>
                </a:extLst>
              </a:tr>
              <a:tr h="768700">
                <a:tc>
                  <a:txBody>
                    <a:bodyPr/>
                    <a:lstStyle/>
                    <a:p>
                      <a:pPr marL="0" marR="0" lvl="0" indent="0" algn="l" rtl="0">
                        <a:lnSpc>
                          <a:spcPct val="100000"/>
                        </a:lnSpc>
                        <a:spcBef>
                          <a:spcPts val="0"/>
                        </a:spcBef>
                        <a:spcAft>
                          <a:spcPts val="0"/>
                        </a:spcAft>
                        <a:buClr>
                          <a:srgbClr val="000000"/>
                        </a:buClr>
                        <a:buSzPts val="1400"/>
                        <a:buFont typeface="Arial"/>
                        <a:buNone/>
                      </a:pPr>
                      <a:r>
                        <a:rPr lang="en" sz="1400" u="sng" strike="noStrike" cap="none">
                          <a:latin typeface="Roboto"/>
                          <a:ea typeface="Roboto"/>
                          <a:cs typeface="Roboto"/>
                          <a:sym typeface="Roboto"/>
                        </a:rPr>
                        <a:t>RFP</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Request for Proposal</a:t>
                      </a:r>
                      <a:endParaRPr sz="1400" i="1" u="none" strike="noStrike" cap="none">
                        <a:latin typeface="Roboto"/>
                        <a:ea typeface="Roboto"/>
                        <a:cs typeface="Roboto"/>
                        <a:sym typeface="Roboto"/>
                      </a:endParaRPr>
                    </a:p>
                  </a:txBody>
                  <a:tcPr marL="63400" marR="63400" marT="34300" marB="34300"/>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Communicate Requirement</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&amp; Solicit Proposals</a:t>
                      </a:r>
                      <a:endParaRPr sz="1400" u="none" strike="noStrike" cap="none">
                        <a:latin typeface="Roboto"/>
                        <a:ea typeface="Roboto"/>
                        <a:cs typeface="Roboto"/>
                        <a:sym typeface="Roboto"/>
                      </a:endParaRPr>
                    </a:p>
                  </a:txBody>
                  <a:tcPr marL="63400" marR="63400" marT="34300" marB="34300"/>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FAR part 12</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FAR parts 13, 15</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FAR 16.505</a:t>
                      </a:r>
                      <a:endParaRPr sz="1400" u="none" strike="noStrike" cap="none">
                        <a:latin typeface="Roboto"/>
                        <a:ea typeface="Roboto"/>
                        <a:cs typeface="Roboto"/>
                        <a:sym typeface="Roboto"/>
                      </a:endParaRPr>
                    </a:p>
                  </a:txBody>
                  <a:tcPr marL="63400" marR="63400" marT="34300" marB="34300"/>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Commercial Items</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Open Market</a:t>
                      </a:r>
                      <a:endParaRPr sz="11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(GSA OASIS, Alliant)</a:t>
                      </a:r>
                      <a:endParaRPr sz="1100" u="none" strike="noStrike" cap="none">
                        <a:latin typeface="Roboto"/>
                        <a:ea typeface="Roboto"/>
                        <a:cs typeface="Roboto"/>
                        <a:sym typeface="Roboto"/>
                      </a:endParaRPr>
                    </a:p>
                  </a:txBody>
                  <a:tcPr marL="63400" marR="63400" marT="34300" marB="34300"/>
                </a:tc>
                <a:extLst>
                  <a:ext uri="{0D108BD9-81ED-4DB2-BD59-A6C34878D82A}">
                    <a16:rowId xmlns:a16="http://schemas.microsoft.com/office/drawing/2014/main" val="10002"/>
                  </a:ext>
                </a:extLst>
              </a:tr>
              <a:tr h="1245050">
                <a:tc>
                  <a:txBody>
                    <a:bodyPr/>
                    <a:lstStyle/>
                    <a:p>
                      <a:pPr marL="0" marR="0" lvl="0" indent="0" algn="l" rtl="0">
                        <a:lnSpc>
                          <a:spcPct val="100000"/>
                        </a:lnSpc>
                        <a:spcBef>
                          <a:spcPts val="0"/>
                        </a:spcBef>
                        <a:spcAft>
                          <a:spcPts val="0"/>
                        </a:spcAft>
                        <a:buClr>
                          <a:srgbClr val="000000"/>
                        </a:buClr>
                        <a:buSzPts val="1400"/>
                        <a:buFont typeface="Arial"/>
                        <a:buNone/>
                      </a:pPr>
                      <a:r>
                        <a:rPr lang="en" sz="1400" u="sng" strike="noStrike" cap="none">
                          <a:latin typeface="Roboto"/>
                          <a:ea typeface="Roboto"/>
                          <a:cs typeface="Roboto"/>
                          <a:sym typeface="Roboto"/>
                        </a:rPr>
                        <a:t>RFQ</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Request for Quote</a:t>
                      </a:r>
                      <a:endParaRPr sz="1400" i="1" u="none" strike="noStrike" cap="none">
                        <a:latin typeface="Roboto"/>
                        <a:ea typeface="Roboto"/>
                        <a:cs typeface="Roboto"/>
                        <a:sym typeface="Roboto"/>
                      </a:endParaRPr>
                    </a:p>
                  </a:txBody>
                  <a:tcPr marL="63400" marR="63400" marT="34300" marB="34300"/>
                </a:tc>
                <a:tc>
                  <a:txBody>
                    <a:bodyPr/>
                    <a:lstStyle/>
                    <a:p>
                      <a:pPr marL="0" marR="0" lvl="0" indent="0" algn="l" rtl="0">
                        <a:lnSpc>
                          <a:spcPct val="100000"/>
                        </a:lnSpc>
                        <a:spcBef>
                          <a:spcPts val="0"/>
                        </a:spcBef>
                        <a:spcAft>
                          <a:spcPts val="0"/>
                        </a:spcAft>
                        <a:buClr>
                          <a:schemeClr val="dk1"/>
                        </a:buClr>
                        <a:buSzPts val="1500"/>
                        <a:buFont typeface="Twentieth Century"/>
                        <a:buNone/>
                      </a:pPr>
                      <a:r>
                        <a:rPr lang="en" sz="1400" u="none" strike="noStrike" cap="none">
                          <a:latin typeface="Roboto"/>
                          <a:ea typeface="Roboto"/>
                          <a:cs typeface="Roboto"/>
                          <a:sym typeface="Roboto"/>
                        </a:rPr>
                        <a:t>Obtain: </a:t>
                      </a:r>
                      <a:endParaRPr sz="1400" u="none" strike="noStrike" cap="none">
                        <a:latin typeface="Roboto"/>
                        <a:ea typeface="Roboto"/>
                        <a:cs typeface="Roboto"/>
                        <a:sym typeface="Roboto"/>
                      </a:endParaRPr>
                    </a:p>
                    <a:p>
                      <a:pPr marL="215900" marR="0" lvl="0" indent="-209550" algn="l" rtl="0">
                        <a:lnSpc>
                          <a:spcPct val="100000"/>
                        </a:lnSpc>
                        <a:spcBef>
                          <a:spcPts val="0"/>
                        </a:spcBef>
                        <a:spcAft>
                          <a:spcPts val="0"/>
                        </a:spcAft>
                        <a:buClr>
                          <a:schemeClr val="dk1"/>
                        </a:buClr>
                        <a:buSzPts val="1500"/>
                        <a:buFont typeface="Arial"/>
                        <a:buChar char="•"/>
                      </a:pPr>
                      <a:r>
                        <a:rPr lang="en" sz="1400" u="none" strike="noStrike" cap="none">
                          <a:latin typeface="Roboto"/>
                          <a:ea typeface="Roboto"/>
                          <a:cs typeface="Roboto"/>
                          <a:sym typeface="Roboto"/>
                        </a:rPr>
                        <a:t>Price </a:t>
                      </a:r>
                      <a:endParaRPr sz="1400" u="none" strike="noStrike" cap="none">
                        <a:latin typeface="Roboto"/>
                        <a:ea typeface="Roboto"/>
                        <a:cs typeface="Roboto"/>
                        <a:sym typeface="Roboto"/>
                      </a:endParaRPr>
                    </a:p>
                    <a:p>
                      <a:pPr marL="215900" marR="0" lvl="0" indent="-209550" algn="l" rtl="0">
                        <a:lnSpc>
                          <a:spcPct val="100000"/>
                        </a:lnSpc>
                        <a:spcBef>
                          <a:spcPts val="0"/>
                        </a:spcBef>
                        <a:spcAft>
                          <a:spcPts val="0"/>
                        </a:spcAft>
                        <a:buClr>
                          <a:schemeClr val="dk1"/>
                        </a:buClr>
                        <a:buSzPts val="1500"/>
                        <a:buFont typeface="Arial"/>
                        <a:buChar char="•"/>
                      </a:pPr>
                      <a:r>
                        <a:rPr lang="en" sz="1400" u="none" strike="noStrike" cap="none">
                          <a:latin typeface="Roboto"/>
                          <a:ea typeface="Roboto"/>
                          <a:cs typeface="Roboto"/>
                          <a:sym typeface="Roboto"/>
                        </a:rPr>
                        <a:t>Cost</a:t>
                      </a:r>
                      <a:endParaRPr sz="1400" u="none" strike="noStrike" cap="none">
                        <a:latin typeface="Roboto"/>
                        <a:ea typeface="Roboto"/>
                        <a:cs typeface="Roboto"/>
                        <a:sym typeface="Roboto"/>
                      </a:endParaRPr>
                    </a:p>
                    <a:p>
                      <a:pPr marL="215900" marR="0" lvl="0" indent="-209550" algn="l" rtl="0">
                        <a:lnSpc>
                          <a:spcPct val="100000"/>
                        </a:lnSpc>
                        <a:spcBef>
                          <a:spcPts val="0"/>
                        </a:spcBef>
                        <a:spcAft>
                          <a:spcPts val="0"/>
                        </a:spcAft>
                        <a:buClr>
                          <a:schemeClr val="dk1"/>
                        </a:buClr>
                        <a:buSzPts val="1500"/>
                        <a:buFont typeface="Arial"/>
                        <a:buChar char="•"/>
                      </a:pPr>
                      <a:r>
                        <a:rPr lang="en" sz="1400" u="none" strike="noStrike" cap="none">
                          <a:latin typeface="Roboto"/>
                          <a:ea typeface="Roboto"/>
                          <a:cs typeface="Roboto"/>
                          <a:sym typeface="Roboto"/>
                        </a:rPr>
                        <a:t>Delivery</a:t>
                      </a:r>
                      <a:endParaRPr sz="1400" u="none" strike="noStrike" cap="none">
                        <a:latin typeface="Roboto"/>
                        <a:ea typeface="Roboto"/>
                        <a:cs typeface="Roboto"/>
                        <a:sym typeface="Roboto"/>
                      </a:endParaRPr>
                    </a:p>
                    <a:p>
                      <a:pPr marL="215900" marR="0" lvl="0" indent="-209550" algn="l" rtl="0">
                        <a:lnSpc>
                          <a:spcPct val="100000"/>
                        </a:lnSpc>
                        <a:spcBef>
                          <a:spcPts val="0"/>
                        </a:spcBef>
                        <a:spcAft>
                          <a:spcPts val="0"/>
                        </a:spcAft>
                        <a:buClr>
                          <a:schemeClr val="dk1"/>
                        </a:buClr>
                        <a:buSzPts val="1500"/>
                        <a:buFont typeface="Arial"/>
                        <a:buChar char="•"/>
                      </a:pPr>
                      <a:r>
                        <a:rPr lang="en" sz="1400" u="none" strike="noStrike" cap="none">
                          <a:latin typeface="Roboto"/>
                          <a:ea typeface="Roboto"/>
                          <a:cs typeface="Roboto"/>
                          <a:sym typeface="Roboto"/>
                        </a:rPr>
                        <a:t>Related Information</a:t>
                      </a:r>
                      <a:endParaRPr sz="1400" u="none" strike="noStrike" cap="none">
                        <a:latin typeface="Roboto"/>
                        <a:ea typeface="Roboto"/>
                        <a:cs typeface="Roboto"/>
                        <a:sym typeface="Roboto"/>
                      </a:endParaRPr>
                    </a:p>
                  </a:txBody>
                  <a:tcPr marL="63400" marR="63400" marT="34300" marB="34300"/>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FAR subpart 8.4</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a:latin typeface="Roboto"/>
                          <a:ea typeface="Roboto"/>
                          <a:cs typeface="Roboto"/>
                          <a:sym typeface="Roboto"/>
                        </a:rPr>
                        <a:t>FAR part 13</a:t>
                      </a:r>
                      <a:endParaRPr sz="1400" u="none" strike="noStrike" cap="none">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endParaRPr sz="1400" u="none" strike="noStrike" cap="none">
                        <a:latin typeface="Roboto"/>
                        <a:ea typeface="Roboto"/>
                        <a:cs typeface="Roboto"/>
                        <a:sym typeface="Roboto"/>
                      </a:endParaRPr>
                    </a:p>
                  </a:txBody>
                  <a:tcPr marL="63400" marR="63400" marT="34300" marB="34300"/>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dirty="0">
                          <a:latin typeface="Roboto"/>
                          <a:ea typeface="Roboto"/>
                          <a:cs typeface="Roboto"/>
                          <a:sym typeface="Roboto"/>
                        </a:rPr>
                        <a:t>GSA Schedules</a:t>
                      </a:r>
                      <a:endParaRPr sz="1100" u="none" strike="noStrike" cap="none" dirty="0">
                        <a:latin typeface="Roboto"/>
                        <a:ea typeface="Roboto"/>
                        <a:cs typeface="Roboto"/>
                        <a:sym typeface="Roboto"/>
                      </a:endParaRPr>
                    </a:p>
                    <a:p>
                      <a:pPr marL="0" marR="0" lvl="0" indent="0" algn="l" rtl="0">
                        <a:lnSpc>
                          <a:spcPct val="100000"/>
                        </a:lnSpc>
                        <a:spcBef>
                          <a:spcPts val="0"/>
                        </a:spcBef>
                        <a:spcAft>
                          <a:spcPts val="0"/>
                        </a:spcAft>
                        <a:buClr>
                          <a:srgbClr val="000000"/>
                        </a:buClr>
                        <a:buSzPts val="1400"/>
                        <a:buFont typeface="Arial"/>
                        <a:buNone/>
                      </a:pPr>
                      <a:r>
                        <a:rPr lang="en" sz="1400" u="none" strike="noStrike" cap="none" dirty="0">
                          <a:latin typeface="Roboto"/>
                          <a:ea typeface="Roboto"/>
                          <a:cs typeface="Roboto"/>
                          <a:sym typeface="Roboto"/>
                        </a:rPr>
                        <a:t>Open Market (Below the SAT)</a:t>
                      </a:r>
                      <a:endParaRPr sz="1400" u="none" strike="noStrike" cap="none" dirty="0">
                        <a:latin typeface="Roboto"/>
                        <a:ea typeface="Roboto"/>
                        <a:cs typeface="Roboto"/>
                        <a:sym typeface="Roboto"/>
                      </a:endParaRPr>
                    </a:p>
                  </a:txBody>
                  <a:tcPr marL="63400" marR="63400" marT="34300" marB="34300"/>
                </a:tc>
                <a:extLst>
                  <a:ext uri="{0D108BD9-81ED-4DB2-BD59-A6C34878D82A}">
                    <a16:rowId xmlns:a16="http://schemas.microsoft.com/office/drawing/2014/main" val="1000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2"/>
          <p:cNvSpPr txBox="1">
            <a:spLocks noGrp="1"/>
          </p:cNvSpPr>
          <p:nvPr>
            <p:ph type="title" idx="4294967295"/>
          </p:nvPr>
        </p:nvSpPr>
        <p:spPr>
          <a:xfrm>
            <a:off x="157873" y="322931"/>
            <a:ext cx="7454400" cy="6927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 sz="3600" b="1" i="0" u="none" strike="noStrike" cap="none" dirty="0">
                <a:latin typeface="Arial"/>
                <a:ea typeface="Arial"/>
                <a:cs typeface="Arial"/>
                <a:sym typeface="Arial"/>
              </a:rPr>
              <a:t>What to Expect</a:t>
            </a:r>
            <a:endParaRPr sz="3600" dirty="0">
              <a:latin typeface="Arial"/>
              <a:ea typeface="Arial"/>
              <a:cs typeface="Arial"/>
              <a:sym typeface="Arial"/>
            </a:endParaRPr>
          </a:p>
        </p:txBody>
      </p:sp>
      <p:sp>
        <p:nvSpPr>
          <p:cNvPr id="133" name="Google Shape;133;p22"/>
          <p:cNvSpPr txBox="1"/>
          <p:nvPr/>
        </p:nvSpPr>
        <p:spPr>
          <a:xfrm>
            <a:off x="441259" y="1522487"/>
            <a:ext cx="3287400" cy="451500"/>
          </a:xfrm>
          <a:prstGeom prst="rect">
            <a:avLst/>
          </a:prstGeom>
          <a:noFill/>
          <a:ln>
            <a:noFill/>
          </a:ln>
        </p:spPr>
        <p:txBody>
          <a:bodyPr spcFirstLastPara="1" wrap="square" lIns="68575" tIns="34275" rIns="68575" bIns="34275" anchor="t" anchorCtr="0">
            <a:normAutofit lnSpcReduction="10000"/>
          </a:bodyPr>
          <a:lstStyle/>
          <a:p>
            <a:pPr marL="342900" marR="0" lvl="0" indent="-165100" algn="ctr" rtl="0">
              <a:lnSpc>
                <a:spcPct val="90000"/>
              </a:lnSpc>
              <a:spcBef>
                <a:spcPts val="800"/>
              </a:spcBef>
              <a:spcAft>
                <a:spcPts val="0"/>
              </a:spcAft>
              <a:buClr>
                <a:srgbClr val="000000"/>
              </a:buClr>
              <a:buSzPts val="2100"/>
              <a:buFont typeface="Arial"/>
              <a:buNone/>
            </a:pPr>
            <a:r>
              <a:rPr lang="en" sz="2100" b="1" i="0" u="none" strike="noStrike" cap="none">
                <a:solidFill>
                  <a:schemeClr val="dk1"/>
                </a:solidFill>
              </a:rPr>
              <a:t>What is in an RFI?</a:t>
            </a:r>
            <a:endParaRPr sz="1100" i="0" u="none" strike="noStrike" cap="none">
              <a:solidFill>
                <a:schemeClr val="dk1"/>
              </a:solidFill>
            </a:endParaRPr>
          </a:p>
        </p:txBody>
      </p:sp>
      <p:sp>
        <p:nvSpPr>
          <p:cNvPr id="134" name="Google Shape;134;p22"/>
          <p:cNvSpPr txBox="1"/>
          <p:nvPr/>
        </p:nvSpPr>
        <p:spPr>
          <a:xfrm>
            <a:off x="668737" y="2042929"/>
            <a:ext cx="3570000" cy="2403600"/>
          </a:xfrm>
          <a:prstGeom prst="rect">
            <a:avLst/>
          </a:prstGeom>
          <a:noFill/>
          <a:ln>
            <a:noFill/>
          </a:ln>
        </p:spPr>
        <p:txBody>
          <a:bodyPr spcFirstLastPara="1" wrap="square" lIns="68575" tIns="34275" rIns="68575" bIns="34275" anchor="t" anchorCtr="0">
            <a:normAutofit/>
          </a:bodyPr>
          <a:lstStyle/>
          <a:p>
            <a:pPr marL="342900" marR="0" lvl="0" indent="-292100" algn="l" rtl="0">
              <a:lnSpc>
                <a:spcPct val="90000"/>
              </a:lnSpc>
              <a:spcBef>
                <a:spcPts val="800"/>
              </a:spcBef>
              <a:spcAft>
                <a:spcPts val="0"/>
              </a:spcAft>
              <a:buClr>
                <a:schemeClr val="dk1"/>
              </a:buClr>
              <a:buSzPts val="2000"/>
              <a:buChar char="●"/>
            </a:pPr>
            <a:r>
              <a:rPr lang="en" sz="2000" i="0" u="none" strike="noStrike" cap="none">
                <a:solidFill>
                  <a:schemeClr val="dk1"/>
                </a:solidFill>
              </a:rPr>
              <a:t>No standard format</a:t>
            </a:r>
            <a:endParaRPr sz="1200" i="0" u="none" strike="noStrike" cap="none">
              <a:solidFill>
                <a:schemeClr val="dk1"/>
              </a:solidFill>
            </a:endParaRPr>
          </a:p>
          <a:p>
            <a:pPr marL="342900" marR="0" lvl="0" indent="-292100" algn="l" rtl="0">
              <a:lnSpc>
                <a:spcPct val="90000"/>
              </a:lnSpc>
              <a:spcBef>
                <a:spcPts val="0"/>
              </a:spcBef>
              <a:spcAft>
                <a:spcPts val="0"/>
              </a:spcAft>
              <a:buClr>
                <a:schemeClr val="dk1"/>
              </a:buClr>
              <a:buSzPts val="2000"/>
              <a:buChar char="●"/>
            </a:pPr>
            <a:r>
              <a:rPr lang="en" sz="2000" i="0" u="none" strike="noStrike" cap="none">
                <a:solidFill>
                  <a:schemeClr val="dk1"/>
                </a:solidFill>
              </a:rPr>
              <a:t>Shorter response times</a:t>
            </a:r>
            <a:endParaRPr sz="1200" i="0" u="none" strike="noStrike" cap="none">
              <a:solidFill>
                <a:schemeClr val="dk1"/>
              </a:solidFill>
            </a:endParaRPr>
          </a:p>
          <a:p>
            <a:pPr marL="342900" marR="0" lvl="0" indent="-292100" algn="l" rtl="0">
              <a:lnSpc>
                <a:spcPct val="90000"/>
              </a:lnSpc>
              <a:spcBef>
                <a:spcPts val="0"/>
              </a:spcBef>
              <a:spcAft>
                <a:spcPts val="0"/>
              </a:spcAft>
              <a:buClr>
                <a:schemeClr val="dk1"/>
              </a:buClr>
              <a:buSzPts val="2000"/>
              <a:buChar char="●"/>
            </a:pPr>
            <a:r>
              <a:rPr lang="en" sz="2000" i="0" u="none" strike="noStrike" cap="none">
                <a:solidFill>
                  <a:schemeClr val="dk1"/>
                </a:solidFill>
              </a:rPr>
              <a:t>Overview of the Government’s Requirement</a:t>
            </a:r>
            <a:endParaRPr sz="1200" i="0" u="none" strike="noStrike" cap="none">
              <a:solidFill>
                <a:schemeClr val="dk1"/>
              </a:solidFill>
            </a:endParaRPr>
          </a:p>
          <a:p>
            <a:pPr marL="342900" marR="0" lvl="0" indent="-292100" algn="l" rtl="0">
              <a:lnSpc>
                <a:spcPct val="90000"/>
              </a:lnSpc>
              <a:spcBef>
                <a:spcPts val="0"/>
              </a:spcBef>
              <a:spcAft>
                <a:spcPts val="0"/>
              </a:spcAft>
              <a:buClr>
                <a:schemeClr val="dk1"/>
              </a:buClr>
              <a:buSzPts val="2000"/>
              <a:buChar char="●"/>
            </a:pPr>
            <a:r>
              <a:rPr lang="en" sz="2000" i="0" u="none" strike="noStrike" cap="none">
                <a:solidFill>
                  <a:schemeClr val="dk1"/>
                </a:solidFill>
              </a:rPr>
              <a:t>Questions for Industry</a:t>
            </a:r>
            <a:endParaRPr sz="1200" i="0" u="none" strike="noStrike" cap="none">
              <a:solidFill>
                <a:schemeClr val="dk1"/>
              </a:solidFill>
            </a:endParaRPr>
          </a:p>
        </p:txBody>
      </p:sp>
      <p:sp>
        <p:nvSpPr>
          <p:cNvPr id="135" name="Google Shape;135;p22"/>
          <p:cNvSpPr txBox="1"/>
          <p:nvPr/>
        </p:nvSpPr>
        <p:spPr>
          <a:xfrm>
            <a:off x="4968562" y="1438481"/>
            <a:ext cx="3496500" cy="451500"/>
          </a:xfrm>
          <a:prstGeom prst="rect">
            <a:avLst/>
          </a:prstGeom>
          <a:noFill/>
          <a:ln>
            <a:noFill/>
          </a:ln>
        </p:spPr>
        <p:txBody>
          <a:bodyPr spcFirstLastPara="1" wrap="square" lIns="68575" tIns="34275" rIns="68575" bIns="34275" anchor="t" anchorCtr="0">
            <a:noAutofit/>
          </a:bodyPr>
          <a:lstStyle/>
          <a:p>
            <a:pPr marL="342900" marR="0" lvl="0" indent="-165100" algn="ctr" rtl="0">
              <a:lnSpc>
                <a:spcPct val="90000"/>
              </a:lnSpc>
              <a:spcBef>
                <a:spcPts val="800"/>
              </a:spcBef>
              <a:spcAft>
                <a:spcPts val="0"/>
              </a:spcAft>
              <a:buClr>
                <a:srgbClr val="000000"/>
              </a:buClr>
              <a:buSzPts val="2100"/>
              <a:buFont typeface="Arial"/>
              <a:buNone/>
            </a:pPr>
            <a:r>
              <a:rPr lang="en" sz="2100" b="1" i="0" u="none" strike="noStrike" cap="none">
                <a:solidFill>
                  <a:schemeClr val="dk1"/>
                </a:solidFill>
              </a:rPr>
              <a:t>How Should I Respond?</a:t>
            </a:r>
            <a:endParaRPr sz="1100" i="0" u="none" strike="noStrike" cap="none">
              <a:solidFill>
                <a:schemeClr val="dk1"/>
              </a:solidFill>
            </a:endParaRPr>
          </a:p>
        </p:txBody>
      </p:sp>
      <p:sp>
        <p:nvSpPr>
          <p:cNvPr id="136" name="Google Shape;136;p22"/>
          <p:cNvSpPr txBox="1"/>
          <p:nvPr/>
        </p:nvSpPr>
        <p:spPr>
          <a:xfrm>
            <a:off x="4895191" y="1974093"/>
            <a:ext cx="3570000" cy="3046200"/>
          </a:xfrm>
          <a:prstGeom prst="rect">
            <a:avLst/>
          </a:prstGeom>
          <a:noFill/>
          <a:ln>
            <a:noFill/>
          </a:ln>
        </p:spPr>
        <p:txBody>
          <a:bodyPr spcFirstLastPara="1" wrap="square" lIns="68575" tIns="34275" rIns="68575" bIns="34275" anchor="t" anchorCtr="0">
            <a:normAutofit/>
          </a:bodyPr>
          <a:lstStyle/>
          <a:p>
            <a:pPr marL="342900" marR="0" lvl="0" indent="-279400" algn="l" rtl="0">
              <a:lnSpc>
                <a:spcPct val="90000"/>
              </a:lnSpc>
              <a:spcBef>
                <a:spcPts val="800"/>
              </a:spcBef>
              <a:spcAft>
                <a:spcPts val="0"/>
              </a:spcAft>
              <a:buClr>
                <a:schemeClr val="dk1"/>
              </a:buClr>
              <a:buSzPts val="1800"/>
              <a:buChar char="●"/>
            </a:pPr>
            <a:r>
              <a:rPr lang="en" sz="1800" i="0" u="none" strike="noStrike" cap="none">
                <a:solidFill>
                  <a:schemeClr val="dk1"/>
                </a:solidFill>
              </a:rPr>
              <a:t>Follow the format specified in the RFI</a:t>
            </a:r>
            <a:endParaRPr sz="1100" i="0" u="none" strike="noStrike" cap="none">
              <a:solidFill>
                <a:schemeClr val="dk1"/>
              </a:solidFill>
            </a:endParaRPr>
          </a:p>
          <a:p>
            <a:pPr marL="342900" marR="0" lvl="0" indent="-279400" algn="l" rtl="0">
              <a:lnSpc>
                <a:spcPct val="90000"/>
              </a:lnSpc>
              <a:spcBef>
                <a:spcPts val="0"/>
              </a:spcBef>
              <a:spcAft>
                <a:spcPts val="0"/>
              </a:spcAft>
              <a:buClr>
                <a:schemeClr val="dk1"/>
              </a:buClr>
              <a:buSzPts val="1800"/>
              <a:buChar char="●"/>
            </a:pPr>
            <a:r>
              <a:rPr lang="en" sz="1800" i="0" u="none" strike="noStrike" cap="none">
                <a:solidFill>
                  <a:schemeClr val="dk1"/>
                </a:solidFill>
              </a:rPr>
              <a:t>Interest – Will you submit an offer?</a:t>
            </a:r>
            <a:endParaRPr sz="1100" i="0" u="none" strike="noStrike" cap="none">
              <a:solidFill>
                <a:schemeClr val="dk1"/>
              </a:solidFill>
            </a:endParaRPr>
          </a:p>
          <a:p>
            <a:pPr marL="342900" marR="0" lvl="0" indent="-279400" algn="l" rtl="0">
              <a:lnSpc>
                <a:spcPct val="90000"/>
              </a:lnSpc>
              <a:spcBef>
                <a:spcPts val="0"/>
              </a:spcBef>
              <a:spcAft>
                <a:spcPts val="0"/>
              </a:spcAft>
              <a:buClr>
                <a:schemeClr val="dk1"/>
              </a:buClr>
              <a:buSzPts val="1800"/>
              <a:buChar char="●"/>
            </a:pPr>
            <a:r>
              <a:rPr lang="en" sz="1800" i="0" u="none" strike="noStrike" cap="none">
                <a:solidFill>
                  <a:schemeClr val="dk1"/>
                </a:solidFill>
              </a:rPr>
              <a:t>Business Size &amp; Primary NAICS</a:t>
            </a:r>
            <a:endParaRPr sz="1100" i="0" u="none" strike="noStrike" cap="none">
              <a:solidFill>
                <a:schemeClr val="dk1"/>
              </a:solidFill>
            </a:endParaRPr>
          </a:p>
          <a:p>
            <a:pPr marL="342900" marR="0" lvl="0" indent="-279400" algn="l" rtl="0">
              <a:lnSpc>
                <a:spcPct val="90000"/>
              </a:lnSpc>
              <a:spcBef>
                <a:spcPts val="0"/>
              </a:spcBef>
              <a:spcAft>
                <a:spcPts val="0"/>
              </a:spcAft>
              <a:buClr>
                <a:schemeClr val="dk1"/>
              </a:buClr>
              <a:buSzPts val="1800"/>
              <a:buChar char="●"/>
            </a:pPr>
            <a:r>
              <a:rPr lang="en" sz="1800" i="0" u="none" strike="noStrike" cap="none">
                <a:solidFill>
                  <a:schemeClr val="dk1"/>
                </a:solidFill>
              </a:rPr>
              <a:t>Relative Experience</a:t>
            </a:r>
            <a:endParaRPr sz="1100" i="0" u="none" strike="noStrike" cap="none">
              <a:solidFill>
                <a:schemeClr val="dk1"/>
              </a:solidFill>
            </a:endParaRPr>
          </a:p>
          <a:p>
            <a:pPr marL="342900" marR="0" lvl="0" indent="-279400" algn="l" rtl="0">
              <a:lnSpc>
                <a:spcPct val="90000"/>
              </a:lnSpc>
              <a:spcBef>
                <a:spcPts val="0"/>
              </a:spcBef>
              <a:spcAft>
                <a:spcPts val="0"/>
              </a:spcAft>
              <a:buClr>
                <a:schemeClr val="dk1"/>
              </a:buClr>
              <a:buSzPts val="1800"/>
              <a:buChar char="●"/>
            </a:pPr>
            <a:r>
              <a:rPr lang="en" sz="1800" i="0" u="none" strike="noStrike" cap="none">
                <a:solidFill>
                  <a:schemeClr val="dk1"/>
                </a:solidFill>
              </a:rPr>
              <a:t>Subcontractor Involvement</a:t>
            </a:r>
            <a:endParaRPr sz="1100" i="0" u="none" strike="noStrike" cap="none">
              <a:solidFill>
                <a:schemeClr val="dk1"/>
              </a:solidFill>
            </a:endParaRPr>
          </a:p>
          <a:p>
            <a:pPr marL="342900" marR="0" lvl="0" indent="-279400" algn="l" rtl="0">
              <a:lnSpc>
                <a:spcPct val="90000"/>
              </a:lnSpc>
              <a:spcBef>
                <a:spcPts val="0"/>
              </a:spcBef>
              <a:spcAft>
                <a:spcPts val="0"/>
              </a:spcAft>
              <a:buClr>
                <a:schemeClr val="dk1"/>
              </a:buClr>
              <a:buSzPts val="1800"/>
              <a:buChar char="●"/>
            </a:pPr>
            <a:r>
              <a:rPr lang="en" sz="1800" i="0" u="none" strike="noStrike" cap="none">
                <a:solidFill>
                  <a:schemeClr val="dk1"/>
                </a:solidFill>
              </a:rPr>
              <a:t>Conflicts of Interest</a:t>
            </a:r>
            <a:endParaRPr sz="1100" i="0" u="none" strike="noStrike" cap="none">
              <a:solidFill>
                <a:schemeClr val="dk1"/>
              </a:solidFill>
            </a:endParaRPr>
          </a:p>
        </p:txBody>
      </p:sp>
      <p:cxnSp>
        <p:nvCxnSpPr>
          <p:cNvPr id="137" name="Google Shape;137;p22">
            <a:extLst>
              <a:ext uri="{C183D7F6-B498-43B3-948B-1728B52AA6E4}">
                <adec:decorative xmlns:adec="http://schemas.microsoft.com/office/drawing/2017/decorative" val="1"/>
              </a:ext>
            </a:extLst>
          </p:cNvPr>
          <p:cNvCxnSpPr/>
          <p:nvPr/>
        </p:nvCxnSpPr>
        <p:spPr>
          <a:xfrm>
            <a:off x="0" y="1890093"/>
            <a:ext cx="9144000" cy="0"/>
          </a:xfrm>
          <a:prstGeom prst="straightConnector1">
            <a:avLst/>
          </a:prstGeom>
          <a:noFill/>
          <a:ln w="19050" cap="flat" cmpd="sng">
            <a:solidFill>
              <a:schemeClr val="dk1"/>
            </a:solidFill>
            <a:prstDash val="solid"/>
            <a:round/>
            <a:headEnd type="none" w="sm" len="sm"/>
            <a:tailEnd type="none" w="sm" len="sm"/>
          </a:ln>
        </p:spPr>
      </p:cxnSp>
      <p:cxnSp>
        <p:nvCxnSpPr>
          <p:cNvPr id="138" name="Google Shape;138;p22">
            <a:extLst>
              <a:ext uri="{C183D7F6-B498-43B3-948B-1728B52AA6E4}">
                <adec:decorative xmlns:adec="http://schemas.microsoft.com/office/drawing/2017/decorative" val="1"/>
              </a:ext>
            </a:extLst>
          </p:cNvPr>
          <p:cNvCxnSpPr/>
          <p:nvPr/>
        </p:nvCxnSpPr>
        <p:spPr>
          <a:xfrm flipH="1">
            <a:off x="4268860" y="1340777"/>
            <a:ext cx="300" cy="3802800"/>
          </a:xfrm>
          <a:prstGeom prst="straightConnector1">
            <a:avLst/>
          </a:prstGeom>
          <a:noFill/>
          <a:ln w="19050" cap="flat" cmpd="sng">
            <a:solidFill>
              <a:schemeClr val="dk1"/>
            </a:solidFill>
            <a:prstDash val="solid"/>
            <a:round/>
            <a:headEnd type="none" w="sm" len="sm"/>
            <a:tailEnd type="none" w="sm" len="sm"/>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3"/>
          <p:cNvSpPr txBox="1">
            <a:spLocks noGrp="1"/>
          </p:cNvSpPr>
          <p:nvPr>
            <p:ph type="title" idx="4294967295"/>
          </p:nvPr>
        </p:nvSpPr>
        <p:spPr>
          <a:xfrm>
            <a:off x="157874" y="548588"/>
            <a:ext cx="8012100" cy="6927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 sz="3600" b="1" i="0" u="none" strike="noStrike" cap="none">
                <a:latin typeface="Arial"/>
                <a:ea typeface="Arial"/>
                <a:cs typeface="Arial"/>
                <a:sym typeface="Arial"/>
              </a:rPr>
              <a:t>RFI Example - Less Complex</a:t>
            </a:r>
            <a:endParaRPr sz="3600">
              <a:latin typeface="Arial"/>
              <a:ea typeface="Arial"/>
              <a:cs typeface="Arial"/>
              <a:sym typeface="Arial"/>
            </a:endParaRPr>
          </a:p>
        </p:txBody>
      </p:sp>
      <p:pic>
        <p:nvPicPr>
          <p:cNvPr id="144" name="Google Shape;144;p23" descr="Example of less complex RFI"/>
          <p:cNvPicPr preferRelativeResize="0"/>
          <p:nvPr/>
        </p:nvPicPr>
        <p:blipFill rotWithShape="1">
          <a:blip r:embed="rId3">
            <a:alphaModFix/>
          </a:blip>
          <a:srcRect/>
          <a:stretch/>
        </p:blipFill>
        <p:spPr>
          <a:xfrm>
            <a:off x="1017142" y="1363951"/>
            <a:ext cx="7482155" cy="3053724"/>
          </a:xfrm>
          <a:prstGeom prst="rect">
            <a:avLst/>
          </a:prstGeom>
          <a:noFill/>
          <a:ln>
            <a:noFill/>
          </a:ln>
          <a:effectLst>
            <a:outerShdw blurRad="292100" dist="139700" dir="2700000" algn="tl" rotWithShape="0">
              <a:srgbClr val="333333">
                <a:alpha val="63919"/>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4"/>
          <p:cNvSpPr txBox="1">
            <a:spLocks noGrp="1"/>
          </p:cNvSpPr>
          <p:nvPr>
            <p:ph type="title" idx="4294967295"/>
          </p:nvPr>
        </p:nvSpPr>
        <p:spPr>
          <a:xfrm>
            <a:off x="153167" y="432000"/>
            <a:ext cx="7877400" cy="6927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1900"/>
              <a:buFont typeface="Arial"/>
              <a:buNone/>
            </a:pPr>
            <a:r>
              <a:rPr lang="en" sz="3600" b="1" i="0" u="none" strike="noStrike" cap="none">
                <a:latin typeface="Arial"/>
                <a:ea typeface="Arial"/>
                <a:cs typeface="Arial"/>
                <a:sym typeface="Arial"/>
              </a:rPr>
              <a:t>RFI Example - More Complex</a:t>
            </a:r>
            <a:endParaRPr sz="3600">
              <a:latin typeface="Arial"/>
              <a:ea typeface="Arial"/>
              <a:cs typeface="Arial"/>
              <a:sym typeface="Arial"/>
            </a:endParaRPr>
          </a:p>
        </p:txBody>
      </p:sp>
      <p:sp>
        <p:nvSpPr>
          <p:cNvPr id="150" name="Google Shape;150;p24" descr="Example of more complex RFI"/>
          <p:cNvSpPr/>
          <p:nvPr/>
        </p:nvSpPr>
        <p:spPr>
          <a:xfrm>
            <a:off x="701210" y="1078308"/>
            <a:ext cx="3205500" cy="3398100"/>
          </a:xfrm>
          <a:prstGeom prst="rect">
            <a:avLst/>
          </a:prstGeom>
          <a:blipFill rotWithShape="1">
            <a:blip r:embed="rId3">
              <a:alphaModFix/>
            </a:blip>
            <a:stretch>
              <a:fillRect/>
            </a:stretch>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
        <p:nvSpPr>
          <p:cNvPr id="151" name="Google Shape;151;p24" descr="Example of more complex RFI"/>
          <p:cNvSpPr/>
          <p:nvPr/>
        </p:nvSpPr>
        <p:spPr>
          <a:xfrm>
            <a:off x="4700428" y="1078308"/>
            <a:ext cx="3205500" cy="3398100"/>
          </a:xfrm>
          <a:prstGeom prst="rect">
            <a:avLst/>
          </a:prstGeom>
          <a:blipFill rotWithShape="1">
            <a:blip r:embed="rId4">
              <a:alphaModFix/>
            </a:blip>
            <a:stretch>
              <a:fillRect/>
            </a:stretch>
          </a:blipFill>
          <a:ln>
            <a:noFill/>
          </a:ln>
        </p:spPr>
        <p:txBody>
          <a:bodyPr spcFirstLastPara="1" wrap="square" lIns="68575" tIns="34275" rIns="68575" bIns="3427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1617</TotalTime>
  <Words>970</Words>
  <Application>Microsoft Office PowerPoint</Application>
  <PresentationFormat>On-screen Show (16:9)</PresentationFormat>
  <Paragraphs>181</Paragraphs>
  <Slides>21</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Twentieth Century</vt:lpstr>
      <vt:lpstr>Roboto</vt:lpstr>
      <vt:lpstr>Simple Light</vt:lpstr>
      <vt:lpstr>RFIs, RFQs, and RFPs:  Understanding the Difference</vt:lpstr>
      <vt:lpstr>Today’s Agenda</vt:lpstr>
      <vt:lpstr>Core Purpose:</vt:lpstr>
      <vt:lpstr>Definitions</vt:lpstr>
      <vt:lpstr>Where are we in the Acquisition Process?</vt:lpstr>
      <vt:lpstr>Key Differences</vt:lpstr>
      <vt:lpstr>What to Expect</vt:lpstr>
      <vt:lpstr>RFI Example - Less Complex</vt:lpstr>
      <vt:lpstr>RFI Example - More Complex</vt:lpstr>
      <vt:lpstr>RFI Tips</vt:lpstr>
      <vt:lpstr>Question </vt:lpstr>
      <vt:lpstr>RFPs - What to Expect</vt:lpstr>
      <vt:lpstr>RFQs - What to Expect</vt:lpstr>
      <vt:lpstr>RFQ &amp; RFP Tips</vt:lpstr>
      <vt:lpstr>RFQ &amp; RFP-Tips</vt:lpstr>
      <vt:lpstr>eBuy “Interested” Feature</vt:lpstr>
      <vt:lpstr>Questions </vt:lpstr>
      <vt:lpstr>MAS Resources for Assistance  </vt:lpstr>
      <vt:lpstr>Questions?</vt:lpstr>
      <vt:lpstr>Thank You!  </vt:lpstr>
      <vt:lpstr>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RFIs, RFQs, and RFPs:  Understanding the Difference</dc:title>
  <dc:creator>YolandaGJohnson</dc:creator>
  <cp:lastModifiedBy>YolandaGJohnson</cp:lastModifiedBy>
  <cp:revision>7</cp:revision>
  <dcterms:modified xsi:type="dcterms:W3CDTF">2024-11-12T17:52:46Z</dcterms:modified>
</cp:coreProperties>
</file>