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handoutMasterIdLst>
    <p:handoutMasterId r:id="rId48"/>
  </p:handoutMasterIdLst>
  <p:sldIdLst>
    <p:sldId id="409" r:id="rId2"/>
    <p:sldId id="304" r:id="rId3"/>
    <p:sldId id="303" r:id="rId4"/>
    <p:sldId id="449" r:id="rId5"/>
    <p:sldId id="436" r:id="rId6"/>
    <p:sldId id="344" r:id="rId7"/>
    <p:sldId id="437" r:id="rId8"/>
    <p:sldId id="451" r:id="rId9"/>
    <p:sldId id="410" r:id="rId10"/>
    <p:sldId id="305" r:id="rId11"/>
    <p:sldId id="340" r:id="rId12"/>
    <p:sldId id="345" r:id="rId13"/>
    <p:sldId id="403" r:id="rId14"/>
    <p:sldId id="343" r:id="rId15"/>
    <p:sldId id="257" r:id="rId16"/>
    <p:sldId id="353" r:id="rId17"/>
    <p:sldId id="341" r:id="rId18"/>
    <p:sldId id="348" r:id="rId19"/>
    <p:sldId id="404" r:id="rId20"/>
    <p:sldId id="394" r:id="rId21"/>
    <p:sldId id="393" r:id="rId22"/>
    <p:sldId id="392" r:id="rId23"/>
    <p:sldId id="391" r:id="rId24"/>
    <p:sldId id="351" r:id="rId25"/>
    <p:sldId id="389" r:id="rId26"/>
    <p:sldId id="352" r:id="rId27"/>
    <p:sldId id="316" r:id="rId28"/>
    <p:sldId id="309" r:id="rId29"/>
    <p:sldId id="354" r:id="rId30"/>
    <p:sldId id="390" r:id="rId31"/>
    <p:sldId id="307" r:id="rId32"/>
    <p:sldId id="359" r:id="rId33"/>
    <p:sldId id="355" r:id="rId34"/>
    <p:sldId id="310" r:id="rId35"/>
    <p:sldId id="432" r:id="rId36"/>
    <p:sldId id="356" r:id="rId37"/>
    <p:sldId id="397" r:id="rId38"/>
    <p:sldId id="398" r:id="rId39"/>
    <p:sldId id="396" r:id="rId40"/>
    <p:sldId id="395" r:id="rId41"/>
    <p:sldId id="357" r:id="rId42"/>
    <p:sldId id="399" r:id="rId43"/>
    <p:sldId id="400" r:id="rId44"/>
    <p:sldId id="402" r:id="rId45"/>
    <p:sldId id="358"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3772" autoAdjust="0"/>
  </p:normalViewPr>
  <p:slideViewPr>
    <p:cSldViewPr>
      <p:cViewPr varScale="1">
        <p:scale>
          <a:sx n="107" d="100"/>
          <a:sy n="107" d="100"/>
        </p:scale>
        <p:origin x="177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29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30DC54-5475-8D69-61C3-ACCB0B377B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F885BBA-402D-D964-7638-6701F8736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24BF00F-A1F8-47B2-8C55-25C782A57548}" type="datetimeFigureOut">
              <a:rPr lang="en-US" smtClean="0"/>
              <a:t>9/25/2024</a:t>
            </a:fld>
            <a:endParaRPr lang="en-US"/>
          </a:p>
        </p:txBody>
      </p:sp>
      <p:sp>
        <p:nvSpPr>
          <p:cNvPr id="4" name="Footer Placeholder 3">
            <a:extLst>
              <a:ext uri="{FF2B5EF4-FFF2-40B4-BE49-F238E27FC236}">
                <a16:creationId xmlns:a16="http://schemas.microsoft.com/office/drawing/2014/main" id="{7C7CF77B-F017-C734-07A1-29D3D8B2B8D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EB063CC-F396-4C30-EDD8-F85617DE05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F399C64-1BE7-487B-BFEE-C12A8D274BF3}" type="slidenum">
              <a:rPr lang="en-US" smtClean="0"/>
              <a:t>‹#›</a:t>
            </a:fld>
            <a:endParaRPr lang="en-US"/>
          </a:p>
        </p:txBody>
      </p:sp>
    </p:spTree>
    <p:extLst>
      <p:ext uri="{BB962C8B-B14F-4D97-AF65-F5344CB8AC3E}">
        <p14:creationId xmlns:p14="http://schemas.microsoft.com/office/powerpoint/2010/main" val="291166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9F12DD-6FC5-4F11-A4CE-EE3B7BB3B2A6}" type="datetimeFigureOut">
              <a:rPr lang="en-US" smtClean="0"/>
              <a:t>9/25/2024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53ACB-FCCB-49A6-AD04-FB6EBE69259C}" type="slidenum">
              <a:rPr lang="en-US" smtClean="0"/>
              <a:t>‹#›</a:t>
            </a:fld>
            <a:endParaRPr lang="en-US"/>
          </a:p>
        </p:txBody>
      </p:sp>
    </p:spTree>
    <p:extLst>
      <p:ext uri="{BB962C8B-B14F-4D97-AF65-F5344CB8AC3E}">
        <p14:creationId xmlns:p14="http://schemas.microsoft.com/office/powerpoint/2010/main" val="565418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gsa.gov/portal/forms/download/11459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616321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5476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53161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03752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4: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p14: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14: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236157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144134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23426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843444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57890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00622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6960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66808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60600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3864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48941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47370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17306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609020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468835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19871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584591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5671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751195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2311176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67681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874853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155770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39300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703713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5833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506660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837261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30162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7005121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900653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111638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351712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242851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21108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hlinkClick r:id="rId3"/>
              </a:rPr>
              <a:t>http://www.gsa.gov/portal/forms/download/114598</a:t>
            </a:r>
            <a:endParaRPr lang="en-US" b="1" dirty="0"/>
          </a:p>
          <a:p>
            <a:pPr>
              <a:buClr>
                <a:schemeClr val="dk1"/>
              </a:buClr>
            </a:pPr>
            <a:r>
              <a:rPr lang="en-US" sz="1800" dirty="0">
                <a:effectLst/>
                <a:latin typeface="Times New Roman" panose="02020603050405020304" pitchFamily="18" charset="0"/>
                <a:ea typeface="Times New Roman" panose="02020603050405020304" pitchFamily="18" charset="0"/>
              </a:rPr>
              <a:t>When reviewing a Commercial Plan, the KO who first approved the Plan should realize that he/she is approving the Plan for the entire Federal </a:t>
            </a:r>
            <a:r>
              <a:rPr lang="en-US" sz="1800" dirty="0" err="1">
                <a:effectLst/>
                <a:latin typeface="Times New Roman" panose="02020603050405020304" pitchFamily="18" charset="0"/>
                <a:ea typeface="Times New Roman" panose="02020603050405020304" pitchFamily="18" charset="0"/>
              </a:rPr>
              <a:t>Governement</a:t>
            </a:r>
            <a:r>
              <a:rPr lang="en-US" sz="1800" dirty="0">
                <a:effectLst/>
                <a:latin typeface="Times New Roman" panose="02020603050405020304" pitchFamily="18" charset="0"/>
                <a:ea typeface="Times New Roman" panose="02020603050405020304" pitchFamily="18" charset="0"/>
              </a:rPr>
              <a:t> for that Fiscal Year.  That KO should be sure to sign the approved Commercial Plan and provide a signed copy of the Plan to the vendor so that the vendor may forward to other Contracting Officers throughout the Fiscal Year. The Plan expires with the vendor’s Fiscal Year NOT THE CONTRACT TERM.  KO’s need to keep track of the expiration date and update the Plan accordingly.</a:t>
            </a:r>
          </a:p>
          <a:p>
            <a:pPr marL="0" indent="0">
              <a:buClr>
                <a:schemeClr val="dk1"/>
              </a:buClr>
            </a:pPr>
            <a:endParaRPr lang="en-US" b="1" dirty="0"/>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2274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03646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06016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0614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2:notes"/>
          <p:cNvSpPr txBox="1">
            <a:spLocks noGrp="1"/>
          </p:cNvSpPr>
          <p:nvPr>
            <p:ph type="body" idx="1"/>
          </p:nvPr>
        </p:nvSpPr>
        <p:spPr>
          <a:xfrm>
            <a:off x="731522" y="4560571"/>
            <a:ext cx="5852077" cy="4320648"/>
          </a:xfrm>
          <a:prstGeom prst="rect">
            <a:avLst/>
          </a:prstGeom>
          <a:noFill/>
          <a:ln>
            <a:noFill/>
          </a:ln>
        </p:spPr>
        <p:txBody>
          <a:bodyPr spcFirstLastPara="1" wrap="square" lIns="96631" tIns="96631" rIns="96631" bIns="96631" anchor="t" anchorCtr="0">
            <a:noAutofit/>
          </a:bodyPr>
          <a:lstStyle/>
          <a:p>
            <a:pPr marL="0" indent="0">
              <a:buClr>
                <a:schemeClr val="dk1"/>
              </a:buClr>
            </a:pPr>
            <a:endParaRPr lang="en-US" dirty="0"/>
          </a:p>
          <a:p>
            <a:pPr marL="0" indent="0">
              <a:buClr>
                <a:schemeClr val="dk1"/>
              </a:buClr>
            </a:pPr>
            <a:r>
              <a:rPr lang="en-US" b="1" dirty="0"/>
              <a:t>http://www.gsa.gov/portal/forms/download/114598</a:t>
            </a:r>
          </a:p>
        </p:txBody>
      </p:sp>
      <p:sp>
        <p:nvSpPr>
          <p:cNvPr id="168" name="Google Shape;168;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0614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7ED3217-8EF9-4D17-9D17-FBFAF278C83A}"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034737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888656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674627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7ED3217-8EF9-4D17-9D17-FBFAF278C83A}"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2117832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ED3217-8EF9-4D17-9D17-FBFAF278C83A}"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989265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7ED3217-8EF9-4D17-9D17-FBFAF278C83A}"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6630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ED3217-8EF9-4D17-9D17-FBFAF278C83A}" type="datetimeFigureOut">
              <a:rPr lang="en-US" smtClean="0"/>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81777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ED3217-8EF9-4D17-9D17-FBFAF278C83A}" type="datetimeFigureOut">
              <a:rPr lang="en-US" smtClean="0"/>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1502757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D3217-8EF9-4D17-9D17-FBFAF278C83A}" type="datetimeFigureOut">
              <a:rPr lang="en-US" smtClean="0"/>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231101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3306434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t>‹#›</a:t>
            </a:fld>
            <a:endParaRPr lang="en-US"/>
          </a:p>
        </p:txBody>
      </p:sp>
    </p:spTree>
    <p:extLst>
      <p:ext uri="{BB962C8B-B14F-4D97-AF65-F5344CB8AC3E}">
        <p14:creationId xmlns:p14="http://schemas.microsoft.com/office/powerpoint/2010/main" val="2065660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ED3217-8EF9-4D17-9D17-FBFAF278C83A}" type="datetimeFigureOut">
              <a:rPr lang="en-US" smtClean="0"/>
              <a:t>9/25/2024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FBCF-8101-49AF-A679-9B24C7A26814}" type="slidenum">
              <a:rPr lang="en-US" smtClean="0"/>
              <a:t>‹#›</a:t>
            </a:fld>
            <a:endParaRPr lang="en-US"/>
          </a:p>
        </p:txBody>
      </p:sp>
    </p:spTree>
    <p:extLst>
      <p:ext uri="{BB962C8B-B14F-4D97-AF65-F5344CB8AC3E}">
        <p14:creationId xmlns:p14="http://schemas.microsoft.com/office/powerpoint/2010/main" val="40968825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hyperlink" Target="https://www.census.gov/eos/www/naics/"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hyperlink" Target="https://www.aptac-us.org/" TargetMode="External"/><Relationship Id="rId5" Type="http://schemas.openxmlformats.org/officeDocument/2006/relationships/hyperlink" Target="https://dsbs.sba.gov/search/dsp_dsbs.cfm" TargetMode="External"/><Relationship Id="rId4" Type="http://schemas.openxmlformats.org/officeDocument/2006/relationships/hyperlink" Target="https://www.gsaelibrary.gsa.gov/ElibMain/home.do"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hyperlink" Target="https://dsbs.sba.gov/search/dsp_dsbs.cfm"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acquisition.gov/comp/far/current/html/Subpart%2019_7.html" TargetMode="External"/><Relationship Id="rId5" Type="http://schemas.openxmlformats.org/officeDocument/2006/relationships/hyperlink" Target="http://acquisition.gov/comp/far/current/html/52_217_221.html" TargetMode="External"/><Relationship Id="rId4" Type="http://schemas.openxmlformats.org/officeDocument/2006/relationships/image" Target="../media/image2.gif"/></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hyperlink" Target="http://www.esrs.gov/" TargetMode="External"/><Relationship Id="rId4" Type="http://schemas.openxmlformats.org/officeDocument/2006/relationships/image" Target="../media/image2.gif"/></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hyperlink" Target="https://www.sba.gov/document/support--commercial-market-representatives" TargetMode="External"/><Relationship Id="rId5" Type="http://schemas.openxmlformats.org/officeDocument/2006/relationships/hyperlink" Target="https://esrs.gov/" TargetMode="External"/><Relationship Id="rId4" Type="http://schemas.openxmlformats.org/officeDocument/2006/relationships/image" Target="../media/image2.gif"/></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hyperlink" Target="https://www.acquisition.gov/sites/default/files/current/far/html/52_241_244.html"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7.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2.gif"/><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1066800" y="2246608"/>
            <a:ext cx="7391399" cy="4154984"/>
          </a:xfrm>
          <a:prstGeom prst="rect">
            <a:avLst/>
          </a:prstGeom>
          <a:noFill/>
        </p:spPr>
        <p:txBody>
          <a:bodyPr wrap="square">
            <a:spAutoFit/>
          </a:bodyPr>
          <a:lstStyle/>
          <a:p>
            <a:pPr algn="ctr"/>
            <a:endParaRPr lang="en-US" sz="3200" b="1" dirty="0"/>
          </a:p>
          <a:p>
            <a:pPr algn="ctr"/>
            <a:r>
              <a:rPr lang="en-US" sz="3200" b="1" dirty="0"/>
              <a:t>Preparing a Small Business </a:t>
            </a:r>
          </a:p>
          <a:p>
            <a:pPr algn="ctr"/>
            <a:r>
              <a:rPr lang="en-US" sz="3200" b="1" dirty="0"/>
              <a:t>Subcontracting Plan</a:t>
            </a:r>
          </a:p>
          <a:p>
            <a:pPr algn="ctr"/>
            <a:endParaRPr lang="en-US" sz="2400" b="1" dirty="0"/>
          </a:p>
          <a:p>
            <a:pPr algn="ctr"/>
            <a:endParaRPr lang="en-US" sz="2400" b="1" dirty="0"/>
          </a:p>
          <a:p>
            <a:pPr algn="ctr"/>
            <a:endParaRPr lang="en-US" sz="2400" b="1" dirty="0"/>
          </a:p>
          <a:p>
            <a:pPr algn="r"/>
            <a:r>
              <a:rPr lang="en-US" sz="2400" dirty="0"/>
              <a:t>Helena Koch</a:t>
            </a:r>
          </a:p>
          <a:p>
            <a:pPr algn="r"/>
            <a:r>
              <a:rPr lang="en-US" sz="2400" dirty="0"/>
              <a:t>Small Business Technical Advisor</a:t>
            </a:r>
          </a:p>
          <a:p>
            <a:pPr algn="r"/>
            <a:r>
              <a:rPr lang="en-US" sz="2400" dirty="0"/>
              <a:t>GSA Mid-Atlantic Region</a:t>
            </a:r>
          </a:p>
          <a:p>
            <a:pPr algn="r"/>
            <a:r>
              <a:rPr lang="en-US" sz="2400" dirty="0"/>
              <a:t>October 4, 2024</a:t>
            </a:r>
          </a:p>
        </p:txBody>
      </p:sp>
    </p:spTree>
    <p:extLst>
      <p:ext uri="{BB962C8B-B14F-4D97-AF65-F5344CB8AC3E}">
        <p14:creationId xmlns:p14="http://schemas.microsoft.com/office/powerpoint/2010/main" val="11615294"/>
      </p:ext>
    </p:extLst>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3" name="TextBox 12">
            <a:extLst>
              <a:ext uri="{FF2B5EF4-FFF2-40B4-BE49-F238E27FC236}">
                <a16:creationId xmlns:a16="http://schemas.microsoft.com/office/drawing/2014/main" id="{17643D81-5BE7-BAD3-46F0-313360695FE8}"/>
              </a:ext>
            </a:extLst>
          </p:cNvPr>
          <p:cNvSpPr txBox="1"/>
          <p:nvPr/>
        </p:nvSpPr>
        <p:spPr>
          <a:xfrm>
            <a:off x="619125" y="1676400"/>
            <a:ext cx="7762875" cy="5632311"/>
          </a:xfrm>
          <a:prstGeom prst="rect">
            <a:avLst/>
          </a:prstGeom>
          <a:noFill/>
        </p:spPr>
        <p:txBody>
          <a:bodyPr wrap="square">
            <a:spAutoFit/>
          </a:bodyPr>
          <a:lstStyle/>
          <a:p>
            <a:pPr marL="12700"/>
            <a:r>
              <a:rPr lang="en-US" b="1" u="sng" dirty="0"/>
              <a:t>Required Elements </a:t>
            </a:r>
          </a:p>
          <a:p>
            <a:pPr marL="12700"/>
            <a:endParaRPr lang="en-US" b="1" dirty="0"/>
          </a:p>
          <a:p>
            <a:pPr marL="12700"/>
            <a:r>
              <a:rPr lang="en-US" b="1" dirty="0"/>
              <a:t>FAR clause 52.219-9(d) </a:t>
            </a:r>
            <a:r>
              <a:rPr lang="en-US" dirty="0"/>
              <a:t>contains the elements required of an </a:t>
            </a:r>
            <a:r>
              <a:rPr lang="en-US" u="sng" dirty="0"/>
              <a:t>acceptable</a:t>
            </a:r>
            <a:r>
              <a:rPr lang="en-US" dirty="0"/>
              <a:t> plan.  Our template mirrors the verbiage in the FAR.</a:t>
            </a:r>
            <a:r>
              <a:rPr lang="en-US" b="1" dirty="0"/>
              <a:t> </a:t>
            </a:r>
          </a:p>
          <a:p>
            <a:pPr marL="12700"/>
            <a:endParaRPr lang="en-US" b="1" dirty="0"/>
          </a:p>
          <a:p>
            <a:pPr marL="12700"/>
            <a:r>
              <a:rPr lang="en-US" b="1" u="sng" dirty="0"/>
              <a:t>Template Usage </a:t>
            </a:r>
            <a:r>
              <a:rPr lang="en-US" sz="1800" b="0" i="0" u="none" strike="noStrike" dirty="0" err="1">
                <a:solidFill>
                  <a:srgbClr val="FFFFFF"/>
                </a:solidFill>
                <a:effectLst/>
                <a:latin typeface="Georgia" panose="02040502050405020303" pitchFamily="18" charset="0"/>
              </a:rPr>
              <a:t>R</a:t>
            </a:r>
            <a:r>
              <a:rPr lang="en-US" dirty="0" err="1">
                <a:highlight>
                  <a:srgbClr val="FFFF00"/>
                </a:highlight>
              </a:rPr>
              <a:t>Current</a:t>
            </a:r>
            <a:r>
              <a:rPr lang="en-US" dirty="0">
                <a:highlight>
                  <a:srgbClr val="FFFF00"/>
                </a:highlight>
              </a:rPr>
              <a:t> Template Dated:  January 2023</a:t>
            </a:r>
          </a:p>
          <a:p>
            <a:pPr marL="12700"/>
            <a:r>
              <a:rPr lang="en-US" dirty="0"/>
              <a:t>                                 </a:t>
            </a:r>
            <a:r>
              <a:rPr lang="en-US" dirty="0">
                <a:highlight>
                  <a:srgbClr val="FFFF00"/>
                </a:highlight>
              </a:rPr>
              <a:t>Contains all updated clauses</a:t>
            </a:r>
          </a:p>
          <a:p>
            <a:r>
              <a:rPr lang="en-US" dirty="0"/>
              <a:t>FSS Template vs. Other formats</a:t>
            </a:r>
          </a:p>
          <a:p>
            <a:r>
              <a:rPr lang="en-US" dirty="0"/>
              <a:t>Other formats that present how you will comply with FAR clause 52.219-9(d) are acceptable. However, we will verify that the contents of the format used includes all required information and does not remove or paraphrase any of the required FAR verbiage, which  could deem the plan unacceptable.</a:t>
            </a:r>
          </a:p>
          <a:p>
            <a:endParaRPr lang="en-US" dirty="0"/>
          </a:p>
          <a:p>
            <a:r>
              <a:rPr lang="en-US" dirty="0"/>
              <a:t>Provide </a:t>
            </a:r>
            <a:r>
              <a:rPr lang="en-US" b="1" u="sng" dirty="0"/>
              <a:t>Maximum Practicable Opportunity </a:t>
            </a:r>
            <a:r>
              <a:rPr lang="en-US" dirty="0"/>
              <a:t>to small business and each of the socio-economic categories, i.e. veteran owned, service disabled veteran owned, small disadvantaged owned, woman owned and HUBZone firms. </a:t>
            </a:r>
          </a:p>
          <a:p>
            <a:endParaRPr lang="en-US" dirty="0"/>
          </a:p>
          <a:p>
            <a:endParaRPr lang="en-US" dirty="0"/>
          </a:p>
          <a:p>
            <a:endParaRPr lang="en-US" dirty="0"/>
          </a:p>
          <a:p>
            <a:endParaRPr lang="en-US" dirty="0">
              <a:highlight>
                <a:srgbClr val="FFFF00"/>
              </a:highlight>
            </a:endParaRPr>
          </a:p>
        </p:txBody>
      </p:sp>
    </p:spTree>
    <p:extLst>
      <p:ext uri="{BB962C8B-B14F-4D97-AF65-F5344CB8AC3E}">
        <p14:creationId xmlns:p14="http://schemas.microsoft.com/office/powerpoint/2010/main" val="427514778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38480" y="1539365"/>
            <a:ext cx="7748320" cy="381902"/>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13589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1F5F"/>
              </a:solidFill>
              <a:effectLst/>
              <a:uLnTx/>
              <a:uFillTx/>
              <a:latin typeface="Calibri"/>
              <a:ea typeface="+mn-ea"/>
              <a:cs typeface="+mn-cs"/>
            </a:endParaRPr>
          </a:p>
          <a:p>
            <a:pPr marL="0" marR="13589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1F5F"/>
                </a:solidFill>
                <a:effectLst/>
                <a:uLnTx/>
                <a:uFillTx/>
                <a:latin typeface="Calibri"/>
                <a:ea typeface="+mn-ea"/>
                <a:cs typeface="+mn-cs"/>
              </a:rPr>
              <a:t>PLAN PERIOD</a:t>
            </a:r>
          </a:p>
          <a:p>
            <a:pPr marL="0" marR="135890" lvl="0" indent="0" algn="l" defTabSz="914400" rtl="0" eaLnBrk="1" fontAlgn="base"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1F5F"/>
                </a:solidFill>
                <a:effectLst/>
                <a:uLnTx/>
                <a:uFillTx/>
                <a:latin typeface="Calibri"/>
                <a:ea typeface="+mn-ea"/>
                <a:cs typeface="+mn-cs"/>
              </a:rPr>
              <a:t>Per FAR 52.219-9(b), the plan period for commercial plans must coincide with  the </a:t>
            </a:r>
            <a:r>
              <a:rPr kumimoji="0" lang="en-US" sz="1800" b="1" i="0" u="sng" strike="noStrike" kern="1200" cap="none" spc="0" normalizeH="0" baseline="0" noProof="0" dirty="0">
                <a:ln>
                  <a:noFill/>
                </a:ln>
                <a:solidFill>
                  <a:srgbClr val="001F5F"/>
                </a:solidFill>
                <a:effectLst/>
                <a:uLnTx/>
                <a:uFillTx/>
                <a:latin typeface="Calibri"/>
                <a:ea typeface="+mn-ea"/>
                <a:cs typeface="+mn-cs"/>
              </a:rPr>
              <a:t>company’s</a:t>
            </a:r>
            <a:r>
              <a:rPr kumimoji="0" lang="en-US" sz="1800" b="1" i="0" u="none" strike="noStrike" kern="1200" cap="none" spc="0" normalizeH="0" baseline="0" noProof="0" dirty="0">
                <a:ln>
                  <a:noFill/>
                </a:ln>
                <a:solidFill>
                  <a:srgbClr val="001F5F"/>
                </a:solidFill>
                <a:effectLst/>
                <a:uLnTx/>
                <a:uFillTx/>
                <a:latin typeface="Calibri"/>
                <a:ea typeface="+mn-ea"/>
                <a:cs typeface="+mn-cs"/>
              </a:rPr>
              <a:t> </a:t>
            </a:r>
            <a:r>
              <a:rPr kumimoji="0" lang="en-US" sz="1800" b="0" i="0" u="none" strike="noStrike" kern="1200" cap="none" spc="0" normalizeH="0" baseline="0" noProof="0" dirty="0">
                <a:ln>
                  <a:noFill/>
                </a:ln>
                <a:solidFill>
                  <a:srgbClr val="001F5F"/>
                </a:solidFill>
                <a:effectLst/>
                <a:uLnTx/>
                <a:uFillTx/>
                <a:latin typeface="Calibri"/>
                <a:ea typeface="+mn-ea"/>
                <a:cs typeface="+mn-cs"/>
              </a:rPr>
              <a:t>fiscal year.</a:t>
            </a:r>
          </a:p>
          <a:p>
            <a:pPr marL="0" marR="13589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1F5F"/>
              </a:solidFill>
              <a:effectLst/>
              <a:uLnTx/>
              <a:uFillTx/>
              <a:latin typeface="Calibri"/>
              <a:ea typeface="+mn-ea"/>
              <a:cs typeface="+mn-cs"/>
            </a:endParaRPr>
          </a:p>
          <a:p>
            <a:pPr marL="0" marR="508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 </a:t>
            </a:r>
            <a:r>
              <a:rPr kumimoji="0" lang="en-US" sz="1800" b="0" i="0" u="none" strike="noStrike" kern="1200" cap="none" spc="0" normalizeH="0" baseline="0" noProof="0" dirty="0">
                <a:ln>
                  <a:noFill/>
                </a:ln>
                <a:solidFill>
                  <a:srgbClr val="001F5F"/>
                </a:solidFill>
                <a:effectLst/>
                <a:uLnTx/>
                <a:uFillTx/>
                <a:latin typeface="Calibri"/>
                <a:ea typeface="+mn-ea"/>
                <a:cs typeface="+mn-cs"/>
              </a:rPr>
              <a:t>Initial plans should reflect your company’s entire fiscal year while the plan is  negotiated. </a:t>
            </a:r>
            <a:r>
              <a:rPr kumimoji="0" lang="en-US" sz="1800" b="0" i="0" u="sng" strike="noStrike" kern="1200" cap="none" spc="0" normalizeH="0" baseline="0" noProof="0" dirty="0">
                <a:ln>
                  <a:noFill/>
                </a:ln>
                <a:solidFill>
                  <a:srgbClr val="001F5F"/>
                </a:solidFill>
                <a:effectLst/>
                <a:uLnTx/>
                <a:uFillTx/>
                <a:latin typeface="Calibri"/>
                <a:ea typeface="+mn-ea"/>
                <a:cs typeface="+mn-cs"/>
              </a:rPr>
              <a:t>Prior to the approval of an </a:t>
            </a:r>
            <a:r>
              <a:rPr kumimoji="0" lang="en-US" sz="1800" b="1" i="0" u="sng" strike="noStrike" kern="1200" cap="none" spc="0" normalizeH="0" baseline="0" noProof="0" dirty="0">
                <a:ln>
                  <a:noFill/>
                </a:ln>
                <a:solidFill>
                  <a:srgbClr val="001F5F"/>
                </a:solidFill>
                <a:effectLst/>
                <a:uLnTx/>
                <a:uFillTx/>
                <a:latin typeface="Calibri"/>
                <a:ea typeface="+mn-ea"/>
                <a:cs typeface="+mn-cs"/>
              </a:rPr>
              <a:t>initial </a:t>
            </a:r>
            <a:r>
              <a:rPr kumimoji="0" lang="en-US" sz="1800" b="0" i="0" u="sng" strike="noStrike" kern="1200" cap="none" spc="0" normalizeH="0" baseline="0" noProof="0" dirty="0">
                <a:ln>
                  <a:noFill/>
                </a:ln>
                <a:solidFill>
                  <a:srgbClr val="001F5F"/>
                </a:solidFill>
                <a:effectLst/>
                <a:uLnTx/>
                <a:uFillTx/>
                <a:latin typeface="Calibri"/>
                <a:ea typeface="+mn-ea"/>
                <a:cs typeface="+mn-cs"/>
              </a:rPr>
              <a:t>plan</a:t>
            </a:r>
            <a:r>
              <a:rPr kumimoji="0" lang="en-US" sz="1800" b="0" i="0" u="none" strike="noStrike" kern="1200" cap="none" spc="0" normalizeH="0" baseline="0" noProof="0" dirty="0">
                <a:ln>
                  <a:noFill/>
                </a:ln>
                <a:solidFill>
                  <a:srgbClr val="001F5F"/>
                </a:solidFill>
                <a:effectLst/>
                <a:uLnTx/>
                <a:uFillTx/>
                <a:latin typeface="Calibri"/>
                <a:ea typeface="+mn-ea"/>
                <a:cs typeface="+mn-cs"/>
              </a:rPr>
              <a:t>, the plan dollars will be pro-rated to shorter or longer than a 12-month period. We will always coordinate the dates with you. The start date is adjusted so that the</a:t>
            </a:r>
            <a:r>
              <a:rPr kumimoji="0" lang="en-US" sz="1800" b="0" i="0" u="sng" strike="noStrike" kern="1200" cap="none" spc="0" normalizeH="0" baseline="0" noProof="0" dirty="0">
                <a:ln>
                  <a:noFill/>
                </a:ln>
                <a:solidFill>
                  <a:srgbClr val="001F5F"/>
                </a:solidFill>
                <a:effectLst/>
                <a:uLnTx/>
                <a:uFillTx/>
                <a:latin typeface="Calibri"/>
                <a:ea typeface="+mn-ea"/>
                <a:cs typeface="+mn-cs"/>
              </a:rPr>
              <a:t> initial</a:t>
            </a:r>
            <a:r>
              <a:rPr kumimoji="0" lang="en-US" sz="1800" b="0" i="0" u="none" strike="noStrike" kern="1200" cap="none" spc="0" normalizeH="0" baseline="0" noProof="0" dirty="0">
                <a:ln>
                  <a:noFill/>
                </a:ln>
                <a:solidFill>
                  <a:srgbClr val="001F5F"/>
                </a:solidFill>
                <a:effectLst/>
                <a:uLnTx/>
                <a:uFillTx/>
                <a:latin typeface="Calibri"/>
                <a:ea typeface="+mn-ea"/>
                <a:cs typeface="+mn-cs"/>
              </a:rPr>
              <a:t> plan starts with  the contract award date and ends with the company’s fiscal year-end (e.g.  10/1/20 – 12/31/21, a 15-month plan </a:t>
            </a:r>
            <a:r>
              <a:rPr kumimoji="0" lang="en-US" sz="1800" b="1" i="1" u="none" strike="noStrike" kern="1200" cap="none" spc="0" normalizeH="0" baseline="0" noProof="0" dirty="0">
                <a:ln>
                  <a:noFill/>
                </a:ln>
                <a:solidFill>
                  <a:srgbClr val="001F5F"/>
                </a:solidFill>
                <a:effectLst/>
                <a:uLnTx/>
                <a:uFillTx/>
                <a:latin typeface="Calibri"/>
                <a:ea typeface="+mn-ea"/>
                <a:cs typeface="+mn-cs"/>
              </a:rPr>
              <a:t>or </a:t>
            </a:r>
            <a:r>
              <a:rPr kumimoji="0" lang="en-US" sz="1800" b="0" i="0" u="none" strike="noStrike" kern="1200" cap="none" spc="0" normalizeH="0" baseline="0" noProof="0" dirty="0">
                <a:ln>
                  <a:noFill/>
                </a:ln>
                <a:solidFill>
                  <a:srgbClr val="001F5F"/>
                </a:solidFill>
                <a:effectLst/>
                <a:uLnTx/>
                <a:uFillTx/>
                <a:latin typeface="Calibri"/>
                <a:ea typeface="+mn-ea"/>
                <a:cs typeface="+mn-cs"/>
              </a:rPr>
              <a:t>6/1/21– 12/31/21, a 7-month plan).</a:t>
            </a:r>
          </a:p>
          <a:p>
            <a:pPr marL="0" marR="508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1F5F"/>
              </a:solidFill>
              <a:effectLst/>
              <a:uLnTx/>
              <a:uFillTx/>
              <a:latin typeface="Calibri" panose="020F050202020403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3692601100"/>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23925" y="1752601"/>
            <a:ext cx="7762875" cy="4968874"/>
          </a:xfrm>
          <a:prstGeom prst="rect">
            <a:avLst/>
          </a:prstGeom>
          <a:noFill/>
          <a:ln>
            <a:noFill/>
          </a:ln>
        </p:spPr>
        <p:txBody>
          <a:bodyPr spcFirstLastPara="1" wrap="square" lIns="91425" tIns="45700" rIns="91425" bIns="45700" anchor="t" anchorCtr="0">
            <a:noAutofit/>
          </a:bodyPr>
          <a:lstStyle/>
          <a:p>
            <a:pPr marL="12700" marR="0" lvl="0" indent="0" algn="l" rtl="0">
              <a:spcBef>
                <a:spcPts val="0"/>
              </a:spcBef>
              <a:spcAft>
                <a:spcPts val="0"/>
              </a:spcAft>
              <a:buNone/>
            </a:pPr>
            <a:r>
              <a:rPr lang="en-US" sz="2000" b="1" i="0" u="none" strike="noStrike" cap="none" dirty="0">
                <a:solidFill>
                  <a:srgbClr val="001F5F"/>
                </a:solidFill>
                <a:latin typeface="Calibri"/>
                <a:ea typeface="Calibri"/>
                <a:cs typeface="Calibri"/>
                <a:sym typeface="Calibri"/>
              </a:rPr>
              <a:t>Small Business Subcontracting Plan </a:t>
            </a:r>
            <a:r>
              <a:rPr lang="en-US" sz="2000" b="1" dirty="0">
                <a:solidFill>
                  <a:srgbClr val="001F5F"/>
                </a:solidFill>
                <a:latin typeface="Calibri"/>
                <a:ea typeface="Calibri"/>
                <a:cs typeface="Calibri"/>
                <a:sym typeface="Calibri"/>
              </a:rPr>
              <a:t>Types</a:t>
            </a:r>
            <a:r>
              <a:rPr lang="en-US" sz="2000" b="0" i="0" u="none" strike="noStrike" cap="none" dirty="0">
                <a:solidFill>
                  <a:srgbClr val="001F5F"/>
                </a:solidFill>
                <a:latin typeface="Calibri"/>
                <a:ea typeface="Calibri"/>
                <a:cs typeface="Calibri"/>
                <a:sym typeface="Calibri"/>
              </a:rPr>
              <a:t>:</a:t>
            </a:r>
            <a:endParaRPr lang="en-US" sz="2000" dirty="0"/>
          </a:p>
          <a:p>
            <a:pPr marL="12700" marR="0" lvl="0" indent="0" algn="l" rtl="0">
              <a:spcBef>
                <a:spcPts val="0"/>
              </a:spcBef>
              <a:spcAft>
                <a:spcPts val="0"/>
              </a:spcAft>
              <a:buClr>
                <a:srgbClr val="001F5F"/>
              </a:buClr>
              <a:buSzPts val="1800"/>
              <a:buFont typeface="Calibri"/>
              <a:buNone/>
            </a:pPr>
            <a:r>
              <a:rPr lang="en-US" sz="1800" b="1" i="0" u="none" strike="noStrike" cap="none" dirty="0">
                <a:solidFill>
                  <a:srgbClr val="001F5F"/>
                </a:solidFill>
                <a:latin typeface="Calibri"/>
                <a:ea typeface="Calibri"/>
                <a:cs typeface="Calibri"/>
                <a:sym typeface="Calibri"/>
              </a:rPr>
              <a:t>Commercial Plan </a:t>
            </a:r>
            <a:r>
              <a:rPr lang="en-US" sz="1800" b="0" i="0" u="none" strike="noStrike" cap="none" dirty="0">
                <a:solidFill>
                  <a:srgbClr val="001F5F"/>
                </a:solidFill>
                <a:latin typeface="Calibri"/>
                <a:ea typeface="Calibri"/>
                <a:cs typeface="Calibri"/>
                <a:sym typeface="Calibri"/>
              </a:rPr>
              <a:t>is a subcontracting plan that: </a:t>
            </a: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covers the contractor’s fiscal year  and is negotiated annually</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based off a company’s division spend or an entire company’s spend  and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applies to the company or divisions entire production of commercial items sold</a:t>
            </a:r>
          </a:p>
          <a:p>
            <a:pPr marL="812800" marR="0" lvl="1" indent="-342900" algn="l" rtl="0">
              <a:spcBef>
                <a:spcPts val="0"/>
              </a:spcBef>
              <a:spcAft>
                <a:spcPts val="0"/>
              </a:spcAft>
              <a:buClr>
                <a:srgbClr val="001F5F"/>
              </a:buClr>
              <a:buSzPts val="1800"/>
              <a:buFont typeface="Arial"/>
              <a:buChar char="•"/>
            </a:pPr>
            <a:r>
              <a:rPr lang="en-US" sz="1800" b="1" i="0" u="none" strike="noStrike" cap="none" dirty="0">
                <a:solidFill>
                  <a:srgbClr val="001F5F"/>
                </a:solidFill>
                <a:latin typeface="Calibri"/>
                <a:ea typeface="Calibri"/>
                <a:cs typeface="Calibri"/>
                <a:sym typeface="Calibri"/>
              </a:rPr>
              <a:t>Effective 9/10/21, it is now required for Indirect costs to be included in  commercial plans, you are no longer given the choice.</a:t>
            </a:r>
          </a:p>
          <a:p>
            <a:pPr marL="812800" marR="0" lvl="1" indent="-342900" algn="l" rtl="0">
              <a:spcBef>
                <a:spcPts val="0"/>
              </a:spcBef>
              <a:spcAft>
                <a:spcPts val="0"/>
              </a:spcAft>
              <a:buClr>
                <a:srgbClr val="001F5F"/>
              </a:buClr>
              <a:buSzPts val="1800"/>
              <a:buFont typeface="Arial"/>
              <a:buChar char="•"/>
            </a:pPr>
            <a:endParaRPr lang="en-US" dirty="0"/>
          </a:p>
          <a:p>
            <a:pPr marL="12700" marR="0" lvl="0" indent="0" algn="l" rtl="0">
              <a:spcBef>
                <a:spcPts val="0"/>
              </a:spcBef>
              <a:spcAft>
                <a:spcPts val="0"/>
              </a:spcAft>
              <a:buNone/>
            </a:pPr>
            <a:r>
              <a:rPr lang="en-US" sz="1800" b="1" dirty="0">
                <a:solidFill>
                  <a:srgbClr val="001F5F"/>
                </a:solidFill>
                <a:latin typeface="Calibri"/>
                <a:ea typeface="Calibri"/>
                <a:cs typeface="Calibri"/>
                <a:sym typeface="Calibri"/>
              </a:rPr>
              <a:t>Individual Plan is </a:t>
            </a:r>
            <a:r>
              <a:rPr lang="en-US" sz="1800" dirty="0">
                <a:solidFill>
                  <a:srgbClr val="001F5F"/>
                </a:solidFill>
                <a:latin typeface="Calibri"/>
                <a:ea typeface="Calibri"/>
                <a:cs typeface="Calibri"/>
                <a:sym typeface="Calibri"/>
              </a:rPr>
              <a:t>a subcontracting plan that:</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applies to a specific contract, </a:t>
            </a: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covers the entire contract period/period of performance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has  goals that are based on the offeror's planned subcontracting in support of the specific contract, </a:t>
            </a:r>
            <a:endParaRPr lang="en-US" dirty="0"/>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indirect costs incurred for common or joint purposes can only be allocated on a prorated basis to the contract</a:t>
            </a:r>
            <a:endParaRPr lang="en-US" sz="1800" b="0" i="0" u="none" strike="noStrike" cap="none" dirty="0">
              <a:solidFill>
                <a:schemeClr val="dk1"/>
              </a:solidFill>
              <a:latin typeface="Calibri"/>
              <a:ea typeface="Calibri"/>
              <a:cs typeface="Calibri"/>
              <a:sym typeface="Calibri"/>
            </a:endParaRPr>
          </a:p>
          <a:p>
            <a:pPr marL="812800" marR="0" lvl="1" indent="-342900" algn="l" rtl="0">
              <a:spcBef>
                <a:spcPts val="0"/>
              </a:spcBef>
              <a:spcAft>
                <a:spcPts val="0"/>
              </a:spcAft>
              <a:buClr>
                <a:srgbClr val="001F5F"/>
              </a:buClr>
              <a:buSzPts val="1800"/>
              <a:buFont typeface="Arial"/>
              <a:buChar char="•"/>
            </a:pPr>
            <a:r>
              <a:rPr lang="en-US" sz="1800" b="0" i="0" u="none" strike="noStrike" cap="none" dirty="0">
                <a:solidFill>
                  <a:srgbClr val="001F5F"/>
                </a:solidFill>
                <a:latin typeface="Calibri"/>
                <a:ea typeface="Calibri"/>
                <a:cs typeface="Calibri"/>
                <a:sym typeface="Calibri"/>
              </a:rPr>
              <a:t>The start date of the plan will be the effective date of the contract</a:t>
            </a:r>
            <a:endParaRPr lang="en-US" dirty="0"/>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26870412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0"/>
          <p:cNvSpPr txBox="1">
            <a:spLocks noGrp="1"/>
          </p:cNvSpPr>
          <p:nvPr>
            <p:ph type="title"/>
          </p:nvPr>
        </p:nvSpPr>
        <p:spPr>
          <a:xfrm>
            <a:off x="2362200" y="264278"/>
            <a:ext cx="4838065" cy="320601"/>
          </a:xfrm>
          <a:prstGeom prst="rect">
            <a:avLst/>
          </a:prstGeom>
          <a:noFill/>
          <a:ln>
            <a:noFill/>
          </a:ln>
        </p:spPr>
        <p:txBody>
          <a:bodyPr spcFirstLastPara="1" wrap="square" lIns="0" tIns="12700" rIns="0" bIns="0" anchor="t" anchorCtr="0">
            <a:spAutoFit/>
          </a:bodyPr>
          <a:lstStyle/>
          <a:p>
            <a:pPr marL="12700" lvl="0" indent="0" rtl="0">
              <a:lnSpc>
                <a:spcPct val="100000"/>
              </a:lnSpc>
              <a:spcBef>
                <a:spcPts val="0"/>
              </a:spcBef>
              <a:spcAft>
                <a:spcPts val="0"/>
              </a:spcAft>
              <a:buNone/>
            </a:pPr>
            <a:r>
              <a:rPr lang="en-US" sz="2000" dirty="0"/>
              <a:t>Commercial vs. Individual Comparisons</a:t>
            </a:r>
            <a:endParaRPr dirty="0"/>
          </a:p>
        </p:txBody>
      </p:sp>
      <p:sp>
        <p:nvSpPr>
          <p:cNvPr id="236" name="Google Shape;236;p30"/>
          <p:cNvSpPr txBox="1">
            <a:spLocks noGrp="1"/>
          </p:cNvSpPr>
          <p:nvPr>
            <p:ph type="sldNum" idx="12"/>
          </p:nvPr>
        </p:nvSpPr>
        <p:spPr>
          <a:xfrm>
            <a:off x="8228838" y="6463728"/>
            <a:ext cx="231775" cy="177800"/>
          </a:xfrm>
          <a:prstGeom prst="rect">
            <a:avLst/>
          </a:prstGeom>
          <a:noFill/>
          <a:ln>
            <a:noFill/>
          </a:ln>
        </p:spPr>
        <p:txBody>
          <a:bodyPr spcFirstLastPara="1" wrap="square" lIns="0" tIns="0" rIns="0" bIns="0" anchor="t" anchorCtr="0">
            <a:spAutoFit/>
          </a:bodyPr>
          <a:lstStyle/>
          <a:p>
            <a:pPr marL="38100" marR="0" lvl="0" indent="0" algn="l" defTabSz="914400" rtl="0" eaLnBrk="1" fontAlgn="auto" latinLnBrk="0" hangingPunct="1">
              <a:lnSpc>
                <a:spcPct val="103333"/>
              </a:lnSpc>
              <a:spcBef>
                <a:spcPts val="0"/>
              </a:spcBef>
              <a:spcAft>
                <a:spcPts val="0"/>
              </a:spcAft>
              <a:buClr>
                <a:srgbClr val="000000"/>
              </a:buClr>
              <a:buSzTx/>
              <a:buFont typeface="Arial"/>
              <a:buNone/>
              <a:tabLst/>
              <a:defRPr/>
            </a:pPr>
            <a:fld id="{00000000-1234-1234-1234-123412341234}" type="slidenum">
              <a:rPr kumimoji="0" lang="en-US" sz="1200" b="0" i="0" u="none" strike="noStrike" kern="0" cap="none" spc="0" normalizeH="0" baseline="0" noProof="0">
                <a:ln>
                  <a:noFill/>
                </a:ln>
                <a:solidFill>
                  <a:srgbClr val="888888"/>
                </a:solidFill>
                <a:effectLst/>
                <a:uLnTx/>
                <a:uFillTx/>
                <a:latin typeface="Calibri"/>
                <a:cs typeface="Calibri"/>
                <a:sym typeface="Calibri"/>
              </a:rPr>
              <a:pPr marL="38100" marR="0" lvl="0" indent="0" algn="l" defTabSz="914400" rtl="0" eaLnBrk="1" fontAlgn="auto" latinLnBrk="0" hangingPunct="1">
                <a:lnSpc>
                  <a:spcPct val="103333"/>
                </a:lnSpc>
                <a:spcBef>
                  <a:spcPts val="0"/>
                </a:spcBef>
                <a:spcAft>
                  <a:spcPts val="0"/>
                </a:spcAft>
                <a:buClr>
                  <a:srgbClr val="000000"/>
                </a:buClr>
                <a:buSzTx/>
                <a:buFont typeface="Arial"/>
                <a:buNone/>
                <a:tabLst/>
                <a:defRPr/>
              </a:pPr>
              <a:t>13</a:t>
            </a:fld>
            <a:endParaRPr kumimoji="0" sz="1200" b="0" i="0" u="none" strike="noStrike" kern="0" cap="none" spc="0" normalizeH="0" baseline="0" noProof="0">
              <a:ln>
                <a:noFill/>
              </a:ln>
              <a:solidFill>
                <a:srgbClr val="888888"/>
              </a:solidFill>
              <a:effectLst/>
              <a:uLnTx/>
              <a:uFillTx/>
              <a:latin typeface="Calibri"/>
              <a:cs typeface="Calibri"/>
              <a:sym typeface="Calibri"/>
            </a:endParaRPr>
          </a:p>
        </p:txBody>
      </p:sp>
      <p:graphicFrame>
        <p:nvGraphicFramePr>
          <p:cNvPr id="237" name="Google Shape;237;p30" descr="A chart displaying the differences between Commercial vs. Individual Plan and the differences in the submission of eSRS reporting."/>
          <p:cNvGraphicFramePr/>
          <p:nvPr>
            <p:extLst>
              <p:ext uri="{D42A27DB-BD31-4B8C-83A1-F6EECF244321}">
                <p14:modId xmlns:p14="http://schemas.microsoft.com/office/powerpoint/2010/main" val="2961288503"/>
              </p:ext>
            </p:extLst>
          </p:nvPr>
        </p:nvGraphicFramePr>
        <p:xfrm>
          <a:off x="76198" y="784860"/>
          <a:ext cx="8984350" cy="5318587"/>
        </p:xfrm>
        <a:graphic>
          <a:graphicData uri="http://schemas.openxmlformats.org/drawingml/2006/table">
            <a:tbl>
              <a:tblPr firstRow="1" bandRow="1">
                <a:noFill/>
              </a:tblPr>
              <a:tblGrid>
                <a:gridCol w="856500">
                  <a:extLst>
                    <a:ext uri="{9D8B030D-6E8A-4147-A177-3AD203B41FA5}">
                      <a16:colId xmlns:a16="http://schemas.microsoft.com/office/drawing/2014/main" val="20000"/>
                    </a:ext>
                  </a:extLst>
                </a:gridCol>
                <a:gridCol w="2429500">
                  <a:extLst>
                    <a:ext uri="{9D8B030D-6E8A-4147-A177-3AD203B41FA5}">
                      <a16:colId xmlns:a16="http://schemas.microsoft.com/office/drawing/2014/main" val="20001"/>
                    </a:ext>
                  </a:extLst>
                </a:gridCol>
                <a:gridCol w="5698350">
                  <a:extLst>
                    <a:ext uri="{9D8B030D-6E8A-4147-A177-3AD203B41FA5}">
                      <a16:colId xmlns:a16="http://schemas.microsoft.com/office/drawing/2014/main" val="20002"/>
                    </a:ext>
                  </a:extLst>
                </a:gridCol>
              </a:tblGrid>
              <a:tr h="281175">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tc>
                  <a:txBody>
                    <a:bodyPr/>
                    <a:lstStyle/>
                    <a:p>
                      <a:pPr marL="63500" marR="0" lvl="0" indent="0" algn="ctr" rtl="0">
                        <a:lnSpc>
                          <a:spcPct val="100000"/>
                        </a:lnSpc>
                        <a:spcBef>
                          <a:spcPts val="0"/>
                        </a:spcBef>
                        <a:spcAft>
                          <a:spcPts val="0"/>
                        </a:spcAft>
                        <a:buNone/>
                      </a:pPr>
                      <a:r>
                        <a:rPr lang="en-US" sz="1400" b="1" u="none" strike="noStrike" cap="none">
                          <a:latin typeface="Georgia"/>
                          <a:ea typeface="Georgia"/>
                          <a:cs typeface="Georgia"/>
                          <a:sym typeface="Georgia"/>
                        </a:rPr>
                        <a:t>Commercial Plans</a:t>
                      </a:r>
                      <a:endParaRPr sz="1400" u="none" strike="noStrike" cap="none">
                        <a:latin typeface="Georgia"/>
                        <a:ea typeface="Georgia"/>
                        <a:cs typeface="Georgia"/>
                        <a:sym typeface="Georgia"/>
                      </a:endParaRPr>
                    </a:p>
                  </a:txBody>
                  <a:tcPr marL="0" marR="0" marT="406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tc>
                  <a:txBody>
                    <a:bodyPr/>
                    <a:lstStyle/>
                    <a:p>
                      <a:pPr marL="0" marR="0" lvl="0" indent="0" algn="ctr" rtl="0">
                        <a:lnSpc>
                          <a:spcPct val="100000"/>
                        </a:lnSpc>
                        <a:spcBef>
                          <a:spcPts val="0"/>
                        </a:spcBef>
                        <a:spcAft>
                          <a:spcPts val="0"/>
                        </a:spcAft>
                        <a:buNone/>
                      </a:pPr>
                      <a:r>
                        <a:rPr lang="en-US" sz="1400" b="1" u="none" strike="noStrike" cap="none">
                          <a:latin typeface="Georgia"/>
                          <a:ea typeface="Georgia"/>
                          <a:cs typeface="Georgia"/>
                          <a:sym typeface="Georgia"/>
                        </a:rPr>
                        <a:t>Individual Plans</a:t>
                      </a:r>
                      <a:endParaRPr sz="1400" u="none" strike="noStrike" cap="none">
                        <a:latin typeface="Georgia"/>
                        <a:ea typeface="Georgia"/>
                        <a:cs typeface="Georgia"/>
                        <a:sym typeface="Georgia"/>
                      </a:endParaRPr>
                    </a:p>
                  </a:txBody>
                  <a:tcPr marL="0" marR="0" marT="406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4471C4"/>
                    </a:solidFill>
                  </a:tcPr>
                </a:tc>
                <a:extLst>
                  <a:ext uri="{0D108BD9-81ED-4DB2-BD59-A6C34878D82A}">
                    <a16:rowId xmlns:a16="http://schemas.microsoft.com/office/drawing/2014/main" val="10000"/>
                  </a:ext>
                </a:extLst>
              </a:tr>
              <a:tr h="284150">
                <a:tc rowSpan="4">
                  <a:txBody>
                    <a:bodyPr/>
                    <a:lstStyle/>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1600" u="none" strike="noStrike" cap="none">
                        <a:latin typeface="Times New Roman"/>
                        <a:ea typeface="Times New Roman"/>
                        <a:cs typeface="Times New Roman"/>
                        <a:sym typeface="Times New Roman"/>
                      </a:endParaRPr>
                    </a:p>
                    <a:p>
                      <a:pPr marL="0" marR="0" lvl="0" indent="0" algn="l" rtl="0">
                        <a:lnSpc>
                          <a:spcPct val="100000"/>
                        </a:lnSpc>
                        <a:spcBef>
                          <a:spcPts val="25"/>
                        </a:spcBef>
                        <a:spcAft>
                          <a:spcPts val="0"/>
                        </a:spcAft>
                        <a:buNone/>
                      </a:pPr>
                      <a:endParaRPr sz="1950" u="none" strike="noStrike" cap="none">
                        <a:latin typeface="Times New Roman"/>
                        <a:ea typeface="Times New Roman"/>
                        <a:cs typeface="Times New Roman"/>
                        <a:sym typeface="Times New Roman"/>
                      </a:endParaRPr>
                    </a:p>
                    <a:p>
                      <a:pPr marL="98425" marR="90805" lvl="0" indent="62229" algn="l" rtl="0">
                        <a:lnSpc>
                          <a:spcPct val="114999"/>
                        </a:lnSpc>
                        <a:spcBef>
                          <a:spcPts val="0"/>
                        </a:spcBef>
                        <a:spcAft>
                          <a:spcPts val="0"/>
                        </a:spcAft>
                        <a:buNone/>
                      </a:pPr>
                      <a:r>
                        <a:rPr lang="en-US" sz="1400" b="1" u="none" strike="noStrike" cap="none">
                          <a:latin typeface="Georgia"/>
                          <a:ea typeface="Georgia"/>
                          <a:cs typeface="Georgia"/>
                          <a:sym typeface="Georgia"/>
                        </a:rPr>
                        <a:t>Plans (goals)</a:t>
                      </a:r>
                      <a:endParaRPr sz="1400" u="none" strike="noStrike" cap="none">
                        <a:latin typeface="Georgia"/>
                        <a:ea typeface="Georgia"/>
                        <a:cs typeface="Georgia"/>
                        <a:sym typeface="Georgia"/>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63500" marR="0" lvl="0" indent="0" algn="ctr" rtl="0">
                        <a:lnSpc>
                          <a:spcPct val="100000"/>
                        </a:lnSpc>
                        <a:spcBef>
                          <a:spcPts val="0"/>
                        </a:spcBef>
                        <a:spcAft>
                          <a:spcPts val="0"/>
                        </a:spcAft>
                        <a:buNone/>
                      </a:pPr>
                      <a:r>
                        <a:rPr lang="en-US" sz="1400" u="none" strike="noStrike" cap="none">
                          <a:latin typeface="Calibri"/>
                          <a:ea typeface="Calibri"/>
                          <a:cs typeface="Calibri"/>
                          <a:sym typeface="Calibri"/>
                        </a:rPr>
                        <a:t>Submitted annually.</a:t>
                      </a:r>
                      <a:endParaRPr sz="1400" u="none" strike="noStrike" cap="none">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175" marR="0" lvl="0" indent="0" algn="l" rtl="0">
                        <a:lnSpc>
                          <a:spcPct val="100000"/>
                        </a:lnSpc>
                        <a:spcBef>
                          <a:spcPts val="0"/>
                        </a:spcBef>
                        <a:spcAft>
                          <a:spcPts val="0"/>
                        </a:spcAft>
                        <a:buNone/>
                      </a:pPr>
                      <a:r>
                        <a:rPr lang="en-US" sz="1400" u="none" strike="noStrike" cap="none">
                          <a:latin typeface="Calibri"/>
                          <a:ea typeface="Calibri"/>
                          <a:cs typeface="Calibri"/>
                          <a:sym typeface="Calibri"/>
                        </a:rPr>
                        <a:t>Submitted for the entire performance period.</a:t>
                      </a:r>
                      <a:endParaRPr sz="1400" u="none" strike="noStrike" cap="none">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1"/>
                  </a:ext>
                </a:extLst>
              </a:tr>
              <a:tr h="992700">
                <a:tc vMerge="1">
                  <a:txBody>
                    <a:bodyPr/>
                    <a:lstStyle/>
                    <a:p>
                      <a:endParaRPr lang="en-US"/>
                    </a:p>
                  </a:txBody>
                  <a:tcPr/>
                </a:tc>
                <a:tc>
                  <a:txBody>
                    <a:bodyPr/>
                    <a:lstStyle/>
                    <a:p>
                      <a:pPr marL="220345" marR="149860" lvl="0" indent="1270" algn="ctr" rtl="0">
                        <a:lnSpc>
                          <a:spcPct val="114999"/>
                        </a:lnSpc>
                        <a:spcBef>
                          <a:spcPts val="0"/>
                        </a:spcBef>
                        <a:spcAft>
                          <a:spcPts val="0"/>
                        </a:spcAft>
                        <a:buNone/>
                      </a:pPr>
                      <a:r>
                        <a:rPr lang="en-US" sz="1400" u="none" strike="noStrike" cap="none">
                          <a:latin typeface="Calibri"/>
                          <a:ea typeface="Calibri"/>
                          <a:cs typeface="Calibri"/>
                          <a:sym typeface="Calibri"/>
                        </a:rPr>
                        <a:t>Goals can be adjusted  </a:t>
                      </a:r>
                      <a:r>
                        <a:rPr lang="en-US" sz="1400" b="1" u="none" strike="noStrike" cap="none">
                          <a:latin typeface="Calibri"/>
                          <a:ea typeface="Calibri"/>
                          <a:cs typeface="Calibri"/>
                          <a:sym typeface="Calibri"/>
                        </a:rPr>
                        <a:t>annually </a:t>
                      </a:r>
                      <a:r>
                        <a:rPr lang="en-US" sz="1400" u="none" strike="noStrike" cap="none">
                          <a:latin typeface="Calibri"/>
                          <a:ea typeface="Calibri"/>
                          <a:cs typeface="Calibri"/>
                          <a:sym typeface="Calibri"/>
                        </a:rPr>
                        <a:t>based upon  company’s current climate.</a:t>
                      </a:r>
                      <a:endParaRPr sz="1400" u="none" strike="noStrike" cap="none">
                        <a:latin typeface="Calibri"/>
                        <a:ea typeface="Calibri"/>
                        <a:cs typeface="Calibri"/>
                        <a:sym typeface="Calibri"/>
                      </a:endParaRPr>
                    </a:p>
                  </a:txBody>
                  <a:tcPr marL="0" marR="0" marT="1320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130175" marR="159385" lvl="0" indent="0" algn="l" rtl="0">
                        <a:lnSpc>
                          <a:spcPct val="114999"/>
                        </a:lnSpc>
                        <a:spcBef>
                          <a:spcPts val="0"/>
                        </a:spcBef>
                        <a:spcAft>
                          <a:spcPts val="0"/>
                        </a:spcAft>
                        <a:buNone/>
                      </a:pPr>
                      <a:r>
                        <a:rPr lang="en-US" sz="1400" u="none" strike="noStrike" cap="none">
                          <a:latin typeface="Calibri"/>
                          <a:ea typeface="Calibri"/>
                          <a:cs typeface="Calibri"/>
                          <a:sym typeface="Calibri"/>
                        </a:rPr>
                        <a:t>Separate goals are set for the base and each option period in a single,  approved plan. </a:t>
                      </a:r>
                      <a:r>
                        <a:rPr lang="en-US" sz="1400" b="1" i="1" u="none" strike="noStrike" cap="none">
                          <a:solidFill>
                            <a:srgbClr val="FF0000"/>
                          </a:solidFill>
                          <a:latin typeface="Calibri"/>
                          <a:ea typeface="Calibri"/>
                          <a:cs typeface="Calibri"/>
                          <a:sym typeface="Calibri"/>
                        </a:rPr>
                        <a:t>If goals were overestimated initially, they are carried for  the life of the contract without the chance for revision.</a:t>
                      </a:r>
                      <a:endParaRPr/>
                    </a:p>
                  </a:txBody>
                  <a:tcPr marL="0" marR="0" marT="1320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2"/>
                  </a:ext>
                </a:extLst>
              </a:tr>
              <a:tr h="809400">
                <a:tc vMerge="1">
                  <a:txBody>
                    <a:bodyPr/>
                    <a:lstStyle/>
                    <a:p>
                      <a:endParaRPr lang="en-US"/>
                    </a:p>
                  </a:txBody>
                  <a:tcPr/>
                </a:tc>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p>
                      <a:pPr marL="62864" marR="0" lvl="0" indent="0" algn="ctr" rtl="0">
                        <a:lnSpc>
                          <a:spcPct val="100000"/>
                        </a:lnSpc>
                        <a:spcBef>
                          <a:spcPts val="860"/>
                        </a:spcBef>
                        <a:spcAft>
                          <a:spcPts val="0"/>
                        </a:spcAft>
                        <a:buNone/>
                      </a:pPr>
                      <a:r>
                        <a:rPr lang="en-US" sz="1400" u="none" strike="noStrike" cap="none">
                          <a:latin typeface="Calibri"/>
                          <a:ea typeface="Calibri"/>
                          <a:cs typeface="Calibri"/>
                          <a:sym typeface="Calibri"/>
                        </a:rPr>
                        <a:t>Includes </a:t>
                      </a:r>
                      <a:r>
                        <a:rPr lang="en-US" sz="1400" b="1" u="none" strike="noStrike" cap="none">
                          <a:latin typeface="Calibri"/>
                          <a:ea typeface="Calibri"/>
                          <a:cs typeface="Calibri"/>
                          <a:sym typeface="Calibri"/>
                        </a:rPr>
                        <a:t>all </a:t>
                      </a:r>
                      <a:r>
                        <a:rPr lang="en-US" sz="1400" u="none" strike="noStrike" cap="none">
                          <a:latin typeface="Calibri"/>
                          <a:ea typeface="Calibri"/>
                          <a:cs typeface="Calibri"/>
                          <a:sym typeface="Calibri"/>
                        </a:rPr>
                        <a:t>company spend</a:t>
                      </a:r>
                      <a:endParaRPr sz="1400" u="none" strike="noStrike" cap="none">
                        <a:latin typeface="Calibri"/>
                        <a:ea typeface="Calibri"/>
                        <a:cs typeface="Calibri"/>
                        <a:sym typeface="Calibri"/>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810" marR="604520" lvl="0" indent="-635" algn="l" rtl="0">
                        <a:lnSpc>
                          <a:spcPct val="114999"/>
                        </a:lnSpc>
                        <a:spcBef>
                          <a:spcPts val="0"/>
                        </a:spcBef>
                        <a:spcAft>
                          <a:spcPts val="0"/>
                        </a:spcAft>
                        <a:buNone/>
                      </a:pPr>
                      <a:r>
                        <a:rPr lang="en-US" sz="1400" u="none" strike="noStrike" cap="none" dirty="0">
                          <a:latin typeface="Calibri"/>
                          <a:ea typeface="Calibri"/>
                          <a:cs typeface="Calibri"/>
                          <a:sym typeface="Calibri"/>
                        </a:rPr>
                        <a:t>Includes </a:t>
                      </a:r>
                      <a:r>
                        <a:rPr lang="en-US" sz="1400" b="1" u="none" strike="noStrike" cap="none" dirty="0">
                          <a:latin typeface="Calibri"/>
                          <a:ea typeface="Calibri"/>
                          <a:cs typeface="Calibri"/>
                          <a:sym typeface="Calibri"/>
                        </a:rPr>
                        <a:t>only </a:t>
                      </a:r>
                      <a:r>
                        <a:rPr lang="en-US" sz="1400" u="none" strike="noStrike" cap="none" dirty="0">
                          <a:latin typeface="Calibri"/>
                          <a:ea typeface="Calibri"/>
                          <a:cs typeface="Calibri"/>
                          <a:sym typeface="Calibri"/>
                        </a:rPr>
                        <a:t>dollars spent in support of the one contract.  </a:t>
                      </a:r>
                      <a:r>
                        <a:rPr lang="en-US" sz="1400" b="1" i="1" u="none" strike="noStrike" cap="none" dirty="0">
                          <a:solidFill>
                            <a:srgbClr val="FF0000"/>
                          </a:solidFill>
                          <a:latin typeface="Calibri"/>
                          <a:ea typeface="Calibri"/>
                          <a:cs typeface="Calibri"/>
                          <a:sym typeface="Calibri"/>
                        </a:rPr>
                        <a:t>Documentation must be maintained of how each pool of spend is  allocated to supporting the specific contract.</a:t>
                      </a:r>
                      <a:endParaRPr sz="1400" b="1" i="1" u="none" strike="noStrike" cap="none" dirty="0">
                        <a:solidFill>
                          <a:srgbClr val="FF0000"/>
                        </a:solidFill>
                        <a:latin typeface="Calibri"/>
                        <a:ea typeface="Calibri"/>
                        <a:cs typeface="Calibri"/>
                        <a:sym typeface="Calibri"/>
                      </a:endParaRPr>
                    </a:p>
                  </a:txBody>
                  <a:tcPr marL="0" marR="0" marT="362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3"/>
                  </a:ext>
                </a:extLst>
              </a:tr>
              <a:tr h="755525">
                <a:tc vMerge="1">
                  <a:txBody>
                    <a:bodyPr/>
                    <a:lstStyle/>
                    <a:p>
                      <a:endParaRPr lang="en-US"/>
                    </a:p>
                  </a:txBody>
                  <a:tcPr/>
                </a:tc>
                <a:tc>
                  <a:txBody>
                    <a:bodyPr/>
                    <a:lstStyle/>
                    <a:p>
                      <a:pPr marL="434340" marR="92710" lvl="0" indent="-268605" algn="l" rtl="0">
                        <a:lnSpc>
                          <a:spcPct val="114999"/>
                        </a:lnSpc>
                        <a:spcBef>
                          <a:spcPts val="0"/>
                        </a:spcBef>
                        <a:spcAft>
                          <a:spcPts val="0"/>
                        </a:spcAft>
                        <a:buNone/>
                      </a:pPr>
                      <a:r>
                        <a:rPr lang="en-US" sz="1400" u="none" strike="noStrike" cap="none">
                          <a:latin typeface="Calibri"/>
                          <a:ea typeface="Calibri"/>
                          <a:cs typeface="Calibri"/>
                          <a:sym typeface="Calibri"/>
                        </a:rPr>
                        <a:t>One signed plan can be used  for all gov’t contracts</a:t>
                      </a:r>
                      <a:endParaRPr sz="1400" u="none" strike="noStrike" cap="none">
                        <a:latin typeface="Calibri"/>
                        <a:ea typeface="Calibri"/>
                        <a:cs typeface="Calibri"/>
                        <a:sym typeface="Calibri"/>
                      </a:endParaRPr>
                    </a:p>
                  </a:txBody>
                  <a:tcPr marL="0" marR="0" marT="13080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130810" marR="396240" lvl="0" indent="0" algn="l" rtl="0">
                        <a:lnSpc>
                          <a:spcPct val="114999"/>
                        </a:lnSpc>
                        <a:spcBef>
                          <a:spcPts val="0"/>
                        </a:spcBef>
                        <a:spcAft>
                          <a:spcPts val="0"/>
                        </a:spcAft>
                        <a:buNone/>
                      </a:pPr>
                      <a:r>
                        <a:rPr lang="en-US" sz="1400" u="none" strike="noStrike" cap="none">
                          <a:latin typeface="Calibri"/>
                          <a:ea typeface="Calibri"/>
                          <a:cs typeface="Calibri"/>
                          <a:sym typeface="Calibri"/>
                        </a:rPr>
                        <a:t>Must have a separate individual plan for each government contract.  </a:t>
                      </a:r>
                      <a:r>
                        <a:rPr lang="en-US" sz="1400" b="1" i="1" u="none" strike="noStrike" cap="none">
                          <a:solidFill>
                            <a:srgbClr val="FF0000"/>
                          </a:solidFill>
                          <a:latin typeface="Calibri"/>
                          <a:ea typeface="Calibri"/>
                          <a:cs typeface="Calibri"/>
                          <a:sym typeface="Calibri"/>
                        </a:rPr>
                        <a:t>Having more than one gov’t contract could mean managing multiple  plans simultaneously.</a:t>
                      </a:r>
                      <a:endParaRPr/>
                    </a:p>
                  </a:txBody>
                  <a:tcPr marL="0" marR="0" marT="82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446400">
                <a:tc rowSpan="3">
                  <a:txBody>
                    <a:bodyPr/>
                    <a:lstStyle/>
                    <a:p>
                      <a:pPr marL="0" marR="0" lvl="0" indent="0" algn="l" rtl="0">
                        <a:lnSpc>
                          <a:spcPct val="100000"/>
                        </a:lnSpc>
                        <a:spcBef>
                          <a:spcPts val="0"/>
                        </a:spcBef>
                        <a:spcAft>
                          <a:spcPts val="0"/>
                        </a:spcAft>
                        <a:buNone/>
                      </a:pPr>
                      <a:endParaRPr sz="1300" u="none" strike="noStrike" cap="none">
                        <a:latin typeface="Times New Roman"/>
                        <a:ea typeface="Times New Roman"/>
                        <a:cs typeface="Times New Roman"/>
                        <a:sym typeface="Times New Roman"/>
                      </a:endParaRPr>
                    </a:p>
                    <a:p>
                      <a:pPr marL="0" marR="0" lvl="0" indent="0" algn="l" rtl="0">
                        <a:lnSpc>
                          <a:spcPct val="100000"/>
                        </a:lnSpc>
                        <a:spcBef>
                          <a:spcPts val="45"/>
                        </a:spcBef>
                        <a:spcAft>
                          <a:spcPts val="0"/>
                        </a:spcAft>
                        <a:buNone/>
                      </a:pPr>
                      <a:endParaRPr sz="1450" u="none" strike="noStrike" cap="none">
                        <a:latin typeface="Times New Roman"/>
                        <a:ea typeface="Times New Roman"/>
                        <a:cs typeface="Times New Roman"/>
                        <a:sym typeface="Times New Roman"/>
                      </a:endParaRPr>
                    </a:p>
                    <a:p>
                      <a:pPr marL="210820" marR="0" lvl="0" indent="0" algn="l" rtl="0">
                        <a:lnSpc>
                          <a:spcPct val="100000"/>
                        </a:lnSpc>
                        <a:spcBef>
                          <a:spcPts val="5"/>
                        </a:spcBef>
                        <a:spcAft>
                          <a:spcPts val="0"/>
                        </a:spcAft>
                        <a:buNone/>
                      </a:pPr>
                      <a:r>
                        <a:rPr lang="en-US" sz="1200" b="1" u="none" strike="noStrike" cap="none">
                          <a:latin typeface="Georgia"/>
                          <a:ea typeface="Georgia"/>
                          <a:cs typeface="Georgia"/>
                          <a:sym typeface="Georgia"/>
                        </a:rPr>
                        <a:t>eSRS</a:t>
                      </a:r>
                      <a:endParaRPr sz="1200" u="none" strike="noStrike" cap="none">
                        <a:latin typeface="Georgia"/>
                        <a:ea typeface="Georgia"/>
                        <a:cs typeface="Georgia"/>
                        <a:sym typeface="Georgia"/>
                      </a:endParaRPr>
                    </a:p>
                    <a:p>
                      <a:pPr marL="110489" marR="94615" lvl="0" indent="-9525" algn="just" rtl="0">
                        <a:lnSpc>
                          <a:spcPct val="114999"/>
                        </a:lnSpc>
                        <a:spcBef>
                          <a:spcPts val="0"/>
                        </a:spcBef>
                        <a:spcAft>
                          <a:spcPts val="0"/>
                        </a:spcAft>
                        <a:buNone/>
                      </a:pPr>
                      <a:r>
                        <a:rPr lang="en-US" sz="1200" b="1" u="none" strike="noStrike" cap="none">
                          <a:latin typeface="Georgia"/>
                          <a:ea typeface="Georgia"/>
                          <a:cs typeface="Georgia"/>
                          <a:sym typeface="Georgia"/>
                        </a:rPr>
                        <a:t>Reports (actual results)</a:t>
                      </a:r>
                      <a:endParaRPr sz="1200" u="none" strike="noStrike" cap="none">
                        <a:latin typeface="Georgia"/>
                        <a:ea typeface="Georgia"/>
                        <a:cs typeface="Georgia"/>
                        <a:sym typeface="Georgia"/>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0" marR="0" lvl="0" indent="0" algn="l" rtl="0">
                        <a:lnSpc>
                          <a:spcPct val="100000"/>
                        </a:lnSpc>
                        <a:spcBef>
                          <a:spcPts val="0"/>
                        </a:spcBef>
                        <a:spcAft>
                          <a:spcPts val="0"/>
                        </a:spcAft>
                        <a:buNone/>
                      </a:pPr>
                      <a:endParaRPr sz="1400" u="none" strike="noStrike" cap="none">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tc>
                  <a:txBody>
                    <a:bodyPr/>
                    <a:lstStyle/>
                    <a:p>
                      <a:pPr marL="130810" marR="0" lvl="0" indent="0" algn="l" rtl="0">
                        <a:lnSpc>
                          <a:spcPct val="100000"/>
                        </a:lnSpc>
                        <a:spcBef>
                          <a:spcPts val="0"/>
                        </a:spcBef>
                        <a:spcAft>
                          <a:spcPts val="0"/>
                        </a:spcAft>
                        <a:buNone/>
                      </a:pPr>
                      <a:r>
                        <a:rPr lang="en-US" sz="1400" u="none" strike="noStrike" cap="none" dirty="0">
                          <a:latin typeface="Calibri"/>
                          <a:ea typeface="Calibri"/>
                          <a:cs typeface="Calibri"/>
                          <a:sym typeface="Calibri"/>
                        </a:rPr>
                        <a:t>Submit annual </a:t>
                      </a:r>
                      <a:r>
                        <a:rPr lang="en-US" sz="1400" u="none" strike="noStrike" cap="none" dirty="0">
                          <a:latin typeface="+mn-lt"/>
                          <a:ea typeface="Calibri"/>
                          <a:cs typeface="Calibri"/>
                          <a:sym typeface="Calibri"/>
                        </a:rPr>
                        <a:t>Summary Subcontract Reports (SSR) </a:t>
                      </a:r>
                      <a:r>
                        <a:rPr lang="en-US" sz="1400" u="none" strike="noStrike" cap="none" dirty="0">
                          <a:latin typeface="Calibri"/>
                          <a:ea typeface="Calibri"/>
                          <a:cs typeface="Calibri"/>
                          <a:sym typeface="Calibri"/>
                        </a:rPr>
                        <a:t>normally due by October 30</a:t>
                      </a:r>
                      <a:r>
                        <a:rPr lang="en-US" sz="1350" u="none" strike="noStrike" cap="none" baseline="30000" dirty="0">
                          <a:latin typeface="Calibri"/>
                          <a:ea typeface="Calibri"/>
                          <a:cs typeface="Calibri"/>
                          <a:sym typeface="Calibri"/>
                        </a:rPr>
                        <a:t>th </a:t>
                      </a:r>
                      <a:r>
                        <a:rPr lang="en-US" sz="1400" u="none" strike="noStrike" cap="none" dirty="0">
                          <a:latin typeface="Calibri"/>
                          <a:ea typeface="Calibri"/>
                          <a:cs typeface="Calibri"/>
                          <a:sym typeface="Calibri"/>
                        </a:rPr>
                        <a:t>.</a:t>
                      </a:r>
                      <a:endParaRPr sz="1400" u="none" strike="noStrike" cap="none" dirty="0">
                        <a:latin typeface="Calibri"/>
                        <a:ea typeface="Calibri"/>
                        <a:cs typeface="Calibri"/>
                        <a:sym typeface="Calibri"/>
                      </a:endParaRPr>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FFFFFF"/>
                      </a:solidFill>
                      <a:prstDash val="solid"/>
                      <a:round/>
                      <a:headEnd type="none" w="sm" len="sm"/>
                      <a:tailEnd type="none" w="sm" len="sm"/>
                    </a:lnB>
                    <a:solidFill>
                      <a:srgbClr val="E9EBF5"/>
                    </a:solidFill>
                  </a:tcPr>
                </a:tc>
                <a:extLst>
                  <a:ext uri="{0D108BD9-81ED-4DB2-BD59-A6C34878D82A}">
                    <a16:rowId xmlns:a16="http://schemas.microsoft.com/office/drawing/2014/main" val="10005"/>
                  </a:ext>
                </a:extLst>
              </a:tr>
              <a:tr h="932900">
                <a:tc vMerge="1">
                  <a:txBody>
                    <a:bodyPr/>
                    <a:lstStyle/>
                    <a:p>
                      <a:endParaRPr lang="en-US"/>
                    </a:p>
                  </a:txBody>
                  <a:tcPr/>
                </a:tc>
                <a:tc>
                  <a:txBody>
                    <a:bodyPr/>
                    <a:lstStyle/>
                    <a:p>
                      <a:pPr marL="422909" marR="351155" lvl="0" indent="100329" algn="l" rtl="0">
                        <a:lnSpc>
                          <a:spcPct val="114999"/>
                        </a:lnSpc>
                        <a:spcBef>
                          <a:spcPts val="0"/>
                        </a:spcBef>
                        <a:spcAft>
                          <a:spcPts val="0"/>
                        </a:spcAft>
                        <a:buNone/>
                      </a:pPr>
                      <a:r>
                        <a:rPr lang="en-US" sz="1400" u="none" strike="noStrike" cap="none" dirty="0">
                          <a:latin typeface="Calibri"/>
                          <a:ea typeface="Calibri"/>
                          <a:cs typeface="Calibri"/>
                          <a:sym typeface="Calibri"/>
                        </a:rPr>
                        <a:t>Submit annual </a:t>
                      </a:r>
                      <a:r>
                        <a:rPr lang="en-US" sz="1400" u="none" strike="noStrike" cap="none" dirty="0">
                          <a:latin typeface="+mn-lt"/>
                          <a:ea typeface="Calibri"/>
                          <a:cs typeface="Calibri"/>
                          <a:sym typeface="Calibri"/>
                        </a:rPr>
                        <a:t>Summary Subcontract Reports (SSR) </a:t>
                      </a:r>
                      <a:r>
                        <a:rPr lang="en-US" sz="1400" u="none" strike="noStrike" cap="none" dirty="0">
                          <a:latin typeface="Calibri"/>
                          <a:ea typeface="Calibri"/>
                          <a:cs typeface="Calibri"/>
                          <a:sym typeface="Calibri"/>
                        </a:rPr>
                        <a:t>due by October 30</a:t>
                      </a:r>
                      <a:r>
                        <a:rPr lang="en-US" sz="1350" u="none" strike="noStrike" cap="none" baseline="30000" dirty="0">
                          <a:latin typeface="Calibri"/>
                          <a:ea typeface="Calibri"/>
                          <a:cs typeface="Calibri"/>
                          <a:sym typeface="Calibri"/>
                        </a:rPr>
                        <a:t>th. </a:t>
                      </a:r>
                      <a:endParaRPr sz="1400" u="none" strike="noStrike" cap="none" dirty="0">
                        <a:latin typeface="Calibri"/>
                        <a:ea typeface="Calibri"/>
                        <a:cs typeface="Calibri"/>
                        <a:sym typeface="Calibri"/>
                      </a:endParaRPr>
                    </a:p>
                  </a:txBody>
                  <a:tcPr marL="0" marR="0" marT="69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tc>
                  <a:txBody>
                    <a:bodyPr/>
                    <a:lstStyle/>
                    <a:p>
                      <a:pPr marL="130175" marR="0" lvl="0" indent="0" algn="l" rtl="0">
                        <a:lnSpc>
                          <a:spcPct val="100000"/>
                        </a:lnSpc>
                        <a:spcBef>
                          <a:spcPts val="0"/>
                        </a:spcBef>
                        <a:spcAft>
                          <a:spcPts val="0"/>
                        </a:spcAft>
                        <a:buNone/>
                      </a:pPr>
                      <a:r>
                        <a:rPr lang="en-US" sz="1400" u="none" strike="noStrike" cap="none" dirty="0">
                          <a:latin typeface="Calibri"/>
                          <a:ea typeface="Calibri"/>
                          <a:cs typeface="Calibri"/>
                          <a:sym typeface="Calibri"/>
                        </a:rPr>
                        <a:t>Submit </a:t>
                      </a:r>
                      <a:r>
                        <a:rPr lang="en-US" sz="1400" u="none" strike="noStrike" cap="none" dirty="0">
                          <a:latin typeface="+mn-lt"/>
                          <a:ea typeface="Calibri"/>
                          <a:cs typeface="Calibri"/>
                          <a:sym typeface="Calibri"/>
                        </a:rPr>
                        <a:t>biannual Individual Subcontract Reports (</a:t>
                      </a:r>
                      <a:r>
                        <a:rPr lang="en-US" sz="1400" u="none" strike="noStrike" cap="none" dirty="0">
                          <a:latin typeface="Calibri"/>
                          <a:ea typeface="Calibri"/>
                          <a:cs typeface="Calibri"/>
                          <a:sym typeface="Calibri"/>
                        </a:rPr>
                        <a:t>ISR) due by March 30</a:t>
                      </a:r>
                      <a:r>
                        <a:rPr lang="en-US" sz="1350" u="none" strike="noStrike" cap="none" baseline="30000" dirty="0">
                          <a:latin typeface="Calibri"/>
                          <a:ea typeface="Calibri"/>
                          <a:cs typeface="Calibri"/>
                          <a:sym typeface="Calibri"/>
                        </a:rPr>
                        <a:t>th </a:t>
                      </a:r>
                      <a:r>
                        <a:rPr lang="en-US" sz="1400" u="none" strike="noStrike" cap="none" dirty="0">
                          <a:latin typeface="Calibri"/>
                          <a:ea typeface="Calibri"/>
                          <a:cs typeface="Calibri"/>
                          <a:sym typeface="Calibri"/>
                        </a:rPr>
                        <a:t> and October 30</a:t>
                      </a:r>
                      <a:r>
                        <a:rPr lang="en-US" sz="1350" u="none" strike="noStrike" cap="none" baseline="30000" dirty="0">
                          <a:latin typeface="Calibri"/>
                          <a:ea typeface="Calibri"/>
                          <a:cs typeface="Calibri"/>
                          <a:sym typeface="Calibri"/>
                        </a:rPr>
                        <a:t>th</a:t>
                      </a:r>
                      <a:r>
                        <a:rPr lang="en-US" sz="1400" u="none" strike="noStrike" cap="none" dirty="0">
                          <a:latin typeface="Calibri"/>
                          <a:ea typeface="Calibri"/>
                          <a:cs typeface="Calibri"/>
                          <a:sym typeface="Calibri"/>
                        </a:rPr>
                        <a:t>.</a:t>
                      </a:r>
                      <a:endParaRPr sz="1400" u="none" strike="noStrike" cap="none" dirty="0">
                        <a:latin typeface="Calibri"/>
                        <a:ea typeface="Calibri"/>
                        <a:cs typeface="Calibri"/>
                        <a:sym typeface="Calibri"/>
                      </a:endParaRPr>
                    </a:p>
                    <a:p>
                      <a:pPr marL="130810" marR="0" lvl="0" indent="0" algn="l" rtl="0">
                        <a:lnSpc>
                          <a:spcPct val="100000"/>
                        </a:lnSpc>
                        <a:spcBef>
                          <a:spcPts val="250"/>
                        </a:spcBef>
                        <a:spcAft>
                          <a:spcPts val="0"/>
                        </a:spcAft>
                        <a:buNone/>
                      </a:pPr>
                      <a:r>
                        <a:rPr lang="en-US" sz="1400" b="1" i="1" u="none" strike="noStrike" cap="none" dirty="0">
                          <a:solidFill>
                            <a:srgbClr val="FF0000"/>
                          </a:solidFill>
                          <a:latin typeface="Calibri"/>
                          <a:ea typeface="Calibri"/>
                          <a:cs typeface="Calibri"/>
                          <a:sym typeface="Calibri"/>
                        </a:rPr>
                        <a:t>Two extra contract level spend reports per year.</a:t>
                      </a:r>
                      <a:endParaRPr dirty="0"/>
                    </a:p>
                  </a:txBody>
                  <a:tcPr marL="0" marR="0" marT="39375"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FFFFFF"/>
                      </a:solidFill>
                      <a:prstDash val="solid"/>
                      <a:round/>
                      <a:headEnd type="none" w="sm" len="sm"/>
                      <a:tailEnd type="none" w="sm" len="sm"/>
                    </a:lnB>
                  </a:tcPr>
                </a:tc>
                <a:extLst>
                  <a:ext uri="{0D108BD9-81ED-4DB2-BD59-A6C34878D82A}">
                    <a16:rowId xmlns:a16="http://schemas.microsoft.com/office/drawing/2014/main" val="10006"/>
                  </a:ext>
                </a:extLst>
              </a:tr>
              <a:tr h="755525">
                <a:tc vMerge="1">
                  <a:txBody>
                    <a:bodyPr/>
                    <a:lstStyle/>
                    <a:p>
                      <a:endParaRPr lang="en-US"/>
                    </a:p>
                  </a:txBody>
                  <a:tcPr/>
                </a:tc>
                <a:tc>
                  <a:txBody>
                    <a:bodyPr/>
                    <a:lstStyle/>
                    <a:p>
                      <a:pPr marL="0" marR="0" lvl="0" indent="0" algn="l" rtl="0">
                        <a:lnSpc>
                          <a:spcPct val="100000"/>
                        </a:lnSpc>
                        <a:spcBef>
                          <a:spcPts val="0"/>
                        </a:spcBef>
                        <a:spcAft>
                          <a:spcPts val="0"/>
                        </a:spcAft>
                        <a:buNone/>
                      </a:pPr>
                      <a:endParaRPr sz="1400" u="none" strike="noStrike" cap="none" dirty="0">
                        <a:latin typeface="Times New Roman"/>
                        <a:ea typeface="Times New Roman"/>
                        <a:cs typeface="Times New Roman"/>
                        <a:sym typeface="Times New Roman"/>
                      </a:endParaRPr>
                    </a:p>
                  </a:txBody>
                  <a:tcPr marL="0" marR="0" marT="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tc>
                  <a:txBody>
                    <a:bodyPr/>
                    <a:lstStyle/>
                    <a:p>
                      <a:pPr marL="130810" marR="673735" lvl="0" indent="0" algn="l" rtl="0">
                        <a:lnSpc>
                          <a:spcPct val="114999"/>
                        </a:lnSpc>
                        <a:spcBef>
                          <a:spcPts val="0"/>
                        </a:spcBef>
                        <a:spcAft>
                          <a:spcPts val="0"/>
                        </a:spcAft>
                        <a:buNone/>
                      </a:pPr>
                      <a:r>
                        <a:rPr lang="en-US" sz="1400" u="none" strike="noStrike" cap="none" dirty="0">
                          <a:latin typeface="Calibri"/>
                          <a:ea typeface="Calibri"/>
                          <a:cs typeface="Calibri"/>
                          <a:sym typeface="Calibri"/>
                        </a:rPr>
                        <a:t>Break down subcontracting data for each order when reporting  subcontracting achievements for IDIQ contracts used by multiple  agencies. </a:t>
                      </a:r>
                      <a:r>
                        <a:rPr lang="en-US" sz="1400" b="1" i="1" u="none" strike="noStrike" cap="none" dirty="0">
                          <a:solidFill>
                            <a:srgbClr val="FF0000"/>
                          </a:solidFill>
                          <a:latin typeface="Calibri"/>
                          <a:ea typeface="Calibri"/>
                          <a:cs typeface="Calibri"/>
                          <a:sym typeface="Calibri"/>
                        </a:rPr>
                        <a:t>Spend also reported for each order.</a:t>
                      </a:r>
                      <a:endParaRPr dirty="0"/>
                    </a:p>
                  </a:txBody>
                  <a:tcPr marL="0" marR="0" marT="8250" marB="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FFFFFF"/>
                      </a:solidFill>
                      <a:prstDash val="solid"/>
                      <a:round/>
                      <a:headEnd type="none" w="sm" len="sm"/>
                      <a:tailEnd type="none" w="sm" len="sm"/>
                    </a:lnT>
                    <a:lnB w="12700" cap="flat" cmpd="sng">
                      <a:solidFill>
                        <a:srgbClr val="000000"/>
                      </a:solidFill>
                      <a:prstDash val="solid"/>
                      <a:round/>
                      <a:headEnd type="none" w="sm" len="sm"/>
                      <a:tailEnd type="none" w="sm" len="sm"/>
                    </a:lnB>
                    <a:solidFill>
                      <a:srgbClr val="E9EBF5"/>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40858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Section </a:t>
            </a:r>
            <a:r>
              <a:rPr lang="en-US" sz="1800" b="1" dirty="0">
                <a:latin typeface="Arial" pitchFamily="34" charset="0"/>
                <a:cs typeface="Arial" pitchFamily="34" charset="0"/>
              </a:rPr>
              <a:t>II. </a:t>
            </a:r>
            <a:r>
              <a:rPr lang="en-US" sz="1800" b="1" u="sng" dirty="0">
                <a:latin typeface="Arial" pitchFamily="34" charset="0"/>
                <a:cs typeface="Arial" pitchFamily="34" charset="0"/>
              </a:rPr>
              <a:t>GOALS:</a:t>
            </a:r>
            <a:endParaRPr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5" name="TextBox 4">
            <a:extLst>
              <a:ext uri="{FF2B5EF4-FFF2-40B4-BE49-F238E27FC236}">
                <a16:creationId xmlns:a16="http://schemas.microsoft.com/office/drawing/2014/main" id="{03FA2175-8357-93B1-64BA-D06DFC6A36AB}"/>
              </a:ext>
            </a:extLst>
          </p:cNvPr>
          <p:cNvSpPr txBox="1"/>
          <p:nvPr/>
        </p:nvSpPr>
        <p:spPr>
          <a:xfrm>
            <a:off x="647700" y="2397145"/>
            <a:ext cx="7848600" cy="3970318"/>
          </a:xfrm>
          <a:prstGeom prst="rect">
            <a:avLst/>
          </a:prstGeom>
          <a:noFill/>
        </p:spPr>
        <p:txBody>
          <a:bodyPr wrap="square">
            <a:spAutoFit/>
          </a:bodyPr>
          <a:lstStyle/>
          <a:p>
            <a:r>
              <a:rPr lang="en-US" sz="1800" b="1" i="1" dirty="0">
                <a:solidFill>
                  <a:schemeClr val="accent1">
                    <a:lumMod val="75000"/>
                  </a:schemeClr>
                </a:solidFill>
                <a:latin typeface="Arial" pitchFamily="34" charset="0"/>
                <a:cs typeface="Arial" pitchFamily="34" charset="0"/>
              </a:rPr>
              <a:t>FAR clause 52.219-9(d) states that the subcontracting plan shall include the following: (1) Separate goals, expressed in terms of total dollars </a:t>
            </a:r>
            <a:r>
              <a:rPr lang="en-US" sz="1800" b="1" i="1" u="sng" dirty="0">
                <a:solidFill>
                  <a:schemeClr val="accent1">
                    <a:lumMod val="75000"/>
                  </a:schemeClr>
                </a:solidFill>
                <a:latin typeface="Arial" pitchFamily="34" charset="0"/>
                <a:cs typeface="Arial" pitchFamily="34" charset="0"/>
              </a:rPr>
              <a:t>subcontracted</a:t>
            </a:r>
            <a:r>
              <a:rPr lang="en-US" sz="1800" b="1" i="1" dirty="0">
                <a:solidFill>
                  <a:schemeClr val="accent1">
                    <a:lumMod val="75000"/>
                  </a:schemeClr>
                </a:solidFill>
                <a:latin typeface="Arial" pitchFamily="34" charset="0"/>
                <a:cs typeface="Arial" pitchFamily="34" charset="0"/>
              </a:rPr>
              <a:t>, and as a percentage of total planned subcontracting dollars, for the use of small business (including ANCs and Indian tribes), veteran-owned small business, service-disabled veteran-owned small business, HUBZone small business, small disadvantaged business (including ANCs and Indian tribes) and women-owned small business WOSB concerns as subcontractors.</a:t>
            </a:r>
            <a:endParaRPr lang="en-US" sz="1800" b="1" dirty="0">
              <a:solidFill>
                <a:schemeClr val="accent1">
                  <a:lumMod val="75000"/>
                </a:schemeClr>
              </a:solidFill>
              <a:latin typeface="Arial" pitchFamily="34" charset="0"/>
              <a:cs typeface="Arial" pitchFamily="34" charset="0"/>
            </a:endParaRPr>
          </a:p>
          <a:p>
            <a:r>
              <a:rPr lang="en-US" sz="1800" b="1" i="1" dirty="0">
                <a:latin typeface="Arial" pitchFamily="34" charset="0"/>
                <a:cs typeface="Arial" pitchFamily="34" charset="0"/>
              </a:rPr>
              <a:t> </a:t>
            </a:r>
            <a:endParaRPr lang="en-US" sz="1800" dirty="0">
              <a:latin typeface="Arial" pitchFamily="34" charset="0"/>
              <a:cs typeface="Arial" pitchFamily="34" charset="0"/>
            </a:endParaRPr>
          </a:p>
          <a:p>
            <a:r>
              <a:rPr lang="en-US" sz="1800" b="1" i="1" dirty="0">
                <a:solidFill>
                  <a:srgbClr val="FF0000"/>
                </a:solidFill>
                <a:latin typeface="Arial" pitchFamily="34" charset="0"/>
                <a:cs typeface="Arial" pitchFamily="34" charset="0"/>
              </a:rPr>
              <a:t>Remember:  </a:t>
            </a:r>
            <a:r>
              <a:rPr lang="en-US" sz="1800" b="1" i="1" u="sng" dirty="0">
                <a:latin typeface="Arial" pitchFamily="34" charset="0"/>
                <a:cs typeface="Arial" pitchFamily="34" charset="0"/>
              </a:rPr>
              <a:t>Commercial plans </a:t>
            </a:r>
            <a:r>
              <a:rPr lang="en-US" sz="1800" b="1" i="1" dirty="0">
                <a:latin typeface="Arial" pitchFamily="34" charset="0"/>
                <a:cs typeface="Arial" pitchFamily="34" charset="0"/>
              </a:rPr>
              <a:t>will always reflect </a:t>
            </a:r>
            <a:r>
              <a:rPr lang="en-US" sz="1800" b="1" i="1" u="sng" dirty="0">
                <a:latin typeface="Arial" pitchFamily="34" charset="0"/>
                <a:cs typeface="Arial" pitchFamily="34" charset="0"/>
              </a:rPr>
              <a:t>annual</a:t>
            </a:r>
            <a:r>
              <a:rPr lang="en-US" sz="1800" b="1" i="1" dirty="0">
                <a:latin typeface="Arial" pitchFamily="34" charset="0"/>
                <a:cs typeface="Arial" pitchFamily="34" charset="0"/>
              </a:rPr>
              <a:t> company-wide goals Dollars and percentages to Other Than Small Business (OTSB ) and total small businesses (including all socioeconomic subsets) must equal the </a:t>
            </a:r>
            <a:r>
              <a:rPr lang="en-US" sz="1800" b="1" i="1" u="sng" dirty="0">
                <a:latin typeface="Arial" pitchFamily="34" charset="0"/>
                <a:cs typeface="Arial" pitchFamily="34" charset="0"/>
              </a:rPr>
              <a:t>total</a:t>
            </a:r>
            <a:r>
              <a:rPr lang="en-US" sz="1800" b="1" i="1" dirty="0">
                <a:latin typeface="Arial" pitchFamily="34" charset="0"/>
                <a:cs typeface="Arial" pitchFamily="34" charset="0"/>
              </a:rPr>
              <a:t> subcontracted to both categories in dollars and percentages.</a:t>
            </a:r>
            <a:endParaRPr lang="en-US" sz="1800" dirty="0">
              <a:latin typeface="Arial" pitchFamily="34" charset="0"/>
              <a:cs typeface="Arial" pitchFamily="34" charset="0"/>
            </a:endParaRPr>
          </a:p>
        </p:txBody>
      </p:sp>
    </p:spTree>
    <p:extLst>
      <p:ext uri="{BB962C8B-B14F-4D97-AF65-F5344CB8AC3E}">
        <p14:creationId xmlns:p14="http://schemas.microsoft.com/office/powerpoint/2010/main" val="2108265633"/>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304800"/>
            <a:ext cx="8610600" cy="6909584"/>
          </a:xfrm>
          <a:prstGeom prst="rect">
            <a:avLst/>
          </a:prstGeom>
          <a:noFill/>
        </p:spPr>
        <p:txBody>
          <a:bodyPr wrap="square" rtlCol="0">
            <a:spAutoFit/>
          </a:bodyPr>
          <a:lstStyle/>
          <a:p>
            <a:r>
              <a:rPr lang="en-US" sz="1400" b="1" dirty="0">
                <a:latin typeface="Arial" pitchFamily="34" charset="0"/>
                <a:cs typeface="Arial" pitchFamily="34" charset="0"/>
              </a:rPr>
              <a:t>II. </a:t>
            </a:r>
            <a:r>
              <a:rPr lang="en-US" sz="1400" b="1" u="sng" dirty="0">
                <a:latin typeface="Arial" pitchFamily="34" charset="0"/>
                <a:cs typeface="Arial" pitchFamily="34" charset="0"/>
              </a:rPr>
              <a:t>GOALS:</a:t>
            </a:r>
            <a:r>
              <a:rPr lang="en-US" sz="1400" b="1" dirty="0">
                <a:latin typeface="Arial" pitchFamily="34" charset="0"/>
                <a:cs typeface="Arial" pitchFamily="34" charset="0"/>
              </a:rPr>
              <a:t> </a:t>
            </a:r>
          </a:p>
          <a:p>
            <a:endParaRPr lang="en-US" sz="1400" b="1" dirty="0">
              <a:latin typeface="Arial" pitchFamily="34" charset="0"/>
              <a:cs typeface="Arial" pitchFamily="34" charset="0"/>
            </a:endParaRPr>
          </a:p>
          <a:p>
            <a:r>
              <a:rPr lang="en-US" sz="1400" b="1" i="1" dirty="0">
                <a:solidFill>
                  <a:schemeClr val="accent1">
                    <a:lumMod val="75000"/>
                  </a:schemeClr>
                </a:solidFill>
                <a:latin typeface="Arial" pitchFamily="34" charset="0"/>
                <a:cs typeface="Arial" pitchFamily="34" charset="0"/>
              </a:rPr>
              <a:t>FAR clause 52.219-9(d) states that the subcontracting plan shall include the following: (1) Separate goals, expressed in terms of total dollars </a:t>
            </a:r>
            <a:r>
              <a:rPr lang="en-US" sz="1400" b="1" i="1" u="sng" dirty="0">
                <a:solidFill>
                  <a:schemeClr val="accent1">
                    <a:lumMod val="75000"/>
                  </a:schemeClr>
                </a:solidFill>
                <a:latin typeface="Arial" pitchFamily="34" charset="0"/>
                <a:cs typeface="Arial" pitchFamily="34" charset="0"/>
              </a:rPr>
              <a:t>subcontracted</a:t>
            </a:r>
            <a:r>
              <a:rPr lang="en-US" sz="1400" b="1" i="1" dirty="0">
                <a:solidFill>
                  <a:schemeClr val="accent1">
                    <a:lumMod val="75000"/>
                  </a:schemeClr>
                </a:solidFill>
                <a:latin typeface="Arial" pitchFamily="34" charset="0"/>
                <a:cs typeface="Arial" pitchFamily="34" charset="0"/>
              </a:rPr>
              <a:t>, and as a percentage of total planned subcontracting dollars, for the use of small business (including ANCs and Indian tribes), veteran-owned small business, service-disabled veteran-owned small business, HUBZone small business, small disadvantaged business (including ANCs and Indian tribes) and women-owned small business WOSB concerns as subcontractors.</a:t>
            </a:r>
            <a:endParaRPr lang="en-US" sz="1400" b="1" dirty="0">
              <a:solidFill>
                <a:schemeClr val="accent1">
                  <a:lumMod val="75000"/>
                </a:schemeClr>
              </a:solidFill>
              <a:latin typeface="Arial" pitchFamily="34" charset="0"/>
              <a:cs typeface="Arial" pitchFamily="34" charset="0"/>
            </a:endParaRPr>
          </a:p>
          <a:p>
            <a:r>
              <a:rPr lang="en-US" sz="1400" b="1" i="1" dirty="0">
                <a:latin typeface="Arial" pitchFamily="34" charset="0"/>
                <a:cs typeface="Arial" pitchFamily="34" charset="0"/>
              </a:rPr>
              <a:t> </a:t>
            </a:r>
            <a:endParaRPr lang="en-US" sz="1400" dirty="0">
              <a:latin typeface="Arial" pitchFamily="34" charset="0"/>
              <a:cs typeface="Arial" pitchFamily="34" charset="0"/>
            </a:endParaRPr>
          </a:p>
          <a:p>
            <a:r>
              <a:rPr lang="en-US" sz="1400" b="1" i="1" dirty="0">
                <a:solidFill>
                  <a:srgbClr val="FF0000"/>
                </a:solidFill>
                <a:latin typeface="Arial" pitchFamily="34" charset="0"/>
                <a:cs typeface="Arial" pitchFamily="34" charset="0"/>
              </a:rPr>
              <a:t>Remember:  </a:t>
            </a:r>
            <a:r>
              <a:rPr lang="en-US" sz="1400" b="1" i="1" dirty="0">
                <a:latin typeface="Arial" pitchFamily="34" charset="0"/>
                <a:cs typeface="Arial" pitchFamily="34" charset="0"/>
              </a:rPr>
              <a:t>Commercial plans will always reflect </a:t>
            </a:r>
            <a:r>
              <a:rPr lang="en-US" sz="1400" b="1" i="1" u="sng" dirty="0">
                <a:latin typeface="Arial" pitchFamily="34" charset="0"/>
                <a:cs typeface="Arial" pitchFamily="34" charset="0"/>
              </a:rPr>
              <a:t>annual</a:t>
            </a:r>
            <a:r>
              <a:rPr lang="en-US" sz="1400" b="1" i="1" dirty="0">
                <a:latin typeface="Arial" pitchFamily="34" charset="0"/>
                <a:cs typeface="Arial" pitchFamily="34" charset="0"/>
              </a:rPr>
              <a:t> company-wide goals Dollars and percentages to  Other Than Small Business (OTSB ) and total small businesses (including all socioeconomic subsets) must equal the </a:t>
            </a:r>
            <a:r>
              <a:rPr lang="en-US" sz="1400" b="1" i="1" u="sng" dirty="0">
                <a:latin typeface="Arial" pitchFamily="34" charset="0"/>
                <a:cs typeface="Arial" pitchFamily="34" charset="0"/>
              </a:rPr>
              <a:t>total</a:t>
            </a:r>
            <a:r>
              <a:rPr lang="en-US" sz="1400" b="1" i="1" dirty="0">
                <a:latin typeface="Arial" pitchFamily="34" charset="0"/>
                <a:cs typeface="Arial" pitchFamily="34" charset="0"/>
              </a:rPr>
              <a:t> subcontracted to both categories in dollars and percentages.</a:t>
            </a:r>
            <a:endParaRPr lang="en-US" sz="1400" dirty="0">
              <a:latin typeface="Arial" pitchFamily="34" charset="0"/>
              <a:cs typeface="Arial" pitchFamily="34" charset="0"/>
            </a:endParaRPr>
          </a:p>
          <a:p>
            <a:r>
              <a:rPr lang="en-US" sz="1400" b="1" i="1" dirty="0">
                <a:latin typeface="Arial" pitchFamily="34" charset="0"/>
                <a:cs typeface="Arial" pitchFamily="34" charset="0"/>
              </a:rPr>
              <a:t>  </a:t>
            </a:r>
            <a:endParaRPr lang="en-US" sz="1400" dirty="0">
              <a:latin typeface="Arial" pitchFamily="34" charset="0"/>
              <a:cs typeface="Arial" pitchFamily="34" charset="0"/>
            </a:endParaRPr>
          </a:p>
          <a:p>
            <a:r>
              <a:rPr lang="en-US" sz="1400" b="1" u="sng" dirty="0">
                <a:latin typeface="Arial" pitchFamily="34" charset="0"/>
                <a:cs typeface="Arial" pitchFamily="34" charset="0"/>
              </a:rPr>
              <a:t> [</a:t>
            </a:r>
            <a:r>
              <a:rPr lang="en-US" sz="1400" b="1" u="sng" dirty="0">
                <a:solidFill>
                  <a:srgbClr val="FF0000"/>
                </a:solidFill>
                <a:latin typeface="Arial" pitchFamily="34" charset="0"/>
                <a:cs typeface="Arial" pitchFamily="34" charset="0"/>
              </a:rPr>
              <a:t>Company Name</a:t>
            </a:r>
            <a:r>
              <a:rPr lang="en-US" sz="1400" b="1" u="sng" dirty="0">
                <a:latin typeface="Arial" pitchFamily="34" charset="0"/>
                <a:cs typeface="Arial" pitchFamily="34" charset="0"/>
              </a:rPr>
              <a:t>]</a:t>
            </a:r>
            <a:r>
              <a:rPr lang="en-US" sz="1400" b="1" dirty="0">
                <a:latin typeface="Arial" pitchFamily="34" charset="0"/>
                <a:cs typeface="Arial" pitchFamily="34" charset="0"/>
              </a:rPr>
              <a:t> provides the following separate dollar and percentage goals, which are a percentage of the total subcontracting dollars for each business category:</a:t>
            </a:r>
          </a:p>
          <a:p>
            <a:endParaRPr lang="en-US" sz="900" dirty="0">
              <a:latin typeface="Arial" pitchFamily="34" charset="0"/>
              <a:cs typeface="Arial" pitchFamily="34" charset="0"/>
            </a:endParaRPr>
          </a:p>
          <a:p>
            <a:r>
              <a:rPr lang="en-US" sz="1400" dirty="0">
                <a:latin typeface="Arial" pitchFamily="34" charset="0"/>
                <a:cs typeface="Arial" pitchFamily="34" charset="0"/>
              </a:rPr>
              <a:t>1. Estimated</a:t>
            </a:r>
            <a:r>
              <a:rPr lang="en-US" sz="1400" b="1" dirty="0">
                <a:latin typeface="Arial" pitchFamily="34" charset="0"/>
                <a:cs typeface="Arial" pitchFamily="34" charset="0"/>
              </a:rPr>
              <a:t> TOTAL </a:t>
            </a:r>
            <a:r>
              <a:rPr lang="en-US" sz="1400" dirty="0">
                <a:latin typeface="Arial" pitchFamily="34" charset="0"/>
                <a:cs typeface="Arial" pitchFamily="34" charset="0"/>
              </a:rPr>
              <a:t>dollars planned to be subcontracted </a:t>
            </a:r>
            <a:r>
              <a:rPr lang="en-US" sz="1400" b="1" dirty="0">
                <a:latin typeface="Arial" pitchFamily="34" charset="0"/>
                <a:cs typeface="Arial" pitchFamily="34" charset="0"/>
              </a:rPr>
              <a:t>to all types of concerns (</a:t>
            </a:r>
            <a:r>
              <a:rPr lang="en-US" sz="1400" dirty="0">
                <a:latin typeface="Arial" pitchFamily="34" charset="0"/>
                <a:cs typeface="Arial" pitchFamily="34" charset="0"/>
              </a:rPr>
              <a:t>generally for both commercial and government business, in support of commercial items sold during company fiscal year)</a:t>
            </a:r>
            <a:r>
              <a:rPr lang="en-US" sz="1400" b="1" dirty="0">
                <a:latin typeface="Arial" pitchFamily="34" charset="0"/>
                <a:cs typeface="Arial" pitchFamily="34" charset="0"/>
              </a:rPr>
              <a:t>:</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a:t>
            </a:r>
            <a:r>
              <a:rPr lang="en-US" sz="1400" b="1" dirty="0">
                <a:latin typeface="Arial" pitchFamily="34" charset="0"/>
                <a:cs typeface="Arial" pitchFamily="34" charset="0"/>
              </a:rPr>
              <a:t> = 100% subcontracted </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dirty="0">
                <a:latin typeface="Arial" pitchFamily="34" charset="0"/>
                <a:cs typeface="Arial" pitchFamily="34" charset="0"/>
              </a:rPr>
              <a:t>2. Total dollars planned to be subcontracted to those classified as </a:t>
            </a:r>
            <a:r>
              <a:rPr lang="en-US" sz="1400" b="1" dirty="0">
                <a:latin typeface="Arial" pitchFamily="34" charset="0"/>
                <a:cs typeface="Arial" pitchFamily="34" charset="0"/>
              </a:rPr>
              <a:t>Other Than Small </a:t>
            </a:r>
            <a:r>
              <a:rPr lang="en-US" sz="1400" dirty="0">
                <a:latin typeface="Arial" pitchFamily="34" charset="0"/>
                <a:cs typeface="Arial" pitchFamily="34" charset="0"/>
              </a:rPr>
              <a:t>Business concerns:</a:t>
            </a:r>
            <a:br>
              <a:rPr lang="en-US" sz="1400" dirty="0">
                <a:latin typeface="Arial" pitchFamily="34" charset="0"/>
                <a:cs typeface="Arial" pitchFamily="34" charset="0"/>
              </a:rPr>
            </a:br>
            <a:endParaRPr lang="en-US" sz="1400" dirty="0">
              <a:latin typeface="Arial" pitchFamily="34" charset="0"/>
              <a:cs typeface="Arial" pitchFamily="34" charset="0"/>
            </a:endParaRP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$__________________</a:t>
            </a:r>
            <a:r>
              <a:rPr lang="en-US" sz="1400" b="1" dirty="0">
                <a:latin typeface="Arial" pitchFamily="34" charset="0"/>
                <a:cs typeface="Arial" pitchFamily="34" charset="0"/>
              </a:rPr>
              <a:t> = ___ % of Total</a:t>
            </a:r>
            <a:endParaRPr lang="en-US" sz="1400" dirty="0">
              <a:latin typeface="Arial" pitchFamily="34" charset="0"/>
              <a:cs typeface="Arial" pitchFamily="34" charset="0"/>
            </a:endParaRPr>
          </a:p>
          <a:p>
            <a:r>
              <a:rPr lang="en-US" sz="1400" dirty="0">
                <a:latin typeface="Arial" pitchFamily="34" charset="0"/>
                <a:cs typeface="Arial" pitchFamily="34" charset="0"/>
              </a:rPr>
              <a:t> </a:t>
            </a:r>
          </a:p>
          <a:p>
            <a:r>
              <a:rPr lang="en-US" sz="1400" dirty="0">
                <a:latin typeface="Arial" pitchFamily="34" charset="0"/>
                <a:cs typeface="Arial" pitchFamily="34" charset="0"/>
              </a:rPr>
              <a:t>3. Total dollars planned to be subcontracted to </a:t>
            </a:r>
            <a:r>
              <a:rPr lang="en-US" sz="1400" b="1" dirty="0">
                <a:latin typeface="Arial" pitchFamily="34" charset="0"/>
                <a:cs typeface="Arial" pitchFamily="34" charset="0"/>
              </a:rPr>
              <a:t>all Small </a:t>
            </a:r>
            <a:r>
              <a:rPr lang="en-US" sz="1400" dirty="0">
                <a:latin typeface="Arial" pitchFamily="34" charset="0"/>
                <a:cs typeface="Arial" pitchFamily="34" charset="0"/>
              </a:rPr>
              <a:t>business concerns(including ANCs and Indian tribes), VOSB, SDVOSB, </a:t>
            </a:r>
            <a:r>
              <a:rPr lang="en-US" sz="1400" dirty="0" err="1">
                <a:latin typeface="Arial" pitchFamily="34" charset="0"/>
                <a:cs typeface="Arial" pitchFamily="34" charset="0"/>
              </a:rPr>
              <a:t>HUBZone</a:t>
            </a:r>
            <a:r>
              <a:rPr lang="en-US" sz="1400" dirty="0">
                <a:latin typeface="Arial" pitchFamily="34" charset="0"/>
                <a:cs typeface="Arial" pitchFamily="34" charset="0"/>
              </a:rPr>
              <a:t>, SDB (including ANCs and Indian tribes), and WOSB small business concerns:</a:t>
            </a:r>
          </a:p>
          <a:p>
            <a:r>
              <a:rPr lang="en-US" sz="1400" b="1" dirty="0">
                <a:latin typeface="Arial" pitchFamily="34" charset="0"/>
                <a:cs typeface="Arial" pitchFamily="34" charset="0"/>
              </a:rPr>
              <a:t>Annual Commercial Purchases/Spend: </a:t>
            </a:r>
            <a:r>
              <a:rPr lang="en-US" sz="1400" b="1" u="sng" dirty="0">
                <a:latin typeface="Arial" pitchFamily="34" charset="0"/>
                <a:cs typeface="Arial" pitchFamily="34" charset="0"/>
              </a:rPr>
              <a:t>$__________________</a:t>
            </a:r>
            <a:r>
              <a:rPr lang="en-US" sz="1400" b="1" dirty="0">
                <a:latin typeface="Arial" pitchFamily="34" charset="0"/>
                <a:cs typeface="Arial" pitchFamily="34" charset="0"/>
              </a:rPr>
              <a:t> = ___ % of Total</a:t>
            </a:r>
          </a:p>
          <a:p>
            <a:endParaRPr lang="en-US" sz="1400" b="1" dirty="0">
              <a:latin typeface="Arial" pitchFamily="34" charset="0"/>
              <a:cs typeface="Arial" pitchFamily="34" charset="0"/>
            </a:endParaRPr>
          </a:p>
          <a:p>
            <a:r>
              <a:rPr lang="en-US" sz="1400" b="1" dirty="0">
                <a:latin typeface="Arial" pitchFamily="34" charset="0"/>
                <a:cs typeface="Arial" pitchFamily="34" charset="0"/>
              </a:rPr>
              <a:t> </a:t>
            </a:r>
            <a:endParaRPr lang="en-US" sz="1400" dirty="0">
              <a:latin typeface="Arial" pitchFamily="34" charset="0"/>
              <a:cs typeface="Arial" pitchFamily="34" charset="0"/>
            </a:endParaRPr>
          </a:p>
        </p:txBody>
      </p:sp>
      <p:sp>
        <p:nvSpPr>
          <p:cNvPr id="4" name="Google Shape;174;p24">
            <a:extLst>
              <a:ext uri="{FF2B5EF4-FFF2-40B4-BE49-F238E27FC236}">
                <a16:creationId xmlns:a16="http://schemas.microsoft.com/office/drawing/2014/main" id="{97B814DB-0846-72F0-8DDB-DEC405CC8389}"/>
              </a:ext>
            </a:extLst>
          </p:cNvPr>
          <p:cNvSpPr txBox="1">
            <a:spLocks noGrp="1"/>
          </p:cNvSpPr>
          <p:nvPr>
            <p:ph type="title" idx="4294967295"/>
          </p:nvPr>
        </p:nvSpPr>
        <p:spPr>
          <a:xfrm>
            <a:off x="2209800" y="0"/>
            <a:ext cx="6934200" cy="762000"/>
          </a:xfrm>
          <a:prstGeom prst="rect">
            <a:avLst/>
          </a:prstGeom>
          <a:noFill/>
          <a:ln>
            <a:noFill/>
            <a:prstDash/>
          </a:ln>
          <a:effectLst/>
        </p:spPr>
        <p:txBody>
          <a:bodyPr rot="0" spcFirstLastPara="1" vertOverflow="overflow" horzOverflow="overflow" vert="horz" wrap="square" lIns="91425" tIns="91425" rIns="91425" bIns="91425" numCol="1" spcCol="0" rtlCol="0" fromWordArt="0" anchor="ctr" anchorCtr="0" forceAA="0" compatLnSpc="1">
            <a:prstTxWarp prst="textNoShape">
              <a:avLst/>
            </a:prstTxWarp>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Pts val="2800"/>
              <a:buFontTx/>
              <a:buNone/>
              <a:tabLst/>
              <a:defRPr/>
            </a:pPr>
            <a:r>
              <a:rPr kumimoji="0" lang="en-US" sz="800" b="0" i="0" u="none" strike="noStrike" kern="1200" cap="none" spc="0" normalizeH="0" baseline="0" noProof="0" dirty="0">
                <a:ln>
                  <a:noFill/>
                </a:ln>
                <a:solidFill>
                  <a:schemeClr val="bg1"/>
                </a:solidFill>
                <a:effectLst/>
                <a:uLnTx/>
                <a:uFillTx/>
                <a:latin typeface="Arial"/>
                <a:ea typeface="Arial"/>
                <a:cs typeface="Arial"/>
                <a:sym typeface="Arial"/>
              </a:rPr>
              <a:t>Office of Small and Disadvantaged Business Utilization (OSDBU)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66841"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408259"/>
            <a:ext cx="7315200" cy="553997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II.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GOALS (continued)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REMEMBER</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COMPUTE THE PERCENTAGE FOR THE FOLLOWING BY USING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THE </a:t>
            </a:r>
            <a:r>
              <a:rPr kumimoji="0" lang="en-US" sz="14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TOTAL DOLLARS </a:t>
            </a:r>
            <a:r>
              <a:rPr kumimoji="0" lang="en-US" sz="14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LISTED IN #1 ABOVE</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veteran-owned small </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 (including service-disabled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5.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service-disabled veteran-owned small </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(subset of VOSB above and cannot be higher than #4 above)</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6.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HUBZone small</a:t>
            </a: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business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2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7.  Total dollars planned to be subcontracted to </a:t>
            </a:r>
            <a:r>
              <a:rPr kumimoji="0" lang="en-US" sz="12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small </a:t>
            </a:r>
            <a:r>
              <a:rPr kumimoji="0" lang="en-US" sz="14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disadvantaged</a:t>
            </a:r>
            <a:r>
              <a:rPr kumimoji="0" lang="en-US" sz="14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business</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concerns (including ANCs and Indian tribes):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8.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Total dollars planned to be subcontracted to </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women-owned small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business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Annual Commercial Purchases/Spend: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___ % of Total</a:t>
            </a:r>
            <a:r>
              <a:rPr kumimoji="0" lang="en-US" sz="1800" b="1"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4111604131"/>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1" y="1600200"/>
            <a:ext cx="8229600" cy="4628351"/>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12700" marR="5080" lvl="0" indent="0" algn="l" defTabSz="914400" rtl="0" eaLnBrk="1" fontAlgn="auto" latinLnBrk="0" hangingPunct="1">
              <a:lnSpc>
                <a:spcPct val="114100"/>
              </a:lnSpc>
              <a:spcBef>
                <a:spcPts val="0"/>
              </a:spcBef>
              <a:spcAft>
                <a:spcPts val="0"/>
              </a:spcAft>
              <a:buClr>
                <a:srgbClr val="000000"/>
              </a:buClr>
              <a:buSzTx/>
              <a:buFont typeface="Arial"/>
              <a:buNone/>
              <a:tabLst/>
              <a:defRPr/>
            </a:pPr>
            <a:r>
              <a:rPr kumimoji="0" lang="en-US" sz="2200" b="1" i="0" u="none" strike="noStrike" kern="0" cap="none" spc="0" normalizeH="0" baseline="0" noProof="0" dirty="0">
                <a:ln>
                  <a:noFill/>
                </a:ln>
                <a:solidFill>
                  <a:srgbClr val="1F487C"/>
                </a:solidFill>
                <a:effectLst/>
                <a:uLnTx/>
                <a:uFillTx/>
                <a:latin typeface="Calibri"/>
                <a:ea typeface="Calibri"/>
                <a:cs typeface="Calibri"/>
                <a:sym typeface="Calibri"/>
              </a:rPr>
              <a:t>Multiple Category Counting:	</a:t>
            </a:r>
            <a:r>
              <a:rPr kumimoji="0" lang="en-US" sz="2200" b="0" i="0" u="none" strike="noStrike" kern="0" cap="none" spc="0" normalizeH="0" baseline="0" noProof="0" dirty="0">
                <a:ln>
                  <a:noFill/>
                </a:ln>
                <a:solidFill>
                  <a:srgbClr val="1F487C"/>
                </a:solidFill>
                <a:effectLst/>
                <a:uLnTx/>
                <a:uFillTx/>
                <a:latin typeface="Calibri"/>
                <a:ea typeface="Calibri"/>
                <a:cs typeface="Calibri"/>
                <a:sym typeface="Calibri"/>
              </a:rPr>
              <a:t>All small business dollars count once in the Small Business category and can count </a:t>
            </a:r>
            <a:r>
              <a:rPr kumimoji="0" lang="en-US" sz="2200" b="1" i="0" u="none" strike="noStrike" kern="0" cap="none" spc="0" normalizeH="0" baseline="0" noProof="0" dirty="0">
                <a:ln>
                  <a:noFill/>
                </a:ln>
                <a:solidFill>
                  <a:srgbClr val="1F487C"/>
                </a:solidFill>
                <a:effectLst/>
                <a:uLnTx/>
                <a:uFillTx/>
                <a:latin typeface="Calibri"/>
                <a:ea typeface="Calibri"/>
                <a:cs typeface="Calibri"/>
                <a:sym typeface="Calibri"/>
              </a:rPr>
              <a:t>multiple</a:t>
            </a:r>
            <a:r>
              <a:rPr kumimoji="0" lang="en-US" sz="2200" b="0" i="0" u="none" strike="noStrike" kern="0" cap="none" spc="0" normalizeH="0" baseline="0" noProof="0" dirty="0">
                <a:ln>
                  <a:noFill/>
                </a:ln>
                <a:solidFill>
                  <a:srgbClr val="1F487C"/>
                </a:solidFill>
                <a:effectLst/>
                <a:uLnTx/>
                <a:uFillTx/>
                <a:latin typeface="Calibri"/>
                <a:ea typeface="Calibri"/>
                <a:cs typeface="Calibri"/>
                <a:sym typeface="Calibri"/>
              </a:rPr>
              <a:t> times in the  subcategories.	For example, a $500,000 subcontract with a small,  veteran, woman-owned business would count in all three categories.</a:t>
            </a: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35"/>
              </a:spcBef>
              <a:spcAft>
                <a:spcPts val="0"/>
              </a:spcAft>
              <a:buClr>
                <a:srgbClr val="000000"/>
              </a:buClr>
              <a:buSzTx/>
              <a:buFont typeface="Arial"/>
              <a:buNone/>
              <a:tabLst/>
              <a:defRPr/>
            </a:pPr>
            <a:endParaRPr kumimoji="0" lang="en-US" sz="195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956310" lvl="0" indent="0" algn="l" defTabSz="914400" rtl="0" eaLnBrk="1" fontAlgn="auto" latinLnBrk="0" hangingPunct="1">
              <a:lnSpc>
                <a:spcPct val="113999"/>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The subcategories will not add up to total SB spend due to multiple  counting.</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20"/>
              </a:spcBef>
              <a:spcAft>
                <a:spcPts val="0"/>
              </a:spcAft>
              <a:buClr>
                <a:srgbClr val="000000"/>
              </a:buClr>
              <a:buSzTx/>
              <a:buFont typeface="Arial"/>
              <a:buNone/>
              <a:tabLst/>
              <a:defRPr/>
            </a:pPr>
            <a:endParaRPr kumimoji="0" lang="en-US" sz="195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182880" lvl="0" indent="0" algn="l" defTabSz="914400" rtl="0" eaLnBrk="1" fontAlgn="auto" latinLnBrk="0" hangingPunct="1">
              <a:lnSpc>
                <a:spcPct val="113999"/>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SB spend should always be higher than any of the individual subcategories  as they are subsets of SB spend.</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50"/>
              </a:spcBef>
              <a:spcAft>
                <a:spcPts val="0"/>
              </a:spcAft>
              <a:buClr>
                <a:srgbClr val="000000"/>
              </a:buClr>
              <a:buSzTx/>
              <a:buFont typeface="Arial"/>
              <a:buNone/>
              <a:tabLst/>
              <a:defRPr/>
            </a:pP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127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000" b="0" i="1" u="none" strike="noStrike" kern="0" cap="none" spc="0" normalizeH="0" baseline="0" noProof="0" dirty="0">
                <a:ln>
                  <a:noFill/>
                </a:ln>
                <a:solidFill>
                  <a:srgbClr val="C00000"/>
                </a:solidFill>
                <a:effectLst/>
                <a:uLnTx/>
                <a:uFillTx/>
                <a:latin typeface="Calibri"/>
                <a:ea typeface="Calibri"/>
                <a:cs typeface="Calibri"/>
                <a:sym typeface="Calibri"/>
              </a:rPr>
              <a:t>VO spend should be higher than SDVO spend as it is a subset of VO.</a:t>
            </a:r>
            <a:endParaRPr kumimoji="0" lang="en-US" sz="20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2769470476"/>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05204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524315"/>
          </a:xfrm>
          <a:prstGeom prst="rect">
            <a:avLst/>
          </a:prstGeom>
          <a:noFill/>
        </p:spPr>
        <p:txBody>
          <a:bodyPr wrap="square">
            <a:spAutoFit/>
          </a:bodyPr>
          <a:lstStyle/>
          <a:p>
            <a:r>
              <a:rPr lang="en-US" dirty="0"/>
              <a:t> The vendor should make sure they are applying the subcontracted dollars towards </a:t>
            </a:r>
            <a:r>
              <a:rPr lang="en-US" dirty="0">
                <a:highlight>
                  <a:srgbClr val="FFFF00"/>
                </a:highlight>
              </a:rPr>
              <a:t>all eligible </a:t>
            </a:r>
            <a:r>
              <a:rPr lang="en-US" dirty="0"/>
              <a:t>small business socio-economic categories applicable to the suppliers. </a:t>
            </a:r>
          </a:p>
          <a:p>
            <a:endParaRPr lang="en-US" dirty="0"/>
          </a:p>
          <a:p>
            <a:r>
              <a:rPr lang="en-US" dirty="0"/>
              <a:t>For example, a $30,000 subcontract awarded to a small business that is also woman-owned, certified HUBZone, service-disabled veteran owned </a:t>
            </a:r>
          </a:p>
          <a:p>
            <a:endParaRPr lang="en-US" dirty="0"/>
          </a:p>
          <a:p>
            <a:r>
              <a:rPr lang="en-US" dirty="0"/>
              <a:t>- apply $30,000 against WOSB</a:t>
            </a:r>
          </a:p>
          <a:p>
            <a:r>
              <a:rPr lang="en-US" dirty="0"/>
              <a:t>- apply $30,000 against certified HUBZone</a:t>
            </a:r>
          </a:p>
          <a:p>
            <a:r>
              <a:rPr lang="en-US" dirty="0"/>
              <a:t>- apply $30,000 against SDVOSB</a:t>
            </a:r>
          </a:p>
          <a:p>
            <a:r>
              <a:rPr lang="en-US" dirty="0"/>
              <a:t>- apply $30,000 against VOSB (since a SDVOSB is a VOSB)</a:t>
            </a:r>
          </a:p>
          <a:p>
            <a:pPr marL="285750" indent="-285750">
              <a:buFontTx/>
              <a:buChar char="-"/>
            </a:pPr>
            <a:r>
              <a:rPr lang="en-US" dirty="0"/>
              <a:t>apply $30,000 against small business since WOSB, HUBZone and SDVOSB are socioeconomic small business subcategories.</a:t>
            </a:r>
          </a:p>
          <a:p>
            <a:pPr marL="285750" indent="-285750">
              <a:buFontTx/>
              <a:buChar char="-"/>
            </a:pPr>
            <a:endParaRPr lang="en-US" dirty="0"/>
          </a:p>
          <a:p>
            <a:r>
              <a:rPr lang="en-US" dirty="0"/>
              <a:t>Note: This is not double/triple counting, but ensures credit is given to all socioeconomic categories represented by the small business</a:t>
            </a:r>
          </a:p>
        </p:txBody>
      </p:sp>
    </p:spTree>
    <p:extLst>
      <p:ext uri="{BB962C8B-B14F-4D97-AF65-F5344CB8AC3E}">
        <p14:creationId xmlns:p14="http://schemas.microsoft.com/office/powerpoint/2010/main" val="3242987302"/>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05204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19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752600"/>
            <a:ext cx="7315200" cy="4801314"/>
          </a:xfrm>
          <a:prstGeom prst="rect">
            <a:avLst/>
          </a:prstGeom>
          <a:noFill/>
        </p:spPr>
        <p:txBody>
          <a:bodyPr wrap="square">
            <a:spAutoFit/>
          </a:bodyPr>
          <a:lstStyle/>
          <a:p>
            <a:pPr algn="l"/>
            <a:r>
              <a:rPr kumimoji="0" lang="en-US" sz="2000" b="0" i="0" u="none" strike="noStrike" kern="0" cap="none" spc="0" normalizeH="0" baseline="0" noProof="0" dirty="0">
                <a:ln>
                  <a:noFill/>
                </a:ln>
                <a:solidFill>
                  <a:srgbClr val="001F5F"/>
                </a:solidFill>
                <a:effectLst/>
                <a:uLnTx/>
                <a:uFillTx/>
                <a:latin typeface="Calibri"/>
                <a:ea typeface="Calibri"/>
                <a:cs typeface="Calibri"/>
                <a:sym typeface="Calibri"/>
              </a:rPr>
              <a:t>Below are GSA’s recommended subcontracting goals for each  category.  The Small Business goal is updated each fiscal year. If you are unable to propose the GSA goals recommended for any category, then you must provide  justification for us to accept lower goal(s). </a:t>
            </a:r>
          </a:p>
          <a:p>
            <a:pPr algn="l"/>
            <a:endParaRPr lang="en-US" sz="2200" kern="0" dirty="0">
              <a:solidFill>
                <a:srgbClr val="001F5F"/>
              </a:solidFill>
              <a:latin typeface="Calibri"/>
              <a:cs typeface="Calibri"/>
              <a:sym typeface="Calibri"/>
            </a:endParaRPr>
          </a:p>
          <a:p>
            <a:pPr algn="l"/>
            <a:r>
              <a:rPr lang="en-US" b="1" i="0" dirty="0">
                <a:solidFill>
                  <a:srgbClr val="1B1B1B"/>
                </a:solidFill>
                <a:effectLst/>
                <a:latin typeface="Source Sans Pro Web"/>
              </a:rPr>
              <a:t>Subcontracting Goals</a:t>
            </a:r>
          </a:p>
          <a:p>
            <a:pPr algn="l"/>
            <a:endParaRPr lang="en-US" b="1" i="0" dirty="0">
              <a:solidFill>
                <a:srgbClr val="1B1B1B"/>
              </a:solidFill>
              <a:effectLst/>
              <a:latin typeface="Source Sans Pro Web"/>
            </a:endParaRPr>
          </a:p>
          <a:p>
            <a:pPr algn="l"/>
            <a:r>
              <a:rPr lang="en-US" b="1" i="0" dirty="0">
                <a:solidFill>
                  <a:srgbClr val="1B1B1B"/>
                </a:solidFill>
                <a:effectLst/>
                <a:latin typeface="Source Sans Pro Web"/>
              </a:rPr>
              <a:t>GSA's Fiscal Year 2024 Subcontracting Goals:</a:t>
            </a:r>
          </a:p>
          <a:p>
            <a:pPr algn="l">
              <a:buFont typeface="Arial" panose="020B0604020202020204" pitchFamily="34" charset="0"/>
              <a:buChar char="•"/>
            </a:pPr>
            <a:r>
              <a:rPr lang="en-US" b="0" i="0" dirty="0">
                <a:solidFill>
                  <a:srgbClr val="1B1B1B"/>
                </a:solidFill>
                <a:effectLst/>
                <a:latin typeface="Source Sans Pro Web"/>
              </a:rPr>
              <a:t> 22 percent of subcontracts for small businesses</a:t>
            </a:r>
          </a:p>
          <a:p>
            <a:pPr algn="l">
              <a:buFont typeface="Arial" panose="020B0604020202020204" pitchFamily="34" charset="0"/>
              <a:buChar char="•"/>
            </a:pPr>
            <a:r>
              <a:rPr lang="en-US" b="0" i="0" dirty="0">
                <a:solidFill>
                  <a:srgbClr val="1B1B1B"/>
                </a:solidFill>
                <a:effectLst/>
                <a:latin typeface="Source Sans Pro Web"/>
              </a:rPr>
              <a:t>   5 percent of subcontracts for small disadvantaged businesses</a:t>
            </a:r>
          </a:p>
          <a:p>
            <a:pPr algn="l">
              <a:buFont typeface="Arial" panose="020B0604020202020204" pitchFamily="34" charset="0"/>
              <a:buChar char="•"/>
            </a:pPr>
            <a:r>
              <a:rPr lang="en-US" b="0" i="0" dirty="0">
                <a:solidFill>
                  <a:srgbClr val="1B1B1B"/>
                </a:solidFill>
                <a:effectLst/>
                <a:latin typeface="Source Sans Pro Web"/>
              </a:rPr>
              <a:t>   5 percent of subcontracts for women-owned small businesses</a:t>
            </a:r>
          </a:p>
          <a:p>
            <a:pPr algn="l">
              <a:buFont typeface="Arial" panose="020B0604020202020204" pitchFamily="34" charset="0"/>
              <a:buChar char="•"/>
            </a:pPr>
            <a:r>
              <a:rPr lang="en-US" b="0" i="0" dirty="0">
                <a:solidFill>
                  <a:srgbClr val="1B1B1B"/>
                </a:solidFill>
                <a:effectLst/>
                <a:latin typeface="Source Sans Pro Web"/>
              </a:rPr>
              <a:t>   </a:t>
            </a:r>
            <a:r>
              <a:rPr lang="en-US" b="1" i="0" dirty="0">
                <a:solidFill>
                  <a:srgbClr val="1B1B1B"/>
                </a:solidFill>
                <a:effectLst/>
                <a:latin typeface="Source Sans Pro Web"/>
              </a:rPr>
              <a:t>5 percent of subcontracts for service-disabled veteran-owned </a:t>
            </a:r>
          </a:p>
          <a:p>
            <a:pPr algn="l"/>
            <a:r>
              <a:rPr lang="en-US" b="1" i="0" dirty="0">
                <a:solidFill>
                  <a:srgbClr val="1B1B1B"/>
                </a:solidFill>
                <a:effectLst/>
                <a:latin typeface="Source Sans Pro Web"/>
              </a:rPr>
              <a:t>    small businesses</a:t>
            </a:r>
          </a:p>
          <a:p>
            <a:pPr marL="285750" indent="-285750" algn="l">
              <a:buFont typeface="Arial" panose="020B0604020202020204" pitchFamily="34" charset="0"/>
              <a:buChar char="•"/>
            </a:pPr>
            <a:r>
              <a:rPr lang="en-US" b="0" i="0" dirty="0">
                <a:solidFill>
                  <a:srgbClr val="1B1B1B"/>
                </a:solidFill>
                <a:effectLst/>
                <a:latin typeface="Source Sans Pro Web"/>
              </a:rPr>
              <a:t>3 percent of subcontracts for HUBZone small businesses</a:t>
            </a:r>
          </a:p>
          <a:p>
            <a:pPr marL="12700" marR="508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2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912309314"/>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676400"/>
            <a:ext cx="7762747" cy="5136397"/>
          </a:xfrm>
          <a:prstGeom prst="rect">
            <a:avLst/>
          </a:prstGeom>
          <a:noFill/>
          <a:ln>
            <a:noFill/>
          </a:ln>
        </p:spPr>
        <p:txBody>
          <a:bodyPr spcFirstLastPara="1" wrap="square" lIns="91425" tIns="45700" rIns="91425" bIns="45700" anchor="t" anchorCtr="0">
            <a:noAutofit/>
          </a:bodyPr>
          <a:lstStyle/>
          <a:p>
            <a:pPr marL="148590" rtl="0" fontAlgn="base">
              <a:spcBef>
                <a:spcPts val="0"/>
              </a:spcBef>
              <a:spcAft>
                <a:spcPts val="0"/>
              </a:spcAft>
              <a:buFont typeface="Arial" panose="020B0604020202020204" pitchFamily="34" charset="0"/>
              <a:buChar char="•"/>
            </a:pPr>
            <a:endParaRPr lang="en-US" sz="1800" b="0" i="0" u="none" strike="noStrike" dirty="0">
              <a:solidFill>
                <a:srgbClr val="17365D"/>
              </a:solidFill>
              <a:effectLst/>
              <a:latin typeface="Calibri" panose="020F0502020204030204" pitchFamily="34" charset="0"/>
            </a:endParaRPr>
          </a:p>
          <a:p>
            <a:pPr marL="0" indent="0" rtl="0" fontAlgn="base">
              <a:spcBef>
                <a:spcPts val="0"/>
              </a:spcBef>
              <a:spcAft>
                <a:spcPts val="0"/>
              </a:spcAft>
              <a:buNone/>
            </a:pPr>
            <a:r>
              <a:rPr lang="en-US" sz="2000" b="1" dirty="0">
                <a:latin typeface="Calibri" panose="020F0502020204030204" pitchFamily="34" charset="0"/>
              </a:rPr>
              <a:t>AGENDA</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Requirements</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dirty="0">
                <a:latin typeface="Calibri" panose="020F0502020204030204" pitchFamily="34" charset="0"/>
              </a:rPr>
              <a:t>Small Business Subcontracting Types</a:t>
            </a:r>
          </a:p>
          <a:p>
            <a:pPr marL="148590" rtl="0" fontAlgn="base">
              <a:spcBef>
                <a:spcPts val="0"/>
              </a:spcBef>
              <a:spcAft>
                <a:spcPts val="0"/>
              </a:spcAft>
              <a:buFont typeface="Arial" panose="020B0604020202020204" pitchFamily="34" charset="0"/>
              <a:buChar char="•"/>
            </a:pPr>
            <a:endParaRPr lang="en-US" sz="2000" dirty="0">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dirty="0"/>
              <a:t>Commercial vs. Individual Comparisons</a:t>
            </a:r>
          </a:p>
          <a:p>
            <a:pPr marL="148590" rtl="0" fontAlgn="base">
              <a:spcBef>
                <a:spcPts val="0"/>
              </a:spcBef>
              <a:spcAft>
                <a:spcPts val="0"/>
              </a:spcAft>
              <a:buFont typeface="Arial" panose="020B0604020202020204" pitchFamily="34" charset="0"/>
              <a:buChar char="•"/>
            </a:pPr>
            <a:endParaRPr lang="en-US" sz="2000" dirty="0">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Review of Small Business Subcontracting Plan</a:t>
            </a:r>
          </a:p>
          <a:p>
            <a:pPr marL="148590" rtl="0" fontAlgn="base">
              <a:spcBef>
                <a:spcPts val="0"/>
              </a:spcBef>
              <a:spcAft>
                <a:spcPts val="0"/>
              </a:spcAft>
              <a:buFont typeface="Arial" panose="020B0604020202020204" pitchFamily="34" charset="0"/>
              <a:buChar char="•"/>
            </a:pPr>
            <a:endParaRPr lang="en-US" sz="2000" b="0" i="0" u="none" strike="noStrike" dirty="0">
              <a:effectLst/>
              <a:latin typeface="Calibri" panose="020F0502020204030204" pitchFamily="34" charset="0"/>
            </a:endParaRPr>
          </a:p>
          <a:p>
            <a:pPr marL="148590" rtl="0" fontAlgn="base">
              <a:spcBef>
                <a:spcPts val="0"/>
              </a:spcBef>
              <a:spcAft>
                <a:spcPts val="0"/>
              </a:spcAft>
              <a:buFont typeface="Arial" panose="020B0604020202020204" pitchFamily="34" charset="0"/>
              <a:buChar char="•"/>
            </a:pPr>
            <a:r>
              <a:rPr lang="en-US" sz="2000" b="0" i="0" u="none" strike="noStrike" dirty="0">
                <a:effectLst/>
                <a:latin typeface="Calibri" panose="020F0502020204030204" pitchFamily="34" charset="0"/>
              </a:rPr>
              <a:t>Common Reasons Plans are Returned for Clarification</a:t>
            </a:r>
            <a:endParaRPr lang="en-US" sz="2000" b="0" i="0" u="none" strike="noStrike" dirty="0">
              <a:effectLst/>
              <a:latin typeface="Arial" panose="020B0604020202020204" pitchFamily="34" charset="0"/>
            </a:endParaRPr>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a:t>
            </a:fld>
            <a:endParaRPr/>
          </a:p>
        </p:txBody>
      </p:sp>
    </p:spTree>
    <p:extLst>
      <p:ext uri="{BB962C8B-B14F-4D97-AF65-F5344CB8AC3E}">
        <p14:creationId xmlns:p14="http://schemas.microsoft.com/office/powerpoint/2010/main" val="995777867"/>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0" y="3429000"/>
            <a:ext cx="8355457" cy="2927350"/>
          </a:xfrm>
          <a:prstGeom prst="rect">
            <a:avLst/>
          </a:prstGeom>
          <a:noFill/>
          <a:ln>
            <a:noFill/>
          </a:ln>
        </p:spPr>
        <p:txBody>
          <a:bodyPr spcFirstLastPara="1" wrap="square" lIns="91425" tIns="45700" rIns="91425" bIns="45700" anchor="t" anchorCtr="0">
            <a:noAutofit/>
          </a:bodyPr>
          <a:lstStyle/>
          <a:p>
            <a:pPr marL="342900" lvl="0" indent="0" algn="l" rtl="0">
              <a:lnSpc>
                <a:spcPct val="100000"/>
              </a:lnSpc>
              <a:spcBef>
                <a:spcPts val="640"/>
              </a:spcBef>
              <a:spcAft>
                <a:spcPts val="0"/>
              </a:spcAft>
              <a:buSzPts val="3200"/>
              <a:buNone/>
            </a:pPr>
            <a:r>
              <a:rPr lang="en-US" sz="1600" b="1" dirty="0">
                <a:solidFill>
                  <a:schemeClr val="accent1"/>
                </a:solidFill>
                <a:latin typeface="Arial"/>
                <a:ea typeface="Arial"/>
                <a:cs typeface="Arial"/>
                <a:sym typeface="Arial"/>
              </a:rPr>
              <a:t>Add additional sheets as required</a:t>
            </a:r>
            <a:endParaRPr sz="1600" b="1" dirty="0">
              <a:solidFill>
                <a:schemeClr val="accent1"/>
              </a:solidFill>
              <a:latin typeface="Arial"/>
              <a:ea typeface="Arial"/>
              <a:cs typeface="Arial"/>
              <a:sym typeface="Arial"/>
            </a:endParaRPr>
          </a:p>
        </p:txBody>
      </p:sp>
      <p:sp>
        <p:nvSpPr>
          <p:cNvPr id="3" name="TextBox 2">
            <a:extLst>
              <a:ext uri="{FF2B5EF4-FFF2-40B4-BE49-F238E27FC236}">
                <a16:creationId xmlns:a16="http://schemas.microsoft.com/office/drawing/2014/main" id="{93E49D0B-554D-C328-DC46-4A107AC4BD96}"/>
              </a:ext>
            </a:extLst>
          </p:cNvPr>
          <p:cNvSpPr txBox="1"/>
          <p:nvPr/>
        </p:nvSpPr>
        <p:spPr>
          <a:xfrm>
            <a:off x="381001" y="1600200"/>
            <a:ext cx="8610600" cy="196977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III.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PRINCIPAL TYPES OF SUPPLIES AND SERVICES TO BE SUBCONTRACTED:</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Describe the principal types of supplies and services to be subcontracted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 </a:t>
            </a:r>
            <a:r>
              <a:rPr kumimoji="0" lang="en-US" sz="14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an identification of types of supplies or services planned for subcontracting to SB (including ANCs and Indian tribes),VOSB, SDVOSB, HUBZone, SDB (including ANCs and Indian tribes), and WOSB concerns.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principal types of supplies and/or services that [</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anticipates to be subcontracted (outsourced) and the identification of the type of supply or service offered to each business concern are as follows.  GSA requests inserting the applicable NAICS code under the 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NAICS codes are found at: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https://www.census.gov/eos/www/naics/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2" name="Table 3">
            <a:extLst>
              <a:ext uri="{FF2B5EF4-FFF2-40B4-BE49-F238E27FC236}">
                <a16:creationId xmlns:a16="http://schemas.microsoft.com/office/drawing/2014/main" id="{089CEBC3-6FB7-D7D3-A3BA-3BE9C1407EF3}"/>
              </a:ext>
            </a:extLst>
          </p:cNvPr>
          <p:cNvGraphicFramePr>
            <a:graphicFrameLocks noGrp="1"/>
          </p:cNvGraphicFramePr>
          <p:nvPr>
            <p:extLst>
              <p:ext uri="{D42A27DB-BD31-4B8C-83A1-F6EECF244321}">
                <p14:modId xmlns:p14="http://schemas.microsoft.com/office/powerpoint/2010/main" val="3045266146"/>
              </p:ext>
            </p:extLst>
          </p:nvPr>
        </p:nvGraphicFramePr>
        <p:xfrm>
          <a:off x="508143" y="3930771"/>
          <a:ext cx="7492857" cy="2225040"/>
        </p:xfrm>
        <a:graphic>
          <a:graphicData uri="http://schemas.openxmlformats.org/drawingml/2006/table">
            <a:tbl>
              <a:tblPr firstRow="1" bandRow="1">
                <a:tableStyleId>{5C22544A-7EE6-4342-B048-85BDC9FD1C3A}</a:tableStyleId>
              </a:tblPr>
              <a:tblGrid>
                <a:gridCol w="1549257">
                  <a:extLst>
                    <a:ext uri="{9D8B030D-6E8A-4147-A177-3AD203B41FA5}">
                      <a16:colId xmlns:a16="http://schemas.microsoft.com/office/drawing/2014/main" val="2532961376"/>
                    </a:ext>
                  </a:extLst>
                </a:gridCol>
                <a:gridCol w="766413">
                  <a:extLst>
                    <a:ext uri="{9D8B030D-6E8A-4147-A177-3AD203B41FA5}">
                      <a16:colId xmlns:a16="http://schemas.microsoft.com/office/drawing/2014/main" val="4102739698"/>
                    </a:ext>
                  </a:extLst>
                </a:gridCol>
                <a:gridCol w="780124">
                  <a:extLst>
                    <a:ext uri="{9D8B030D-6E8A-4147-A177-3AD203B41FA5}">
                      <a16:colId xmlns:a16="http://schemas.microsoft.com/office/drawing/2014/main" val="778171330"/>
                    </a:ext>
                  </a:extLst>
                </a:gridCol>
                <a:gridCol w="650635">
                  <a:extLst>
                    <a:ext uri="{9D8B030D-6E8A-4147-A177-3AD203B41FA5}">
                      <a16:colId xmlns:a16="http://schemas.microsoft.com/office/drawing/2014/main" val="3502700035"/>
                    </a:ext>
                  </a:extLst>
                </a:gridCol>
                <a:gridCol w="936607">
                  <a:extLst>
                    <a:ext uri="{9D8B030D-6E8A-4147-A177-3AD203B41FA5}">
                      <a16:colId xmlns:a16="http://schemas.microsoft.com/office/drawing/2014/main" val="3804073897"/>
                    </a:ext>
                  </a:extLst>
                </a:gridCol>
                <a:gridCol w="936607">
                  <a:extLst>
                    <a:ext uri="{9D8B030D-6E8A-4147-A177-3AD203B41FA5}">
                      <a16:colId xmlns:a16="http://schemas.microsoft.com/office/drawing/2014/main" val="3749973751"/>
                    </a:ext>
                  </a:extLst>
                </a:gridCol>
                <a:gridCol w="936607">
                  <a:extLst>
                    <a:ext uri="{9D8B030D-6E8A-4147-A177-3AD203B41FA5}">
                      <a16:colId xmlns:a16="http://schemas.microsoft.com/office/drawing/2014/main" val="381199752"/>
                    </a:ext>
                  </a:extLst>
                </a:gridCol>
                <a:gridCol w="936607">
                  <a:extLst>
                    <a:ext uri="{9D8B030D-6E8A-4147-A177-3AD203B41FA5}">
                      <a16:colId xmlns:a16="http://schemas.microsoft.com/office/drawing/2014/main" val="858879443"/>
                    </a:ext>
                  </a:extLst>
                </a:gridCol>
              </a:tblGrid>
              <a:tr h="762000">
                <a:tc>
                  <a:txBody>
                    <a:bodyPr/>
                    <a:lstStyle/>
                    <a:p>
                      <a:r>
                        <a:rPr lang="en-US" sz="1400" dirty="0"/>
                        <a:t>Supplies/Services </a:t>
                      </a:r>
                      <a:r>
                        <a:rPr lang="en-US" sz="1400" dirty="0">
                          <a:solidFill>
                            <a:srgbClr val="C00000"/>
                          </a:solidFill>
                        </a:rPr>
                        <a:t>(</a:t>
                      </a:r>
                      <a:r>
                        <a:rPr lang="en-US" sz="1400" b="1" dirty="0">
                          <a:solidFill>
                            <a:srgbClr val="C00000"/>
                          </a:solidFill>
                        </a:rPr>
                        <a:t>including NAICS</a:t>
                      </a:r>
                      <a:r>
                        <a:rPr lang="en-US" sz="1400" dirty="0">
                          <a:solidFill>
                            <a:srgbClr val="C00000"/>
                          </a:solidFill>
                        </a:rPr>
                        <a:t>)</a:t>
                      </a:r>
                    </a:p>
                  </a:txBody>
                  <a:tcPr/>
                </a:tc>
                <a:tc>
                  <a:txBody>
                    <a:bodyPr/>
                    <a:lstStyle/>
                    <a:p>
                      <a:r>
                        <a:rPr lang="en-US" sz="1400" dirty="0"/>
                        <a:t>OTSB (large)</a:t>
                      </a:r>
                    </a:p>
                  </a:txBody>
                  <a:tcPr/>
                </a:tc>
                <a:tc>
                  <a:txBody>
                    <a:bodyPr/>
                    <a:lstStyle/>
                    <a:p>
                      <a:r>
                        <a:rPr lang="en-US" sz="1400" dirty="0"/>
                        <a:t>Small </a:t>
                      </a:r>
                    </a:p>
                  </a:txBody>
                  <a:tcPr/>
                </a:tc>
                <a:tc>
                  <a:txBody>
                    <a:bodyPr/>
                    <a:lstStyle/>
                    <a:p>
                      <a:r>
                        <a:rPr lang="en-US" sz="1400" dirty="0"/>
                        <a:t>VOSB</a:t>
                      </a:r>
                    </a:p>
                  </a:txBody>
                  <a:tcPr/>
                </a:tc>
                <a:tc>
                  <a:txBody>
                    <a:bodyPr/>
                    <a:lstStyle/>
                    <a:p>
                      <a:r>
                        <a:rPr lang="en-US" sz="1400" dirty="0"/>
                        <a:t>SDVOSB</a:t>
                      </a:r>
                    </a:p>
                  </a:txBody>
                  <a:tcPr/>
                </a:tc>
                <a:tc>
                  <a:txBody>
                    <a:bodyPr/>
                    <a:lstStyle/>
                    <a:p>
                      <a:r>
                        <a:rPr lang="en-US" sz="1400" dirty="0"/>
                        <a:t>HUBZone</a:t>
                      </a:r>
                    </a:p>
                  </a:txBody>
                  <a:tcPr/>
                </a:tc>
                <a:tc>
                  <a:txBody>
                    <a:bodyPr/>
                    <a:lstStyle/>
                    <a:p>
                      <a:r>
                        <a:rPr lang="en-US" sz="1400" dirty="0"/>
                        <a:t>SDB</a:t>
                      </a:r>
                    </a:p>
                  </a:txBody>
                  <a:tcPr/>
                </a:tc>
                <a:tc>
                  <a:txBody>
                    <a:bodyPr/>
                    <a:lstStyle/>
                    <a:p>
                      <a:r>
                        <a:rPr lang="en-US" sz="1400" dirty="0"/>
                        <a:t>Woman Owned</a:t>
                      </a:r>
                    </a:p>
                  </a:txBody>
                  <a:tcPr/>
                </a:tc>
                <a:extLst>
                  <a:ext uri="{0D108BD9-81ED-4DB2-BD59-A6C34878D82A}">
                    <a16:rowId xmlns:a16="http://schemas.microsoft.com/office/drawing/2014/main" val="2715621271"/>
                  </a:ext>
                </a:extLst>
              </a:tr>
              <a:tr h="270620">
                <a:tc>
                  <a:txBody>
                    <a:bodyPr/>
                    <a:lstStyle/>
                    <a:p>
                      <a:r>
                        <a:rPr lang="en-US" sz="1400" dirty="0"/>
                        <a:t>Example – Painting NAICS 238230</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799161603"/>
                  </a:ext>
                </a:extLst>
              </a:tr>
              <a:tr h="33087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255697508"/>
                  </a:ext>
                </a:extLst>
              </a:tr>
              <a:tr h="33087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98103318"/>
                  </a:ext>
                </a:extLst>
              </a:tr>
            </a:tbl>
          </a:graphicData>
        </a:graphic>
      </p:graphicFrame>
    </p:spTree>
    <p:extLst>
      <p:ext uri="{BB962C8B-B14F-4D97-AF65-F5344CB8AC3E}">
        <p14:creationId xmlns:p14="http://schemas.microsoft.com/office/powerpoint/2010/main" val="1869055702"/>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04858" y="1041229"/>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278094"/>
          </a:xfrm>
          <a:prstGeom prst="rect">
            <a:avLst/>
          </a:prstGeom>
          <a:noFill/>
        </p:spPr>
        <p:txBody>
          <a:bodyPr wrap="square">
            <a:spAutoFit/>
          </a:bodyPr>
          <a:lstStyle/>
          <a:p>
            <a:r>
              <a:rPr lang="en-US" sz="1600" b="1" dirty="0">
                <a:solidFill>
                  <a:srgbClr val="FF0000"/>
                </a:solidFill>
                <a:latin typeface="Arial" pitchFamily="34" charset="0"/>
                <a:cs typeface="Arial" pitchFamily="34" charset="0"/>
              </a:rPr>
              <a:t>Please Note</a:t>
            </a:r>
            <a:r>
              <a:rPr lang="en-US" sz="1600" dirty="0">
                <a:latin typeface="Arial" pitchFamily="34" charset="0"/>
                <a:cs typeface="Arial" pitchFamily="34" charset="0"/>
              </a:rPr>
              <a:t>: It is</a:t>
            </a:r>
            <a:r>
              <a:rPr lang="en-US" sz="1600" b="1" dirty="0">
                <a:latin typeface="Arial" pitchFamily="34" charset="0"/>
                <a:cs typeface="Arial" pitchFamily="34" charset="0"/>
              </a:rPr>
              <a:t> imperative </a:t>
            </a:r>
            <a:r>
              <a:rPr lang="en-US" sz="1600" dirty="0">
                <a:latin typeface="Arial" pitchFamily="34" charset="0"/>
                <a:cs typeface="Arial" pitchFamily="34" charset="0"/>
              </a:rPr>
              <a:t>that your company explain in the narrative of this section (</a:t>
            </a:r>
            <a:r>
              <a:rPr kumimoji="0" lang="en-US" sz="1600" i="0" u="none" strike="noStrike" kern="1200" cap="none" spc="0" normalizeH="0" baseline="0" noProof="0" dirty="0">
                <a:ln>
                  <a:noFill/>
                </a:ln>
                <a:solidFill>
                  <a:prstClr val="black"/>
                </a:solidFill>
                <a:effectLst/>
                <a:uLnTx/>
                <a:uFillTx/>
                <a:latin typeface="Arial" pitchFamily="34" charset="0"/>
                <a:ea typeface="+mn-ea"/>
                <a:cs typeface="Arial" pitchFamily="34" charset="0"/>
              </a:rPr>
              <a:t>III. </a:t>
            </a:r>
            <a:r>
              <a:rPr kumimoji="0" lang="en-US" sz="1600" i="0" strike="noStrike" kern="1200" cap="none" spc="0" normalizeH="0" baseline="0" noProof="0" dirty="0">
                <a:ln>
                  <a:noFill/>
                </a:ln>
                <a:solidFill>
                  <a:prstClr val="black"/>
                </a:solidFill>
                <a:effectLst/>
                <a:uLnTx/>
                <a:uFillTx/>
                <a:latin typeface="Arial" pitchFamily="34" charset="0"/>
                <a:ea typeface="+mn-ea"/>
                <a:cs typeface="Arial" pitchFamily="34" charset="0"/>
              </a:rPr>
              <a:t>PRINCIPAL TYPES OF SUPPLIES AND SERVICES TO BE SUBCONTRACTED</a:t>
            </a:r>
            <a:r>
              <a:rPr kumimoji="0" lang="en-US" sz="1600" i="0" u="sng"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lang="en-US" sz="1600" dirty="0">
                <a:latin typeface="Arial" pitchFamily="34" charset="0"/>
                <a:cs typeface="Arial" pitchFamily="34" charset="0"/>
              </a:rPr>
              <a:t> any low goals and the actions planned in order to support your plan.  Otherwise, the CO, GSA Office of Small and Disadvantaged Business Utilization or the SBA may deem your plan unacceptable, preventing contract award.</a:t>
            </a:r>
          </a:p>
          <a:p>
            <a:endParaRPr lang="en-US" sz="1600" b="1" i="1" dirty="0">
              <a:solidFill>
                <a:srgbClr val="FF0000"/>
              </a:solidFill>
              <a:latin typeface="Arial" pitchFamily="34" charset="0"/>
              <a:cs typeface="Arial" pitchFamily="34" charset="0"/>
            </a:endParaRPr>
          </a:p>
          <a:p>
            <a:r>
              <a:rPr lang="en-US" sz="1600" b="1" i="1" dirty="0">
                <a:solidFill>
                  <a:srgbClr val="FF0000"/>
                </a:solidFill>
                <a:latin typeface="Arial" pitchFamily="34" charset="0"/>
                <a:cs typeface="Arial" pitchFamily="34" charset="0"/>
              </a:rPr>
              <a:t>NOTE</a:t>
            </a:r>
            <a:r>
              <a:rPr lang="en-US" sz="1600" b="1" i="1" dirty="0">
                <a:latin typeface="Arial" pitchFamily="34" charset="0"/>
                <a:cs typeface="Arial" pitchFamily="34" charset="0"/>
              </a:rPr>
              <a:t>: “zero” is not considered a “positive” goal which the FAR requires. Having a goal will provide the incentive for your company to make a “good faith effort” in fostering opportunities for Small business, SDB, WOSB, VOSB, SDVOSB and HUBZone SB.  After award, the contracting officer assesses whether you have made a “good faith effort” to implement the subcontracting plan.</a:t>
            </a:r>
          </a:p>
          <a:p>
            <a:endParaRPr lang="en-US" sz="1600" dirty="0">
              <a:latin typeface="Arial" pitchFamily="34" charset="0"/>
              <a:cs typeface="Arial" pitchFamily="34" charset="0"/>
            </a:endParaRPr>
          </a:p>
          <a:p>
            <a:pPr lvl="0"/>
            <a:r>
              <a:rPr lang="en-US" sz="1600" b="1" u="sng" dirty="0">
                <a:solidFill>
                  <a:srgbClr val="FF0000"/>
                </a:solidFill>
                <a:latin typeface="Arial" pitchFamily="34" charset="0"/>
                <a:cs typeface="Arial" pitchFamily="34" charset="0"/>
              </a:rPr>
              <a:t>Low goals </a:t>
            </a:r>
            <a:r>
              <a:rPr lang="en-US" sz="1600" dirty="0">
                <a:latin typeface="Arial" pitchFamily="34" charset="0"/>
                <a:cs typeface="Arial" pitchFamily="34" charset="0"/>
              </a:rPr>
              <a:t>are those less than the Agency’s subcontracting goals.  </a:t>
            </a:r>
            <a:r>
              <a:rPr lang="en-US" sz="1600" b="1" dirty="0">
                <a:latin typeface="Arial" pitchFamily="34" charset="0"/>
                <a:cs typeface="Arial" pitchFamily="34" charset="0"/>
              </a:rPr>
              <a:t>See FAR 19.705-6(g).  </a:t>
            </a:r>
            <a:r>
              <a:rPr lang="en-US" sz="1600" dirty="0">
                <a:latin typeface="Arial" pitchFamily="34" charset="0"/>
                <a:cs typeface="Arial" pitchFamily="34" charset="0"/>
              </a:rPr>
              <a:t>“</a:t>
            </a:r>
            <a:r>
              <a:rPr lang="en-US" sz="1600" b="1" u="sng" dirty="0">
                <a:latin typeface="Arial" pitchFamily="34" charset="0"/>
                <a:cs typeface="Arial" pitchFamily="34" charset="0"/>
              </a:rPr>
              <a:t>Good faith effort</a:t>
            </a:r>
            <a:r>
              <a:rPr lang="en-US" sz="1600" dirty="0">
                <a:latin typeface="Arial" pitchFamily="34" charset="0"/>
                <a:cs typeface="Arial" pitchFamily="34" charset="0"/>
              </a:rPr>
              <a:t>” is described  in  </a:t>
            </a:r>
            <a:r>
              <a:rPr lang="en-US" sz="1600" b="1" dirty="0">
                <a:latin typeface="Arial" pitchFamily="34" charset="0"/>
                <a:cs typeface="Arial" pitchFamily="34" charset="0"/>
              </a:rPr>
              <a:t>SBA regulations 13 CFR 125.3(d)(3) and FAR 19.705-7(b). </a:t>
            </a:r>
            <a:r>
              <a:rPr lang="en-US" sz="1600" dirty="0">
                <a:latin typeface="Arial" pitchFamily="34" charset="0"/>
                <a:cs typeface="Arial" pitchFamily="34" charset="0"/>
              </a:rPr>
              <a:t> </a:t>
            </a:r>
          </a:p>
        </p:txBody>
      </p:sp>
    </p:spTree>
    <p:extLst>
      <p:ext uri="{BB962C8B-B14F-4D97-AF65-F5344CB8AC3E}">
        <p14:creationId xmlns:p14="http://schemas.microsoft.com/office/powerpoint/2010/main" val="857583424"/>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0000" y="1280459"/>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7543800"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AutoNum type="romanUcPeriod" startAt="4"/>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DESCRIPTION OF METHOD USED TO DEVELOP SUBCONTRACTING GOALS</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AutoNum type="romanUcPeriod" startAt="4"/>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FAR 19.704(a)(4) and the clause at 52.219-9(d)(4) require a </a:t>
            </a:r>
            <a:r>
              <a:rPr kumimoji="0" lang="en-US" sz="1400" b="0" i="1"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description</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of the method </a:t>
            </a:r>
          </a:p>
          <a:p>
            <a:pPr marL="0" marR="0" lvl="0" indent="0" algn="l" defTabSz="914400" rtl="0" eaLnBrk="1" fontAlgn="auto" latinLnBrk="0" hangingPunct="1">
              <a:lnSpc>
                <a:spcPct val="100000"/>
              </a:lnSpc>
              <a:spcBef>
                <a:spcPts val="0"/>
              </a:spcBef>
              <a:spcAft>
                <a:spcPts val="0"/>
              </a:spcAft>
              <a:buClrTx/>
              <a:buSzTx/>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used to develop the subcontracting goals.  Explain or state the </a:t>
            </a:r>
            <a:r>
              <a:rPr kumimoji="0" lang="en-US" sz="1400" b="0" i="1"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basis for establishing</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your proposed goals (i.e. based on historical data and experience, market research, etc.). </a:t>
            </a:r>
          </a:p>
          <a:p>
            <a:pPr marL="234950" marR="0" lvl="0" indent="-234950" algn="l" defTabSz="914400" rtl="0" eaLnBrk="1" fontAlgn="auto" latinLnBrk="0" hangingPunct="1">
              <a:lnSpc>
                <a:spcPct val="100000"/>
              </a:lnSpc>
              <a:spcBef>
                <a:spcPts val="0"/>
              </a:spcBef>
              <a:spcAft>
                <a:spcPts val="0"/>
              </a:spcAft>
              <a:buClrTx/>
              <a:buSzTx/>
              <a:buFontTx/>
              <a:buAutoNum type="romanUcPeriod" startAt="4"/>
              <a:tabLst/>
              <a:defRPr/>
            </a:pPr>
            <a:endParaRPr kumimoji="0" lang="en-US" sz="1000" b="0" i="1"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234950" marR="0" lvl="0" indent="-23495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used the </a:t>
            </a: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following method </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develop the subcontracting goals: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a:t>
            </a:r>
          </a:p>
          <a:p>
            <a:pPr>
              <a:defRPr/>
            </a:pPr>
            <a:r>
              <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a:t>
            </a:r>
            <a:r>
              <a:rPr kumimoji="0" lang="en-US" sz="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 </a:t>
            </a:r>
            <a:r>
              <a:rPr kumimoji="0" lang="en-US" sz="14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DESCRIPTION OF METHOD USED TO IDENTIFY POTENTIAL SOURCES:</a:t>
            </a: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Describe the method used to identify potential sources for solicitation purposes (</a:t>
            </a:r>
            <a:r>
              <a:rPr kumimoji="0" lang="en-US" sz="14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e.g.</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existing company source lists, the </a:t>
            </a:r>
            <a:r>
              <a:rPr kumimoji="0" lang="en-US" sz="1400" b="1"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System for Award Management (SAM), </a:t>
            </a:r>
            <a:r>
              <a:rPr kumimoji="0" lang="en-US" sz="14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veterans service organizations, the National Minority Purchasing Council Vendor Information Service, the Research and Information Division of the Minority Business Development Agency in the Department of Commerce, or small, HUBZone, small disadvantaged, and women-owned small business trade associations).  A firm may rely on the information contained in SAM as an accurate representation of a concern’s size and ownership characteristics for the purposes of maintaining SB, VOSB, SDVOSB, HUBZone, SDB, and WOSB source lists</a:t>
            </a:r>
            <a:r>
              <a:rPr kumimoji="0" lang="en-US" sz="1400" b="0" i="1" u="none" strike="noStrike" kern="1200" cap="none" spc="0" normalizeH="0" baseline="0" noProof="0" dirty="0">
                <a:ln>
                  <a:noFill/>
                </a:ln>
                <a:solidFill>
                  <a:srgbClr val="4F81BD">
                    <a:lumMod val="60000"/>
                    <a:lumOff val="40000"/>
                  </a:srgbClr>
                </a:solidFill>
                <a:effectLst/>
                <a:uLnTx/>
                <a:uFillTx/>
                <a:latin typeface="Arial" pitchFamily="34" charset="0"/>
                <a:ea typeface="+mn-ea"/>
                <a:cs typeface="Arial" pitchFamily="34" charset="0"/>
              </a:rPr>
              <a:t>.</a:t>
            </a:r>
            <a:endParaRPr kumimoji="0" lang="en-US" sz="1400" b="0" i="0" u="none" strike="noStrike" kern="1200" cap="none" spc="0" normalizeH="0" baseline="0" noProof="0" dirty="0">
              <a:ln>
                <a:noFill/>
              </a:ln>
              <a:solidFill>
                <a:srgbClr val="4F81BD">
                  <a:lumMod val="60000"/>
                  <a:lumOff val="40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4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identifies potential subcontractors using the following source lists and organizations (please list your sources used):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rial" pitchFamily="34" charset="0"/>
                <a:cs typeface="Arial" pitchFamily="34" charset="0"/>
              </a:rPr>
              <a:t>__________________________________________________________________________</a:t>
            </a:r>
            <a:endParaRPr lang="en-US" dirty="0"/>
          </a:p>
        </p:txBody>
      </p:sp>
    </p:spTree>
    <p:extLst>
      <p:ext uri="{BB962C8B-B14F-4D97-AF65-F5344CB8AC3E}">
        <p14:creationId xmlns:p14="http://schemas.microsoft.com/office/powerpoint/2010/main" val="266130373"/>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914400" y="1645586"/>
            <a:ext cx="7162800" cy="5355312"/>
          </a:xfrm>
          <a:prstGeom prst="rect">
            <a:avLst/>
          </a:prstGeom>
          <a:noFill/>
        </p:spPr>
        <p:txBody>
          <a:bodyPr wrap="square">
            <a:spAutoFit/>
          </a:bodyPr>
          <a:lstStyle/>
          <a:p>
            <a:r>
              <a:rPr lang="en-US" sz="1800" dirty="0">
                <a:solidFill>
                  <a:schemeClr val="accent1">
                    <a:lumMod val="75000"/>
                  </a:schemeClr>
                </a:solidFill>
                <a:latin typeface="Arial" pitchFamily="34" charset="0"/>
                <a:cs typeface="Arial" pitchFamily="34" charset="0"/>
              </a:rPr>
              <a:t>The use of  </a:t>
            </a:r>
            <a:r>
              <a:rPr lang="en-US" sz="1800" b="1" dirty="0">
                <a:solidFill>
                  <a:schemeClr val="accent1">
                    <a:lumMod val="75000"/>
                  </a:schemeClr>
                </a:solidFill>
                <a:latin typeface="Arial" pitchFamily="34" charset="0"/>
                <a:cs typeface="Arial" pitchFamily="34" charset="0"/>
              </a:rPr>
              <a:t>SAM.gov</a:t>
            </a:r>
            <a:r>
              <a:rPr lang="en-US" sz="1800" dirty="0">
                <a:solidFill>
                  <a:schemeClr val="accent1">
                    <a:lumMod val="75000"/>
                  </a:schemeClr>
                </a:solidFill>
                <a:latin typeface="Arial" pitchFamily="34" charset="0"/>
                <a:cs typeface="Arial" pitchFamily="34" charset="0"/>
              </a:rPr>
              <a:t> as a source list does not relieve a firm of its responsibilities to identify potential small business sources by other means (e.g., outreach, assistance, counseling, or publicizing subcontracting opportunities) in this clause.  </a:t>
            </a:r>
            <a:r>
              <a:rPr lang="en-US" sz="1800" b="1" dirty="0">
                <a:solidFill>
                  <a:schemeClr val="accent1">
                    <a:lumMod val="75000"/>
                  </a:schemeClr>
                </a:solidFill>
                <a:latin typeface="Arial" pitchFamily="34" charset="0"/>
                <a:cs typeface="Arial" pitchFamily="34" charset="0"/>
              </a:rPr>
              <a:t>FAR 19.703 </a:t>
            </a:r>
            <a:r>
              <a:rPr lang="en-US" sz="1800" dirty="0">
                <a:solidFill>
                  <a:schemeClr val="accent1">
                    <a:lumMod val="75000"/>
                  </a:schemeClr>
                </a:solidFill>
                <a:latin typeface="Arial" pitchFamily="34" charset="0"/>
                <a:cs typeface="Arial" pitchFamily="34" charset="0"/>
              </a:rPr>
              <a:t>adds that the prime contractor may not require the use of SAM for the purposes of representing size or socioeconomic status in connection with a subcontract . . . and a prime contractor acting in good faith is not liable for misrepresentations made by its subcontractors regarding their size or socioeconomic status.</a:t>
            </a:r>
          </a:p>
          <a:p>
            <a:endParaRPr lang="en-US" dirty="0">
              <a:solidFill>
                <a:schemeClr val="accent1">
                  <a:lumMod val="75000"/>
                </a:schemeClr>
              </a:solidFill>
              <a:latin typeface="Arial" pitchFamily="34" charset="0"/>
              <a:cs typeface="Arial" pitchFamily="34" charset="0"/>
            </a:endParaRPr>
          </a:p>
          <a:p>
            <a:r>
              <a:rPr lang="en-US" dirty="0">
                <a:solidFill>
                  <a:schemeClr val="accent1">
                    <a:lumMod val="75000"/>
                  </a:schemeClr>
                </a:solidFill>
                <a:latin typeface="Arial" pitchFamily="34" charset="0"/>
                <a:cs typeface="Arial" pitchFamily="34" charset="0"/>
              </a:rPr>
              <a:t>GSA e-Library</a:t>
            </a:r>
          </a:p>
          <a:p>
            <a:r>
              <a:rPr lang="en-US" dirty="0">
                <a:solidFill>
                  <a:schemeClr val="accent1">
                    <a:lumMod val="75000"/>
                  </a:schemeClr>
                </a:solidFill>
                <a:latin typeface="Arial" pitchFamily="34" charset="0"/>
                <a:cs typeface="Arial" pitchFamily="34" charset="0"/>
                <a:hlinkClick r:id="rId4"/>
              </a:rPr>
              <a:t>https://www.gsaelibrary.gsa.gov/ElibMain/home.do</a:t>
            </a:r>
            <a:endParaRPr lang="en-US" dirty="0">
              <a:solidFill>
                <a:schemeClr val="accent1">
                  <a:lumMod val="75000"/>
                </a:schemeClr>
              </a:solidFill>
              <a:latin typeface="Arial" pitchFamily="34" charset="0"/>
              <a:cs typeface="Arial" pitchFamily="34" charset="0"/>
            </a:endParaRPr>
          </a:p>
          <a:p>
            <a:endParaRPr lang="en-US" dirty="0">
              <a:solidFill>
                <a:schemeClr val="accent1">
                  <a:lumMod val="75000"/>
                </a:schemeClr>
              </a:solidFill>
              <a:latin typeface="Arial" pitchFamily="34" charset="0"/>
              <a:cs typeface="Arial" pitchFamily="34" charset="0"/>
            </a:endParaRPr>
          </a:p>
          <a:p>
            <a:r>
              <a:rPr lang="en-US" dirty="0">
                <a:solidFill>
                  <a:schemeClr val="accent1">
                    <a:lumMod val="75000"/>
                  </a:schemeClr>
                </a:solidFill>
                <a:latin typeface="Arial" pitchFamily="34" charset="0"/>
                <a:cs typeface="Arial" pitchFamily="34" charset="0"/>
              </a:rPr>
              <a:t>Dynamic Small Business Database</a:t>
            </a:r>
          </a:p>
          <a:p>
            <a:r>
              <a:rPr lang="en-US" b="0" i="0" dirty="0">
                <a:solidFill>
                  <a:srgbClr val="1155CC"/>
                </a:solidFill>
                <a:effectLst/>
                <a:latin typeface="Arial" panose="020B0604020202020204" pitchFamily="34" charset="0"/>
                <a:hlinkClick r:id="rId5"/>
              </a:rPr>
              <a:t>https://dsbs.sba.gov/search/dsp_dsbs.cfm</a:t>
            </a:r>
            <a:endParaRPr lang="en-US" sz="1800" dirty="0">
              <a:solidFill>
                <a:schemeClr val="accent1">
                  <a:lumMod val="75000"/>
                </a:schemeClr>
              </a:solidFill>
              <a:latin typeface="Arial" pitchFamily="34" charset="0"/>
              <a:cs typeface="Arial" pitchFamily="34" charset="0"/>
            </a:endParaRPr>
          </a:p>
          <a:p>
            <a:endParaRPr lang="en-US" dirty="0">
              <a:solidFill>
                <a:schemeClr val="accent1">
                  <a:lumMod val="75000"/>
                </a:schemeClr>
              </a:solidFill>
              <a:latin typeface="Arial" pitchFamily="34" charset="0"/>
              <a:cs typeface="Arial" pitchFamily="34" charset="0"/>
            </a:endParaRPr>
          </a:p>
          <a:p>
            <a:r>
              <a:rPr lang="en-US" sz="1800" dirty="0">
                <a:solidFill>
                  <a:schemeClr val="accent1">
                    <a:lumMod val="75000"/>
                  </a:schemeClr>
                </a:solidFill>
                <a:latin typeface="Arial" pitchFamily="34" charset="0"/>
                <a:cs typeface="Arial" pitchFamily="34" charset="0"/>
              </a:rPr>
              <a:t>APEX Accelerators (formerly PTACs) </a:t>
            </a:r>
          </a:p>
          <a:p>
            <a:r>
              <a:rPr lang="en-US" sz="1800" dirty="0">
                <a:solidFill>
                  <a:schemeClr val="accent1">
                    <a:lumMod val="75000"/>
                  </a:schemeClr>
                </a:solidFill>
                <a:latin typeface="Arial" pitchFamily="34" charset="0"/>
                <a:cs typeface="Arial" pitchFamily="34" charset="0"/>
                <a:hlinkClick r:id="rId6"/>
              </a:rPr>
              <a:t>https://www.aptac-us.org/</a:t>
            </a:r>
            <a:endParaRPr lang="en-US" dirty="0">
              <a:solidFill>
                <a:schemeClr val="accent1">
                  <a:lumMod val="75000"/>
                </a:schemeClr>
              </a:solidFill>
              <a:latin typeface="Arial" pitchFamily="34" charset="0"/>
              <a:cs typeface="Arial" pitchFamily="34" charset="0"/>
            </a:endParaRPr>
          </a:p>
          <a:p>
            <a:endParaRPr lang="en-US" sz="1800" dirty="0">
              <a:solidFill>
                <a:schemeClr val="accent1">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83227324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8458200"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VI.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INCLUSION OF INDIRECT COSTS IN ESTABLISHING GOALS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FAR clause 52.219-9(d)(6) requires a statement as to whether or not the Offeror included indirect costs in establishing subcontracting goals, </a:t>
            </a:r>
            <a:r>
              <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and</a:t>
            </a: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 description of the method used to determine the proportionate share of indirect costs to be incurred with SB (including ANCs and Indian tribes), VOSB, SDVOSB, HUBZone, SDB (including ANCs and Indian tribes), and WOSB concerns</a:t>
            </a:r>
            <a:r>
              <a:rPr kumimoji="0" lang="en-US" sz="1600" b="1"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t>
            </a:r>
            <a:endPar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CONTRACTORS SUBMITTING COMMERCIAL PLANS MUST INCLUDE INDIRECT COSTS TO CAPTURE MAJOR COMPANY-WIDE EXPENSES AND MAXIMIZE OPPORTUNITIES FOR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Indirect costs HAVE BEEN</a:t>
            </a:r>
            <a:r>
              <a:rPr kumimoji="0" lang="en-US" sz="1600" b="1"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 </a:t>
            </a:r>
            <a:r>
              <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included in the dollar and percentage subcontracting goals stated above.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rPr>
              <a:t>Provide the method used to determine the proportionate share of indirect costs to be incurred with small business concerns for your contract below.</a:t>
            </a:r>
            <a:endParaRPr kumimoji="0" lang="en-US" sz="1600" b="0" i="0" u="none" strike="noStrike" kern="1200" cap="none" spc="0" normalizeH="0" baseline="0" noProof="0" dirty="0">
              <a:ln>
                <a:noFill/>
              </a:ln>
              <a:solidFill>
                <a:srgbClr val="4F81BD">
                  <a:lumMod val="75000"/>
                </a:srgbClr>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a:t>
            </a:r>
            <a:b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b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a:t>
            </a:r>
            <a:b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b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a:t>
            </a:r>
            <a:r>
              <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a:t>
            </a:r>
          </a:p>
        </p:txBody>
      </p:sp>
    </p:spTree>
    <p:extLst>
      <p:ext uri="{BB962C8B-B14F-4D97-AF65-F5344CB8AC3E}">
        <p14:creationId xmlns:p14="http://schemas.microsoft.com/office/powerpoint/2010/main" val="332621030"/>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b="1" dirty="0">
              <a:latin typeface="Arial" pitchFamily="34" charset="0"/>
              <a:cs typeface="Arial" pitchFamily="34" charset="0"/>
            </a:endParaRPr>
          </a:p>
          <a:p>
            <a:pPr marL="0" marR="0" lvl="0" indent="0" algn="ctr" rtl="0">
              <a:lnSpc>
                <a:spcPct val="100000"/>
              </a:lnSpc>
              <a:spcBef>
                <a:spcPts val="0"/>
              </a:spcBef>
              <a:spcAft>
                <a:spcPts val="0"/>
              </a:spcAft>
              <a:buClr>
                <a:srgbClr val="000000"/>
              </a:buClr>
              <a:buSzPts val="1800"/>
              <a:buFont typeface="Arial"/>
              <a:buNone/>
            </a:pPr>
            <a:endParaRPr lang="en-US" sz="1800" b="1" dirty="0">
              <a:latin typeface="Arial" pitchFamily="34" charset="0"/>
              <a:cs typeface="Arial" pitchFamily="34" charset="0"/>
            </a:endParaRP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a:t>
            </a:r>
          </a:p>
          <a:p>
            <a:pPr marL="0" marR="0" lvl="0" indent="0" rtl="0">
              <a:lnSpc>
                <a:spcPct val="100000"/>
              </a:lnSpc>
              <a:spcBef>
                <a:spcPts val="0"/>
              </a:spcBef>
              <a:spcAft>
                <a:spcPts val="0"/>
              </a:spcAft>
              <a:buClr>
                <a:srgbClr val="000000"/>
              </a:buClr>
              <a:buSzPts val="1800"/>
              <a:buFont typeface="Arial"/>
              <a:buNone/>
            </a:pPr>
            <a:r>
              <a:rPr lang="en-US" b="1" dirty="0">
                <a:latin typeface="Arial" pitchFamily="34" charset="0"/>
                <a:cs typeface="Arial" pitchFamily="34" charset="0"/>
              </a:rPr>
              <a:t>  </a:t>
            </a:r>
            <a:endParaRPr lang="en-US"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25</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457200" y="1408260"/>
            <a:ext cx="7996237" cy="4682832"/>
          </a:xfrm>
          <a:prstGeom prst="rect">
            <a:avLst/>
          </a:prstGeom>
          <a:noFill/>
          <a:ln>
            <a:noFill/>
          </a:ln>
        </p:spPr>
        <p:txBody>
          <a:bodyPr spcFirstLastPara="1" wrap="square" lIns="91425" tIns="45700" rIns="91425" bIns="45700" anchor="t" anchorCtr="0">
            <a:noAutofit/>
          </a:bodyPr>
          <a:lstStyle/>
          <a:p>
            <a:endParaRPr lang="en-US" sz="1800" dirty="0">
              <a:latin typeface="Arial" pitchFamily="34" charset="0"/>
              <a:cs typeface="Arial" pitchFamily="34" charset="0"/>
            </a:endParaRPr>
          </a:p>
          <a:p>
            <a:r>
              <a:rPr lang="en-US" sz="1800" b="1" dirty="0">
                <a:solidFill>
                  <a:schemeClr val="accent1">
                    <a:lumMod val="75000"/>
                  </a:schemeClr>
                </a:solidFill>
                <a:latin typeface="Arial" pitchFamily="34" charset="0"/>
                <a:cs typeface="Arial" pitchFamily="34" charset="0"/>
              </a:rPr>
              <a:t>Indirect costs </a:t>
            </a:r>
            <a:r>
              <a:rPr lang="en-US" sz="1800" dirty="0">
                <a:solidFill>
                  <a:schemeClr val="accent1">
                    <a:lumMod val="75000"/>
                  </a:schemeClr>
                </a:solidFill>
                <a:latin typeface="Arial" pitchFamily="34" charset="0"/>
                <a:cs typeface="Arial" pitchFamily="34" charset="0"/>
              </a:rPr>
              <a:t>represent the expenses of doing business that are NOT easily identified with a specific project (i.e. contract or grant) but are generally recognized as ordinary and necessary for the general operation of the Contractor’s organization and the conduct of activities it performs.  Types of indirect costs include routine supplies and general and administrative (G&amp;A) expenses.  However, fringe benefits (e.g. services or benefits provided to employees such as health insurance, payroll taxes, pension contribution, etc.), are NOT considered subcontracting and shall be excluded).</a:t>
            </a:r>
          </a:p>
          <a:p>
            <a:pPr marL="457200" lvl="0" indent="-228600" algn="l" rtl="0">
              <a:lnSpc>
                <a:spcPct val="100000"/>
              </a:lnSpc>
              <a:spcBef>
                <a:spcPts val="0"/>
              </a:spcBef>
              <a:spcAft>
                <a:spcPts val="0"/>
              </a:spcAft>
              <a:buSzPts val="2400"/>
              <a:buNone/>
            </a:pPr>
            <a:endParaRPr lang="en-US" sz="18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57952074"/>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09600" y="1676400"/>
            <a:ext cx="8229600" cy="5509200"/>
          </a:xfrm>
          <a:prstGeom prst="rect">
            <a:avLst/>
          </a:prstGeom>
          <a:noFill/>
        </p:spPr>
        <p:txBody>
          <a:bodyPr wrap="square">
            <a:spAutoFit/>
          </a:bodyPr>
          <a:lstStyle/>
          <a:p>
            <a:r>
              <a:rPr lang="en-US" sz="1800" b="1" dirty="0">
                <a:latin typeface="Arial" pitchFamily="34" charset="0"/>
                <a:cs typeface="Arial" pitchFamily="34" charset="0"/>
              </a:rPr>
              <a:t>VII.  </a:t>
            </a:r>
            <a:r>
              <a:rPr lang="en-US" sz="1800" b="1" u="sng" dirty="0">
                <a:latin typeface="Arial" pitchFamily="34" charset="0"/>
                <a:cs typeface="Arial" pitchFamily="34" charset="0"/>
              </a:rPr>
              <a:t>PROGRAM ADMINISTRATOR</a:t>
            </a:r>
            <a:r>
              <a:rPr lang="en-US" sz="1800" b="1" dirty="0">
                <a:latin typeface="Arial" pitchFamily="34" charset="0"/>
                <a:cs typeface="Arial" pitchFamily="34" charset="0"/>
              </a:rPr>
              <a:t>: </a:t>
            </a:r>
            <a:r>
              <a:rPr lang="en-US" sz="1800" b="1" i="1" dirty="0">
                <a:solidFill>
                  <a:schemeClr val="accent1">
                    <a:lumMod val="75000"/>
                  </a:schemeClr>
                </a:solidFill>
                <a:latin typeface="Arial" pitchFamily="34" charset="0"/>
                <a:cs typeface="Arial" pitchFamily="34" charset="0"/>
              </a:rPr>
              <a:t>FAR clause 52.219-9(d)(7) requires the name of the individual employed by the Offeror who will administer the Offeror’s subcontracting program, </a:t>
            </a:r>
            <a:r>
              <a:rPr lang="en-US" sz="1800" b="1" dirty="0">
                <a:solidFill>
                  <a:schemeClr val="accent1">
                    <a:lumMod val="75000"/>
                  </a:schemeClr>
                </a:solidFill>
                <a:latin typeface="Arial" pitchFamily="34" charset="0"/>
                <a:cs typeface="Arial" pitchFamily="34" charset="0"/>
              </a:rPr>
              <a:t>and</a:t>
            </a:r>
            <a:r>
              <a:rPr lang="en-US" sz="1800" b="1" i="1" dirty="0">
                <a:solidFill>
                  <a:schemeClr val="accent1">
                    <a:lumMod val="75000"/>
                  </a:schemeClr>
                </a:solidFill>
                <a:latin typeface="Arial" pitchFamily="34" charset="0"/>
                <a:cs typeface="Arial" pitchFamily="34" charset="0"/>
              </a:rPr>
              <a:t> a description of the duties of the individual.  Please add the contact information for this person (telephone number and email address), in case of questions, and provide an alternate point of contact, if applicable.</a:t>
            </a:r>
            <a:endParaRPr lang="en-US" sz="1800" b="1" dirty="0">
              <a:solidFill>
                <a:schemeClr val="accent1">
                  <a:lumMod val="75000"/>
                </a:schemeClr>
              </a:solidFill>
              <a:latin typeface="Arial" pitchFamily="34" charset="0"/>
              <a:cs typeface="Arial" pitchFamily="34" charset="0"/>
            </a:endParaRPr>
          </a:p>
          <a:p>
            <a:endParaRPr lang="en-US" sz="1000" dirty="0">
              <a:latin typeface="Arial" pitchFamily="34" charset="0"/>
              <a:cs typeface="Arial" pitchFamily="34" charset="0"/>
            </a:endParaRPr>
          </a:p>
          <a:p>
            <a:r>
              <a:rPr lang="en-US" sz="1800" b="1" dirty="0">
                <a:latin typeface="Arial" pitchFamily="34" charset="0"/>
                <a:cs typeface="Arial" pitchFamily="34" charset="0"/>
              </a:rPr>
              <a:t>Name</a:t>
            </a:r>
            <a:r>
              <a:rPr lang="en-US" sz="1800" dirty="0">
                <a:latin typeface="Arial" pitchFamily="34" charset="0"/>
                <a:cs typeface="Arial" pitchFamily="34" charset="0"/>
              </a:rPr>
              <a:t>: _____________________________________________________________</a:t>
            </a:r>
          </a:p>
          <a:p>
            <a:r>
              <a:rPr lang="en-US" sz="1800" b="1" dirty="0">
                <a:latin typeface="Arial" pitchFamily="34" charset="0"/>
                <a:cs typeface="Arial" pitchFamily="34" charset="0"/>
              </a:rPr>
              <a:t>Title/Position: </a:t>
            </a:r>
            <a:r>
              <a:rPr lang="en-US" sz="1800" dirty="0">
                <a:latin typeface="Arial" pitchFamily="34" charset="0"/>
                <a:cs typeface="Arial" pitchFamily="34" charset="0"/>
              </a:rPr>
              <a:t>_______________________________________________________</a:t>
            </a:r>
          </a:p>
          <a:p>
            <a:r>
              <a:rPr lang="en-US" sz="1800" b="1" dirty="0">
                <a:latin typeface="Arial" pitchFamily="34" charset="0"/>
                <a:cs typeface="Arial" pitchFamily="34" charset="0"/>
              </a:rPr>
              <a:t>Telephone number: </a:t>
            </a:r>
            <a:r>
              <a:rPr lang="en-US" sz="1800" dirty="0">
                <a:latin typeface="Arial" pitchFamily="34" charset="0"/>
                <a:cs typeface="Arial" pitchFamily="34" charset="0"/>
              </a:rPr>
              <a:t>__________________________________________________</a:t>
            </a:r>
          </a:p>
          <a:p>
            <a:r>
              <a:rPr lang="en-US" sz="1800" b="1" dirty="0">
                <a:latin typeface="Arial" pitchFamily="34" charset="0"/>
                <a:cs typeface="Arial" pitchFamily="34" charset="0"/>
              </a:rPr>
              <a:t>Email Address: </a:t>
            </a:r>
            <a:r>
              <a:rPr lang="en-US" sz="1800" dirty="0">
                <a:latin typeface="Arial" pitchFamily="34" charset="0"/>
                <a:cs typeface="Arial" pitchFamily="34" charset="0"/>
              </a:rPr>
              <a:t>______________________________________________________</a:t>
            </a:r>
          </a:p>
          <a:p>
            <a:r>
              <a:rPr lang="en-US" sz="1800" dirty="0">
                <a:latin typeface="Arial" pitchFamily="34" charset="0"/>
                <a:cs typeface="Arial" pitchFamily="34" charset="0"/>
              </a:rPr>
              <a:t> </a:t>
            </a:r>
          </a:p>
          <a:p>
            <a:r>
              <a:rPr lang="en-US" sz="1800" b="1" dirty="0">
                <a:latin typeface="Arial" pitchFamily="34" charset="0"/>
                <a:cs typeface="Arial" pitchFamily="34" charset="0"/>
              </a:rPr>
              <a:t>Alternate POC with contact information: </a:t>
            </a:r>
            <a:r>
              <a:rPr lang="en-US" sz="1800" u="sng" dirty="0">
                <a:latin typeface="Arial" pitchFamily="34" charset="0"/>
                <a:cs typeface="Arial" pitchFamily="34" charset="0"/>
              </a:rPr>
              <a:t>___________________________________________________________________</a:t>
            </a:r>
          </a:p>
          <a:p>
            <a:pPr marL="0" marR="0" lvl="0" indent="0" rtl="0">
              <a:lnSpc>
                <a:spcPct val="100000"/>
              </a:lnSpc>
              <a:spcBef>
                <a:spcPts val="0"/>
              </a:spcBef>
              <a:spcAft>
                <a:spcPts val="0"/>
              </a:spcAft>
              <a:buClr>
                <a:srgbClr val="000000"/>
              </a:buClr>
              <a:buSzPts val="1800"/>
              <a:buFont typeface="Arial"/>
              <a:buNone/>
            </a:pPr>
            <a:endParaRPr lang="en-US" sz="1800" b="0" i="0" u="none" strike="noStrike" cap="none"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800373993"/>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838200" y="2423818"/>
            <a:ext cx="7029450" cy="3330575"/>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2400" dirty="0">
                <a:latin typeface="Arial"/>
                <a:ea typeface="Arial"/>
                <a:cs typeface="Arial"/>
                <a:sym typeface="Arial"/>
              </a:rPr>
              <a:t> </a:t>
            </a: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r>
              <a:rPr lang="en-US" sz="1400" b="0" dirty="0">
                <a:effectLst/>
              </a:rPr>
              <a:t> </a:t>
            </a:r>
            <a:endParaRPr sz="2400" dirty="0">
              <a:latin typeface="Arial"/>
              <a:ea typeface="Arial"/>
              <a:cs typeface="Arial"/>
              <a:sym typeface="Arial"/>
            </a:endParaRPr>
          </a:p>
        </p:txBody>
      </p:sp>
      <p:sp>
        <p:nvSpPr>
          <p:cNvPr id="4" name="TextBox 3">
            <a:extLst>
              <a:ext uri="{FF2B5EF4-FFF2-40B4-BE49-F238E27FC236}">
                <a16:creationId xmlns:a16="http://schemas.microsoft.com/office/drawing/2014/main" id="{F89F33B3-EA88-E7D0-362A-03655B7A7845}"/>
              </a:ext>
            </a:extLst>
          </p:cNvPr>
          <p:cNvSpPr txBox="1"/>
          <p:nvPr/>
        </p:nvSpPr>
        <p:spPr>
          <a:xfrm>
            <a:off x="609600" y="1585112"/>
            <a:ext cx="7543800" cy="4985980"/>
          </a:xfrm>
          <a:prstGeom prst="rect">
            <a:avLst/>
          </a:prstGeom>
          <a:noFill/>
        </p:spPr>
        <p:txBody>
          <a:bodyPr wrap="square">
            <a:spAutoFit/>
          </a:bodyPr>
          <a:lstStyle/>
          <a:p>
            <a:r>
              <a:rPr lang="en-US" b="1" dirty="0">
                <a:solidFill>
                  <a:srgbClr val="FF0000"/>
                </a:solidFill>
              </a:rPr>
              <a:t>Duties</a:t>
            </a:r>
            <a:r>
              <a:rPr lang="en-US" sz="1800" dirty="0">
                <a:latin typeface="Arial" pitchFamily="34" charset="0"/>
                <a:cs typeface="Arial" pitchFamily="34" charset="0"/>
              </a:rPr>
              <a:t>:  </a:t>
            </a:r>
            <a:r>
              <a:rPr lang="en-US" sz="1800" b="1" u="sng" dirty="0">
                <a:latin typeface="Arial" pitchFamily="34" charset="0"/>
                <a:cs typeface="Arial" pitchFamily="34" charset="0"/>
              </a:rPr>
              <a:t>FAR clause 52.219-9(e)</a:t>
            </a:r>
            <a:r>
              <a:rPr lang="en-US" sz="1800" dirty="0">
                <a:latin typeface="Arial" pitchFamily="34" charset="0"/>
                <a:cs typeface="Arial" pitchFamily="34" charset="0"/>
              </a:rPr>
              <a:t> requires that in order to effectively implement this plan to the extent consistent with efficient contract performance, </a:t>
            </a:r>
            <a:r>
              <a:rPr lang="en-US" sz="1800" b="1" u="sng" dirty="0">
                <a:solidFill>
                  <a:srgbClr val="FF0000"/>
                </a:solidFill>
                <a:latin typeface="Arial" pitchFamily="34" charset="0"/>
                <a:cs typeface="Arial" pitchFamily="34" charset="0"/>
              </a:rPr>
              <a:t>the Contractor shall perform the following functions</a:t>
            </a:r>
            <a:r>
              <a:rPr lang="en-US" sz="1800" dirty="0">
                <a:latin typeface="Arial" pitchFamily="34" charset="0"/>
                <a:cs typeface="Arial" pitchFamily="34" charset="0"/>
              </a:rPr>
              <a:t>.  </a:t>
            </a:r>
            <a:r>
              <a:rPr lang="en-US" sz="1800" b="1" dirty="0">
                <a:latin typeface="Arial" pitchFamily="34" charset="0"/>
                <a:cs typeface="Arial" pitchFamily="34" charset="0"/>
              </a:rPr>
              <a:t>Include these in the subcontracting plan, indicating your compliance with FAR 52.219-9</a:t>
            </a:r>
            <a:r>
              <a:rPr lang="en-US" sz="1800" dirty="0">
                <a:latin typeface="Arial" pitchFamily="34" charset="0"/>
                <a:cs typeface="Arial" pitchFamily="34" charset="0"/>
              </a:rPr>
              <a:t>: </a:t>
            </a:r>
          </a:p>
          <a:p>
            <a:endParaRPr lang="en-US" sz="1800" dirty="0">
              <a:latin typeface="Arial" pitchFamily="34" charset="0"/>
              <a:cs typeface="Arial" pitchFamily="34" charset="0"/>
            </a:endParaRPr>
          </a:p>
          <a:p>
            <a:r>
              <a:rPr lang="en-US" sz="1600" dirty="0">
                <a:latin typeface="Arial" pitchFamily="34" charset="0"/>
                <a:cs typeface="Arial" pitchFamily="34" charset="0"/>
              </a:rPr>
              <a:t>1.  Assist SB, VOSB, SDVOSB, HUBZone, SDB and WOSB concerns by arranging solicitations, sufficient time for the preparation of bids, quantities, specifications, and delivery schedules so as to facilitate the participation by such concerns. Where the Contractor’s lists of potential SB, VOSB, SDVOSB, HUBZone, SDB and WOSB subcontractors are excessively long, reasonable effort shall be made to give all such small business concerns an opportunity to compete over a period of time. </a:t>
            </a:r>
          </a:p>
          <a:p>
            <a:endParaRPr lang="en-US" sz="1600" dirty="0">
              <a:latin typeface="Arial" pitchFamily="34" charset="0"/>
              <a:cs typeface="Arial" pitchFamily="34" charset="0"/>
            </a:endParaRPr>
          </a:p>
          <a:p>
            <a:r>
              <a:rPr lang="en-US" sz="1600" dirty="0">
                <a:latin typeface="Arial" pitchFamily="34" charset="0"/>
                <a:cs typeface="Arial" pitchFamily="34" charset="0"/>
              </a:rPr>
              <a:t>2.  Provide adequate and timely consideration of the potentialities of SB, VOSB, SDVOSB, HUBZone, SDB and WOSB concerns in all “make-or-buy” decisions. </a:t>
            </a:r>
          </a:p>
          <a:p>
            <a:endParaRPr lang="en-US" sz="1600" dirty="0">
              <a:latin typeface="Arial" pitchFamily="34" charset="0"/>
              <a:cs typeface="Arial" pitchFamily="34" charset="0"/>
            </a:endParaRPr>
          </a:p>
          <a:p>
            <a:pPr>
              <a:buAutoNum type="arabicPeriod" startAt="3"/>
            </a:pPr>
            <a:r>
              <a:rPr lang="en-US" sz="1600" dirty="0">
                <a:latin typeface="Arial" pitchFamily="34" charset="0"/>
                <a:cs typeface="Arial" pitchFamily="34" charset="0"/>
              </a:rPr>
              <a:t>  Counsel and discuss subcontracting opportunities with representatives of SB, VOSB, SDVOSB, HUBZone, SDB and WOSB firms</a:t>
            </a:r>
            <a:r>
              <a:rPr lang="en-US" sz="1800" dirty="0">
                <a:latin typeface="Arial" pitchFamily="34" charset="0"/>
                <a:cs typeface="Arial" pitchFamily="34" charset="0"/>
              </a:rPr>
              <a:t>. </a:t>
            </a:r>
          </a:p>
        </p:txBody>
      </p:sp>
      <p:pic>
        <p:nvPicPr>
          <p:cNvPr id="5" name="Google Shape;172;p24" descr="GSA Starmark">
            <a:extLst>
              <a:ext uri="{FF2B5EF4-FFF2-40B4-BE49-F238E27FC236}">
                <a16:creationId xmlns:a16="http://schemas.microsoft.com/office/drawing/2014/main" id="{AA60133E-0CDB-6672-86ED-22851D0CE427}"/>
              </a:ext>
            </a:extLst>
          </p:cNvPr>
          <p:cNvPicPr preferRelativeResize="0"/>
          <p:nvPr/>
        </p:nvPicPr>
        <p:blipFill rotWithShape="1">
          <a:blip r:embed="rId3">
            <a:alphaModFix/>
          </a:blip>
          <a:srcRect/>
          <a:stretch/>
        </p:blipFill>
        <p:spPr>
          <a:xfrm>
            <a:off x="28575" y="84432"/>
            <a:ext cx="990600" cy="990600"/>
          </a:xfrm>
          <a:prstGeom prst="rect">
            <a:avLst/>
          </a:prstGeom>
          <a:noFill/>
          <a:ln>
            <a:noFill/>
          </a:ln>
        </p:spPr>
      </p:pic>
    </p:spTree>
    <p:extLst>
      <p:ext uri="{BB962C8B-B14F-4D97-AF65-F5344CB8AC3E}">
        <p14:creationId xmlns:p14="http://schemas.microsoft.com/office/powerpoint/2010/main" val="2155553229"/>
      </p:ext>
    </p:extLst>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228600" y="1443842"/>
            <a:ext cx="8153400" cy="480455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1800" dirty="0">
                <a:latin typeface="Arial"/>
                <a:ea typeface="Arial"/>
                <a:cs typeface="Arial"/>
                <a:sym typeface="Arial"/>
              </a:rPr>
              <a:t>Duties (continued): Per FAR clause 52.219-9 ( e):</a:t>
            </a:r>
          </a:p>
          <a:p>
            <a:pPr marL="457200" lvl="0" indent="-228600" algn="l" rtl="0">
              <a:lnSpc>
                <a:spcPct val="100000"/>
              </a:lnSpc>
              <a:spcBef>
                <a:spcPts val="0"/>
              </a:spcBef>
              <a:spcAft>
                <a:spcPts val="0"/>
              </a:spcAft>
              <a:buSzPts val="2400"/>
              <a:buNone/>
            </a:pPr>
            <a:endParaRPr lang="en-US" sz="1800" dirty="0">
              <a:latin typeface="Arial"/>
              <a:ea typeface="Arial"/>
              <a:cs typeface="Arial"/>
              <a:sym typeface="Arial"/>
            </a:endParaRPr>
          </a:p>
          <a:p>
            <a:pPr marL="0" lvl="0" indent="0" algn="l" rtl="0">
              <a:lnSpc>
                <a:spcPct val="100000"/>
              </a:lnSpc>
              <a:spcBef>
                <a:spcPts val="0"/>
              </a:spcBef>
              <a:spcAft>
                <a:spcPts val="0"/>
              </a:spcAft>
              <a:buSzPts val="2400"/>
              <a:buNone/>
            </a:pPr>
            <a:r>
              <a:rPr lang="en-US" sz="1800" dirty="0">
                <a:latin typeface="Arial"/>
                <a:ea typeface="Arial"/>
                <a:cs typeface="Arial"/>
                <a:sym typeface="Arial"/>
              </a:rPr>
              <a:t>4</a:t>
            </a:r>
            <a:r>
              <a:rPr lang="en-US" sz="1600" dirty="0">
                <a:latin typeface="Arial"/>
                <a:ea typeface="Arial"/>
                <a:cs typeface="Arial"/>
                <a:sym typeface="Arial"/>
              </a:rPr>
              <a:t>. Confirm that a subcontractor representing itself as a HUBZone small business concern is certified by SBA as a HUBZone small business concern in accordance with 52-219-8(d)(2).</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5.  Provide notice to subcontractors concerning penalties and remedies for misrepresentations of business status as SB, VOSB, SDVOSB, HUBZone, SDB and WOSB for the purpose of obtaining a subcontract that is to be included as part or all of a goal contained in the Contractor’s subcontracting plan. </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6. For all competitive subcontracts over the simplified acquisition threshold in which a small business concern received a small business preference, upon determination of the successful subcontract offeror, prior to award of the subcontract the contractor must inform each unsuccessful small business subcontract offeror in writing of the name and location of the apparent successful offeror and if the successful subcontract offeror is a SB, VOSB, SDVOSB, </a:t>
            </a:r>
            <a:r>
              <a:rPr lang="en-US" sz="1600" dirty="0" err="1">
                <a:latin typeface="Arial"/>
                <a:ea typeface="Arial"/>
                <a:cs typeface="Arial"/>
                <a:sym typeface="Arial"/>
              </a:rPr>
              <a:t>HUBzone</a:t>
            </a:r>
            <a:r>
              <a:rPr lang="en-US" sz="1600" dirty="0">
                <a:latin typeface="Arial"/>
                <a:ea typeface="Arial"/>
                <a:cs typeface="Arial"/>
                <a:sym typeface="Arial"/>
              </a:rPr>
              <a:t> SB, SDB, or WOSB concern. </a:t>
            </a:r>
          </a:p>
          <a:p>
            <a:pPr marL="0" lvl="0" indent="0" algn="l" rtl="0">
              <a:lnSpc>
                <a:spcPct val="100000"/>
              </a:lnSpc>
              <a:spcBef>
                <a:spcPts val="0"/>
              </a:spcBef>
              <a:spcAft>
                <a:spcPts val="0"/>
              </a:spcAft>
              <a:buSzPts val="2400"/>
              <a:buNone/>
            </a:pPr>
            <a:endParaRPr lang="en-US" sz="1600" dirty="0">
              <a:latin typeface="Arial"/>
              <a:ea typeface="Arial"/>
              <a:cs typeface="Arial"/>
              <a:sym typeface="Arial"/>
            </a:endParaRPr>
          </a:p>
          <a:p>
            <a:pPr marL="0" lvl="0" indent="0" algn="l" rtl="0">
              <a:lnSpc>
                <a:spcPct val="100000"/>
              </a:lnSpc>
              <a:spcBef>
                <a:spcPts val="0"/>
              </a:spcBef>
              <a:spcAft>
                <a:spcPts val="0"/>
              </a:spcAft>
              <a:buSzPts val="2400"/>
              <a:buNone/>
            </a:pPr>
            <a:r>
              <a:rPr lang="en-US" sz="1600" dirty="0">
                <a:latin typeface="Arial"/>
                <a:ea typeface="Arial"/>
                <a:cs typeface="Arial"/>
                <a:sym typeface="Arial"/>
              </a:rPr>
              <a:t>7. Assign each subcontract the NAICS code and corresponding size standard that best describes the principle purpose of the subcontract</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16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pic>
        <p:nvPicPr>
          <p:cNvPr id="4" name="Google Shape;173;p24" descr="Small Business First store sign">
            <a:extLst>
              <a:ext uri="{FF2B5EF4-FFF2-40B4-BE49-F238E27FC236}">
                <a16:creationId xmlns:a16="http://schemas.microsoft.com/office/drawing/2014/main" id="{B919C419-150D-B720-52FC-515F845737A7}"/>
              </a:ext>
            </a:extLst>
          </p:cNvPr>
          <p:cNvPicPr preferRelativeResize="0"/>
          <p:nvPr/>
        </p:nvPicPr>
        <p:blipFill rotWithShape="1">
          <a:blip r:embed="rId4">
            <a:alphaModFix/>
          </a:blip>
          <a:srcRect/>
          <a:stretch/>
        </p:blipFill>
        <p:spPr>
          <a:xfrm>
            <a:off x="7620000" y="1136607"/>
            <a:ext cx="1591459" cy="1223139"/>
          </a:xfrm>
          <a:prstGeom prst="rect">
            <a:avLst/>
          </a:prstGeom>
          <a:noFill/>
          <a:ln>
            <a:noFill/>
          </a:ln>
        </p:spPr>
      </p:pic>
    </p:spTree>
    <p:extLst>
      <p:ext uri="{BB962C8B-B14F-4D97-AF65-F5344CB8AC3E}">
        <p14:creationId xmlns:p14="http://schemas.microsoft.com/office/powerpoint/2010/main" val="1962951057"/>
      </p:ext>
    </p:extLst>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29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27809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 Other ways the Plan Administrator</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ensure the company meets the goals of the plan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demonstrating “good faith effort”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Check those that will be done under this plan]</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the periodic rotation of potential subcontractors on bidders’ lists.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SB, VOSB, SDVOSB, HUBZone, SDB and WOSB concerns are included on the bidders’ list for every subcontract solicitation for products and services they are capable of providing.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subcontract procurement “packages” are designed to permit the maximum possible participation of SB, VOSB, SDVOSB, HUBZone, SDB and WOSB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____Review subcontract solicitations to remove statements, clauses, etc., which might tend to restrict or prohibit SB, VOSB, SDVOSB, HUBZone, SDB and WOSB concerns.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____Ensure that the subcontract bid proposal review board documents its reasons for not selecting any low bids submitted by SB, VOSB, SDVOSB, HUBZone, SDB and WOSB concerns.               Continued </a:t>
            </a:r>
          </a:p>
        </p:txBody>
      </p:sp>
    </p:spTree>
    <p:extLst>
      <p:ext uri="{BB962C8B-B14F-4D97-AF65-F5344CB8AC3E}">
        <p14:creationId xmlns:p14="http://schemas.microsoft.com/office/powerpoint/2010/main" val="28321305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804200"/>
            <a:ext cx="7762747" cy="4552150"/>
          </a:xfrm>
          <a:prstGeom prst="rect">
            <a:avLst/>
          </a:prstGeom>
          <a:noFill/>
          <a:ln>
            <a:noFill/>
          </a:ln>
        </p:spPr>
        <p:txBody>
          <a:bodyPr spcFirstLastPara="1" wrap="square" lIns="91425" tIns="45700" rIns="91425" bIns="45700" anchor="t" anchorCtr="0">
            <a:noAutofit/>
          </a:bodyPr>
          <a:lstStyle/>
          <a:p>
            <a:pPr marL="0" marR="5080" indent="0" rtl="0">
              <a:spcBef>
                <a:spcPts val="0"/>
              </a:spcBef>
              <a:spcAft>
                <a:spcPts val="0"/>
              </a:spcAft>
              <a:buNone/>
            </a:pPr>
            <a:r>
              <a:rPr lang="en-US" sz="1800" b="1" i="0" u="sng" strike="noStrike" dirty="0">
                <a:effectLst/>
                <a:latin typeface="Calibri" panose="020F0502020204030204" pitchFamily="34" charset="0"/>
              </a:rPr>
              <a:t>REQUIREMENTS</a:t>
            </a:r>
          </a:p>
          <a:p>
            <a:pPr marL="0" marR="5080" indent="0" rtl="0">
              <a:spcBef>
                <a:spcPts val="0"/>
              </a:spcBef>
              <a:spcAft>
                <a:spcPts val="0"/>
              </a:spcAft>
              <a:buNone/>
            </a:pPr>
            <a:endParaRPr lang="en-US" sz="1800" dirty="0">
              <a:latin typeface="Calibri" panose="020F0502020204030204" pitchFamily="34" charset="0"/>
            </a:endParaRPr>
          </a:p>
          <a:p>
            <a:pPr marL="0" marR="5080" indent="0" rtl="0">
              <a:spcBef>
                <a:spcPts val="0"/>
              </a:spcBef>
              <a:spcAft>
                <a:spcPts val="0"/>
              </a:spcAft>
              <a:buNone/>
            </a:pPr>
            <a:r>
              <a:rPr lang="en-US" sz="1800" b="0" i="0" u="none" strike="noStrike" dirty="0">
                <a:effectLst/>
                <a:latin typeface="Calibri" panose="020F0502020204030204" pitchFamily="34" charset="0"/>
              </a:rPr>
              <a:t>FAR 19.702 states the requirement for a Small Business Subcontracting Plan.</a:t>
            </a:r>
          </a:p>
          <a:p>
            <a:pPr marR="5080">
              <a:spcBef>
                <a:spcPts val="0"/>
              </a:spcBef>
            </a:pPr>
            <a:r>
              <a:rPr lang="en-US" sz="1800" b="0" i="0" u="none" strike="noStrike" dirty="0">
                <a:effectLst/>
                <a:latin typeface="Calibri" panose="020F0502020204030204" pitchFamily="34" charset="0"/>
              </a:rPr>
              <a:t>When the following conditions are present, a small business subcontracting plan is required:</a:t>
            </a:r>
            <a:endParaRPr lang="en-US" sz="1400" b="0" dirty="0">
              <a:effectLst/>
            </a:endParaRPr>
          </a:p>
          <a:p>
            <a:pPr marL="381000" marR="930910" fontAlgn="base">
              <a:spcBef>
                <a:spcPts val="1800"/>
              </a:spcBef>
              <a:buFont typeface="+mj-lt"/>
              <a:buAutoNum type="arabicPeriod"/>
            </a:pPr>
            <a:r>
              <a:rPr lang="en-US" sz="1800" b="0" i="0" u="none" strike="noStrike" dirty="0">
                <a:effectLst/>
                <a:latin typeface="Calibri" panose="020F0502020204030204" pitchFamily="34" charset="0"/>
              </a:rPr>
              <a:t>Contractor is classified as an “other than small business”.  This category includes non-profits, Universities and other government entities including cities, states and contractors headquartered outside the US whose products are sold within the US.</a:t>
            </a:r>
          </a:p>
          <a:p>
            <a:pPr marL="381000" marR="930910" rtl="0" fontAlgn="base">
              <a:spcBef>
                <a:spcPts val="1800"/>
              </a:spcBef>
              <a:spcAft>
                <a:spcPts val="0"/>
              </a:spcAft>
              <a:buFont typeface="+mj-lt"/>
              <a:buAutoNum type="arabicPeriod"/>
            </a:pPr>
            <a:r>
              <a:rPr lang="en-US" sz="1800" b="0" i="0" u="none" strike="noStrike" dirty="0">
                <a:effectLst/>
                <a:latin typeface="Calibri" panose="020F0502020204030204" pitchFamily="34" charset="0"/>
              </a:rPr>
              <a:t>Contract value is estimated at over $750,000 ($1.5M for construction), this includes the </a:t>
            </a:r>
            <a:r>
              <a:rPr lang="en-US" sz="1800" b="1" i="0" u="none" strike="noStrike" dirty="0">
                <a:effectLst/>
                <a:latin typeface="Calibri" panose="020F0502020204030204" pitchFamily="34" charset="0"/>
              </a:rPr>
              <a:t>base contract and all options</a:t>
            </a:r>
          </a:p>
          <a:p>
            <a:pPr marL="381000" marR="930910" rtl="0" fontAlgn="base">
              <a:spcBef>
                <a:spcPts val="1800"/>
              </a:spcBef>
              <a:spcAft>
                <a:spcPts val="0"/>
              </a:spcAft>
              <a:buAutoNum type="arabicPeriod" startAt="2"/>
            </a:pPr>
            <a:r>
              <a:rPr lang="en-US" sz="1800" b="0" i="0" u="none" strike="noStrike" dirty="0">
                <a:effectLst/>
                <a:latin typeface="Calibri" panose="020F0502020204030204" pitchFamily="34" charset="0"/>
              </a:rPr>
              <a:t>The Contractor must have subcontracting opportunities (if no subcontracting opportunities exist contractor </a:t>
            </a:r>
            <a:r>
              <a:rPr lang="en-US" sz="1800" b="1" i="0" u="none" strike="noStrike" dirty="0">
                <a:effectLst/>
                <a:latin typeface="Calibri" panose="020F0502020204030204" pitchFamily="34" charset="0"/>
              </a:rPr>
              <a:t>must apply for a waiver </a:t>
            </a:r>
            <a:r>
              <a:rPr lang="en-US" sz="1800" b="0" i="0" u="none" strike="noStrike" dirty="0">
                <a:effectLst/>
                <a:latin typeface="Calibri" panose="020F0502020204030204" pitchFamily="34" charset="0"/>
              </a:rPr>
              <a:t>signed by a company official and an agency official).</a:t>
            </a:r>
            <a:endParaRPr lang="en-US" sz="1800" b="1" i="0" u="none" strike="noStrike" dirty="0">
              <a:effectLst/>
              <a:latin typeface="Calibri" panose="020F0502020204030204" pitchFamily="34" charset="0"/>
            </a:endParaRP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a:t>
            </a:fld>
            <a:endParaRPr/>
          </a:p>
        </p:txBody>
      </p:sp>
    </p:spTree>
    <p:extLst>
      <p:ext uri="{BB962C8B-B14F-4D97-AF65-F5344CB8AC3E}">
        <p14:creationId xmlns:p14="http://schemas.microsoft.com/office/powerpoint/2010/main" val="1295125496"/>
      </p:ext>
    </p:extLst>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81824"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828800"/>
            <a:ext cx="7391400" cy="55092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Oversee the establishment and maintenance of contract and subcontract award records.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____Attend or arrange for the attendance of company counselors at Business Opportunity Workshops, Minority Business Enterprise Seminars, Trade Fairs, etc.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____Directly or indirectly counsel SB, VOSB, SDVOSB, HUBZone, SDB and WOSB concerns on subcontracting opportunities and how to prepare bids to the company.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____Conduct or arrange training for purchasing personnel regarding the intent and impact of Section 8(d) of the Small Business Act on purchasing procedures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____Develop and maintain an incentive program for buyers that support the subcontracting program.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____Monitor the company’s performance and make any adjustments necessary to achieve the subcontract plan goals.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____Coordinate the company’s activities during compliance reviews by Federal agencies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____Promote opportunities for small businesses on the company’s website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____Additional Duties: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If your company or program administrator will perform additional subcontracting duties not shown above, please identify them here]</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_____________________________________________________________________________________</a:t>
            </a:r>
          </a:p>
        </p:txBody>
      </p:sp>
    </p:spTree>
    <p:extLst>
      <p:ext uri="{BB962C8B-B14F-4D97-AF65-F5344CB8AC3E}">
        <p14:creationId xmlns:p14="http://schemas.microsoft.com/office/powerpoint/2010/main" val="4003940347"/>
      </p:ext>
    </p:extLst>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31</a:t>
            </a:fld>
            <a:endParaRPr dirty="0"/>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E0B5B90F-8420-DC0A-1F4C-4FBA945C4D17}"/>
              </a:ext>
            </a:extLst>
          </p:cNvPr>
          <p:cNvSpPr txBox="1"/>
          <p:nvPr/>
        </p:nvSpPr>
        <p:spPr>
          <a:xfrm>
            <a:off x="643915" y="1653076"/>
            <a:ext cx="8042885" cy="4616648"/>
          </a:xfrm>
          <a:prstGeom prst="rect">
            <a:avLst/>
          </a:prstGeom>
          <a:noFill/>
        </p:spPr>
        <p:txBody>
          <a:bodyPr wrap="square">
            <a:spAutoFit/>
          </a:bodyPr>
          <a:lstStyle/>
          <a:p>
            <a:pPr>
              <a:buAutoNum type="romanUcPeriod" startAt="8"/>
            </a:pPr>
            <a:r>
              <a:rPr lang="en-US" sz="1600" b="1" dirty="0">
                <a:latin typeface="Arial" pitchFamily="34" charset="0"/>
                <a:cs typeface="Arial" pitchFamily="34" charset="0"/>
              </a:rPr>
              <a:t> </a:t>
            </a:r>
            <a:r>
              <a:rPr lang="en-US" sz="1600" b="1" u="sng" dirty="0">
                <a:latin typeface="Arial" pitchFamily="34" charset="0"/>
                <a:cs typeface="Arial" pitchFamily="34" charset="0"/>
              </a:rPr>
              <a:t>EQUITABLE OPPORTUNITY</a:t>
            </a:r>
            <a:r>
              <a:rPr lang="en-US" sz="1600" b="1" dirty="0">
                <a:latin typeface="Arial" pitchFamily="34" charset="0"/>
                <a:cs typeface="Arial" pitchFamily="34" charset="0"/>
              </a:rPr>
              <a:t>:  </a:t>
            </a:r>
            <a:r>
              <a:rPr lang="en-US" sz="1600" b="1" i="1" dirty="0">
                <a:latin typeface="Arial" pitchFamily="34" charset="0"/>
                <a:cs typeface="Arial" pitchFamily="34" charset="0"/>
              </a:rPr>
              <a:t>FAR clause 52.219-9(d)(8) </a:t>
            </a:r>
            <a:r>
              <a:rPr lang="en-US" sz="1600" i="1" dirty="0">
                <a:latin typeface="Arial" pitchFamily="34" charset="0"/>
                <a:cs typeface="Arial" pitchFamily="34" charset="0"/>
              </a:rPr>
              <a:t>requires a </a:t>
            </a:r>
            <a:r>
              <a:rPr lang="en-US" sz="1600" i="1" u="sng" dirty="0">
                <a:latin typeface="Arial" pitchFamily="34" charset="0"/>
                <a:cs typeface="Arial" pitchFamily="34" charset="0"/>
              </a:rPr>
              <a:t>description</a:t>
            </a:r>
            <a:r>
              <a:rPr lang="en-US" sz="1600" i="1" dirty="0">
                <a:latin typeface="Arial" pitchFamily="34" charset="0"/>
                <a:cs typeface="Arial" pitchFamily="34" charset="0"/>
              </a:rPr>
              <a:t> of the efforts the Offeror will make to assure that SB, VOSB, SDVOSB, HUBZone, SDB and WOSB concerns have an equitable opportunity to compete for subcontracts.  </a:t>
            </a:r>
          </a:p>
          <a:p>
            <a:pPr marL="400050" indent="-400050">
              <a:buAutoNum type="romanUcPeriod" startAt="8"/>
            </a:pPr>
            <a:endParaRPr lang="en-US" sz="1600" dirty="0">
              <a:latin typeface="Arial" pitchFamily="34" charset="0"/>
              <a:cs typeface="Arial" pitchFamily="34" charset="0"/>
            </a:endParaRPr>
          </a:p>
          <a:p>
            <a:r>
              <a:rPr lang="en-US" sz="1600" dirty="0">
                <a:latin typeface="Arial" pitchFamily="34" charset="0"/>
                <a:cs typeface="Arial" pitchFamily="34" charset="0"/>
              </a:rPr>
              <a:t>[</a:t>
            </a:r>
            <a:r>
              <a:rPr lang="en-US" sz="1600" b="1" u="sng" dirty="0">
                <a:solidFill>
                  <a:srgbClr val="FF0000"/>
                </a:solidFill>
                <a:latin typeface="Arial" pitchFamily="34" charset="0"/>
                <a:cs typeface="Arial" pitchFamily="34" charset="0"/>
              </a:rPr>
              <a:t>Company Name</a:t>
            </a:r>
            <a:r>
              <a:rPr lang="en-US" sz="1600" dirty="0">
                <a:latin typeface="Arial" pitchFamily="34" charset="0"/>
                <a:cs typeface="Arial" pitchFamily="34" charset="0"/>
              </a:rPr>
              <a:t>] will make every effort to ensure that all small business concerns have an equitable opportunity to compete for subcontracts.  These efforts may include one or more of the following activities: (</a:t>
            </a:r>
            <a:r>
              <a:rPr lang="en-US" sz="1600" i="1" dirty="0">
                <a:latin typeface="Arial" pitchFamily="34" charset="0"/>
                <a:cs typeface="Arial" pitchFamily="34" charset="0"/>
              </a:rPr>
              <a:t>please indicate which of the following apply or adapt the list to fit your company’s efforts</a:t>
            </a:r>
            <a:r>
              <a:rPr lang="en-US" sz="1600" dirty="0">
                <a:latin typeface="Arial" pitchFamily="34" charset="0"/>
                <a:cs typeface="Arial" pitchFamily="34" charset="0"/>
              </a:rPr>
              <a:t>)</a:t>
            </a:r>
          </a:p>
          <a:p>
            <a:r>
              <a:rPr lang="en-US" sz="1600" dirty="0">
                <a:latin typeface="Arial" pitchFamily="34" charset="0"/>
                <a:cs typeface="Arial" pitchFamily="34" charset="0"/>
              </a:rPr>
              <a:t>Outreach efforts to obtain sources: </a:t>
            </a:r>
          </a:p>
          <a:p>
            <a:endParaRPr lang="en-US" sz="1600" dirty="0">
              <a:latin typeface="Arial" pitchFamily="34" charset="0"/>
              <a:cs typeface="Arial" pitchFamily="34" charset="0"/>
            </a:endParaRPr>
          </a:p>
          <a:p>
            <a:r>
              <a:rPr lang="en-US" sz="1600" dirty="0">
                <a:latin typeface="Arial" pitchFamily="34" charset="0"/>
                <a:cs typeface="Arial" pitchFamily="34" charset="0"/>
              </a:rPr>
              <a:t>___ Contacting minority and small business trade associations</a:t>
            </a:r>
          </a:p>
          <a:p>
            <a:r>
              <a:rPr lang="en-US" sz="1600" dirty="0">
                <a:latin typeface="Arial" pitchFamily="34" charset="0"/>
                <a:cs typeface="Arial" pitchFamily="34" charset="0"/>
              </a:rPr>
              <a:t>___ Contact business development organizations</a:t>
            </a:r>
          </a:p>
          <a:p>
            <a:r>
              <a:rPr lang="en-US" sz="1600" dirty="0">
                <a:latin typeface="Arial" pitchFamily="34" charset="0"/>
                <a:cs typeface="Arial" pitchFamily="34" charset="0"/>
              </a:rPr>
              <a:t>___ Requesting sources from the SBA’s Dynamic Small Business Search:  (</a:t>
            </a:r>
            <a:r>
              <a:rPr lang="en-US" sz="1600" b="0" i="0" dirty="0">
                <a:solidFill>
                  <a:srgbClr val="1155CC"/>
                </a:solidFill>
                <a:effectLst/>
                <a:latin typeface="Arial" panose="020B0604020202020204" pitchFamily="34" charset="0"/>
                <a:hlinkClick r:id="rId4"/>
              </a:rPr>
              <a:t>https://dsbs.sba.gov/search/dsp_dsbs.cfm</a:t>
            </a:r>
            <a:r>
              <a:rPr lang="en-US" sz="1600" dirty="0">
                <a:latin typeface="Arial" pitchFamily="34" charset="0"/>
                <a:cs typeface="Arial" pitchFamily="34" charset="0"/>
              </a:rPr>
              <a:t>) and/or the SAM.gov database </a:t>
            </a:r>
          </a:p>
          <a:p>
            <a:r>
              <a:rPr lang="en-US" sz="1600" dirty="0">
                <a:latin typeface="Arial" pitchFamily="34" charset="0"/>
                <a:cs typeface="Arial" pitchFamily="34" charset="0"/>
              </a:rPr>
              <a:t>___ Attend small and minority business trade fairs and procurement conferences</a:t>
            </a:r>
          </a:p>
          <a:p>
            <a:r>
              <a:rPr lang="en-US" sz="1800" dirty="0">
                <a:latin typeface="Arial" pitchFamily="34" charset="0"/>
                <a:cs typeface="Arial" pitchFamily="34" charset="0"/>
              </a:rPr>
              <a:t> </a:t>
            </a:r>
          </a:p>
          <a:p>
            <a:r>
              <a:rPr lang="en-US" sz="1800" dirty="0">
                <a:latin typeface="Arial" pitchFamily="34" charset="0"/>
                <a:cs typeface="Arial" pitchFamily="34" charset="0"/>
              </a:rPr>
              <a:t>_____________________________________________________________</a:t>
            </a:r>
          </a:p>
          <a:p>
            <a:r>
              <a:rPr lang="en-US" sz="1800" dirty="0">
                <a:latin typeface="Arial" pitchFamily="34" charset="0"/>
                <a:cs typeface="Arial" pitchFamily="34" charset="0"/>
              </a:rPr>
              <a:t>_____________________________________________________________</a:t>
            </a:r>
            <a:endParaRPr lang="en-US" dirty="0"/>
          </a:p>
        </p:txBody>
      </p:sp>
    </p:spTree>
    <p:extLst>
      <p:ext uri="{BB962C8B-B14F-4D97-AF65-F5344CB8AC3E}">
        <p14:creationId xmlns:p14="http://schemas.microsoft.com/office/powerpoint/2010/main" val="176574833"/>
      </p:ext>
    </p:extLst>
  </p:cSld>
  <p:clrMapOvr>
    <a:masterClrMapping/>
  </p:clrMapOvr>
  <p:transition spd="slow">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990600" y="1676401"/>
            <a:ext cx="6772275" cy="390048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indent="0">
              <a:spcBef>
                <a:spcPts val="0"/>
              </a:spcBef>
              <a:buNone/>
              <a:defRPr/>
            </a:pPr>
            <a:r>
              <a:rPr lang="en-US" sz="1800" b="1" u="sng" dirty="0">
                <a:latin typeface="Arial" pitchFamily="34" charset="0"/>
                <a:cs typeface="Arial" pitchFamily="34" charset="0"/>
              </a:rPr>
              <a:t>EQUITABLE OPPORTUNITY</a:t>
            </a:r>
            <a:r>
              <a:rPr lang="en-US" sz="1800" b="1" dirty="0">
                <a:latin typeface="Arial" pitchFamily="34" charset="0"/>
                <a:cs typeface="Arial" pitchFamily="34" charset="0"/>
              </a:rPr>
              <a:t>: (</a:t>
            </a:r>
            <a:r>
              <a:rPr lang="en-US" sz="1800" b="1" dirty="0" err="1">
                <a:latin typeface="Arial" pitchFamily="34" charset="0"/>
                <a:cs typeface="Arial" pitchFamily="34" charset="0"/>
              </a:rPr>
              <a:t>con’d</a:t>
            </a:r>
            <a:r>
              <a:rPr lang="en-US" sz="1800" b="1" dirty="0">
                <a:latin typeface="Arial" pitchFamily="34" charset="0"/>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Internal efforts to guide and encourage purchasing personnel: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Present workshops, seminars and training programs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Establishing, maintaining and using small, HUBZone small, small disadvantaged, women-owned small, veteran-owned small, and service-disabled veteran-owned small business source lists, guides, and other data for soliciting subcontracts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Monitoring activities to evaluate compliance with the subcontracting plan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Other efforts</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8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Please describe below</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____________________________________________________________________________________________________________________________________________</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405998734"/>
      </p:ext>
    </p:extLst>
  </p:cSld>
  <p:clrMapOvr>
    <a:masterClrMapping/>
  </p:clrMapOvr>
  <p:transition spd="slow">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03187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latin typeface="Arial" pitchFamily="34" charset="0"/>
                <a:cs typeface="Arial" pitchFamily="34" charset="0"/>
              </a:rPr>
              <a:t> </a:t>
            </a:r>
            <a:r>
              <a:rPr lang="en-US" sz="1600" b="1" u="sng" dirty="0">
                <a:latin typeface="Arial" pitchFamily="34" charset="0"/>
                <a:cs typeface="Arial" pitchFamily="34" charset="0"/>
              </a:rPr>
              <a:t>EQUITABLE OPPORTUNITY</a:t>
            </a:r>
            <a:r>
              <a:rPr lang="en-US" sz="1600" b="1" dirty="0">
                <a:latin typeface="Arial" pitchFamily="34" charset="0"/>
                <a:cs typeface="Arial" pitchFamily="34" charset="0"/>
              </a:rPr>
              <a:t>: (</a:t>
            </a:r>
            <a:r>
              <a:rPr lang="en-US" sz="1600" b="1" dirty="0" err="1">
                <a:latin typeface="Arial" pitchFamily="34" charset="0"/>
                <a:cs typeface="Arial" pitchFamily="34" charset="0"/>
              </a:rPr>
              <a:t>con’d</a:t>
            </a:r>
            <a:r>
              <a:rPr lang="en-US" sz="1600" b="1" dirty="0">
                <a:latin typeface="Arial" pitchFamily="34" charset="0"/>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Internal efforts to guide and encourage purchasing personnel: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Present workshops, seminars and training programs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Establishing, maintaining and using small, HUBZone small, small disadvantaged, women-owned small, veteran-owned small, and service-disabled veteran-owned small business source lists, guides, and other data for soliciting subcontracts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 Monitoring activities to evaluate compliance with the subcontracting plan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Other efforts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Please describe below</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______________________________________________________________________ </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9743957"/>
      </p:ext>
    </p:extLst>
  </p:cSld>
  <p:clrMapOvr>
    <a:masterClrMapping/>
  </p:clrMapOvr>
  <p:transition spd="slow">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28741" y="109983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609600" y="1524001"/>
            <a:ext cx="7153275" cy="4459288"/>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r>
              <a:rPr lang="en-US" sz="2400" dirty="0">
                <a:latin typeface="Arial"/>
                <a:ea typeface="Arial"/>
                <a:cs typeface="Arial"/>
                <a:sym typeface="Arial"/>
              </a:rPr>
              <a:t> </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lang="en-US" sz="1400" b="0" dirty="0">
                <a:effectLst/>
              </a:rPr>
              <a:t> </a:t>
            </a: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IX.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ASSURANCES OF CLAUSE INCLUSION AND FLOW DOWN: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clause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52.219-9(d)(9)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requires assurances that the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Offeror will include the clause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52.219-8</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Utilization of Small Business Concerns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(see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6"/>
              </a:rPr>
              <a:t>19.708</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(a)), in all subcontracts that offer further subcontracting opportunities,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that the Offeror will require all subcontractors (except small business concerns) that receive subcontracts in excess of the subcontracting plan threshold listed in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19.702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with further subcontracting possibilities to adopt a subcontracting plan that complies with the requirements of  this clause.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include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FAR Clause 52.219-8</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Utilization of Small Business Concerns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in all subcontracts that offer further subcontracting opportunities, and will require all subcontractors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except small business concerns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that receive subcontracts in excess of the subcontracting plan threshold listed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in FAR 19.702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adopt a subcontracting plan that complies with the requirements of the clause at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52.219-9</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Small Business Subcontracting Plan.</a:t>
            </a:r>
          </a:p>
          <a:p>
            <a:pPr marL="0" marR="360045" indent="0" rtl="0" fontAlgn="base">
              <a:spcBef>
                <a:spcPts val="0"/>
              </a:spcBef>
              <a:spcAft>
                <a:spcPts val="0"/>
              </a:spcAft>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r>
              <a:rPr lang="en-US" sz="2400" dirty="0">
                <a:latin typeface="Arial"/>
                <a:ea typeface="Arial"/>
                <a:cs typeface="Arial"/>
                <a:sym typeface="Arial"/>
              </a:rPr>
              <a:t> </a:t>
            </a: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1943124782"/>
      </p:ext>
    </p:extLst>
  </p:cSld>
  <p:clrMapOvr>
    <a:masterClrMapping/>
  </p:clrMapOvr>
  <p:transition spd="slow">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fld id="{00000000-1234-1234-1234-123412341234}"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t>35</a:t>
            </a:fld>
            <a:endParaRPr kumimoji="0"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739759"/>
          </a:xfrm>
          <a:prstGeom prst="rect">
            <a:avLst/>
          </a:prstGeom>
          <a:noFill/>
        </p:spPr>
        <p:txBody>
          <a:bodyPr wrap="square">
            <a:spAutoFit/>
          </a:bodyPr>
          <a:lstStyle/>
          <a:p>
            <a:pPr marL="148590" rtl="0" fontAlgn="base">
              <a:spcBef>
                <a:spcPts val="1200"/>
              </a:spcBef>
              <a:spcAft>
                <a:spcPts val="0"/>
              </a:spcAft>
              <a:buFont typeface="Arial" panose="020B0604020202020204" pitchFamily="34" charset="0"/>
              <a:buChar char="•"/>
            </a:pPr>
            <a:r>
              <a:rPr lang="en-US" sz="2000" b="1" i="0" u="none" strike="noStrike" dirty="0">
                <a:solidFill>
                  <a:srgbClr val="17365D"/>
                </a:solidFill>
                <a:effectLst/>
                <a:latin typeface="Calibri" panose="020F0502020204030204" pitchFamily="34" charset="0"/>
              </a:rPr>
              <a:t>Common Reasons Plans are Returned for Clarification</a:t>
            </a: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Low Goals with no explanation</a:t>
            </a:r>
          </a:p>
          <a:p>
            <a:pPr marL="1062990" lvl="2"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your subcontracting plan should tell a story of efforts that have been made to include small businesses and situations you have encountered.  Ex. Vendors outgrew size standards, changed ownership and no longer in a socio-economic category</a:t>
            </a:r>
          </a:p>
          <a:p>
            <a:pPr marL="605790" lvl="1" fontAlgn="base">
              <a:spcBef>
                <a:spcPts val="1200"/>
              </a:spcBef>
              <a:buFont typeface="Arial" panose="020B0604020202020204" pitchFamily="34" charset="0"/>
              <a:buChar char="•"/>
            </a:pPr>
            <a:r>
              <a:rPr lang="en-US" sz="2000" b="1" i="0" u="none" strike="noStrike" dirty="0">
                <a:solidFill>
                  <a:srgbClr val="17365D"/>
                </a:solidFill>
                <a:effectLst/>
                <a:latin typeface="Calibri" panose="020F0502020204030204" pitchFamily="34" charset="0"/>
              </a:rPr>
              <a:t> Errors in Calculations</a:t>
            </a: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Missing or misworded sections</a:t>
            </a:r>
            <a:endParaRPr lang="en-US" sz="2000" b="1" i="0" u="none" strike="noStrike" dirty="0">
              <a:solidFill>
                <a:srgbClr val="17365D"/>
              </a:solidFill>
              <a:effectLst/>
              <a:latin typeface="Calibri" panose="020F0502020204030204" pitchFamily="34" charset="0"/>
            </a:endParaRPr>
          </a:p>
          <a:p>
            <a:pPr marL="605790" lvl="1" fontAlgn="base">
              <a:spcBef>
                <a:spcPts val="1200"/>
              </a:spcBef>
              <a:buFont typeface="Arial" panose="020B0604020202020204" pitchFamily="34" charset="0"/>
              <a:buChar char="•"/>
            </a:pPr>
            <a:r>
              <a:rPr lang="en-US" sz="2000" b="1" dirty="0">
                <a:solidFill>
                  <a:srgbClr val="17365D"/>
                </a:solidFill>
                <a:latin typeface="Calibri" panose="020F0502020204030204" pitchFamily="34" charset="0"/>
              </a:rPr>
              <a:t> Not signed</a:t>
            </a:r>
          </a:p>
          <a:p>
            <a:pPr marL="605790" lvl="1" fontAlgn="base">
              <a:spcBef>
                <a:spcPts val="1200"/>
              </a:spcBef>
              <a:buFont typeface="Arial" panose="020B0604020202020204" pitchFamily="34" charset="0"/>
              <a:buChar char="•"/>
            </a:pPr>
            <a:endParaRPr lang="en-US" b="1" i="0" u="none" strike="noStrike" dirty="0">
              <a:solidFill>
                <a:srgbClr val="17365D"/>
              </a:solidFill>
              <a:effectLst/>
              <a:latin typeface="Arial" panose="020B0604020202020204" pitchFamily="34" charset="0"/>
            </a:endParaRPr>
          </a:p>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p:txBody>
      </p:sp>
    </p:spTree>
    <p:extLst>
      <p:ext uri="{BB962C8B-B14F-4D97-AF65-F5344CB8AC3E}">
        <p14:creationId xmlns:p14="http://schemas.microsoft.com/office/powerpoint/2010/main" val="1127066790"/>
      </p:ext>
    </p:extLst>
  </p:cSld>
  <p:clrMapOvr>
    <a:masterClrMapping/>
  </p:clrMapOvr>
  <p:transition spd="slow">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630453" y="1055750"/>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762000" y="1728000"/>
            <a:ext cx="7315200" cy="4770537"/>
          </a:xfrm>
          <a:prstGeom prst="rect">
            <a:avLst/>
          </a:prstGeom>
          <a:noFill/>
        </p:spPr>
        <p:txBody>
          <a:bodyPr wrap="square">
            <a:spAutoFit/>
          </a:bodyPr>
          <a:lstStyle/>
          <a:p>
            <a:pPr marL="282575" marR="0" lvl="0" indent="-282575" algn="l" defTabSz="914400" rtl="0" eaLnBrk="1" fontAlgn="auto" latinLnBrk="0" hangingPunct="1">
              <a:lnSpc>
                <a:spcPct val="100000"/>
              </a:lnSpc>
              <a:spcBef>
                <a:spcPts val="0"/>
              </a:spcBef>
              <a:spcAft>
                <a:spcPts val="0"/>
              </a:spcAft>
              <a:buClrTx/>
              <a:buSzTx/>
              <a:buFontTx/>
              <a:buAutoNum type="romanUcPeriod" startAt="10"/>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ASSIGNMENT OF SIZE STANDARDS TO SUBCONTRACTS</a:t>
            </a:r>
          </a:p>
          <a:p>
            <a:pPr marL="400050" marR="0" lvl="0" indent="-40005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assign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North American Industry Classification System (NAICS) codes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0" u="sng" strike="noStrike" kern="1200" cap="none" spc="0" normalizeH="0" baseline="0" noProof="0" dirty="0">
                <a:ln>
                  <a:noFill/>
                </a:ln>
                <a:solidFill>
                  <a:prstClr val="black"/>
                </a:solidFill>
                <a:effectLst/>
                <a:uLnTx/>
                <a:uFillTx/>
                <a:latin typeface="Arial" pitchFamily="34" charset="0"/>
                <a:ea typeface="+mn-ea"/>
                <a:cs typeface="Arial" pitchFamily="34" charset="0"/>
              </a:rPr>
              <a:t>to subcontracts and further agrees to provide the socio-economic status of the successful subcontractor in the notification to the unsuccessful offerors for the subcontracts in accordance with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FAR 52.219-9</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282575" marR="0" lvl="0" indent="-282575" algn="l" defTabSz="914400" rtl="0" eaLnBrk="1" fontAlgn="auto" latinLnBrk="0" hangingPunct="1">
              <a:lnSpc>
                <a:spcPct val="100000"/>
              </a:lnSpc>
              <a:spcBef>
                <a:spcPts val="0"/>
              </a:spcBef>
              <a:spcAft>
                <a:spcPts val="0"/>
              </a:spcAft>
              <a:buClrTx/>
              <a:buSzTx/>
              <a:buFontTx/>
              <a:buAutoNum type="romanUcPeriod" startAt="11"/>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REPORTING AND COOPERATION:</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FAR clause 52.219-9(d)(10) requires assurances that the offeror will do the following.  </a:t>
            </a:r>
          </a:p>
          <a:p>
            <a:pPr marL="400050" marR="0" lvl="0" indent="-40005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agrees to:  Cooperate in any studies or surveys as may be required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Submit accurate Summary Subcontract Reports (SSR) in the Electronic Subcontracting Reporting System (</a:t>
            </a:r>
            <a:r>
              <a:rPr kumimoji="0" lang="en-US" sz="16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Link to </a:t>
            </a:r>
            <a:r>
              <a:rPr kumimoji="0" lang="en-US" sz="1600" b="0" i="1" u="none" strike="noStrike" kern="1200" cap="none" spc="0" normalizeH="0" baseline="0" noProof="0" dirty="0" err="1">
                <a:ln>
                  <a:noFill/>
                </a:ln>
                <a:solidFill>
                  <a:prstClr val="black"/>
                </a:solidFill>
                <a:effectLst/>
                <a:uLnTx/>
                <a:uFillTx/>
                <a:latin typeface="Arial" pitchFamily="34" charset="0"/>
                <a:ea typeface="+mn-ea"/>
                <a:cs typeface="Arial" pitchFamily="34" charset="0"/>
                <a:hlinkClick r:id="rId5"/>
              </a:rPr>
              <a:t>eSRS</a:t>
            </a:r>
            <a:r>
              <a:rPr kumimoji="0" lang="en-US" sz="1600" b="0" i="1" u="none" strike="noStrike" kern="1200" cap="none" spc="0" normalizeH="0" baseline="0" noProof="0" dirty="0">
                <a:ln>
                  <a:noFill/>
                </a:ln>
                <a:solidFill>
                  <a:prstClr val="black"/>
                </a:solidFill>
                <a:effectLst/>
                <a:uLnTx/>
                <a:uFillTx/>
                <a:latin typeface="Arial" pitchFamily="34" charset="0"/>
                <a:ea typeface="+mn-ea"/>
                <a:cs typeface="Arial" pitchFamily="34" charset="0"/>
              </a:rPr>
              <a:t> ,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following the instructions provided on the </a:t>
            </a:r>
            <a:r>
              <a:rPr kumimoji="0" lang="en-US" sz="1600" b="0"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home page, especially the guidance for accurately allocating a percentage of the subcontracted dollars to the federal agencies covered by the commercial subcontracting plan.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[See the “Quick Reference Guides for Federal Government Contractors Filing SSR for Commercial Plan” for allocation techniques.]</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735046150"/>
      </p:ext>
    </p:extLst>
  </p:cSld>
  <p:clrMapOvr>
    <a:masterClrMapping/>
  </p:clrMapOvr>
  <p:transition spd="slow">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83363" y="103580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37</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9552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ASSISTANCE IN REPORT PREPARATION CAN ALSO BE FOUND IN THE ATTACHMENT, </a:t>
            </a:r>
            <a:r>
              <a:rPr kumimoji="0" lang="en-US" sz="1600" b="1" i="1" u="none" strike="noStrike" kern="1200" cap="none" spc="0" normalizeH="0" baseline="0" noProof="0" dirty="0">
                <a:ln>
                  <a:noFill/>
                </a:ln>
                <a:solidFill>
                  <a:prstClr val="black"/>
                </a:solidFill>
                <a:effectLst/>
                <a:uLnTx/>
                <a:uFillTx/>
                <a:latin typeface="Arial" pitchFamily="34" charset="0"/>
                <a:ea typeface="+mn-ea"/>
                <a:cs typeface="Arial" pitchFamily="34" charset="0"/>
              </a:rPr>
              <a:t>REPORTING INSTRUCTIONS FOR CONTRACTORS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or in guidance documents on the  Electronic Subcontracting Reporting System (</a:t>
            </a:r>
            <a:r>
              <a:rPr kumimoji="0" lang="en-US" sz="16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 home page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5"/>
              </a:rPr>
              <a:t>https://esrs.gov</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and from your local SBA Commercial Marketing Representative (CMR).</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Note:</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contracts awarded by GSA’s Public Building Service (PBS), select PBS as the “agency to which the report is being submitted”, code 4740, in </a:t>
            </a:r>
            <a:r>
              <a:rPr kumimoji="0" lang="en-US" sz="1600" b="1" i="0" u="none" strike="noStrike" kern="1200" cap="none" spc="0" normalizeH="0" baseline="0" noProof="0" dirty="0" err="1">
                <a:ln>
                  <a:noFill/>
                </a:ln>
                <a:solidFill>
                  <a:prstClr val="black"/>
                </a:solidFill>
                <a:effectLst/>
                <a:uLnTx/>
                <a:uFillTx/>
                <a:latin typeface="Arial" pitchFamily="34" charset="0"/>
                <a:ea typeface="+mn-ea"/>
                <a:cs typeface="Arial" pitchFamily="34" charset="0"/>
              </a:rPr>
              <a:t>eSRS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the total allocation is 99% or 100%, that indicates that 100% of your business is attributable to the federal government which is incorrect.  The Guide gives examples on how to allocate subcontracted dollars properly under commercial plan SSRs.  The data in the SSRs is used by SBA and Congress each year to evaluate federal agencies’ performance in meeting their respective small business subcontracting goals.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Any SSR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submitted to GSA prior to the period ending date (September 30) will be rejected.  GSA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does not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require a mid-year filing of the SSR.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6"/>
              </a:rPr>
              <a:t>https://www.sba.gov/document/support--commercial-market-representatives</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93847456"/>
      </p:ext>
    </p:extLst>
  </p:cSld>
  <p:clrMapOvr>
    <a:masterClrMapping/>
  </p:clrMapOvr>
  <p:transition spd="slow">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10070" y="1182062"/>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38</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838200" y="2037458"/>
            <a:ext cx="7239000" cy="4401205"/>
          </a:xfrm>
          <a:prstGeom prst="rect">
            <a:avLst/>
          </a:prstGeom>
          <a:noFill/>
        </p:spPr>
        <p:txBody>
          <a:bodyPr wrap="square">
            <a:spAutoFit/>
          </a:bodyPr>
          <a:lstStyle/>
          <a:p>
            <a:pPr lvl="0"/>
            <a:r>
              <a:rPr lang="en-US" sz="1800">
                <a:latin typeface="Arial" pitchFamily="34" charset="0"/>
                <a:cs typeface="Arial" pitchFamily="34" charset="0"/>
              </a:rPr>
              <a:t>Enter the SSR in eSRS within 30 days after the end of the Government’s fiscal year, September 30, following the directions on the eSRS homepage. </a:t>
            </a:r>
            <a:r>
              <a:rPr lang="en-US" sz="1800" b="1">
                <a:solidFill>
                  <a:srgbClr val="FF0000"/>
                </a:solidFill>
                <a:latin typeface="Arial" pitchFamily="34" charset="0"/>
                <a:cs typeface="Arial" pitchFamily="34" charset="0"/>
              </a:rPr>
              <a:t>Note</a:t>
            </a:r>
            <a:r>
              <a:rPr lang="en-US" sz="1800" b="1">
                <a:latin typeface="Arial" pitchFamily="34" charset="0"/>
                <a:cs typeface="Arial" pitchFamily="34" charset="0"/>
              </a:rPr>
              <a:t>:  Failing to submit reports on time may be an indication of a lack of “good faith effort” (SBA regulation 13 CFR 125.3(d)).</a:t>
            </a:r>
          </a:p>
          <a:p>
            <a:pPr lvl="0"/>
            <a:endParaRPr lang="en-US" sz="1000">
              <a:latin typeface="Arial" pitchFamily="34" charset="0"/>
              <a:cs typeface="Arial" pitchFamily="34" charset="0"/>
            </a:endParaRPr>
          </a:p>
          <a:p>
            <a:pPr lvl="0"/>
            <a:r>
              <a:rPr lang="en-US" sz="1800">
                <a:latin typeface="Arial" pitchFamily="34" charset="0"/>
                <a:cs typeface="Arial" pitchFamily="34" charset="0"/>
              </a:rPr>
              <a:t>Correct and submit a revised SSR within 30 days of notice of rejection by the contracting officer</a:t>
            </a:r>
          </a:p>
          <a:p>
            <a:pPr lvl="0"/>
            <a:r>
              <a:rPr lang="en-US" sz="1800">
                <a:latin typeface="Arial" pitchFamily="34" charset="0"/>
                <a:cs typeface="Arial" pitchFamily="34" charset="0"/>
              </a:rPr>
              <a:t>Submit a new commercial plan to the cognizant contracting officer 30 days prior to the expiration of the current plan</a:t>
            </a:r>
          </a:p>
          <a:p>
            <a:r>
              <a:rPr lang="en-US" sz="1800" b="1">
                <a:latin typeface="Arial" pitchFamily="34" charset="0"/>
                <a:cs typeface="Arial" pitchFamily="34" charset="0"/>
              </a:rPr>
              <a:t> </a:t>
            </a:r>
            <a:endParaRPr lang="en-US" sz="1800">
              <a:latin typeface="Arial" pitchFamily="34" charset="0"/>
              <a:cs typeface="Arial" pitchFamily="34" charset="0"/>
            </a:endParaRPr>
          </a:p>
          <a:p>
            <a:r>
              <a:rPr lang="en-US" sz="1800" b="1" u="sng">
                <a:latin typeface="Arial" pitchFamily="34" charset="0"/>
                <a:cs typeface="Arial" pitchFamily="34" charset="0"/>
              </a:rPr>
              <a:t>Calendar Period           Report Due          Due by             with email address for:</a:t>
            </a:r>
            <a:br>
              <a:rPr lang="en-US" sz="1800" b="1">
                <a:latin typeface="Arial" pitchFamily="34" charset="0"/>
                <a:cs typeface="Arial" pitchFamily="34" charset="0"/>
              </a:rPr>
            </a:br>
            <a:r>
              <a:rPr lang="en-US" sz="1800" b="1">
                <a:latin typeface="Arial" pitchFamily="34" charset="0"/>
                <a:cs typeface="Arial" pitchFamily="34" charset="0"/>
              </a:rPr>
              <a:t>10/01--09/30                    SSR                    10/30                  Contracting Officer</a:t>
            </a:r>
            <a:endParaRPr lang="en-US" sz="1800" b="1" dirty="0">
              <a:latin typeface="Arial" pitchFamily="34" charset="0"/>
              <a:cs typeface="Arial" pitchFamily="34" charset="0"/>
            </a:endParaRPr>
          </a:p>
        </p:txBody>
      </p:sp>
    </p:spTree>
    <p:extLst>
      <p:ext uri="{BB962C8B-B14F-4D97-AF65-F5344CB8AC3E}">
        <p14:creationId xmlns:p14="http://schemas.microsoft.com/office/powerpoint/2010/main" val="1971484635"/>
      </p:ext>
    </p:extLst>
  </p:cSld>
  <p:clrMapOvr>
    <a:masterClrMapping/>
  </p:clrMapOvr>
  <p:transition spd="slow">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39</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533400" y="1600200"/>
            <a:ext cx="8077200" cy="5539978"/>
          </a:xfrm>
          <a:prstGeom prst="rect">
            <a:avLst/>
          </a:prstGeom>
          <a:noFill/>
        </p:spPr>
        <p:txBody>
          <a:bodyPr wrap="square">
            <a:spAutoFit/>
          </a:bodyPr>
          <a:lstStyle/>
          <a:p>
            <a:r>
              <a:rPr lang="en-US" sz="1600" b="1" dirty="0">
                <a:latin typeface="Arial" pitchFamily="34" charset="0"/>
                <a:cs typeface="Arial" pitchFamily="34" charset="0"/>
              </a:rPr>
              <a:t>XII. </a:t>
            </a:r>
            <a:r>
              <a:rPr lang="en-US" sz="1600" b="1" u="sng" dirty="0">
                <a:latin typeface="Arial" pitchFamily="34" charset="0"/>
                <a:cs typeface="Arial" pitchFamily="34" charset="0"/>
              </a:rPr>
              <a:t>RECORDKEEPING</a:t>
            </a:r>
            <a:r>
              <a:rPr lang="en-US" sz="1600" b="1" dirty="0">
                <a:latin typeface="Arial" pitchFamily="34" charset="0"/>
                <a:cs typeface="Arial" pitchFamily="34" charset="0"/>
              </a:rPr>
              <a:t>:  </a:t>
            </a:r>
            <a:r>
              <a:rPr lang="en-US" sz="1600" b="1" i="1" dirty="0">
                <a:latin typeface="Arial" pitchFamily="34" charset="0"/>
                <a:cs typeface="Arial" pitchFamily="34" charset="0"/>
              </a:rPr>
              <a:t>FAR clause 52.219-9(d)(11) </a:t>
            </a:r>
            <a:r>
              <a:rPr lang="en-US" sz="1600" i="1" dirty="0">
                <a:latin typeface="Arial" pitchFamily="34" charset="0"/>
                <a:cs typeface="Arial" pitchFamily="34" charset="0"/>
              </a:rPr>
              <a:t>requires a </a:t>
            </a:r>
            <a:r>
              <a:rPr lang="en-US" sz="1600" i="1" u="sng" dirty="0">
                <a:latin typeface="Arial" pitchFamily="34" charset="0"/>
                <a:cs typeface="Arial" pitchFamily="34" charset="0"/>
              </a:rPr>
              <a:t>description</a:t>
            </a:r>
            <a:r>
              <a:rPr lang="en-US" sz="1600" i="1" dirty="0">
                <a:latin typeface="Arial" pitchFamily="34" charset="0"/>
                <a:cs typeface="Arial" pitchFamily="34" charset="0"/>
              </a:rPr>
              <a:t> of the types of records that will be maintained concerning procedures that have been adopted to comply with the requirements and goals in the plan, including establishing source lists; and a description of the efforts to locate SB (including ANCs and Indian tribes), VOSB, SDVOSB, HUBZone, SDB (including ANCs and Indian tribes), and WOSB concerns and to award subcontracts to them. </a:t>
            </a:r>
          </a:p>
          <a:p>
            <a:endParaRPr lang="en-US" sz="1600" dirty="0">
              <a:latin typeface="Arial" pitchFamily="34" charset="0"/>
              <a:cs typeface="Arial" pitchFamily="34" charset="0"/>
            </a:endParaRPr>
          </a:p>
          <a:p>
            <a:r>
              <a:rPr lang="en-US" sz="1600" dirty="0">
                <a:latin typeface="Arial" pitchFamily="34" charset="0"/>
                <a:cs typeface="Arial" pitchFamily="34" charset="0"/>
              </a:rPr>
              <a:t>[</a:t>
            </a:r>
            <a:r>
              <a:rPr lang="en-US" sz="1600" b="1" u="sng" dirty="0">
                <a:solidFill>
                  <a:srgbClr val="FF0000"/>
                </a:solidFill>
                <a:latin typeface="Arial" pitchFamily="34" charset="0"/>
                <a:cs typeface="Arial" pitchFamily="34" charset="0"/>
              </a:rPr>
              <a:t>Company Name</a:t>
            </a:r>
            <a:r>
              <a:rPr lang="en-US" sz="1600" dirty="0">
                <a:latin typeface="Arial" pitchFamily="34" charset="0"/>
                <a:cs typeface="Arial" pitchFamily="34" charset="0"/>
              </a:rPr>
              <a:t>] will maintain records concerning procedures that have been adopted to comply with the requirements and goals in the plan, including establishing source lists; and a description of efforts to locate SB (including ANCs and Indian tribes), VOSB, SDVOSB, HUBZone, SDB (including ANCs and Indian tribes), and WOSB concerns and award subcontracts to them. The records shall include at least the following (on a plant-wide or company-wide basis, unless otherwise indicated):</a:t>
            </a:r>
          </a:p>
          <a:p>
            <a:endParaRPr lang="en-US" sz="1600" dirty="0">
              <a:latin typeface="Arial" pitchFamily="34" charset="0"/>
              <a:cs typeface="Arial" pitchFamily="34" charset="0"/>
            </a:endParaRPr>
          </a:p>
          <a:p>
            <a:pPr lvl="0"/>
            <a:r>
              <a:rPr lang="en-US" sz="1600" dirty="0">
                <a:latin typeface="Arial" pitchFamily="34" charset="0"/>
                <a:cs typeface="Arial" pitchFamily="34" charset="0"/>
              </a:rPr>
              <a:t>Source lists (</a:t>
            </a:r>
            <a:r>
              <a:rPr lang="en-US" sz="1600" i="1" dirty="0">
                <a:latin typeface="Arial" pitchFamily="34" charset="0"/>
                <a:cs typeface="Arial" pitchFamily="34" charset="0"/>
              </a:rPr>
              <a:t>e.g., </a:t>
            </a:r>
            <a:r>
              <a:rPr lang="en-US" sz="1600" dirty="0">
                <a:latin typeface="Arial" pitchFamily="34" charset="0"/>
                <a:cs typeface="Arial" pitchFamily="34" charset="0"/>
              </a:rPr>
              <a:t>SAM), guides, and other data that identify </a:t>
            </a:r>
            <a:r>
              <a:rPr lang="en-US" sz="1600" i="1" dirty="0">
                <a:latin typeface="Arial" pitchFamily="34" charset="0"/>
                <a:cs typeface="Arial" pitchFamily="34" charset="0"/>
              </a:rPr>
              <a:t>SB </a:t>
            </a:r>
            <a:r>
              <a:rPr lang="en-US" sz="1600" dirty="0">
                <a:latin typeface="Arial" pitchFamily="34" charset="0"/>
                <a:cs typeface="Arial" pitchFamily="34" charset="0"/>
              </a:rPr>
              <a:t>(including ANCs and Indian tribes), VOSB, SDVOSB, HUBZone, SDB (including ANCs and Indian tribes), and WOSB concerns.</a:t>
            </a:r>
          </a:p>
          <a:p>
            <a:pPr lvl="0"/>
            <a:endParaRPr lang="en-US" sz="1600" dirty="0">
              <a:latin typeface="Arial" pitchFamily="34" charset="0"/>
              <a:cs typeface="Arial" pitchFamily="34" charset="0"/>
            </a:endParaRPr>
          </a:p>
          <a:p>
            <a:pPr lvl="0"/>
            <a:r>
              <a:rPr lang="en-US" sz="1600" dirty="0">
                <a:latin typeface="Arial" pitchFamily="34" charset="0"/>
                <a:cs typeface="Arial" pitchFamily="34" charset="0"/>
              </a:rPr>
              <a:t>Organizations contacted in an attempt to locate sources that are </a:t>
            </a:r>
            <a:r>
              <a:rPr lang="en-US" sz="1600" i="1" dirty="0">
                <a:latin typeface="Arial" pitchFamily="34" charset="0"/>
                <a:cs typeface="Arial" pitchFamily="34" charset="0"/>
              </a:rPr>
              <a:t>SB </a:t>
            </a:r>
            <a:r>
              <a:rPr lang="en-US" sz="1600" dirty="0">
                <a:latin typeface="Arial" pitchFamily="34" charset="0"/>
                <a:cs typeface="Arial" pitchFamily="34" charset="0"/>
              </a:rPr>
              <a:t>(including ANCs and Indian tribes), VOSB, SDVOSB, HUBZone, SDB (including ANCs and Indian tribes), or WOSB concerns.</a:t>
            </a:r>
          </a:p>
          <a:p>
            <a:pPr lvl="0"/>
            <a:endParaRPr lang="en-US" sz="1800" dirty="0">
              <a:latin typeface="Arial" pitchFamily="34" charset="0"/>
              <a:cs typeface="Arial" pitchFamily="34" charset="0"/>
            </a:endParaRPr>
          </a:p>
        </p:txBody>
      </p:sp>
    </p:spTree>
    <p:extLst>
      <p:ext uri="{BB962C8B-B14F-4D97-AF65-F5344CB8AC3E}">
        <p14:creationId xmlns:p14="http://schemas.microsoft.com/office/powerpoint/2010/main" val="173870429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4" name="Google Shape;174;p24"/>
          <p:cNvSpPr txBox="1">
            <a:spLocks noGrp="1"/>
          </p:cNvSpPr>
          <p:nvPr>
            <p:ph type="title"/>
          </p:nvPr>
        </p:nvSpPr>
        <p:spPr>
          <a:xfrm>
            <a:off x="1066798" y="12"/>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idx="1"/>
          </p:nvPr>
        </p:nvSpPr>
        <p:spPr>
          <a:xfrm>
            <a:off x="690626" y="1718450"/>
            <a:ext cx="8148574" cy="4637900"/>
          </a:xfrm>
          <a:prstGeom prst="rect">
            <a:avLst/>
          </a:prstGeom>
          <a:noFill/>
          <a:ln>
            <a:noFill/>
          </a:ln>
        </p:spPr>
        <p:txBody>
          <a:bodyPr spcFirstLastPara="1" wrap="square" lIns="91425" tIns="45700" rIns="91425" bIns="45700" anchor="t" anchorCtr="0">
            <a:noAutofit/>
          </a:bodyPr>
          <a:lstStyle/>
          <a:p>
            <a:pPr marL="0" marR="5080" indent="0" rtl="0">
              <a:spcBef>
                <a:spcPts val="0"/>
              </a:spcBef>
              <a:spcAft>
                <a:spcPts val="0"/>
              </a:spcAft>
              <a:buNone/>
            </a:pPr>
            <a:endParaRPr lang="en-US" sz="1050" b="1" i="0" u="sng" strike="noStrike" dirty="0">
              <a:effectLst/>
              <a:latin typeface="Calibri" panose="020F0502020204030204" pitchFamily="34" charset="0"/>
            </a:endParaRPr>
          </a:p>
          <a:p>
            <a:pPr marL="0" marR="5080" indent="0" rtl="0">
              <a:spcBef>
                <a:spcPts val="0"/>
              </a:spcBef>
              <a:spcAft>
                <a:spcPts val="0"/>
              </a:spcAft>
              <a:buNone/>
            </a:pPr>
            <a:r>
              <a:rPr lang="en-US" sz="1800" b="1" i="0" strike="noStrike" dirty="0">
                <a:effectLst/>
              </a:rPr>
              <a:t>WAIVER REQUIREMENTS</a:t>
            </a:r>
          </a:p>
          <a:p>
            <a:pPr marL="0" marR="5080" indent="0" rtl="0">
              <a:spcBef>
                <a:spcPts val="0"/>
              </a:spcBef>
              <a:spcAft>
                <a:spcPts val="0"/>
              </a:spcAft>
              <a:buNone/>
            </a:pPr>
            <a:endParaRPr lang="en-US" sz="1400" u="sng" dirty="0">
              <a:latin typeface="Aerial"/>
            </a:endParaRPr>
          </a:p>
          <a:p>
            <a:pPr marL="0" marR="5080" indent="0">
              <a:spcBef>
                <a:spcPts val="0"/>
              </a:spcBef>
              <a:buNone/>
            </a:pPr>
            <a:r>
              <a:rPr lang="en-US" sz="1600" i="0" u="none" strike="noStrike" dirty="0">
                <a:effectLst/>
              </a:rPr>
              <a:t>If no subcontracting opportunities exist the </a:t>
            </a:r>
            <a:r>
              <a:rPr lang="en-US" sz="1600" b="1" i="0" u="none" strike="noStrike" dirty="0">
                <a:effectLst/>
              </a:rPr>
              <a:t>contractor</a:t>
            </a:r>
            <a:r>
              <a:rPr lang="en-US" sz="1600" i="0" u="none" strike="noStrike" dirty="0">
                <a:effectLst/>
              </a:rPr>
              <a:t> must submit to the CO a request for a waiver, signed by a company official, providing a detailed rationale for the waiver.  The Contracting Officer must notify the OSDBU office after receipt of offers if the contracting officer determines that an apparent successful offeror’s proposal has no subcontracting opportunities.</a:t>
            </a:r>
          </a:p>
          <a:p>
            <a:pPr marL="38100" marR="930910" indent="0" rtl="0" fontAlgn="base">
              <a:spcBef>
                <a:spcPts val="1800"/>
              </a:spcBef>
              <a:spcAft>
                <a:spcPts val="0"/>
              </a:spcAft>
              <a:buNone/>
            </a:pPr>
            <a:r>
              <a:rPr lang="en-US" sz="1600" i="0" u="none" strike="noStrike" dirty="0">
                <a:effectLst/>
              </a:rPr>
              <a:t>	(1)  </a:t>
            </a:r>
            <a:r>
              <a:rPr lang="en-US" sz="1600" dirty="0"/>
              <a:t>The contracting officer must c</a:t>
            </a:r>
            <a:r>
              <a:rPr lang="en-US" sz="1600" i="0" u="none" strike="noStrike" dirty="0">
                <a:effectLst/>
              </a:rPr>
              <a:t>oordinate the notice through the contracting officer’s OSDBU SBTA.</a:t>
            </a:r>
          </a:p>
          <a:p>
            <a:pPr marL="38100" marR="930910" indent="0" rtl="0" fontAlgn="base">
              <a:spcBef>
                <a:spcPts val="1800"/>
              </a:spcBef>
              <a:spcAft>
                <a:spcPts val="0"/>
              </a:spcAft>
              <a:buNone/>
            </a:pPr>
            <a:r>
              <a:rPr lang="en-US" sz="1600" i="0" u="none" strike="noStrike" dirty="0">
                <a:effectLst/>
              </a:rPr>
              <a:t>	(2)  Include the justification documenting the rationale behind a determination of no subcontracting opportunities. The contracting officer may submit the justification provided by the apparent successful offeror when notifying the OSDBU.</a:t>
            </a:r>
          </a:p>
          <a:p>
            <a:pPr marL="38100" marR="930910" indent="0" rtl="0" fontAlgn="base">
              <a:spcBef>
                <a:spcPts val="1800"/>
              </a:spcBef>
              <a:spcAft>
                <a:spcPts val="0"/>
              </a:spcAft>
              <a:buNone/>
            </a:pPr>
            <a:r>
              <a:rPr lang="en-US" sz="1600" i="0" u="none" strike="noStrike" dirty="0">
                <a:effectLst/>
              </a:rPr>
              <a:t>	(3)  Obtain AA OSDBU concurrence on the determination prior to contract award (this role has been delegated to the Subcontracting Program Manager.</a:t>
            </a:r>
            <a:r>
              <a:rPr lang="en-US" sz="1600" dirty="0"/>
              <a:t>)</a:t>
            </a:r>
            <a:endParaRPr lang="en-US" sz="1600" i="0" u="none" strike="noStrike" dirty="0">
              <a:effectLst/>
            </a:endParaRPr>
          </a:p>
          <a:p>
            <a:pPr marL="381000" marR="930910" rtl="0" fontAlgn="base">
              <a:spcBef>
                <a:spcPts val="1800"/>
              </a:spcBef>
              <a:spcAft>
                <a:spcPts val="0"/>
              </a:spcAft>
              <a:buAutoNum type="arabicPeriod" startAt="2"/>
            </a:pPr>
            <a:endParaRPr lang="en-US" sz="1800" i="0" u="none" strike="noStrike" dirty="0">
              <a:effectLst/>
            </a:endParaRP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a:t>
            </a:fld>
            <a:endParaRPr/>
          </a:p>
        </p:txBody>
      </p:sp>
    </p:spTree>
    <p:extLst>
      <p:ext uri="{BB962C8B-B14F-4D97-AF65-F5344CB8AC3E}">
        <p14:creationId xmlns:p14="http://schemas.microsoft.com/office/powerpoint/2010/main" val="1321423492"/>
      </p:ext>
    </p:extLst>
  </p:cSld>
  <p:clrMapOvr>
    <a:masterClrMapping/>
  </p:clrMapOvr>
  <p:transition spd="slow">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40</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2037458"/>
            <a:ext cx="7391400" cy="43704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XII. </a:t>
            </a:r>
            <a:r>
              <a:rPr kumimoji="0" lang="en-US" b="1" i="0" u="sng" strike="noStrike" kern="1200" cap="none" spc="0" normalizeH="0" baseline="0" noProof="0" dirty="0">
                <a:ln>
                  <a:noFill/>
                </a:ln>
                <a:solidFill>
                  <a:prstClr val="black"/>
                </a:solidFill>
                <a:effectLst/>
                <a:uLnTx/>
                <a:uFillTx/>
                <a:latin typeface="Arial" pitchFamily="34" charset="0"/>
                <a:ea typeface="+mn-ea"/>
                <a:cs typeface="Arial" pitchFamily="34" charset="0"/>
              </a:rPr>
              <a:t>RECORDKEEPING (continued)</a:t>
            </a: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Records on each subcontract solicitation resulting in an award of more than the simplified acquisition threshold as defined in </a:t>
            </a:r>
            <a:r>
              <a:rPr kumimoji="0" lang="en-US"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2.101 </a:t>
            </a: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as of the date of the subcontract award, indicating whether the following business concerns were solicited and if not, why not: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 Small businesses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 Service-disabled veteran-owned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 HUBZone small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 Small disadvantaged businesses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 Women-owned small businesses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applicable, the reason award was not made to a small business concern.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566530048"/>
      </p:ext>
    </p:extLst>
  </p:cSld>
  <p:clrMapOvr>
    <a:masterClrMapping/>
  </p:clrMapOvr>
  <p:transition spd="slow">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41</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752600"/>
            <a:ext cx="7924800" cy="5078313"/>
          </a:xfrm>
          <a:prstGeom prst="rect">
            <a:avLst/>
          </a:prstGeom>
          <a:noFill/>
        </p:spPr>
        <p:txBody>
          <a:bodyPr wrap="square">
            <a:spAutoFit/>
          </a:bodyPr>
          <a:lstStyle/>
          <a:p>
            <a:pPr lvl="0"/>
            <a:r>
              <a:rPr lang="en-US" sz="1800" dirty="0">
                <a:latin typeface="Arial" pitchFamily="34" charset="0"/>
                <a:cs typeface="Arial" pitchFamily="34" charset="0"/>
              </a:rPr>
              <a:t>Records of any outreach efforts to contact:</a:t>
            </a:r>
          </a:p>
          <a:p>
            <a:r>
              <a:rPr lang="en-US" sz="1800" dirty="0">
                <a:latin typeface="Arial" pitchFamily="34" charset="0"/>
                <a:cs typeface="Arial" pitchFamily="34" charset="0"/>
              </a:rPr>
              <a:t>(A) Trade associations</a:t>
            </a:r>
          </a:p>
          <a:p>
            <a:r>
              <a:rPr lang="en-US" sz="1800" dirty="0">
                <a:latin typeface="Arial" pitchFamily="34" charset="0"/>
                <a:cs typeface="Arial" pitchFamily="34" charset="0"/>
              </a:rPr>
              <a:t>(B) Business development organizations </a:t>
            </a:r>
          </a:p>
          <a:p>
            <a:r>
              <a:rPr lang="en-US" sz="1800" dirty="0">
                <a:latin typeface="Arial" pitchFamily="34" charset="0"/>
                <a:cs typeface="Arial" pitchFamily="34" charset="0"/>
              </a:rPr>
              <a:t>(C) Conferences and trade fairs to locate small, HUBZone small, small disadvantaged, service-disabled veteran-owned, and women-owned small business sources</a:t>
            </a:r>
          </a:p>
          <a:p>
            <a:r>
              <a:rPr lang="en-US" sz="1800" dirty="0">
                <a:latin typeface="Arial" pitchFamily="34" charset="0"/>
                <a:cs typeface="Arial" pitchFamily="34" charset="0"/>
              </a:rPr>
              <a:t>(D) Veterans service organizations</a:t>
            </a:r>
          </a:p>
          <a:p>
            <a:r>
              <a:rPr lang="en-US" sz="1800" dirty="0">
                <a:latin typeface="Arial" pitchFamily="34" charset="0"/>
                <a:cs typeface="Arial" pitchFamily="34" charset="0"/>
              </a:rPr>
              <a:t> </a:t>
            </a:r>
          </a:p>
          <a:p>
            <a:pPr lvl="0"/>
            <a:r>
              <a:rPr lang="en-US" sz="1800" dirty="0">
                <a:latin typeface="Arial" pitchFamily="34" charset="0"/>
                <a:cs typeface="Arial" pitchFamily="34" charset="0"/>
              </a:rPr>
              <a:t>Records of internal guidance and encouragement provided to buyers through</a:t>
            </a:r>
          </a:p>
          <a:p>
            <a:r>
              <a:rPr lang="en-US" sz="1800" dirty="0">
                <a:latin typeface="Arial" pitchFamily="34" charset="0"/>
                <a:cs typeface="Arial" pitchFamily="34" charset="0"/>
              </a:rPr>
              <a:t>(A) Workshops, seminars, training, etc.</a:t>
            </a:r>
          </a:p>
          <a:p>
            <a:r>
              <a:rPr lang="en-US" sz="1800" dirty="0">
                <a:latin typeface="Arial" pitchFamily="34" charset="0"/>
                <a:cs typeface="Arial" pitchFamily="34" charset="0"/>
              </a:rPr>
              <a:t>(B) Monitoring performance to evaluate compliance with the program’s requirements</a:t>
            </a:r>
          </a:p>
          <a:p>
            <a:r>
              <a:rPr lang="en-US" sz="1800" dirty="0">
                <a:latin typeface="Arial" pitchFamily="34" charset="0"/>
                <a:cs typeface="Arial" pitchFamily="34" charset="0"/>
              </a:rPr>
              <a:t> </a:t>
            </a:r>
          </a:p>
          <a:p>
            <a:pPr lvl="0"/>
            <a:r>
              <a:rPr lang="en-US" sz="1800" dirty="0">
                <a:latin typeface="Arial" pitchFamily="34" charset="0"/>
                <a:cs typeface="Arial" pitchFamily="34" charset="0"/>
              </a:rPr>
              <a:t>Other records to support your compliance with the subcontracting plan:  (</a:t>
            </a:r>
            <a:r>
              <a:rPr lang="en-US" sz="1800" i="1" dirty="0">
                <a:latin typeface="Arial" pitchFamily="34" charset="0"/>
                <a:cs typeface="Arial" pitchFamily="34" charset="0"/>
              </a:rPr>
              <a:t>Please describe below</a:t>
            </a:r>
            <a:r>
              <a:rPr lang="en-US" sz="1800" dirty="0">
                <a:latin typeface="Arial" pitchFamily="34" charset="0"/>
                <a:cs typeface="Arial" pitchFamily="34" charset="0"/>
              </a:rPr>
              <a:t>.)</a:t>
            </a:r>
          </a:p>
          <a:p>
            <a:r>
              <a:rPr lang="en-US" sz="1800" dirty="0">
                <a:latin typeface="Arial" pitchFamily="34" charset="0"/>
                <a:cs typeface="Arial" pitchFamily="34" charset="0"/>
              </a:rPr>
              <a:t>________________________________________________________________________________________________________________________</a:t>
            </a:r>
          </a:p>
        </p:txBody>
      </p:sp>
    </p:spTree>
    <p:extLst>
      <p:ext uri="{BB962C8B-B14F-4D97-AF65-F5344CB8AC3E}">
        <p14:creationId xmlns:p14="http://schemas.microsoft.com/office/powerpoint/2010/main" val="689565775"/>
      </p:ext>
    </p:extLst>
  </p:cSld>
  <p:clrMapOvr>
    <a:masterClrMapping/>
  </p:clrMapOvr>
  <p:transition spd="slow">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42</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457200" y="1457311"/>
            <a:ext cx="8153400"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XIII. ADDITIONAL ASSURANCES: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make a good faith effort to acquire articles, equipment, supplies, services, or materials, or obtain the performance of construction work from the small business concerns that it used in preparing the bid or proposal, in the same or greater scope, amount, and quality used in preparing and submitting the bid or proposal.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provide the Contracting Officer with a written explanation if the Contractor fails to acquire articles, equipment, supplies, services or materials or obtain the performance of construction work as described in (d)(12) of FAR clause 52.219-9. This written explanation must be submitted to the Contracting Officer within 30 days of contract completion.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will not prohibit a subcontractor from discussing with the Contracting Officer any material matter pertaining to the payment to or utilization of a subcontractor; and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0000"/>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assures that the offeror will pay its small business subcontractors on time and in accordance with the terms and conditions of the subcontract, and notify the contracting officer if [</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pays a reduced or an untimely payment to a small business subcontractor (see FAR clause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52.242-5</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p:txBody>
      </p:sp>
      <p:pic>
        <p:nvPicPr>
          <p:cNvPr id="2" name="Google Shape;173;p24" descr="Small Business First store sign">
            <a:extLst>
              <a:ext uri="{FF2B5EF4-FFF2-40B4-BE49-F238E27FC236}">
                <a16:creationId xmlns:a16="http://schemas.microsoft.com/office/drawing/2014/main" id="{FBD4BC31-AE49-8C09-833A-44FEFD6E1D97}"/>
              </a:ext>
            </a:extLst>
          </p:cNvPr>
          <p:cNvPicPr preferRelativeResize="0"/>
          <p:nvPr/>
        </p:nvPicPr>
        <p:blipFill rotWithShape="1">
          <a:blip r:embed="rId5">
            <a:alphaModFix/>
          </a:blip>
          <a:srcRect/>
          <a:stretch/>
        </p:blipFill>
        <p:spPr>
          <a:xfrm>
            <a:off x="7666841" y="844556"/>
            <a:ext cx="1591459" cy="1223139"/>
          </a:xfrm>
          <a:prstGeom prst="rect">
            <a:avLst/>
          </a:prstGeom>
          <a:noFill/>
          <a:ln>
            <a:noFill/>
          </a:ln>
        </p:spPr>
      </p:pic>
    </p:spTree>
    <p:extLst>
      <p:ext uri="{BB962C8B-B14F-4D97-AF65-F5344CB8AC3E}">
        <p14:creationId xmlns:p14="http://schemas.microsoft.com/office/powerpoint/2010/main" val="2978219600"/>
      </p:ext>
    </p:extLst>
  </p:cSld>
  <p:clrMapOvr>
    <a:masterClrMapping/>
  </p:clrMapOvr>
  <p:transition spd="slow">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552541" y="931436"/>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43</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85800" y="1403578"/>
            <a:ext cx="7391400"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XIV. </a:t>
            </a: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COMMITMENT TO MAKE A “GOOD FAITH EFFORT”</a:t>
            </a:r>
            <a:endPar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sng" strike="noStrike" kern="1200" cap="none" spc="0" normalizeH="0" baseline="0" noProof="0" dirty="0">
                <a:ln>
                  <a:noFill/>
                </a:ln>
                <a:solidFill>
                  <a:srgbClr val="FF0000"/>
                </a:solidFill>
                <a:effectLst/>
                <a:uLnTx/>
                <a:uFillTx/>
                <a:latin typeface="Arial" pitchFamily="34" charset="0"/>
                <a:ea typeface="+mn-ea"/>
                <a:cs typeface="Arial" pitchFamily="34" charset="0"/>
              </a:rPr>
              <a:t>Company Name</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shall make a good faith effort to achieve the small business goals described in this plan by taking the efforts described below in addition to the efforts listed under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Sections IV, VIII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Section IX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of this plan: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List additional efforts</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_______________________________________________________________</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Calibri"/>
                <a:ea typeface="+mn-ea"/>
                <a:cs typeface="+mn-cs"/>
              </a:rPr>
              <a:t>______________________________________________________________________</a:t>
            </a:r>
            <a:endParaRPr kumimoji="0" lang="en-US"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Described in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SBA regulations 13 CFR 125.3(d)(3)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as well as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19.705-7</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dirty="0">
                <a:ln>
                  <a:noFill/>
                </a:ln>
                <a:solidFill>
                  <a:prstClr val="black"/>
                </a:solidFill>
                <a:effectLst/>
                <a:uLnTx/>
                <a:uFillTx/>
                <a:latin typeface="Arial" pitchFamily="34" charset="0"/>
                <a:ea typeface="+mn-ea"/>
                <a:cs typeface="Arial" pitchFamily="34" charset="0"/>
              </a:rPr>
              <a:t>XV. STATUTORY REQUIREMENTS (FAR 19.702)</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above requirements will be negotiated with the Contracting Officer in the time specified.  </a:t>
            </a:r>
            <a:r>
              <a:rPr kumimoji="0" lang="en-US" sz="1600" b="1" i="0" u="none" strike="noStrike" kern="1200" cap="none" spc="0" normalizeH="0" baseline="0" noProof="0" dirty="0">
                <a:ln>
                  <a:noFill/>
                </a:ln>
                <a:solidFill>
                  <a:srgbClr val="FF0000"/>
                </a:solidFill>
                <a:effectLst/>
                <a:uLnTx/>
                <a:uFillTx/>
                <a:latin typeface="Arial" pitchFamily="34" charset="0"/>
                <a:ea typeface="+mn-ea"/>
                <a:cs typeface="Arial" pitchFamily="34" charset="0"/>
              </a:rPr>
              <a:t>The plan must be approved prior to contract award, option exercise, or renewal</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The Contracting Officer must ensure per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FAR 19.705-5(a)(5) </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that an </a:t>
            </a:r>
            <a:r>
              <a:rPr kumimoji="0" lang="en-US" sz="16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acceptable plan is incorporated into and made a material part of the contract</a:t>
            </a: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rPr>
              <a:t>Failure to submit and negotiate the Subcontracting plan shall make the Offeror ineligible for award of a contract.</a:t>
            </a:r>
            <a:r>
              <a:rPr kumimoji="0" lang="en-US" sz="1600" b="0" i="0" u="none" strike="noStrike" kern="1200" cap="none" spc="0" normalizeH="0" baseline="0" noProof="0" dirty="0">
                <a:ln>
                  <a:noFill/>
                </a:ln>
                <a:solidFill>
                  <a:prstClr val="black"/>
                </a:solidFill>
                <a:effectLst/>
                <a:uLnTx/>
                <a:uFillTx/>
                <a:cs typeface="Arial" pitchFamily="34" charset="0"/>
              </a:rPr>
              <a:t> </a:t>
            </a:r>
            <a:endParaRPr lang="en-US" sz="1600" dirty="0"/>
          </a:p>
        </p:txBody>
      </p:sp>
    </p:spTree>
    <p:extLst>
      <p:ext uri="{BB962C8B-B14F-4D97-AF65-F5344CB8AC3E}">
        <p14:creationId xmlns:p14="http://schemas.microsoft.com/office/powerpoint/2010/main" val="864153750"/>
      </p:ext>
    </p:extLst>
  </p:cSld>
  <p:clrMapOvr>
    <a:masterClrMapping/>
  </p:clrMapOvr>
  <p:transition spd="slow">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762875" y="192133"/>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44</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93E49D0B-554D-C328-DC46-4A107AC4BD96}"/>
              </a:ext>
            </a:extLst>
          </p:cNvPr>
          <p:cNvSpPr txBox="1"/>
          <p:nvPr/>
        </p:nvSpPr>
        <p:spPr>
          <a:xfrm>
            <a:off x="609600" y="1815265"/>
            <a:ext cx="7467600" cy="4801314"/>
          </a:xfrm>
          <a:prstGeom prst="rect">
            <a:avLst/>
          </a:prstGeom>
          <a:noFill/>
        </p:spPr>
        <p:txBody>
          <a:bodyPr wrap="square">
            <a:spAutoFit/>
          </a:bodyPr>
          <a:lstStyle/>
          <a:p>
            <a:r>
              <a:rPr lang="en-US" b="1" u="sng" dirty="0"/>
              <a:t>XVI. SIGNATURE REQUIRED</a:t>
            </a:r>
            <a:r>
              <a:rPr lang="en-US" b="1" dirty="0"/>
              <a:t>: </a:t>
            </a:r>
            <a:r>
              <a:rPr lang="en-US" i="1" dirty="0"/>
              <a:t>Plan must be </a:t>
            </a:r>
            <a:r>
              <a:rPr lang="en-US" b="1" i="1" u="sng" dirty="0">
                <a:solidFill>
                  <a:srgbClr val="FF0000"/>
                </a:solidFill>
              </a:rPr>
              <a:t>signed</a:t>
            </a:r>
            <a:r>
              <a:rPr lang="en-US" i="1" dirty="0"/>
              <a:t> and </a:t>
            </a:r>
            <a:r>
              <a:rPr lang="en-US" b="1" i="1" u="sng" dirty="0">
                <a:solidFill>
                  <a:srgbClr val="FF0000"/>
                </a:solidFill>
              </a:rPr>
              <a:t>dated</a:t>
            </a:r>
            <a:r>
              <a:rPr lang="en-US" i="1" dirty="0"/>
              <a:t> by a company official.</a:t>
            </a:r>
            <a:endParaRPr lang="en-US" dirty="0"/>
          </a:p>
          <a:p>
            <a:r>
              <a:rPr lang="en-US" dirty="0"/>
              <a:t>This subcontracting plan was SUBMITTED by:</a:t>
            </a:r>
          </a:p>
          <a:p>
            <a:r>
              <a:rPr lang="en-US" b="1" dirty="0"/>
              <a:t>Signature</a:t>
            </a:r>
            <a:r>
              <a:rPr lang="en-US" dirty="0"/>
              <a:t>: ______________________________________________________</a:t>
            </a:r>
          </a:p>
          <a:p>
            <a:r>
              <a:rPr lang="en-US" b="1" dirty="0"/>
              <a:t>Typed Name</a:t>
            </a:r>
            <a:r>
              <a:rPr lang="en-US" dirty="0"/>
              <a:t>:____________________________________________________</a:t>
            </a:r>
          </a:p>
          <a:p>
            <a:r>
              <a:rPr lang="en-US" b="1" dirty="0"/>
              <a:t>Company Title</a:t>
            </a:r>
            <a:r>
              <a:rPr lang="en-US" dirty="0"/>
              <a:t>:___________________________________________________</a:t>
            </a:r>
          </a:p>
          <a:p>
            <a:r>
              <a:rPr lang="en-US" b="1" dirty="0"/>
              <a:t>Date Signed</a:t>
            </a:r>
            <a:r>
              <a:rPr lang="en-US" dirty="0"/>
              <a:t>: ____________________________________________________</a:t>
            </a:r>
          </a:p>
          <a:p>
            <a:r>
              <a:rPr lang="en-US" b="1" dirty="0"/>
              <a:t>Government Contracting Officer APPROVAL:</a:t>
            </a:r>
            <a:endParaRPr lang="en-US" dirty="0"/>
          </a:p>
          <a:p>
            <a:r>
              <a:rPr lang="en-US" b="1" dirty="0"/>
              <a:t>Signature</a:t>
            </a:r>
            <a:r>
              <a:rPr lang="en-US" dirty="0"/>
              <a:t>:_____________________________________________________</a:t>
            </a:r>
          </a:p>
          <a:p>
            <a:r>
              <a:rPr lang="en-US" b="1" dirty="0"/>
              <a:t>Printed Name</a:t>
            </a:r>
            <a:r>
              <a:rPr lang="en-US" dirty="0"/>
              <a:t>:__________________________________________________</a:t>
            </a:r>
          </a:p>
          <a:p>
            <a:r>
              <a:rPr lang="en-US" b="1" dirty="0"/>
              <a:t>Agency</a:t>
            </a:r>
            <a:r>
              <a:rPr lang="en-US" dirty="0"/>
              <a:t>:_________________________________________________________</a:t>
            </a:r>
          </a:p>
          <a:p>
            <a:r>
              <a:rPr lang="en-US" b="1" dirty="0"/>
              <a:t>DateSigned</a:t>
            </a:r>
            <a:r>
              <a:rPr lang="en-US" dirty="0"/>
              <a:t>:_____________________________________________________</a:t>
            </a:r>
          </a:p>
          <a:p>
            <a:endParaRPr lang="en-US" dirty="0"/>
          </a:p>
          <a:p>
            <a:r>
              <a:rPr lang="en-US" dirty="0"/>
              <a:t>Contracting officer may indicate their approval by signing the plan, although not required.  Approval is indicated when the negotiated subcontracting plan becomes a material part of the contract upon award as required </a:t>
            </a:r>
            <a:r>
              <a:rPr lang="en-US" b="1" dirty="0"/>
              <a:t>by FAR 19.705-5(a)(5) </a:t>
            </a:r>
            <a:r>
              <a:rPr lang="en-US" dirty="0"/>
              <a:t>and</a:t>
            </a:r>
            <a:r>
              <a:rPr lang="en-US" b="1" dirty="0"/>
              <a:t> FAR clause 52.219-9(c)(1)</a:t>
            </a:r>
            <a:r>
              <a:rPr lang="en-US" dirty="0"/>
              <a:t>.</a:t>
            </a:r>
          </a:p>
        </p:txBody>
      </p:sp>
    </p:spTree>
    <p:extLst>
      <p:ext uri="{BB962C8B-B14F-4D97-AF65-F5344CB8AC3E}">
        <p14:creationId xmlns:p14="http://schemas.microsoft.com/office/powerpoint/2010/main" val="1022561445"/>
      </p:ext>
    </p:extLst>
  </p:cSld>
  <p:clrMapOvr>
    <a:masterClrMapping/>
  </p:clrMapOvr>
  <p:transition spd="slow">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pic>
        <p:nvPicPr>
          <p:cNvPr id="173" name="Google Shape;173;p24" descr="Small Business First store sign"/>
          <p:cNvPicPr preferRelativeResize="0"/>
          <p:nvPr/>
        </p:nvPicPr>
        <p:blipFill rotWithShape="1">
          <a:blip r:embed="rId4">
            <a:alphaModFix/>
          </a:blip>
          <a:srcRect/>
          <a:stretch/>
        </p:blipFill>
        <p:spPr>
          <a:xfrm>
            <a:off x="7315200" y="1299211"/>
            <a:ext cx="1591459" cy="1223139"/>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45</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175" name="Google Shape;175;p24"/>
          <p:cNvSpPr txBox="1">
            <a:spLocks noGrp="1"/>
          </p:cNvSpPr>
          <p:nvPr>
            <p:ph type="body" idx="4294967295"/>
          </p:nvPr>
        </p:nvSpPr>
        <p:spPr>
          <a:xfrm>
            <a:off x="1066800" y="2518069"/>
            <a:ext cx="7762875" cy="3501731"/>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2400"/>
              <a:buNone/>
            </a:pP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6600" b="0" i="0" u="none" strike="noStrike" kern="1200" cap="none" spc="-15" normalizeH="0" baseline="0" noProof="0" dirty="0">
                <a:ln>
                  <a:noFill/>
                </a:ln>
                <a:solidFill>
                  <a:srgbClr val="266BA6"/>
                </a:solidFill>
                <a:effectLst/>
                <a:uLnTx/>
                <a:uFillTx/>
                <a:latin typeface="Calibri"/>
                <a:ea typeface="+mj-ea"/>
                <a:cs typeface="+mj-cs"/>
              </a:rPr>
              <a:t>QUESTIONS</a:t>
            </a:r>
            <a:r>
              <a:rPr kumimoji="0" lang="en-US" sz="6600" b="0" i="0" u="none" strike="noStrike" kern="1200" cap="none" spc="-100" normalizeH="0" baseline="0" noProof="0" dirty="0">
                <a:ln>
                  <a:noFill/>
                </a:ln>
                <a:solidFill>
                  <a:srgbClr val="266BA6"/>
                </a:solidFill>
                <a:effectLst/>
                <a:uLnTx/>
                <a:uFillTx/>
                <a:latin typeface="Calibri"/>
                <a:ea typeface="+mj-ea"/>
                <a:cs typeface="+mj-cs"/>
              </a:rPr>
              <a:t> </a:t>
            </a:r>
            <a:r>
              <a:rPr kumimoji="0" lang="en-US" sz="6600" b="0" i="0" u="none" strike="noStrike" kern="1200" cap="none" spc="0" normalizeH="0" baseline="0" noProof="0" dirty="0">
                <a:ln>
                  <a:noFill/>
                </a:ln>
                <a:solidFill>
                  <a:srgbClr val="266BA6"/>
                </a:solidFill>
                <a:effectLst/>
                <a:uLnTx/>
                <a:uFillTx/>
                <a:latin typeface="Calibri"/>
                <a:ea typeface="+mj-ea"/>
                <a:cs typeface="+mj-cs"/>
              </a:rPr>
              <a:t>?</a:t>
            </a:r>
            <a:endParaRPr lang="en-US" sz="2400" b="1" kern="0" dirty="0">
              <a:solidFill>
                <a:srgbClr val="000000"/>
              </a:solidFill>
              <a:latin typeface="Arial"/>
              <a:ea typeface="+mj-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Helena Koch</a:t>
            </a:r>
          </a:p>
          <a:p>
            <a:pPr marL="0" indent="0" algn="ctr">
              <a:spcBef>
                <a:spcPts val="0"/>
              </a:spcBef>
              <a:buClr>
                <a:srgbClr val="000000"/>
              </a:buClr>
              <a:buSzPts val="3200"/>
              <a:buNone/>
              <a:defRPr/>
            </a:pPr>
            <a:r>
              <a:rPr lang="en-US" sz="2400" dirty="0">
                <a:solidFill>
                  <a:prstClr val="black"/>
                </a:solidFill>
                <a:latin typeface="Arial"/>
                <a:cs typeface="Arial"/>
              </a:rPr>
              <a:t>Small Business Technical Advisor</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Mid-Atlantic Office of Small Business Utilization</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r>
              <a:rPr kumimoji="0" lang="en-US" sz="2400" b="0" i="0" u="none" strike="noStrike" kern="1200" cap="none" spc="0" normalizeH="0" baseline="0" noProof="0" dirty="0">
                <a:ln>
                  <a:noFill/>
                </a:ln>
                <a:solidFill>
                  <a:prstClr val="black"/>
                </a:solidFill>
                <a:effectLst/>
                <a:uLnTx/>
                <a:uFillTx/>
                <a:latin typeface="Arial"/>
                <a:ea typeface="+mn-ea"/>
                <a:cs typeface="Arial"/>
              </a:rPr>
              <a:t>Helena.Koch@gsa.gov</a:t>
            </a: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Tree>
    <p:extLst>
      <p:ext uri="{BB962C8B-B14F-4D97-AF65-F5344CB8AC3E}">
        <p14:creationId xmlns:p14="http://schemas.microsoft.com/office/powerpoint/2010/main" val="19019129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8"/>
            <a:ext cx="8229600" cy="828969"/>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2400" dirty="0">
                <a:latin typeface="Arial"/>
                <a:ea typeface="Arial"/>
                <a:cs typeface="Arial"/>
                <a:sym typeface="Arial"/>
              </a:rPr>
              <a:t>Office of Small and Disadvantaged Business Utilization (OSDBU)</a:t>
            </a:r>
          </a:p>
        </p:txBody>
      </p:sp>
      <p:sp>
        <p:nvSpPr>
          <p:cNvPr id="175" name="Google Shape;175;p24"/>
          <p:cNvSpPr txBox="1">
            <a:spLocks noGrp="1"/>
          </p:cNvSpPr>
          <p:nvPr>
            <p:ph sz="half" idx="1"/>
          </p:nvPr>
        </p:nvSpPr>
        <p:spPr>
          <a:xfrm>
            <a:off x="152400" y="1600200"/>
            <a:ext cx="4343400" cy="5121275"/>
          </a:xfrm>
          <a:prstGeom prst="rect">
            <a:avLst/>
          </a:prstGeom>
          <a:noFill/>
          <a:ln>
            <a:noFill/>
          </a:ln>
        </p:spPr>
        <p:txBody>
          <a:bodyPr spcFirstLastPara="1" wrap="square" lIns="91425" tIns="45700" rIns="91425" bIns="45700" anchor="t" anchorCtr="0">
            <a:noAutofit/>
          </a:bodyPr>
          <a:lstStyle/>
          <a:p>
            <a:pPr marL="0" indent="0">
              <a:buNone/>
            </a:pPr>
            <a:r>
              <a:rPr lang="en-US" sz="1400" b="1" dirty="0">
                <a:latin typeface="Arial" panose="020B0604020202020204" pitchFamily="34" charset="0"/>
                <a:cs typeface="Arial" panose="020B0604020202020204" pitchFamily="34" charset="0"/>
              </a:rPr>
              <a:t>A COMMERCIAL SUBCONTRATING PLAN</a:t>
            </a:r>
          </a:p>
          <a:p>
            <a:pPr marL="0" indent="0">
              <a:buNone/>
            </a:pPr>
            <a:endParaRPr lang="en-US" sz="1400" b="1" dirty="0">
              <a:latin typeface="Arial" panose="020B0604020202020204" pitchFamily="34" charset="0"/>
              <a:cs typeface="Arial" panose="020B0604020202020204" pitchFamily="34" charset="0"/>
            </a:endParaRPr>
          </a:p>
          <a:p>
            <a:r>
              <a:rPr lang="en-US" sz="1200" dirty="0">
                <a:solidFill>
                  <a:srgbClr val="000000"/>
                </a:solidFill>
                <a:effectLst/>
              </a:rPr>
              <a:t>Includes the Offeror’s (or Contractor’s) planned subcontracting supporting</a:t>
            </a:r>
            <a:r>
              <a:rPr lang="en-US" sz="1200" b="1" dirty="0">
                <a:solidFill>
                  <a:srgbClr val="000000"/>
                </a:solidFill>
                <a:effectLst/>
              </a:rPr>
              <a:t> both commercial AND government business, </a:t>
            </a:r>
            <a:r>
              <a:rPr lang="en-US" sz="1200" dirty="0">
                <a:solidFill>
                  <a:srgbClr val="000000"/>
                </a:solidFill>
                <a:effectLst/>
              </a:rPr>
              <a:t>rather than solely to a single government agency or contract</a:t>
            </a:r>
            <a:r>
              <a:rPr lang="en-US" sz="1200" dirty="0">
                <a:effectLst/>
              </a:rPr>
              <a:t> </a:t>
            </a:r>
          </a:p>
          <a:p>
            <a:r>
              <a:rPr lang="en-US" sz="1200" dirty="0">
                <a:solidFill>
                  <a:srgbClr val="000000"/>
                </a:solidFill>
                <a:effectLst/>
              </a:rPr>
              <a:t>Is the </a:t>
            </a:r>
            <a:r>
              <a:rPr lang="en-US" sz="1200" b="1" dirty="0">
                <a:solidFill>
                  <a:srgbClr val="000000"/>
                </a:solidFill>
                <a:effectLst/>
              </a:rPr>
              <a:t>preferred</a:t>
            </a:r>
            <a:r>
              <a:rPr lang="en-US" sz="1200" dirty="0">
                <a:solidFill>
                  <a:srgbClr val="000000"/>
                </a:solidFill>
                <a:effectLst/>
              </a:rPr>
              <a:t> type of subcontracting plan for Contractors furnishing </a:t>
            </a:r>
            <a:r>
              <a:rPr lang="en-US" sz="1200" b="1" dirty="0">
                <a:solidFill>
                  <a:srgbClr val="000000"/>
                </a:solidFill>
                <a:effectLst/>
              </a:rPr>
              <a:t>commercial items and services</a:t>
            </a:r>
            <a:r>
              <a:rPr lang="en-US" sz="1200" dirty="0">
                <a:solidFill>
                  <a:srgbClr val="000000"/>
                </a:solidFill>
                <a:effectLst/>
              </a:rPr>
              <a:t>.  However, if the contract will be a multiple award, </a:t>
            </a:r>
            <a:r>
              <a:rPr lang="en-US" sz="1200" dirty="0">
                <a:solidFill>
                  <a:srgbClr val="000000"/>
                </a:solidFill>
              </a:rPr>
              <a:t>IDIQ </a:t>
            </a:r>
            <a:r>
              <a:rPr lang="en-US" sz="1200" dirty="0">
                <a:solidFill>
                  <a:srgbClr val="000000"/>
                </a:solidFill>
                <a:effectLst/>
              </a:rPr>
              <a:t>contract where task/delivery orders will be funded by more than one federal agency, consider using the individual subcontracting plan.</a:t>
            </a:r>
            <a:r>
              <a:rPr lang="en-US" sz="1200" dirty="0">
                <a:effectLst/>
              </a:rPr>
              <a:t> </a:t>
            </a:r>
          </a:p>
          <a:p>
            <a:r>
              <a:rPr lang="en-US" sz="1200" dirty="0">
                <a:solidFill>
                  <a:srgbClr val="000000"/>
                </a:solidFill>
                <a:effectLst/>
              </a:rPr>
              <a:t>Covers only the </a:t>
            </a:r>
            <a:r>
              <a:rPr lang="en-US" sz="1200" b="1" dirty="0">
                <a:solidFill>
                  <a:srgbClr val="000000"/>
                </a:solidFill>
                <a:effectLst/>
              </a:rPr>
              <a:t>company’s fiscal year </a:t>
            </a:r>
            <a:r>
              <a:rPr lang="en-US" sz="1200" dirty="0">
                <a:solidFill>
                  <a:srgbClr val="000000"/>
                </a:solidFill>
                <a:effectLst/>
              </a:rPr>
              <a:t>(12 month period - i.e., </a:t>
            </a:r>
            <a:r>
              <a:rPr lang="en-US" sz="1200" b="1" dirty="0">
                <a:solidFill>
                  <a:srgbClr val="000000"/>
                </a:solidFill>
                <a:effectLst/>
              </a:rPr>
              <a:t>only one commercial plan per Contractor annually</a:t>
            </a:r>
            <a:r>
              <a:rPr lang="en-US" sz="1200" dirty="0">
                <a:solidFill>
                  <a:srgbClr val="000000"/>
                </a:solidFill>
                <a:effectLst/>
              </a:rPr>
              <a:t>).</a:t>
            </a:r>
            <a:r>
              <a:rPr lang="en-US" sz="1200" dirty="0">
                <a:effectLst/>
              </a:rPr>
              <a:t> </a:t>
            </a:r>
          </a:p>
          <a:p>
            <a:r>
              <a:rPr lang="en-US" sz="1200" dirty="0">
                <a:solidFill>
                  <a:srgbClr val="000000"/>
                </a:solidFill>
                <a:effectLst/>
              </a:rPr>
              <a:t>Applies to the purchasing to support the </a:t>
            </a:r>
            <a:r>
              <a:rPr lang="en-US" sz="1200" b="1" dirty="0">
                <a:solidFill>
                  <a:srgbClr val="000000"/>
                </a:solidFill>
                <a:effectLst/>
              </a:rPr>
              <a:t>entire production of commercial items sold by the entire company </a:t>
            </a:r>
            <a:r>
              <a:rPr lang="en-US" sz="1200" dirty="0">
                <a:solidFill>
                  <a:srgbClr val="000000"/>
                </a:solidFill>
                <a:effectLst/>
              </a:rPr>
              <a:t>or is limited to a portion thereof (e.g. division, plant, or product line.</a:t>
            </a:r>
            <a:r>
              <a:rPr lang="en-US" sz="1200" dirty="0">
                <a:solidFill>
                  <a:srgbClr val="000000"/>
                </a:solidFill>
              </a:rPr>
              <a:t>}</a:t>
            </a:r>
            <a:endParaRPr lang="en-US" sz="1200" dirty="0">
              <a:effectLst/>
            </a:endParaRPr>
          </a:p>
          <a:p>
            <a:r>
              <a:rPr lang="en-US" sz="1200" b="1" dirty="0">
                <a:solidFill>
                  <a:srgbClr val="000000"/>
                </a:solidFill>
                <a:effectLst/>
              </a:rPr>
              <a:t>Must</a:t>
            </a:r>
            <a:r>
              <a:rPr lang="en-US" sz="1200" dirty="0">
                <a:solidFill>
                  <a:srgbClr val="000000"/>
                </a:solidFill>
                <a:effectLst/>
              </a:rPr>
              <a:t> include indirect costs (i.e. general and routine commercial purchases)</a:t>
            </a:r>
            <a:r>
              <a:rPr lang="en-US" sz="1200" dirty="0">
                <a:effectLst/>
              </a:rPr>
              <a:t> </a:t>
            </a:r>
          </a:p>
          <a:p>
            <a:r>
              <a:rPr lang="en-US" sz="1200" b="1" dirty="0">
                <a:solidFill>
                  <a:srgbClr val="000000"/>
                </a:solidFill>
                <a:effectLst/>
              </a:rPr>
              <a:t>Remains in effect during the Contractor’s fiscal year for all Government contracts in effect during that period.  </a:t>
            </a:r>
            <a:r>
              <a:rPr lang="en-US" sz="1200" dirty="0">
                <a:solidFill>
                  <a:srgbClr val="000000"/>
                </a:solidFill>
                <a:effectLst/>
              </a:rPr>
              <a:t>Once a Contractor’s commercial plan has been approved, the Government shall not require another subcontracting plan from the same Contractor while the plan remains in</a:t>
            </a:r>
            <a:r>
              <a:rPr lang="en-US" sz="1200" b="1" dirty="0">
                <a:solidFill>
                  <a:srgbClr val="000000"/>
                </a:solidFill>
                <a:effectLst/>
              </a:rPr>
              <a:t> </a:t>
            </a:r>
            <a:r>
              <a:rPr lang="en-US" sz="1200" dirty="0">
                <a:solidFill>
                  <a:srgbClr val="000000"/>
                </a:solidFill>
                <a:effectLst/>
              </a:rPr>
              <a:t>effect, as long as the product or service being provided continues to meet the definition of a commercial item.</a:t>
            </a:r>
            <a:r>
              <a:rPr lang="en-US" sz="1200" dirty="0">
                <a:effectLst/>
              </a:rPr>
              <a:t> </a:t>
            </a: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12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2" name="Content Placeholder 1">
            <a:extLst>
              <a:ext uri="{FF2B5EF4-FFF2-40B4-BE49-F238E27FC236}">
                <a16:creationId xmlns:a16="http://schemas.microsoft.com/office/drawing/2014/main" id="{DA78FCAF-B393-E61D-0620-ADB9E888F2EF}"/>
              </a:ext>
            </a:extLst>
          </p:cNvPr>
          <p:cNvSpPr>
            <a:spLocks noGrp="1"/>
          </p:cNvSpPr>
          <p:nvPr>
            <p:ph sz="half" idx="2"/>
          </p:nvPr>
        </p:nvSpPr>
        <p:spPr/>
        <p:txBody>
          <a:bodyPr>
            <a:normAutofit fontScale="92500" lnSpcReduction="10000"/>
          </a:bodyPr>
          <a:lstStyle/>
          <a:p>
            <a:pPr marL="0" marR="0">
              <a:lnSpc>
                <a:spcPct val="115000"/>
              </a:lnSpc>
              <a:spcBef>
                <a:spcPts val="0"/>
              </a:spcBef>
              <a:spcAft>
                <a:spcPts val="0"/>
              </a:spcAft>
            </a:pPr>
            <a:endParaRPr lang="en-US" sz="1400" b="1" dirty="0">
              <a:solidFill>
                <a:srgbClr val="000000"/>
              </a:solidFill>
              <a:effectLst/>
              <a:latin typeface="Arial" panose="020B0604020202020204" pitchFamily="34" charset="0"/>
              <a:ea typeface="Arial" panose="020B0604020202020204" pitchFamily="34" charset="0"/>
            </a:endParaRPr>
          </a:p>
          <a:p>
            <a:pPr marL="0" marR="0" indent="0">
              <a:lnSpc>
                <a:spcPct val="115000"/>
              </a:lnSpc>
              <a:spcBef>
                <a:spcPts val="0"/>
              </a:spcBef>
              <a:spcAft>
                <a:spcPts val="0"/>
              </a:spcAft>
              <a:buNone/>
            </a:pPr>
            <a:r>
              <a:rPr lang="en-US" sz="1400" b="1" dirty="0">
                <a:solidFill>
                  <a:srgbClr val="000000"/>
                </a:solidFill>
                <a:effectLst/>
                <a:latin typeface="Arial" panose="020B0604020202020204" pitchFamily="34" charset="0"/>
                <a:ea typeface="Arial" panose="020B0604020202020204" pitchFamily="34" charset="0"/>
              </a:rPr>
              <a:t>       AN INDIVIDUAL SUBCONTRACTING PLAN:</a:t>
            </a:r>
          </a:p>
          <a:p>
            <a:pPr marL="0" marR="0">
              <a:lnSpc>
                <a:spcPct val="115000"/>
              </a:lnSpc>
              <a:spcBef>
                <a:spcPts val="0"/>
              </a:spcBef>
              <a:spcAft>
                <a:spcPts val="0"/>
              </a:spcAft>
            </a:pPr>
            <a:endParaRPr lang="en-US" sz="1200" dirty="0">
              <a:effectLst/>
              <a:latin typeface="Arial" panose="020B0604020202020204" pitchFamily="34" charset="0"/>
              <a:ea typeface="Arial" panose="020B0604020202020204" pitchFamily="34" charset="0"/>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Applies to a </a:t>
            </a:r>
            <a:r>
              <a:rPr lang="en-US" sz="1400" b="1" dirty="0">
                <a:solidFill>
                  <a:srgbClr val="000000"/>
                </a:solidFill>
                <a:effectLst/>
                <a:latin typeface="Noto Sans Symbols"/>
                <a:ea typeface="Noto Sans Symbols"/>
                <a:cs typeface="Noto Sans Symbols"/>
              </a:rPr>
              <a:t>specific federal agency (GSA) single contract</a:t>
            </a:r>
            <a:endParaRPr lang="en-US" sz="1400" b="1"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b="1" dirty="0">
                <a:solidFill>
                  <a:srgbClr val="000000"/>
                </a:solidFill>
                <a:effectLst/>
                <a:latin typeface="Noto Sans Symbols"/>
                <a:ea typeface="Noto Sans Symbols"/>
                <a:cs typeface="Noto Sans Symbols"/>
              </a:rPr>
              <a:t>Covers the entire contract period, including all options whether exercised or not</a:t>
            </a:r>
            <a:endParaRPr lang="en-US" sz="1400" b="1"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Contains goals that are based on the offeror’s planned subcontracting (and purchasing) in support of the specific contract</a:t>
            </a:r>
            <a:endParaRPr lang="en-US" sz="1400"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Indirect costs incurred for common or joint purposes </a:t>
            </a:r>
            <a:r>
              <a:rPr lang="en-US" sz="1400" b="1" dirty="0">
                <a:solidFill>
                  <a:srgbClr val="000000"/>
                </a:solidFill>
                <a:effectLst/>
                <a:latin typeface="Noto Sans Symbols"/>
                <a:ea typeface="Noto Sans Symbols"/>
                <a:cs typeface="Noto Sans Symbols"/>
              </a:rPr>
              <a:t>may be included </a:t>
            </a:r>
            <a:r>
              <a:rPr lang="en-US" sz="1400" dirty="0">
                <a:solidFill>
                  <a:srgbClr val="000000"/>
                </a:solidFill>
                <a:effectLst/>
                <a:latin typeface="Noto Sans Symbols"/>
                <a:ea typeface="Noto Sans Symbols"/>
                <a:cs typeface="Noto Sans Symbols"/>
              </a:rPr>
              <a:t>in the plan, allocated on a </a:t>
            </a:r>
            <a:r>
              <a:rPr lang="en-US" sz="1400" u="sng" dirty="0">
                <a:solidFill>
                  <a:srgbClr val="000000"/>
                </a:solidFill>
                <a:effectLst/>
                <a:latin typeface="Noto Sans Symbols"/>
                <a:ea typeface="Noto Sans Symbols"/>
                <a:cs typeface="Noto Sans Symbols"/>
              </a:rPr>
              <a:t>prorated</a:t>
            </a:r>
            <a:r>
              <a:rPr lang="en-US" sz="1400" dirty="0">
                <a:solidFill>
                  <a:srgbClr val="000000"/>
                </a:solidFill>
                <a:effectLst/>
                <a:latin typeface="Noto Sans Symbols"/>
                <a:ea typeface="Noto Sans Symbols"/>
                <a:cs typeface="Noto Sans Symbols"/>
              </a:rPr>
              <a:t> basis to the contract. If included in the plan, indirect costs must be included in the reports after award.</a:t>
            </a:r>
            <a:endParaRPr lang="en-US" sz="1400" dirty="0">
              <a:effectLst/>
              <a:latin typeface="Noto Sans Symbols"/>
              <a:ea typeface="Noto Sans Symbols"/>
              <a:cs typeface="Noto Sans Symbols"/>
            </a:endParaRPr>
          </a:p>
          <a:p>
            <a:pPr marL="342900" marR="0" lvl="0" indent="-34290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For contracts with option periods, the individual plan will include:</a:t>
            </a:r>
            <a:endParaRPr lang="en-US" sz="1400"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separate goal table for the </a:t>
            </a:r>
            <a:r>
              <a:rPr lang="en-US" sz="1400" b="1" dirty="0">
                <a:solidFill>
                  <a:srgbClr val="000000"/>
                </a:solidFill>
                <a:effectLst/>
                <a:latin typeface="Noto Sans Symbols"/>
                <a:ea typeface="Noto Sans Symbols"/>
                <a:cs typeface="Noto Sans Symbols"/>
              </a:rPr>
              <a:t>base period</a:t>
            </a:r>
            <a:endParaRPr lang="en-US" sz="1400" b="1"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separate goal table for </a:t>
            </a:r>
            <a:r>
              <a:rPr lang="en-US" sz="1400" b="1" dirty="0">
                <a:solidFill>
                  <a:srgbClr val="000000"/>
                </a:solidFill>
                <a:effectLst/>
                <a:latin typeface="Noto Sans Symbols"/>
                <a:ea typeface="Noto Sans Symbols"/>
                <a:cs typeface="Noto Sans Symbols"/>
              </a:rPr>
              <a:t>each option period</a:t>
            </a:r>
            <a:endParaRPr lang="en-US" sz="1400" b="1" dirty="0">
              <a:effectLst/>
              <a:latin typeface="Noto Sans Symbols"/>
              <a:ea typeface="Noto Sans Symbols"/>
              <a:cs typeface="Noto Sans Symbols"/>
            </a:endParaRPr>
          </a:p>
          <a:p>
            <a:pPr marL="742950" marR="0" lvl="1" indent="-285750">
              <a:lnSpc>
                <a:spcPct val="115000"/>
              </a:lnSpc>
              <a:spcBef>
                <a:spcPts val="0"/>
              </a:spcBef>
              <a:spcAft>
                <a:spcPts val="0"/>
              </a:spcAft>
              <a:buSzPts val="1000"/>
              <a:buFont typeface="Arial" panose="020B0604020202020204" pitchFamily="34" charset="0"/>
              <a:buChar char="●"/>
            </a:pPr>
            <a:r>
              <a:rPr lang="en-US" sz="1400" dirty="0">
                <a:solidFill>
                  <a:srgbClr val="000000"/>
                </a:solidFill>
                <a:effectLst/>
                <a:latin typeface="Noto Sans Symbols"/>
                <a:ea typeface="Noto Sans Symbols"/>
                <a:cs typeface="Noto Sans Symbols"/>
              </a:rPr>
              <a:t>a </a:t>
            </a:r>
            <a:r>
              <a:rPr lang="en-US" sz="1400" b="1" dirty="0">
                <a:solidFill>
                  <a:srgbClr val="000000"/>
                </a:solidFill>
                <a:effectLst/>
                <a:latin typeface="Noto Sans Symbols"/>
                <a:ea typeface="Noto Sans Symbols"/>
                <a:cs typeface="Noto Sans Symbols"/>
              </a:rPr>
              <a:t>sum total table of all periods </a:t>
            </a:r>
            <a:r>
              <a:rPr lang="en-US" sz="1400" dirty="0">
                <a:solidFill>
                  <a:srgbClr val="000000"/>
                </a:solidFill>
                <a:effectLst/>
                <a:latin typeface="Noto Sans Symbols"/>
                <a:ea typeface="Noto Sans Symbols"/>
                <a:cs typeface="Noto Sans Symbols"/>
              </a:rPr>
              <a:t>for the entire contract term</a:t>
            </a:r>
            <a:endParaRPr lang="en-US" sz="1400" dirty="0">
              <a:effectLst/>
              <a:latin typeface="Noto Sans Symbols"/>
              <a:ea typeface="Noto Sans Symbols"/>
              <a:cs typeface="Noto Sans Symbols"/>
            </a:endParaRPr>
          </a:p>
          <a:p>
            <a:endParaRPr lang="en-US" dirty="0"/>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5</a:t>
            </a:fld>
            <a:endParaRPr dirty="0"/>
          </a:p>
        </p:txBody>
      </p:sp>
    </p:spTree>
    <p:extLst>
      <p:ext uri="{BB962C8B-B14F-4D97-AF65-F5344CB8AC3E}">
        <p14:creationId xmlns:p14="http://schemas.microsoft.com/office/powerpoint/2010/main" val="279931931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172" name="Google Shape;172;p24" descr="GSA Starmark"/>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6</a:t>
            </a:fld>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3" name="TextBox 2">
            <a:extLst>
              <a:ext uri="{FF2B5EF4-FFF2-40B4-BE49-F238E27FC236}">
                <a16:creationId xmlns:a16="http://schemas.microsoft.com/office/drawing/2014/main" id="{8AE43366-FB27-42AB-1D3F-44D46D0D922F}"/>
              </a:ext>
            </a:extLst>
          </p:cNvPr>
          <p:cNvSpPr txBox="1"/>
          <p:nvPr/>
        </p:nvSpPr>
        <p:spPr>
          <a:xfrm>
            <a:off x="681038" y="1466836"/>
            <a:ext cx="4652962" cy="369332"/>
          </a:xfrm>
          <a:prstGeom prst="rect">
            <a:avLst/>
          </a:prstGeom>
          <a:noFill/>
        </p:spPr>
        <p:txBody>
          <a:bodyPr wrap="square">
            <a:spAutoFit/>
          </a:bodyPr>
          <a:lstStyle/>
          <a:p>
            <a:r>
              <a:rPr lang="en-US" b="0" dirty="0">
                <a:effectLst/>
              </a:rPr>
              <a:t> </a:t>
            </a:r>
            <a:r>
              <a:rPr lang="en-US" b="1" dirty="0">
                <a:effectLst/>
              </a:rPr>
              <a:t>Section 1 – Identification Data</a:t>
            </a:r>
            <a:endParaRPr lang="en-US" b="1" dirty="0"/>
          </a:p>
        </p:txBody>
      </p:sp>
      <p:pic>
        <p:nvPicPr>
          <p:cNvPr id="2" name="Picture 1" descr="Section 1 of Commercial Subcontracting Plan Template - Identification Data&#10;">
            <a:extLst>
              <a:ext uri="{FF2B5EF4-FFF2-40B4-BE49-F238E27FC236}">
                <a16:creationId xmlns:a16="http://schemas.microsoft.com/office/drawing/2014/main" id="{E04B5F30-0227-5075-1B18-4F3CB47251C2}"/>
              </a:ext>
            </a:extLst>
          </p:cNvPr>
          <p:cNvPicPr>
            <a:picLocks noChangeAspect="1"/>
          </p:cNvPicPr>
          <p:nvPr/>
        </p:nvPicPr>
        <p:blipFill>
          <a:blip r:embed="rId4"/>
          <a:stretch>
            <a:fillRect/>
          </a:stretch>
        </p:blipFill>
        <p:spPr>
          <a:xfrm>
            <a:off x="760740" y="1825672"/>
            <a:ext cx="7926060" cy="4977600"/>
          </a:xfrm>
          <a:prstGeom prst="rect">
            <a:avLst/>
          </a:prstGeom>
        </p:spPr>
      </p:pic>
      <p:pic>
        <p:nvPicPr>
          <p:cNvPr id="6" name="Google Shape;173;p24" descr="Small Business First store sign">
            <a:extLst>
              <a:ext uri="{FF2B5EF4-FFF2-40B4-BE49-F238E27FC236}">
                <a16:creationId xmlns:a16="http://schemas.microsoft.com/office/drawing/2014/main" id="{33091F79-022C-EBAE-C507-4EA397DED97B}"/>
              </a:ext>
            </a:extLst>
          </p:cNvPr>
          <p:cNvPicPr preferRelativeResize="0"/>
          <p:nvPr/>
        </p:nvPicPr>
        <p:blipFill rotWithShape="1">
          <a:blip r:embed="rId5">
            <a:alphaModFix/>
          </a:blip>
          <a:srcRect/>
          <a:stretch/>
        </p:blipFill>
        <p:spPr>
          <a:xfrm>
            <a:off x="7315200" y="1299211"/>
            <a:ext cx="1591459" cy="1223139"/>
          </a:xfrm>
          <a:prstGeom prst="rect">
            <a:avLst/>
          </a:prstGeom>
          <a:noFill/>
          <a:ln>
            <a:noFill/>
          </a:ln>
        </p:spPr>
      </p:pic>
    </p:spTree>
    <p:extLst>
      <p:ext uri="{BB962C8B-B14F-4D97-AF65-F5344CB8AC3E}">
        <p14:creationId xmlns:p14="http://schemas.microsoft.com/office/powerpoint/2010/main" val="388857869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8"/>
            <a:ext cx="8229600" cy="828969"/>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2400" dirty="0">
                <a:latin typeface="Arial"/>
                <a:ea typeface="Arial"/>
                <a:cs typeface="Arial"/>
                <a:sym typeface="Arial"/>
              </a:rPr>
              <a:t>Office of Small and Disadvantaged Business Utilization (OSDBU)</a:t>
            </a:r>
          </a:p>
        </p:txBody>
      </p:sp>
      <p:sp>
        <p:nvSpPr>
          <p:cNvPr id="175" name="Google Shape;175;p24"/>
          <p:cNvSpPr txBox="1">
            <a:spLocks noGrp="1"/>
          </p:cNvSpPr>
          <p:nvPr>
            <p:ph sz="half" idx="1"/>
          </p:nvPr>
        </p:nvSpPr>
        <p:spPr>
          <a:xfrm>
            <a:off x="457200" y="1600199"/>
            <a:ext cx="4038600" cy="5121275"/>
          </a:xfrm>
          <a:prstGeom prst="rect">
            <a:avLst/>
          </a:prstGeom>
          <a:noFill/>
          <a:ln>
            <a:noFill/>
          </a:ln>
        </p:spPr>
        <p:txBody>
          <a:bodyPr spcFirstLastPara="1" wrap="square" lIns="91425" tIns="45700" rIns="91425" bIns="45700" anchor="t" anchorCtr="0">
            <a:no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1" i="0" strike="noStrike" kern="1200" cap="none" spc="0" normalizeH="0" baseline="0" noProof="0" dirty="0">
                <a:ln>
                  <a:noFill/>
                </a:ln>
                <a:effectLst/>
                <a:uLnTx/>
                <a:uFillTx/>
                <a:latin typeface="Calibri"/>
                <a:ea typeface="+mn-ea"/>
                <a:cs typeface="+mn-cs"/>
              </a:rPr>
              <a:t>COMMERCIAL SUBCONTRACTING PLA</a:t>
            </a:r>
            <a:r>
              <a:rPr kumimoji="0" lang="en-US" sz="800" b="1" i="0" strike="noStrike" kern="1200" cap="none" spc="0" normalizeH="0" baseline="0" noProof="0" dirty="0">
                <a:ln>
                  <a:noFill/>
                </a:ln>
                <a:effectLst/>
                <a:uLnTx/>
                <a:uFillTx/>
                <a:latin typeface="Calibri"/>
                <a:ea typeface="+mn-ea"/>
                <a:cs typeface="+mn-cs"/>
              </a:rPr>
              <a:t>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sng" strike="noStrike" kern="1200" cap="none" spc="0" normalizeH="0" baseline="0" noProof="0" dirty="0">
                <a:ln>
                  <a:noFill/>
                </a:ln>
                <a:solidFill>
                  <a:srgbClr val="FF0000"/>
                </a:solidFill>
                <a:effectLst/>
                <a:uLnTx/>
                <a:uFillTx/>
                <a:latin typeface="Calibri"/>
                <a:ea typeface="+mn-ea"/>
                <a:cs typeface="+mn-cs"/>
              </a:rPr>
              <a:t>[Company Name]</a:t>
            </a:r>
            <a:r>
              <a:rPr kumimoji="0" lang="en-US" sz="800" b="1" i="0" u="none" strike="noStrike" kern="1200" cap="none" spc="0" normalizeH="0" baseline="0" noProof="0" dirty="0">
                <a:ln>
                  <a:noFill/>
                </a:ln>
                <a:solidFill>
                  <a:prstClr val="black"/>
                </a:solidFill>
                <a:effectLst/>
                <a:uLnTx/>
                <a:uFillTx/>
                <a:latin typeface="Calibri"/>
                <a:ea typeface="+mn-ea"/>
                <a:cs typeface="+mn-cs"/>
              </a:rPr>
              <a:t> provides the following separate dollar and percentage goals, which are a percentage of the total subcontracting dollars for each business category:</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1. Estimated</a:t>
            </a:r>
            <a:r>
              <a:rPr kumimoji="0" lang="en-US" sz="800" b="1" i="0" u="none" strike="noStrike" kern="1200" cap="none" spc="0" normalizeH="0" baseline="0" noProof="0" dirty="0">
                <a:ln>
                  <a:noFill/>
                </a:ln>
                <a:solidFill>
                  <a:prstClr val="black"/>
                </a:solidFill>
                <a:effectLst/>
                <a:uLnTx/>
                <a:uFillTx/>
                <a:latin typeface="Calibri"/>
                <a:ea typeface="+mn-ea"/>
                <a:cs typeface="+mn-cs"/>
              </a:rPr>
              <a:t> TOTAL </a:t>
            </a:r>
            <a:r>
              <a:rPr kumimoji="0" lang="en-US" sz="800" b="0" i="0" u="none" strike="noStrike" kern="1200" cap="none" spc="0" normalizeH="0" baseline="0" noProof="0" dirty="0">
                <a:ln>
                  <a:noFill/>
                </a:ln>
                <a:solidFill>
                  <a:prstClr val="black"/>
                </a:solidFill>
                <a:effectLst/>
                <a:uLnTx/>
                <a:uFillTx/>
                <a:latin typeface="Calibri"/>
                <a:ea typeface="+mn-ea"/>
                <a:cs typeface="+mn-cs"/>
              </a:rPr>
              <a:t>dollars planned to be subcontracted </a:t>
            </a:r>
            <a:r>
              <a:rPr kumimoji="0" lang="en-US" sz="800" b="1" i="0" u="none" strike="noStrike" kern="1200" cap="none" spc="0" normalizeH="0" baseline="0" noProof="0" dirty="0">
                <a:ln>
                  <a:noFill/>
                </a:ln>
                <a:solidFill>
                  <a:prstClr val="black"/>
                </a:solidFill>
                <a:effectLst/>
                <a:uLnTx/>
                <a:uFillTx/>
                <a:latin typeface="Calibri"/>
                <a:ea typeface="+mn-ea"/>
                <a:cs typeface="+mn-cs"/>
              </a:rPr>
              <a:t>to all types of concerns (</a:t>
            </a:r>
            <a:r>
              <a:rPr kumimoji="0" lang="en-US" sz="800" b="0" i="0" u="none" strike="noStrike" kern="1200" cap="none" spc="0" normalizeH="0" baseline="0" noProof="0" dirty="0">
                <a:ln>
                  <a:noFill/>
                </a:ln>
                <a:solidFill>
                  <a:prstClr val="black"/>
                </a:solidFill>
                <a:effectLst/>
                <a:uLnTx/>
                <a:uFillTx/>
                <a:latin typeface="Calibri"/>
                <a:ea typeface="+mn-ea"/>
                <a:cs typeface="+mn-cs"/>
              </a:rPr>
              <a:t>generally for both commercial and government business, in support of commercial items sold during company fiscal year)</a:t>
            </a:r>
            <a:r>
              <a:rPr kumimoji="0" lang="en-US" sz="800" b="1" i="0" u="none" strike="noStrike" kern="1200" cap="none" spc="0" normalizeH="0" baseline="0" noProof="0" dirty="0">
                <a:ln>
                  <a:noFill/>
                </a:ln>
                <a:solidFill>
                  <a:prstClr val="black"/>
                </a:solidFill>
                <a:effectLst/>
                <a:uLnTx/>
                <a:uFillTx/>
                <a:latin typeface="Calibri"/>
                <a:ea typeface="+mn-ea"/>
                <a:cs typeface="+mn-cs"/>
              </a:rPr>
              <a:t>:</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100% subcontracted </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2. Total dollars planned to be subcontracted to those classified as </a:t>
            </a:r>
            <a:r>
              <a:rPr kumimoji="0" lang="en-US" sz="800" b="1" i="0" u="none" strike="noStrike" kern="1200" cap="none" spc="0" normalizeH="0" baseline="0" noProof="0" dirty="0">
                <a:ln>
                  <a:noFill/>
                </a:ln>
                <a:solidFill>
                  <a:prstClr val="black"/>
                </a:solidFill>
                <a:effectLst/>
                <a:uLnTx/>
                <a:uFillTx/>
                <a:latin typeface="Calibri"/>
                <a:ea typeface="+mn-ea"/>
                <a:cs typeface="+mn-cs"/>
              </a:rPr>
              <a:t>Other Than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a:t>
            </a:r>
            <a:br>
              <a:rPr kumimoji="0" lang="en-US" sz="800" b="0" i="0" u="none" strike="noStrike" kern="1200" cap="none" spc="0" normalizeH="0" baseline="0" noProof="0" dirty="0">
                <a:ln>
                  <a:noFill/>
                </a:ln>
                <a:solidFill>
                  <a:prstClr val="black"/>
                </a:solidFill>
                <a:effectLst/>
                <a:uLnTx/>
                <a:uFillTx/>
                <a:latin typeface="Calibri"/>
                <a:ea typeface="+mn-ea"/>
                <a:cs typeface="+mn-cs"/>
              </a:rPr>
            </a:b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3. Total dollars planned to be subcontracted to </a:t>
            </a:r>
            <a:r>
              <a:rPr kumimoji="0" lang="en-US" sz="800" b="1" i="0" u="sng" strike="noStrike" kern="1200" cap="none" spc="0" normalizeH="0" baseline="0" noProof="0" dirty="0">
                <a:ln>
                  <a:noFill/>
                </a:ln>
                <a:solidFill>
                  <a:prstClr val="black"/>
                </a:solidFill>
                <a:effectLst/>
                <a:uLnTx/>
                <a:uFillTx/>
                <a:latin typeface="Calibri"/>
                <a:ea typeface="+mn-ea"/>
                <a:cs typeface="+mn-cs"/>
              </a:rPr>
              <a:t>all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r>
              <a:rPr kumimoji="0" lang="en-US" sz="800" b="1" i="0" u="none" strike="noStrike" kern="1200" cap="none" spc="0" normalizeH="0" baseline="0" noProof="0" dirty="0">
                <a:ln>
                  <a:noFill/>
                </a:ln>
                <a:solidFill>
                  <a:prstClr val="black"/>
                </a:solidFill>
                <a:effectLst/>
                <a:uLnTx/>
                <a:uFillTx/>
                <a:latin typeface="Calibri"/>
                <a:ea typeface="+mn-ea"/>
                <a:cs typeface="+mn-cs"/>
              </a:rPr>
              <a:t>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a:t>
            </a:r>
            <a:r>
              <a:rPr kumimoji="0" lang="en-US" sz="800" b="1" i="0" u="none" strike="noStrike" kern="1200" cap="none" spc="0" normalizeH="0" baseline="0" noProof="0" dirty="0">
                <a:ln>
                  <a:noFill/>
                </a:ln>
                <a:solidFill>
                  <a:prstClr val="black"/>
                </a:solidFill>
                <a:effectLst/>
                <a:uLnTx/>
                <a:uFillTx/>
                <a:latin typeface="Calibri"/>
                <a:ea typeface="+mn-ea"/>
                <a:cs typeface="+mn-cs"/>
              </a:rPr>
              <a:t> </a:t>
            </a:r>
            <a:r>
              <a:rPr kumimoji="0" lang="en-US" sz="800" b="0" i="0" u="none" strike="noStrike" kern="1200" cap="none" spc="0" normalizeH="0" baseline="0" noProof="0" dirty="0">
                <a:ln>
                  <a:noFill/>
                </a:ln>
                <a:solidFill>
                  <a:prstClr val="black"/>
                </a:solidFill>
                <a:effectLst/>
                <a:uLnTx/>
                <a:uFillTx/>
                <a:latin typeface="Calibri"/>
                <a:ea typeface="+mn-ea"/>
                <a:cs typeface="+mn-cs"/>
              </a:rPr>
              <a:t>(including ANCs and Indian tribes), VOSB, SDVOSB, HUBZone, SDB (including ANCs and Indian tribes), and WOSB small business concerns: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Calibri"/>
                <a:ea typeface="+mn-ea"/>
                <a:cs typeface="+mn-cs"/>
              </a:rPr>
              <a:t>REMEMBER: COMPUTE THE PERCENTAGE FOR THE FOLLOWING BY USING THE </a:t>
            </a:r>
            <a:r>
              <a:rPr kumimoji="0" lang="en-US" sz="800" b="1" i="0" u="none" strike="noStrike" kern="1200" cap="none" spc="0" normalizeH="0" baseline="0" noProof="0" dirty="0">
                <a:ln>
                  <a:noFill/>
                </a:ln>
                <a:solidFill>
                  <a:srgbClr val="FF0000"/>
                </a:solidFill>
                <a:effectLst/>
                <a:uLnTx/>
                <a:uFillTx/>
                <a:latin typeface="Calibri"/>
                <a:ea typeface="+mn-ea"/>
                <a:cs typeface="+mn-cs"/>
              </a:rPr>
              <a:t>TOTAL DOLLARS </a:t>
            </a:r>
            <a:r>
              <a:rPr kumimoji="0" lang="en-US" sz="800" b="1" i="0" u="none" strike="noStrike" kern="1200" cap="none" spc="0" normalizeH="0" baseline="0" noProof="0" dirty="0">
                <a:ln>
                  <a:noFill/>
                </a:ln>
                <a:solidFill>
                  <a:srgbClr val="0000FF"/>
                </a:solidFill>
                <a:effectLst/>
                <a:uLnTx/>
                <a:uFillTx/>
                <a:latin typeface="Calibri"/>
                <a:ea typeface="+mn-ea"/>
                <a:cs typeface="+mn-cs"/>
              </a:rPr>
              <a:t>LISTED IN #1 ABOVE:</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4.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veteran-owned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(including service-disabled veteran-owned small businesses):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5.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service-disabled</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r>
              <a:rPr kumimoji="0" lang="en-US" sz="800" b="1" i="0" u="none" strike="noStrike" kern="1200" cap="none" spc="0" normalizeH="0" baseline="0" noProof="0" dirty="0">
                <a:ln>
                  <a:noFill/>
                </a:ln>
                <a:solidFill>
                  <a:prstClr val="black"/>
                </a:solidFill>
                <a:effectLst/>
                <a:uLnTx/>
                <a:uFillTx/>
                <a:latin typeface="Calibri"/>
                <a:ea typeface="+mn-ea"/>
                <a:cs typeface="+mn-cs"/>
              </a:rPr>
              <a:t>veteran-owned small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a:t>
            </a:r>
            <a:r>
              <a:rPr kumimoji="0" lang="en-US" sz="800" b="1" i="0" u="none" strike="noStrike" kern="1200" cap="none" spc="0" normalizeH="0" baseline="0" noProof="0" dirty="0">
                <a:ln>
                  <a:noFill/>
                </a:ln>
                <a:solidFill>
                  <a:prstClr val="black"/>
                </a:solidFill>
                <a:effectLst/>
                <a:uLnTx/>
                <a:uFillTx/>
                <a:latin typeface="Calibri"/>
                <a:ea typeface="+mn-ea"/>
                <a:cs typeface="+mn-cs"/>
              </a:rPr>
              <a:t>(subset of VOSB above and cannot be higher than #4 above)</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6.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HUBZone small</a:t>
            </a:r>
            <a:r>
              <a:rPr kumimoji="0" lang="en-US" sz="800" b="0" i="0" u="none" strike="noStrike" kern="1200" cap="none" spc="0" normalizeH="0" baseline="0" noProof="0" dirty="0">
                <a:ln>
                  <a:noFill/>
                </a:ln>
                <a:solidFill>
                  <a:prstClr val="black"/>
                </a:solidFill>
                <a:effectLst/>
                <a:uLnTx/>
                <a:uFillTx/>
                <a:latin typeface="Calibri"/>
                <a:ea typeface="+mn-ea"/>
                <a:cs typeface="+mn-cs"/>
              </a:rPr>
              <a:t> business concerns: </a:t>
            </a: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Calibri"/>
                <a:ea typeface="+mn-ea"/>
                <a:cs typeface="+mn-cs"/>
              </a:rPr>
              <a:t>7. Total dollars planned to be subcontracted to </a:t>
            </a:r>
            <a:r>
              <a:rPr kumimoji="0" lang="en-US" sz="800" b="1" i="0" u="none" strike="noStrike" kern="1200" cap="none" spc="0" normalizeH="0" baseline="0" noProof="0" dirty="0">
                <a:ln>
                  <a:noFill/>
                </a:ln>
                <a:solidFill>
                  <a:prstClr val="black"/>
                </a:solidFill>
                <a:effectLst/>
                <a:uLnTx/>
                <a:uFillTx/>
                <a:latin typeface="Calibri"/>
                <a:ea typeface="+mn-ea"/>
                <a:cs typeface="+mn-cs"/>
              </a:rPr>
              <a:t>small disadvantaged </a:t>
            </a:r>
            <a:r>
              <a:rPr kumimoji="0" lang="en-US" sz="800" b="0" i="0" u="none" strike="noStrike" kern="1200" cap="none" spc="0" normalizeH="0" baseline="0" noProof="0" dirty="0">
                <a:ln>
                  <a:noFill/>
                </a:ln>
                <a:solidFill>
                  <a:prstClr val="black"/>
                </a:solidFill>
                <a:effectLst/>
                <a:uLnTx/>
                <a:uFillTx/>
                <a:latin typeface="Calibri"/>
                <a:ea typeface="+mn-ea"/>
                <a:cs typeface="+mn-cs"/>
              </a:rPr>
              <a:t>business concerns (including ANCs and Indian tribes): </a:t>
            </a:r>
          </a:p>
          <a:p>
            <a:pPr marL="2286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R="0" lvl="0" indent="0" algn="l" defTabSz="914400" rtl="0" eaLnBrk="1" fontAlgn="auto" latinLnBrk="0" hangingPunct="1">
              <a:lnSpc>
                <a:spcPct val="100000"/>
              </a:lnSpc>
              <a:spcBef>
                <a:spcPct val="20000"/>
              </a:spcBef>
              <a:spcAft>
                <a:spcPts val="0"/>
              </a:spcAft>
              <a:buClrTx/>
              <a:buSzTx/>
              <a:buNone/>
              <a:tabLst/>
              <a:defRPr/>
            </a:pPr>
            <a:r>
              <a:rPr kumimoji="0" lang="en-US" sz="800" b="1" i="0" u="none" strike="noStrike" kern="1200" cap="none" spc="0" normalizeH="0" baseline="0" noProof="0" dirty="0">
                <a:ln>
                  <a:noFill/>
                </a:ln>
                <a:solidFill>
                  <a:prstClr val="black"/>
                </a:solidFill>
                <a:effectLst/>
                <a:uLnTx/>
                <a:uFillTx/>
                <a:latin typeface="Calibri"/>
                <a:ea typeface="+mn-ea"/>
                <a:cs typeface="+mn-cs"/>
              </a:rPr>
              <a:t>Annual Commercial Purchases/Spend: </a:t>
            </a:r>
            <a:r>
              <a:rPr kumimoji="0" lang="en-US" sz="800" b="1" i="0" u="sng" strike="noStrike" kern="1200" cap="none" spc="0" normalizeH="0" baseline="0" noProof="0" dirty="0">
                <a:ln>
                  <a:noFill/>
                </a:ln>
                <a:solidFill>
                  <a:prstClr val="black"/>
                </a:solidFill>
                <a:effectLst/>
                <a:uLnTx/>
                <a:uFillTx/>
                <a:latin typeface="Calibri"/>
                <a:ea typeface="+mn-ea"/>
                <a:cs typeface="+mn-cs"/>
              </a:rPr>
              <a:t>$__________________</a:t>
            </a:r>
            <a:r>
              <a:rPr kumimoji="0" lang="en-US" sz="800" b="1" i="0" u="none" strike="noStrike" kern="1200" cap="none" spc="0" normalizeH="0" baseline="0" noProof="0" dirty="0">
                <a:ln>
                  <a:noFill/>
                </a:ln>
                <a:solidFill>
                  <a:prstClr val="black"/>
                </a:solidFill>
                <a:effectLst/>
                <a:uLnTx/>
                <a:uFillTx/>
                <a:latin typeface="Calibri"/>
                <a:ea typeface="+mn-ea"/>
                <a:cs typeface="+mn-cs"/>
              </a:rPr>
              <a:t> = ___ % of Total</a:t>
            </a:r>
            <a:r>
              <a:rPr kumimoji="0" lang="en-US" sz="800" b="0" i="0" u="none" strike="noStrike" kern="1200" cap="none" spc="0" normalizeH="0" baseline="0" noProof="0" dirty="0">
                <a:ln>
                  <a:noFill/>
                </a:ln>
                <a:solidFill>
                  <a:prstClr val="black"/>
                </a:solidFill>
                <a:effectLst/>
                <a:uLnTx/>
                <a:uFillTx/>
                <a:latin typeface="Calibri"/>
                <a:ea typeface="+mn-ea"/>
                <a:cs typeface="+mn-cs"/>
              </a:rPr>
              <a:t> </a:t>
            </a:r>
          </a:p>
          <a:p>
            <a:pPr marL="0" indent="0">
              <a:buNone/>
            </a:pPr>
            <a:br>
              <a:rPr lang="en-US" sz="1400" b="0" dirty="0">
                <a:effectLst/>
              </a:rPr>
            </a:br>
            <a:endParaRPr lang="en-US" sz="2400" dirty="0">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3200"/>
              <a:buFont typeface="Arial"/>
              <a:buNone/>
              <a:tabLst/>
              <a:defRPr/>
            </a:pPr>
            <a:endParaRPr kumimoji="0" lang="en-US" sz="2400" b="1" i="0" u="none" strike="noStrike" kern="0" cap="none" spc="0" normalizeH="0" baseline="0" noProof="0" dirty="0">
              <a:ln>
                <a:noFill/>
              </a:ln>
              <a:solidFill>
                <a:srgbClr val="000000"/>
              </a:solidFill>
              <a:effectLst/>
              <a:uLnTx/>
              <a:uFillTx/>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457200" lvl="0" indent="0" algn="l" rtl="0">
              <a:lnSpc>
                <a:spcPct val="100000"/>
              </a:lnSpc>
              <a:spcBef>
                <a:spcPts val="0"/>
              </a:spcBef>
              <a:spcAft>
                <a:spcPts val="0"/>
              </a:spcAft>
              <a:buSzPts val="3200"/>
              <a:buNone/>
            </a:pPr>
            <a:endParaRPr sz="2400" dirty="0">
              <a:latin typeface="Arial"/>
              <a:ea typeface="Arial"/>
              <a:cs typeface="Arial"/>
              <a:sym typeface="Arial"/>
            </a:endParaRPr>
          </a:p>
          <a:p>
            <a:pPr marL="203200" lvl="0" indent="0" algn="l" rtl="0">
              <a:lnSpc>
                <a:spcPct val="100000"/>
              </a:lnSpc>
              <a:spcBef>
                <a:spcPts val="0"/>
              </a:spcBef>
              <a:spcAft>
                <a:spcPts val="0"/>
              </a:spcAft>
              <a:buSzPts val="1800"/>
              <a:buNone/>
            </a:pPr>
            <a:endParaRPr sz="2400" dirty="0">
              <a:latin typeface="Arial"/>
              <a:ea typeface="Arial"/>
              <a:cs typeface="Arial"/>
              <a:sym typeface="Arial"/>
            </a:endParaRPr>
          </a:p>
          <a:p>
            <a:pPr marL="342900" lvl="0" indent="0" algn="l" rtl="0">
              <a:lnSpc>
                <a:spcPct val="100000"/>
              </a:lnSpc>
              <a:spcBef>
                <a:spcPts val="640"/>
              </a:spcBef>
              <a:spcAft>
                <a:spcPts val="0"/>
              </a:spcAft>
              <a:buSzPts val="3200"/>
              <a:buNone/>
            </a:pPr>
            <a:endParaRPr sz="2400" dirty="0">
              <a:latin typeface="Arial"/>
              <a:ea typeface="Arial"/>
              <a:cs typeface="Arial"/>
              <a:sym typeface="Arial"/>
            </a:endParaRPr>
          </a:p>
        </p:txBody>
      </p:sp>
      <p:sp>
        <p:nvSpPr>
          <p:cNvPr id="2" name="Content Placeholder 1">
            <a:extLst>
              <a:ext uri="{FF2B5EF4-FFF2-40B4-BE49-F238E27FC236}">
                <a16:creationId xmlns:a16="http://schemas.microsoft.com/office/drawing/2014/main" id="{DA78FCAF-B393-E61D-0620-ADB9E888F2EF}"/>
              </a:ext>
            </a:extLst>
          </p:cNvPr>
          <p:cNvSpPr>
            <a:spLocks noGrp="1"/>
          </p:cNvSpPr>
          <p:nvPr>
            <p:ph sz="half" idx="2"/>
          </p:nvPr>
        </p:nvSpPr>
        <p:spPr>
          <a:xfrm>
            <a:off x="4648200" y="1600200"/>
            <a:ext cx="4038600" cy="5121275"/>
          </a:xfrm>
        </p:spPr>
        <p:txBody>
          <a:bodyPr>
            <a:normAutofit fontScale="92500" lnSpcReduction="10000"/>
          </a:bodyPr>
          <a:lstStyle/>
          <a:p>
            <a:pPr marL="0" marR="0" lvl="0" indent="-342900" algn="ctr"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1100" b="1" i="1"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Individual Subcontracting Plan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ctr"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INSERT</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1" i="0" u="none" strike="noStrike" kern="1200" cap="none" spc="0" normalizeH="0" baseline="0" noProof="0" dirty="0">
                <a:ln>
                  <a:noFill/>
                </a:ln>
                <a:solidFill>
                  <a:srgbClr val="FF0000"/>
                </a:solidFill>
                <a:effectLst/>
                <a:uLnTx/>
                <a:uFillTx/>
                <a:latin typeface="Arial" panose="020B0604020202020204" pitchFamily="34" charset="0"/>
                <a:ea typeface="Arial" panose="020B0604020202020204" pitchFamily="34" charset="0"/>
                <a:cs typeface="+mn-cs"/>
              </a:rPr>
              <a:t>COMPANY NAME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t>
            </a:r>
          </a:p>
          <a:p>
            <a:pPr marL="0" marR="0" lvl="0" indent="-342900" algn="ctr" defTabSz="914400" rtl="0" eaLnBrk="1" fontAlgn="auto" latinLnBrk="0" hangingPunct="1">
              <a:lnSpc>
                <a:spcPct val="115000"/>
              </a:lnSpc>
              <a:spcBef>
                <a:spcPts val="0"/>
              </a:spcBef>
              <a:spcAft>
                <a:spcPts val="100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SMALL BUSINESS SUBCONTRACTING PLAN</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342900" marR="0" lvl="0" indent="-342900" algn="l" defTabSz="914400" rtl="0" eaLnBrk="1" fontAlgn="auto" latinLnBrk="0" hangingPunct="1">
              <a:lnSpc>
                <a:spcPct val="115000"/>
              </a:lnSpc>
              <a:spcBef>
                <a:spcPts val="0"/>
              </a:spcBef>
              <a:spcAft>
                <a:spcPts val="0"/>
              </a:spcAft>
              <a:buClrTx/>
              <a:buSzTx/>
              <a:buFont typeface="+mj-lt"/>
              <a:buAutoNum type="romanUcPeriod"/>
              <a:tabLst/>
              <a:defRPr/>
            </a:pPr>
            <a:r>
              <a:rPr kumimoji="0" lang="en-US" sz="800" b="1" i="0" u="sng"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IDENTIFICATION DATA:</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68580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Address: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____________________________________________________________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Date Prepared:</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Description of Types of Supplies/Services: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______________________________________________________________________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Solicitation Number:</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 </a:t>
            </a:r>
            <a:r>
              <a:rPr kumimoji="0" lang="en-US" sz="800" b="0" i="1" u="sng"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Contract Number:</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 </a:t>
            </a:r>
            <a:r>
              <a:rPr kumimoji="0" lang="en-US" sz="800" b="0"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Mark N/A unless a plan is now required as a result of a contract modification or re-representation (FAR 52.218-28)</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b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b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List the periods of performance for the base period and each option period.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For Multiple Award Schedules (MAS), list only base period and option periods 1</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through 3.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Individual Plan Period(s)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Base: </a:t>
            </a:r>
            <a:r>
              <a:rPr kumimoji="0" lang="en-US" sz="800" b="0" i="1" u="sng"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Date of Award through (Date) </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1: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2: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3: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4: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(if applicable)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Estimated Contract Value: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(Provide separate estimate for basic contract and each</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option)</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Base Period: $_______________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Period 1: $____________ </a:t>
            </a: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Option Period 2: $____________</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Option Period 3: $____________ </a:t>
            </a:r>
            <a:b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b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Option Period 4: $____________ </a:t>
            </a:r>
            <a: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(if applicable)</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br>
              <a:rPr kumimoji="0" lang="en-US" sz="800" b="0"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b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Include sum Total value of the contract of all periods for the entire contract term</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For MAS list the total sales expected: $_______________</a:t>
            </a:r>
            <a:endParaRPr kumimoji="0" lang="en-US" sz="800" b="1"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Place of Performance</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_________________________ </a:t>
            </a:r>
            <a:r>
              <a:rPr kumimoji="0" lang="en-US" sz="800" b="1" i="1" u="none" strike="noStrike" kern="1200" cap="none" spc="0" normalizeH="0" baseline="0" noProof="0" dirty="0">
                <a:ln>
                  <a:noFill/>
                </a:ln>
                <a:solidFill>
                  <a:srgbClr val="0000FF"/>
                </a:solidFill>
                <a:effectLst/>
                <a:uLnTx/>
                <a:uFillTx/>
                <a:latin typeface="Arial" panose="020B0604020202020204" pitchFamily="34" charset="0"/>
                <a:ea typeface="Arial" panose="020B0604020202020204" pitchFamily="34" charset="0"/>
                <a:cs typeface="+mn-cs"/>
              </a:rPr>
              <a:t>(Identify or list “Multiple”)</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0"/>
              </a:spcAft>
              <a:buClrTx/>
              <a:buSzTx/>
              <a:buFont typeface="Arial" pitchFamily="34" charset="0"/>
              <a:buChar char="•"/>
              <a:tabLst/>
              <a:defRPr/>
            </a:pPr>
            <a:r>
              <a:rPr kumimoji="0" lang="en-US" sz="800" b="1" i="1" u="none" strike="noStrike" kern="1200" cap="none" spc="0" normalizeH="0" baseline="0" noProof="0" dirty="0">
                <a:ln>
                  <a:noFill/>
                </a:ln>
                <a:solidFill>
                  <a:srgbClr val="548DD4"/>
                </a:solidFill>
                <a:effectLst/>
                <a:uLnTx/>
                <a:uFillTx/>
                <a:latin typeface="Arial" panose="020B0604020202020204" pitchFamily="34" charset="0"/>
                <a:ea typeface="Arial" panose="020B0604020202020204" pitchFamily="34" charset="0"/>
                <a:cs typeface="+mn-cs"/>
              </a:rPr>
              <a:t> </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342900" algn="l" defTabSz="914400" rtl="0" eaLnBrk="1" fontAlgn="auto" latinLnBrk="0" hangingPunct="1">
              <a:lnSpc>
                <a:spcPct val="115000"/>
              </a:lnSpc>
              <a:spcBef>
                <a:spcPts val="0"/>
              </a:spcBef>
              <a:spcAft>
                <a:spcPts val="1000"/>
              </a:spcAft>
              <a:buClrTx/>
              <a:buSzTx/>
              <a:buFont typeface="Arial" pitchFamily="34" charset="0"/>
              <a:buChar char="•"/>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Note:  each period of the contract, such as the base period may be for more than one   year.  An example is</a:t>
            </a:r>
            <a:r>
              <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800" b="1" i="0" u="none" strike="noStrike" kern="1200" cap="none" spc="0" normalizeH="0" baseline="0" noProof="0" dirty="0">
                <a:ln>
                  <a:noFill/>
                </a:ln>
                <a:solidFill>
                  <a:srgbClr val="FF0000"/>
                </a:solidFill>
                <a:effectLst/>
                <a:uLnTx/>
                <a:uFillTx/>
                <a:latin typeface="Arial" panose="020B0604020202020204" pitchFamily="34" charset="0"/>
                <a:ea typeface="Arial" panose="020B0604020202020204" pitchFamily="34" charset="0"/>
                <a:cs typeface="+mn-cs"/>
              </a:rPr>
              <a:t>MAS contracts where the base period and each option period are 5 years.</a:t>
            </a:r>
            <a:endParaRPr kumimoji="0" lang="en-US" sz="8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endParaRPr lang="en-US" dirty="0"/>
          </a:p>
        </p:txBody>
      </p:sp>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888888"/>
              </a:buClr>
              <a:buSzPts val="300"/>
              <a:buFont typeface="Calibri"/>
              <a:buNone/>
            </a:pPr>
            <a:fld id="{00000000-1234-1234-1234-123412341234}" type="slidenum">
              <a:rPr lang="en-US"/>
              <a:t>7</a:t>
            </a:fld>
            <a:endParaRPr/>
          </a:p>
        </p:txBody>
      </p:sp>
    </p:spTree>
    <p:extLst>
      <p:ext uri="{BB962C8B-B14F-4D97-AF65-F5344CB8AC3E}">
        <p14:creationId xmlns:p14="http://schemas.microsoft.com/office/powerpoint/2010/main" val="381775175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10;"/>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4" name="Google Shape;174;p24"/>
          <p:cNvSpPr txBox="1">
            <a:spLocks noGrp="1"/>
          </p:cNvSpPr>
          <p:nvPr>
            <p:ph type="title"/>
          </p:nvPr>
        </p:nvSpPr>
        <p:spPr>
          <a:xfrm>
            <a:off x="457200" y="274639"/>
            <a:ext cx="8229600" cy="724278"/>
          </a:xfrm>
          <a:noFill/>
          <a:ln>
            <a:noFill/>
          </a:ln>
        </p:spPr>
        <p:txBody>
          <a:bodyPr spcFirstLastPara="1" wrap="square" lIns="91425" tIns="91425" rIns="91425" bIns="91425" anchor="ctr" anchorCtr="0">
            <a:noAutofit/>
          </a:bodyPr>
          <a:lstStyle/>
          <a:p>
            <a:pPr lvl="0"/>
            <a:r>
              <a:rPr lang="en-US" sz="2800" dirty="0">
                <a:sym typeface="Arial"/>
              </a:rPr>
              <a:t>Office of Small and Disadvantaged</a:t>
            </a:r>
            <a:br>
              <a:rPr lang="en-US" sz="2800" dirty="0">
                <a:sym typeface="Arial"/>
              </a:rPr>
            </a:br>
            <a:r>
              <a:rPr lang="en-US" sz="2800" dirty="0">
                <a:sym typeface="Arial"/>
              </a:rPr>
              <a:t> Business Utilization (OSDBU)</a:t>
            </a:r>
          </a:p>
        </p:txBody>
      </p:sp>
      <p:sp>
        <p:nvSpPr>
          <p:cNvPr id="175" name="Google Shape;175;p24" descr="Master Plan"/>
          <p:cNvSpPr txBox="1">
            <a:spLocks noGrp="1"/>
          </p:cNvSpPr>
          <p:nvPr>
            <p:ph type="body" idx="1"/>
          </p:nvPr>
        </p:nvSpPr>
        <p:spPr>
          <a:xfrm>
            <a:off x="457200" y="1535113"/>
            <a:ext cx="4040188" cy="639762"/>
          </a:xfrm>
          <a:noFill/>
          <a:ln>
            <a:noFill/>
          </a:ln>
        </p:spPr>
        <p:txBody>
          <a:bodyPr spcFirstLastPara="1" wrap="square" lIns="91425" tIns="45700" rIns="91425" bIns="45700" anchor="t" anchorCtr="0">
            <a:noAutofit/>
          </a:bodyPr>
          <a:lstStyle/>
          <a:p>
            <a:pPr lvl="0"/>
            <a:endParaRPr lang="en-US" dirty="0">
              <a:sym typeface="Arial"/>
            </a:endParaRPr>
          </a:p>
          <a:p>
            <a:pPr lvl="0"/>
            <a:endParaRPr lang="en-US" noProof="0" dirty="0">
              <a:sym typeface="Arial"/>
            </a:endParaRPr>
          </a:p>
          <a:p>
            <a:pPr lvl="0"/>
            <a:endParaRPr lang="en-US" dirty="0">
              <a:sym typeface="Arial"/>
            </a:endParaRPr>
          </a:p>
          <a:p>
            <a:pPr lvl="0"/>
            <a:endParaRPr lang="en-US" dirty="0">
              <a:sym typeface="Arial"/>
            </a:endParaRPr>
          </a:p>
          <a:p>
            <a:pPr lvl="0"/>
            <a:endParaRPr lang="en-US" dirty="0">
              <a:sym typeface="Arial"/>
            </a:endParaRPr>
          </a:p>
          <a:p>
            <a:pPr lvl="0"/>
            <a:endParaRPr lang="en-US" dirty="0">
              <a:sym typeface="Arial"/>
            </a:endParaRPr>
          </a:p>
        </p:txBody>
      </p:sp>
      <p:sp>
        <p:nvSpPr>
          <p:cNvPr id="3" name="Content Placeholder 2">
            <a:extLst>
              <a:ext uri="{FF2B5EF4-FFF2-40B4-BE49-F238E27FC236}">
                <a16:creationId xmlns:a16="http://schemas.microsoft.com/office/drawing/2014/main" id="{BA8229E8-5559-6619-F7F1-DB65BE809F3D}"/>
              </a:ext>
            </a:extLst>
          </p:cNvPr>
          <p:cNvSpPr>
            <a:spLocks noGrp="1"/>
          </p:cNvSpPr>
          <p:nvPr>
            <p:ph sz="half" idx="2"/>
          </p:nvPr>
        </p:nvSpPr>
        <p:spPr>
          <a:xfrm>
            <a:off x="76200" y="1904446"/>
            <a:ext cx="4421188" cy="4678916"/>
          </a:xfrm>
        </p:spPr>
        <p:txBody>
          <a:bodyPr>
            <a:normAutofit fontScale="47500" lnSpcReduction="20000"/>
          </a:bodyPr>
          <a:lstStyle/>
          <a:p>
            <a:pPr lvl="0"/>
            <a:endParaRPr lang="en-US" dirty="0"/>
          </a:p>
          <a:p>
            <a:r>
              <a:rPr lang="en-US" sz="4000" dirty="0">
                <a:latin typeface="Arial" panose="020B0604020202020204" pitchFamily="34" charset="0"/>
                <a:cs typeface="Arial" panose="020B0604020202020204" pitchFamily="34" charset="0"/>
              </a:rPr>
              <a:t>Think of the master plan as a way for contractors to streamline their individual subcontracting plans.  Several established, Department of Defense contractors use Master plans, seeking approval from the Defense Contract Management Agency (DCMA) in order for the Master plan to be used for a defined period of time in crafting all of its government subcontracting plans.  A contractor may craft and seek approval for use of a master plan when confronted with the same type of individual plan being used over and over with only the goals changing.  Or, what they subcontract for rarely fluctuates.  </a:t>
            </a:r>
          </a:p>
          <a:p>
            <a:endParaRPr lang="en-US" sz="4000" dirty="0">
              <a:latin typeface="Arial" panose="020B0604020202020204" pitchFamily="34" charset="0"/>
              <a:cs typeface="Arial" panose="020B0604020202020204" pitchFamily="34" charset="0"/>
            </a:endParaRPr>
          </a:p>
          <a:p>
            <a:endParaRPr lang="en-US" dirty="0"/>
          </a:p>
        </p:txBody>
      </p:sp>
      <p:sp>
        <p:nvSpPr>
          <p:cNvPr id="17" name="Text Placeholder 16">
            <a:extLst>
              <a:ext uri="{FF2B5EF4-FFF2-40B4-BE49-F238E27FC236}">
                <a16:creationId xmlns:a16="http://schemas.microsoft.com/office/drawing/2014/main" id="{A2C26716-9918-7703-F61A-D2455F00D97C}"/>
              </a:ext>
            </a:extLst>
          </p:cNvPr>
          <p:cNvSpPr>
            <a:spLocks noGrp="1"/>
          </p:cNvSpPr>
          <p:nvPr>
            <p:ph type="body" sz="quarter" idx="3"/>
          </p:nvPr>
        </p:nvSpPr>
        <p:spPr/>
        <p:txBody>
          <a:bodyPr>
            <a:normAutofit/>
          </a:bodyPr>
          <a:lstStyle/>
          <a:p>
            <a:pPr algn="ctr"/>
            <a:endParaRPr lang="en-US" sz="1600" dirty="0">
              <a:latin typeface="Aerial"/>
            </a:endParaRPr>
          </a:p>
        </p:txBody>
      </p:sp>
      <p:sp>
        <p:nvSpPr>
          <p:cNvPr id="176" name="Google Shape;176;p24"/>
          <p:cNvSpPr txBox="1">
            <a:spLocks noGrp="1"/>
          </p:cNvSpPr>
          <p:nvPr>
            <p:ph type="sldNum" sz="quarter" idx="12"/>
          </p:nvPr>
        </p:nvSpPr>
        <p:spPr>
          <a:xfrm>
            <a:off x="6553200" y="6356350"/>
            <a:ext cx="2133600" cy="365125"/>
          </a:xfrm>
          <a:noFill/>
          <a:ln>
            <a:noFill/>
          </a:ln>
        </p:spPr>
        <p:txBody>
          <a:bodyPr spcFirstLastPara="1" wrap="square" lIns="91425" tIns="45700" rIns="91425" bIns="45700" anchor="ctr" anchorCtr="0">
            <a:noAutofit/>
          </a:bodyPr>
          <a:lstStyle/>
          <a:p>
            <a:pPr lvl="0"/>
            <a:fld id="{00000000-1234-1234-1234-123412341234}" type="slidenum">
              <a:rPr lang="en-US" noProof="0"/>
              <a:pPr lvl="0"/>
              <a:t>8</a:t>
            </a:fld>
            <a:endParaRPr lang="en-US" noProof="0" dirty="0"/>
          </a:p>
        </p:txBody>
      </p:sp>
      <p:sp>
        <p:nvSpPr>
          <p:cNvPr id="2" name="TextBox 1">
            <a:extLst>
              <a:ext uri="{FF2B5EF4-FFF2-40B4-BE49-F238E27FC236}">
                <a16:creationId xmlns:a16="http://schemas.microsoft.com/office/drawing/2014/main" id="{EFFF3F4D-E32A-710C-52DB-63DA114E1939}"/>
              </a:ext>
            </a:extLst>
          </p:cNvPr>
          <p:cNvSpPr txBox="1"/>
          <p:nvPr/>
        </p:nvSpPr>
        <p:spPr>
          <a:xfrm>
            <a:off x="457199" y="1524000"/>
            <a:ext cx="8449459"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effectLst/>
                <a:latin typeface="Arial" panose="020B0604020202020204" pitchFamily="34" charset="0"/>
                <a:ea typeface="Calibri" panose="020F0502020204030204" pitchFamily="34" charset="0"/>
                <a:cs typeface="Times New Roman" panose="02020603050405020304" pitchFamily="18" charset="0"/>
              </a:rPr>
              <a:t>                 Master Plan</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23" name="Content Placeholder 22">
            <a:extLst>
              <a:ext uri="{FF2B5EF4-FFF2-40B4-BE49-F238E27FC236}">
                <a16:creationId xmlns:a16="http://schemas.microsoft.com/office/drawing/2014/main" id="{4DD2A31C-683E-49CB-1D45-B34B94569974}"/>
              </a:ext>
            </a:extLst>
          </p:cNvPr>
          <p:cNvSpPr>
            <a:spLocks noGrp="1"/>
          </p:cNvSpPr>
          <p:nvPr>
            <p:ph sz="quarter" idx="4"/>
          </p:nvPr>
        </p:nvSpPr>
        <p:spPr>
          <a:xfrm>
            <a:off x="4645025" y="2174874"/>
            <a:ext cx="4041775" cy="4073525"/>
          </a:xfrm>
        </p:spPr>
        <p:txBody>
          <a:bodyPr>
            <a:normAutofit fontScale="47500" lnSpcReduction="20000"/>
          </a:bodyPr>
          <a:lstStyle/>
          <a:p>
            <a:r>
              <a:rPr lang="en-US" sz="2500" dirty="0">
                <a:latin typeface="Arial" panose="020B0604020202020204" pitchFamily="34" charset="0"/>
                <a:cs typeface="Arial" panose="020B0604020202020204" pitchFamily="34" charset="0"/>
              </a:rPr>
              <a:t>A master plan:</a:t>
            </a:r>
          </a:p>
          <a:p>
            <a:pPr lvl="0"/>
            <a:r>
              <a:rPr lang="en-US" sz="2500" dirty="0">
                <a:latin typeface="Arial" panose="020B0604020202020204" pitchFamily="34" charset="0"/>
                <a:cs typeface="Arial" panose="020B0604020202020204" pitchFamily="34" charset="0"/>
              </a:rPr>
              <a:t>Includes all of the required elements of a subcontracting plan listed in FAR 52.219-9, Small business subcontracting plan, </a:t>
            </a:r>
            <a:r>
              <a:rPr lang="en-US" sz="2500" b="1" dirty="0">
                <a:latin typeface="Arial" panose="020B0604020202020204" pitchFamily="34" charset="0"/>
                <a:cs typeface="Arial" panose="020B0604020202020204" pitchFamily="34" charset="0"/>
              </a:rPr>
              <a:t>except goals</a:t>
            </a:r>
          </a:p>
          <a:p>
            <a:pPr lvl="0"/>
            <a:r>
              <a:rPr lang="en-US" sz="2500" dirty="0">
                <a:latin typeface="Arial" panose="020B0604020202020204" pitchFamily="34" charset="0"/>
                <a:cs typeface="Arial" panose="020B0604020202020204" pitchFamily="34" charset="0"/>
              </a:rPr>
              <a:t>Must be approved by a government contracting officer (usually DCMA) in order to be used</a:t>
            </a:r>
          </a:p>
          <a:p>
            <a:pPr lvl="0"/>
            <a:r>
              <a:rPr lang="en-US" sz="2500" dirty="0">
                <a:latin typeface="Arial" panose="020B0604020202020204" pitchFamily="34" charset="0"/>
                <a:cs typeface="Arial" panose="020B0604020202020204" pitchFamily="34" charset="0"/>
              </a:rPr>
              <a:t>Is valid and </a:t>
            </a:r>
            <a:r>
              <a:rPr lang="en-US" sz="2500" b="1" dirty="0">
                <a:latin typeface="Arial" panose="020B0604020202020204" pitchFamily="34" charset="0"/>
                <a:cs typeface="Arial" panose="020B0604020202020204" pitchFamily="34" charset="0"/>
              </a:rPr>
              <a:t>can be used in crafting individual plans during a 3 year period from the date the government CO signed and approved the Master plan</a:t>
            </a:r>
          </a:p>
          <a:p>
            <a:pPr lvl="0"/>
            <a:r>
              <a:rPr lang="en-US" sz="2500" dirty="0">
                <a:latin typeface="Arial" panose="020B0604020202020204" pitchFamily="34" charset="0"/>
                <a:cs typeface="Arial" panose="020B0604020202020204" pitchFamily="34" charset="0"/>
              </a:rPr>
              <a:t>Transforms into an individual plan when goals are added for a specific government acquisition</a:t>
            </a:r>
          </a:p>
          <a:p>
            <a:r>
              <a:rPr lang="en-US" sz="2500" dirty="0">
                <a:latin typeface="Arial" panose="020B0604020202020204" pitchFamily="34" charset="0"/>
                <a:cs typeface="Arial" panose="020B0604020202020204" pitchFamily="34" charset="0"/>
              </a:rPr>
              <a:t> </a:t>
            </a:r>
          </a:p>
          <a:p>
            <a:r>
              <a:rPr lang="en-US" sz="2500" b="1" dirty="0">
                <a:latin typeface="Arial" panose="020B0604020202020204" pitchFamily="34" charset="0"/>
                <a:cs typeface="Arial" panose="020B0604020202020204" pitchFamily="34" charset="0"/>
              </a:rPr>
              <a:t>Remember:  approved master plan + goals </a:t>
            </a:r>
            <a:r>
              <a:rPr lang="en-US" sz="2500" b="1" dirty="0">
                <a:latin typeface="Arial" panose="020B0604020202020204" pitchFamily="34" charset="0"/>
                <a:cs typeface="Arial" panose="020B0604020202020204" pitchFamily="34" charset="0"/>
                <a:sym typeface="Wingdings" panose="05000000000000000000" pitchFamily="2" charset="2"/>
              </a:rPr>
              <a:t></a:t>
            </a:r>
            <a:r>
              <a:rPr lang="en-US" sz="2500" b="1" dirty="0">
                <a:latin typeface="Arial" panose="020B0604020202020204" pitchFamily="34" charset="0"/>
                <a:cs typeface="Arial" panose="020B0604020202020204" pitchFamily="34" charset="0"/>
              </a:rPr>
              <a:t> individual subcontracting plan</a:t>
            </a:r>
          </a:p>
          <a:p>
            <a:pPr lvl="0"/>
            <a:r>
              <a:rPr lang="en-US" sz="2500" dirty="0">
                <a:latin typeface="Arial" panose="020B0604020202020204" pitchFamily="34" charset="0"/>
                <a:cs typeface="Arial" panose="020B0604020202020204" pitchFamily="34" charset="0"/>
              </a:rPr>
              <a:t>What should I do if I see a Master Plan used as part of an individual subcontracting plan?</a:t>
            </a:r>
          </a:p>
          <a:p>
            <a:r>
              <a:rPr lang="en-US" sz="2500" dirty="0">
                <a:latin typeface="Arial" panose="020B0604020202020204" pitchFamily="34" charset="0"/>
                <a:cs typeface="Arial" panose="020B0604020202020204" pitchFamily="34" charset="0"/>
              </a:rPr>
              <a:t>Check to see if the Master plan:</a:t>
            </a:r>
          </a:p>
          <a:p>
            <a:pPr lvl="0"/>
            <a:r>
              <a:rPr lang="en-US" sz="2500" dirty="0">
                <a:latin typeface="Arial" panose="020B0604020202020204" pitchFamily="34" charset="0"/>
                <a:cs typeface="Arial" panose="020B0604020202020204" pitchFamily="34" charset="0"/>
              </a:rPr>
              <a:t>Was signed and approved by a government CO, usually DCMA</a:t>
            </a:r>
          </a:p>
          <a:p>
            <a:pPr lvl="0"/>
            <a:r>
              <a:rPr lang="en-US" sz="2500" dirty="0">
                <a:latin typeface="Arial" panose="020B0604020202020204" pitchFamily="34" charset="0"/>
                <a:cs typeface="Arial" panose="020B0604020202020204" pitchFamily="34" charset="0"/>
              </a:rPr>
              <a:t>Is still valid?  The master plan must be within 3 years of the date of the approval by the government CO.</a:t>
            </a:r>
          </a:p>
          <a:p>
            <a:endParaRPr lang="en-US" dirty="0"/>
          </a:p>
        </p:txBody>
      </p:sp>
    </p:spTree>
    <p:extLst>
      <p:ext uri="{BB962C8B-B14F-4D97-AF65-F5344CB8AC3E}">
        <p14:creationId xmlns:p14="http://schemas.microsoft.com/office/powerpoint/2010/main" val="1533497011"/>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4">
            <a:extLst>
              <a:ext uri="{C183D7F6-B498-43B3-948B-1728B52AA6E4}">
                <adec:decorative xmlns:adec="http://schemas.microsoft.com/office/drawing/2017/decorative" val="1"/>
              </a:ext>
            </a:extLst>
          </p:cNvPr>
          <p:cNvSpPr/>
          <p:nvPr/>
        </p:nvSpPr>
        <p:spPr>
          <a:xfrm>
            <a:off x="-76200" y="1103607"/>
            <a:ext cx="9296400" cy="127800"/>
          </a:xfrm>
          <a:prstGeom prst="rect">
            <a:avLst/>
          </a:prstGeom>
          <a:solidFill>
            <a:srgbClr val="266BA6"/>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171" name="Google Shape;171;p24">
            <a:extLst>
              <a:ext uri="{C183D7F6-B498-43B3-948B-1728B52AA6E4}">
                <adec:decorative xmlns:adec="http://schemas.microsoft.com/office/drawing/2017/decorative" val="1"/>
              </a:ext>
            </a:extLst>
          </p:cNvPr>
          <p:cNvSpPr/>
          <p:nvPr/>
        </p:nvSpPr>
        <p:spPr>
          <a:xfrm>
            <a:off x="-76200" y="1280459"/>
            <a:ext cx="9296400" cy="127800"/>
          </a:xfrm>
          <a:prstGeom prst="rect">
            <a:avLst/>
          </a:prstGeom>
          <a:solidFill>
            <a:srgbClr val="00345E"/>
          </a:solid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pic>
        <p:nvPicPr>
          <p:cNvPr id="172" name="Google Shape;172;p24" descr="GSA Starmark&#10;">
            <a:extLst>
              <a:ext uri="{C183D7F6-B498-43B3-948B-1728B52AA6E4}">
                <adec:decorative xmlns:adec="http://schemas.microsoft.com/office/drawing/2017/decorative" val="0"/>
              </a:ext>
            </a:extLst>
          </p:cNvPr>
          <p:cNvPicPr preferRelativeResize="0"/>
          <p:nvPr/>
        </p:nvPicPr>
        <p:blipFill rotWithShape="1">
          <a:blip r:embed="rId3">
            <a:alphaModFix/>
          </a:blip>
          <a:srcRect/>
          <a:stretch/>
        </p:blipFill>
        <p:spPr>
          <a:xfrm>
            <a:off x="76200" y="45203"/>
            <a:ext cx="990600" cy="990600"/>
          </a:xfrm>
          <a:prstGeom prst="rect">
            <a:avLst/>
          </a:prstGeom>
          <a:noFill/>
          <a:ln>
            <a:noFill/>
          </a:ln>
        </p:spPr>
      </p:pic>
      <p:sp>
        <p:nvSpPr>
          <p:cNvPr id="176" name="Google Shape;176;p24"/>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fld id="{00000000-1234-1234-1234-123412341234}"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
                  <a:srgbClr val="888888"/>
                </a:buClr>
                <a:buSzPts val="300"/>
                <a:buFont typeface="Calibri"/>
                <a:buNone/>
                <a:tabLst/>
                <a:defRPr/>
              </a:pPr>
              <a:t>9</a:t>
            </a:fld>
            <a:endParaRPr kumimoji="0"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174" name="Google Shape;174;p24"/>
          <p:cNvSpPr txBox="1">
            <a:spLocks noGrp="1"/>
          </p:cNvSpPr>
          <p:nvPr>
            <p:ph type="title" idx="4294967295"/>
          </p:nvPr>
        </p:nvSpPr>
        <p:spPr>
          <a:xfrm>
            <a:off x="1524000" y="0"/>
            <a:ext cx="76200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en-US" sz="3000" dirty="0">
                <a:latin typeface="Arial"/>
                <a:ea typeface="Arial"/>
                <a:cs typeface="Arial"/>
                <a:sym typeface="Arial"/>
              </a:rPr>
              <a:t>Office of Small and Disadvantaged Business Utilization (OSDBU)</a:t>
            </a:r>
          </a:p>
        </p:txBody>
      </p:sp>
      <p:sp>
        <p:nvSpPr>
          <p:cNvPr id="2" name="TextBox 1">
            <a:extLst>
              <a:ext uri="{FF2B5EF4-FFF2-40B4-BE49-F238E27FC236}">
                <a16:creationId xmlns:a16="http://schemas.microsoft.com/office/drawing/2014/main" id="{EFFF3F4D-E32A-710C-52DB-63DA114E1939}"/>
              </a:ext>
            </a:extLst>
          </p:cNvPr>
          <p:cNvSpPr txBox="1"/>
          <p:nvPr/>
        </p:nvSpPr>
        <p:spPr>
          <a:xfrm>
            <a:off x="457199" y="1524000"/>
            <a:ext cx="8449459" cy="535531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Commercial Plans apply to the purchasing to support the entire production of commercial items sold by the entire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Calibri"/>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Commercial Plans must include indirect costs (i.e. general and routine commercial purchases)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Typical Supplies and Services to be Subcontracted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Advertising                                   Carpet Cleaning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Carpeting and Instillation          Construction/Repair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Floor Waxing                                Furniture</a:t>
            </a: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Janitorial                                       Landscaping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Packaging Materials                    Printing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Plumbing                                      </a:t>
            </a:r>
            <a:r>
              <a:rPr kumimoji="0" lang="en-US" sz="1800" b="0" i="0" u="none" strike="noStrike" kern="1200" cap="none" spc="0" normalizeH="0" baseline="0" noProof="0" dirty="0">
                <a:ln>
                  <a:noFill/>
                </a:ln>
                <a:solidFill>
                  <a:prstClr val="black"/>
                </a:solidFill>
                <a:effectLst/>
                <a:uLnTx/>
                <a:uFillTx/>
                <a:latin typeface="Calibri"/>
                <a:ea typeface="+mn-ea"/>
                <a:cs typeface="+mn-cs"/>
              </a:rPr>
              <a:t>Snow Removal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black"/>
                </a:solidFill>
                <a:latin typeface="Calibri"/>
              </a:rPr>
              <a:t>Window Washing                        etc.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If no subcontracting opportunities exist the vendor must submit a written request for a waiver signed by a company official.  The request then will be reviewed and must be signed by the Contracting Officer and the government agency Associate Administrator of Small Business Utilization.</a:t>
            </a:r>
          </a:p>
        </p:txBody>
      </p:sp>
    </p:spTree>
    <p:extLst>
      <p:ext uri="{BB962C8B-B14F-4D97-AF65-F5344CB8AC3E}">
        <p14:creationId xmlns:p14="http://schemas.microsoft.com/office/powerpoint/2010/main" val="1381500996"/>
      </p:ext>
    </p:extLst>
  </p:cSld>
  <p:clrMapOvr>
    <a:masterClrMapping/>
  </p:clrMapOvr>
  <p:transition spd="slow">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Draft - Helena PPT (5)</Template>
  <TotalTime>14347</TotalTime>
  <Words>8240</Words>
  <Application>Microsoft Office PowerPoint</Application>
  <PresentationFormat>On-screen Show (4:3)</PresentationFormat>
  <Paragraphs>740</Paragraphs>
  <Slides>45</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Aerial</vt:lpstr>
      <vt:lpstr>Arial</vt:lpstr>
      <vt:lpstr>Calibri</vt:lpstr>
      <vt:lpstr>Georgia</vt:lpstr>
      <vt:lpstr>Noto Sans Symbols</vt:lpstr>
      <vt:lpstr>Source Sans Pro Web</vt:lpstr>
      <vt:lpstr>Times New Roman</vt:lpstr>
      <vt:lpstr>Office Theme</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Commercial vs. Individual Comparisons</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lpstr>Office of Small and Disadvantaged Business Utilization (OSDBU)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Small and Disadvantaged Business Utilization (OSDBU)</dc:title>
  <dc:creator>HelenaEKoch</dc:creator>
  <cp:lastModifiedBy>YolandaGJohnson</cp:lastModifiedBy>
  <cp:revision>62</cp:revision>
  <dcterms:created xsi:type="dcterms:W3CDTF">2023-06-01T15:14:28Z</dcterms:created>
  <dcterms:modified xsi:type="dcterms:W3CDTF">2024-09-25T20:53:50Z</dcterms:modified>
</cp:coreProperties>
</file>