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59" r:id="rId7"/>
  </p:sldIdLst>
  <p:sldSz cx="18288000" cy="10287000"/>
  <p:notesSz cx="6858000" cy="9144000"/>
  <p:embeddedFontLst>
    <p:embeddedFont>
      <p:font typeface="Garet" panose="020B0604020202020204" charset="0"/>
      <p:regular r:id="rId8"/>
    </p:embeddedFont>
    <p:embeddedFont>
      <p:font typeface="Garet Bold" panose="020B0604020202020204" charset="0"/>
      <p:regular r:id="rId9"/>
    </p:embeddedFont>
    <p:embeddedFont>
      <p:font typeface="Garet Italics" panose="020B0604020202020204" charset="0"/>
      <p:regular r:id="rId10"/>
    </p:embeddedFont>
    <p:embeddedFont>
      <p:font typeface="Garet Light" panose="020B0604020202020204" charset="0"/>
      <p:regular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4" autoAdjust="0"/>
  </p:normalViewPr>
  <p:slideViewPr>
    <p:cSldViewPr>
      <p:cViewPr varScale="1">
        <p:scale>
          <a:sx n="69" d="100"/>
          <a:sy n="69" d="100"/>
        </p:scale>
        <p:origin x="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8410658">
            <a:off x="12083195" y="-2441568"/>
            <a:ext cx="995663" cy="8944824"/>
            <a:chOff x="0" y="0"/>
            <a:chExt cx="262232" cy="23558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2232" cy="2355838"/>
            </a:xfrm>
            <a:custGeom>
              <a:avLst/>
              <a:gdLst/>
              <a:ahLst/>
              <a:cxnLst/>
              <a:rect l="l" t="t" r="r" b="b"/>
              <a:pathLst>
                <a:path w="262232" h="2355838">
                  <a:moveTo>
                    <a:pt x="0" y="0"/>
                  </a:moveTo>
                  <a:lnTo>
                    <a:pt x="262232" y="0"/>
                  </a:lnTo>
                  <a:lnTo>
                    <a:pt x="262232" y="2355838"/>
                  </a:lnTo>
                  <a:lnTo>
                    <a:pt x="0" y="2355838"/>
                  </a:lnTo>
                  <a:close/>
                </a:path>
              </a:pathLst>
            </a:custGeom>
            <a:solidFill>
              <a:srgbClr val="3D87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62232" cy="2393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700000">
            <a:off x="12333017" y="-970212"/>
            <a:ext cx="12227423" cy="1222742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700000">
            <a:off x="13924680" y="-970212"/>
            <a:ext cx="12227423" cy="1222742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A3F6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 descr="Platinum Business Services logo"/>
          <p:cNvSpPr/>
          <p:nvPr/>
        </p:nvSpPr>
        <p:spPr>
          <a:xfrm>
            <a:off x="1845129" y="444939"/>
            <a:ext cx="2886060" cy="2886060"/>
          </a:xfrm>
          <a:custGeom>
            <a:avLst/>
            <a:gdLst/>
            <a:ahLst/>
            <a:cxnLst/>
            <a:rect l="l" t="t" r="r" b="b"/>
            <a:pathLst>
              <a:path w="2886060" h="2886060">
                <a:moveTo>
                  <a:pt x="0" y="0"/>
                </a:moveTo>
                <a:lnTo>
                  <a:pt x="2886059" y="0"/>
                </a:lnTo>
                <a:lnTo>
                  <a:pt x="2886059" y="2886060"/>
                </a:lnTo>
                <a:lnTo>
                  <a:pt x="0" y="288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 descr="Logos"/>
          <p:cNvSpPr/>
          <p:nvPr/>
        </p:nvSpPr>
        <p:spPr>
          <a:xfrm>
            <a:off x="122648" y="9281623"/>
            <a:ext cx="18042704" cy="1014902"/>
          </a:xfrm>
          <a:custGeom>
            <a:avLst/>
            <a:gdLst/>
            <a:ahLst/>
            <a:cxnLst/>
            <a:rect l="l" t="t" r="r" b="b"/>
            <a:pathLst>
              <a:path w="18042704" h="1014902">
                <a:moveTo>
                  <a:pt x="0" y="0"/>
                </a:moveTo>
                <a:lnTo>
                  <a:pt x="18042704" y="0"/>
                </a:lnTo>
                <a:lnTo>
                  <a:pt x="18042704" y="1014902"/>
                </a:lnTo>
                <a:lnTo>
                  <a:pt x="0" y="1014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9708" y="2468605"/>
            <a:ext cx="4593181" cy="3588210"/>
            <a:chOff x="0" y="0"/>
            <a:chExt cx="1209727" cy="94504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09727" cy="945043"/>
            </a:xfrm>
            <a:custGeom>
              <a:avLst/>
              <a:gdLst/>
              <a:ahLst/>
              <a:cxnLst/>
              <a:rect l="l" t="t" r="r" b="b"/>
              <a:pathLst>
                <a:path w="1209727" h="945043">
                  <a:moveTo>
                    <a:pt x="0" y="0"/>
                  </a:moveTo>
                  <a:lnTo>
                    <a:pt x="1209727" y="0"/>
                  </a:lnTo>
                  <a:lnTo>
                    <a:pt x="1209727" y="945043"/>
                  </a:lnTo>
                  <a:lnTo>
                    <a:pt x="0" y="94504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209727" cy="983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 descr="Platinum Business Services logo"/>
          <p:cNvSpPr/>
          <p:nvPr/>
        </p:nvSpPr>
        <p:spPr>
          <a:xfrm>
            <a:off x="13745642" y="2796054"/>
            <a:ext cx="4028327" cy="3142095"/>
          </a:xfrm>
          <a:custGeom>
            <a:avLst/>
            <a:gdLst/>
            <a:ahLst/>
            <a:cxnLst/>
            <a:rect l="l" t="t" r="r" b="b"/>
            <a:pathLst>
              <a:path w="4028327" h="3142095">
                <a:moveTo>
                  <a:pt x="0" y="0"/>
                </a:moveTo>
                <a:lnTo>
                  <a:pt x="4028327" y="0"/>
                </a:lnTo>
                <a:lnTo>
                  <a:pt x="4028327" y="3142094"/>
                </a:lnTo>
                <a:lnTo>
                  <a:pt x="0" y="3142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162050" y="2819266"/>
            <a:ext cx="8638584" cy="119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30"/>
              </a:lnSpc>
              <a:spcBef>
                <a:spcPct val="0"/>
              </a:spcBef>
            </a:pPr>
            <a:r>
              <a:rPr lang="en-US" sz="702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PLATINUM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62050" y="6869214"/>
            <a:ext cx="8181384" cy="2571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999">
                <a:solidFill>
                  <a:srgbClr val="000000"/>
                </a:solidFill>
                <a:latin typeface="Garet Light"/>
                <a:ea typeface="Garet Light"/>
                <a:cs typeface="Garet Light"/>
                <a:sym typeface="Garet Light"/>
              </a:rPr>
              <a:t>Platinum Business Services, LLC. is a full-service IT solutions consulting firm founded in 2008. </a:t>
            </a:r>
          </a:p>
          <a:p>
            <a:pPr algn="just">
              <a:lnSpc>
                <a:spcPts val="2999"/>
              </a:lnSpc>
            </a:pPr>
            <a:endParaRPr lang="en-US" sz="1999">
              <a:solidFill>
                <a:srgbClr val="000000"/>
              </a:solidFill>
              <a:latin typeface="Garet Light"/>
              <a:ea typeface="Garet Light"/>
              <a:cs typeface="Garet Light"/>
              <a:sym typeface="Garet Light"/>
            </a:endParaRPr>
          </a:p>
          <a:p>
            <a:pPr algn="just">
              <a:lnSpc>
                <a:spcPts val="2999"/>
              </a:lnSpc>
            </a:pPr>
            <a:r>
              <a:rPr lang="en-US" sz="1999" spc="-83">
                <a:solidFill>
                  <a:srgbClr val="000000"/>
                </a:solidFill>
                <a:latin typeface="Garet Light"/>
                <a:ea typeface="Garet Light"/>
                <a:cs typeface="Garet Light"/>
                <a:sym typeface="Garet Light"/>
              </a:rPr>
              <a:t>We provide a full suite of information technology services, program management, financial management, and administrative support solutions to the U.S. Federal government.</a:t>
            </a:r>
          </a:p>
          <a:p>
            <a:pPr algn="just">
              <a:lnSpc>
                <a:spcPts val="2999"/>
              </a:lnSpc>
            </a:pPr>
            <a:endParaRPr lang="en-US" sz="1999" spc="-83">
              <a:solidFill>
                <a:srgbClr val="000000"/>
              </a:solidFill>
              <a:latin typeface="Garet Light"/>
              <a:ea typeface="Garet Light"/>
              <a:cs typeface="Garet Light"/>
              <a:sym typeface="Garet Light"/>
            </a:endParaRPr>
          </a:p>
        </p:txBody>
      </p:sp>
      <p:sp>
        <p:nvSpPr>
          <p:cNvPr id="31" name="TextBox 31"/>
          <p:cNvSpPr txBox="1">
            <a:spLocks noGrp="1"/>
          </p:cNvSpPr>
          <p:nvPr>
            <p:ph type="title" idx="4294967295"/>
          </p:nvPr>
        </p:nvSpPr>
        <p:spPr>
          <a:xfrm>
            <a:off x="1162050" y="3683786"/>
            <a:ext cx="8181384" cy="19419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8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93" b="1" i="0" u="none" strike="noStrike" kern="1200" cap="none" spc="0" normalizeH="0" baseline="0" noProof="0" dirty="0">
                <a:ln>
                  <a:noFill/>
                </a:ln>
                <a:solidFill>
                  <a:srgbClr val="073963"/>
                </a:solidFill>
                <a:effectLst/>
                <a:uLnTx/>
                <a:uFillTx/>
                <a:latin typeface="Garet Bold"/>
                <a:ea typeface="Garet Bold"/>
                <a:cs typeface="Garet Bold"/>
                <a:sym typeface="Garet Bold"/>
              </a:rPr>
              <a:t>BUSINESS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62050" y="4971523"/>
            <a:ext cx="9086751" cy="1941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11"/>
              </a:lnSpc>
              <a:spcBef>
                <a:spcPct val="0"/>
              </a:spcBef>
            </a:pPr>
            <a:r>
              <a:rPr lang="en-US" sz="11293" b="1">
                <a:solidFill>
                  <a:srgbClr val="073963"/>
                </a:solidFill>
                <a:latin typeface="Garet Bold"/>
                <a:ea typeface="Garet Bold"/>
                <a:cs typeface="Garet Bold"/>
                <a:sym typeface="Garet Bold"/>
              </a:rPr>
              <a:t>SERVICES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009997" y="6481073"/>
            <a:ext cx="6087503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PROPRIETARY: Use or disclosure of data contained on this sheet will not be disclosed outside the Government and will not be duplicated, used, or disclosed--in whole or in part--for any purpose – FEDCON only 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426074"/>
            <a:ext cx="18288000" cy="2399517"/>
            <a:chOff x="0" y="0"/>
            <a:chExt cx="4816593" cy="631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631972"/>
            </a:xfrm>
            <a:custGeom>
              <a:avLst/>
              <a:gdLst/>
              <a:ahLst/>
              <a:cxnLst/>
              <a:rect l="l" t="t" r="r" b="b"/>
              <a:pathLst>
                <a:path w="4816592" h="631972">
                  <a:moveTo>
                    <a:pt x="0" y="0"/>
                  </a:moveTo>
                  <a:lnTo>
                    <a:pt x="4816592" y="0"/>
                  </a:lnTo>
                  <a:lnTo>
                    <a:pt x="4816592" y="631972"/>
                  </a:lnTo>
                  <a:lnTo>
                    <a:pt x="0" y="631972"/>
                  </a:lnTo>
                  <a:close/>
                </a:path>
              </a:pathLst>
            </a:custGeom>
            <a:solidFill>
              <a:srgbClr val="07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670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 descr="Banner that says What We Do"/>
          <p:cNvGrpSpPr/>
          <p:nvPr/>
        </p:nvGrpSpPr>
        <p:grpSpPr>
          <a:xfrm>
            <a:off x="4540395" y="800100"/>
            <a:ext cx="9207210" cy="1573303"/>
            <a:chOff x="0" y="0"/>
            <a:chExt cx="2378316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78316" cy="406400"/>
            </a:xfrm>
            <a:custGeom>
              <a:avLst/>
              <a:gdLst/>
              <a:ahLst/>
              <a:cxnLst/>
              <a:rect l="l" t="t" r="r" b="b"/>
              <a:pathLst>
                <a:path w="2378316" h="406400">
                  <a:moveTo>
                    <a:pt x="2378316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378316" y="406400"/>
                  </a:lnTo>
                  <a:lnTo>
                    <a:pt x="2276716" y="203200"/>
                  </a:lnTo>
                  <a:lnTo>
                    <a:pt x="2378316" y="0"/>
                  </a:lnTo>
                  <a:close/>
                </a:path>
              </a:pathLst>
            </a:custGeom>
            <a:solidFill>
              <a:srgbClr val="07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8900" y="-47625"/>
              <a:ext cx="2200516" cy="454025"/>
            </a:xfrm>
            <a:prstGeom prst="rect">
              <a:avLst/>
            </a:prstGeom>
          </p:spPr>
          <p:txBody>
            <a:bodyPr lIns="51796" tIns="51796" rIns="51796" bIns="51796" rtlCol="0" anchor="ctr"/>
            <a:lstStyle/>
            <a:p>
              <a:pPr algn="ctr">
                <a:lnSpc>
                  <a:spcPts val="2712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700000">
            <a:off x="698195" y="2768901"/>
            <a:ext cx="1254687" cy="125468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D87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3027" tIns="23027" rIns="23027" bIns="23027" rtlCol="0" anchor="ctr"/>
            <a:lstStyle/>
            <a:p>
              <a:pPr algn="ctr">
                <a:lnSpc>
                  <a:spcPts val="1205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700000">
            <a:off x="802381" y="2873087"/>
            <a:ext cx="1046315" cy="104631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3027" tIns="23027" rIns="23027" bIns="23027" rtlCol="0" anchor="ctr"/>
            <a:lstStyle/>
            <a:p>
              <a:pPr algn="ctr">
                <a:lnSpc>
                  <a:spcPts val="1205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700000">
            <a:off x="11434104" y="2916243"/>
            <a:ext cx="1254687" cy="125468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D87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3027" tIns="23027" rIns="23027" bIns="23027" rtlCol="0" anchor="ctr"/>
            <a:lstStyle/>
            <a:p>
              <a:pPr algn="ctr">
                <a:lnSpc>
                  <a:spcPts val="1205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700000">
            <a:off x="11538290" y="3020429"/>
            <a:ext cx="1046315" cy="104631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3027" tIns="23027" rIns="23027" bIns="23027" rtlCol="0" anchor="ctr"/>
            <a:lstStyle/>
            <a:p>
              <a:pPr algn="ctr">
                <a:lnSpc>
                  <a:spcPts val="1205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06609" y="-847404"/>
            <a:ext cx="3086100" cy="2700338"/>
            <a:chOff x="0" y="0"/>
            <a:chExt cx="812800" cy="7112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D87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104709" y="-847404"/>
            <a:ext cx="3086100" cy="2700338"/>
            <a:chOff x="0" y="0"/>
            <a:chExt cx="812800" cy="7112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D87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214" y="2987106"/>
            <a:ext cx="818278" cy="818278"/>
          </a:xfrm>
          <a:custGeom>
            <a:avLst/>
            <a:gdLst/>
            <a:ahLst/>
            <a:cxnLst/>
            <a:rect l="l" t="t" r="r" b="b"/>
            <a:pathLst>
              <a:path w="818278" h="818278">
                <a:moveTo>
                  <a:pt x="0" y="0"/>
                </a:moveTo>
                <a:lnTo>
                  <a:pt x="818278" y="0"/>
                </a:lnTo>
                <a:lnTo>
                  <a:pt x="818278" y="818278"/>
                </a:lnTo>
                <a:lnTo>
                  <a:pt x="0" y="818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 descr="Computer monitor"/>
          <p:cNvSpPr/>
          <p:nvPr/>
        </p:nvSpPr>
        <p:spPr>
          <a:xfrm>
            <a:off x="11695701" y="3216830"/>
            <a:ext cx="731493" cy="731493"/>
          </a:xfrm>
          <a:custGeom>
            <a:avLst/>
            <a:gdLst/>
            <a:ahLst/>
            <a:cxnLst/>
            <a:rect l="l" t="t" r="r" b="b"/>
            <a:pathLst>
              <a:path w="731493" h="731493">
                <a:moveTo>
                  <a:pt x="0" y="0"/>
                </a:moveTo>
                <a:lnTo>
                  <a:pt x="731493" y="0"/>
                </a:lnTo>
                <a:lnTo>
                  <a:pt x="731493" y="731493"/>
                </a:lnTo>
                <a:lnTo>
                  <a:pt x="0" y="7314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>
            <a:spLocks noGrp="1"/>
          </p:cNvSpPr>
          <p:nvPr>
            <p:ph type="title" idx="4294967295"/>
          </p:nvPr>
        </p:nvSpPr>
        <p:spPr>
          <a:xfrm>
            <a:off x="4945552" y="1010870"/>
            <a:ext cx="8396896" cy="10374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3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9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et Bold"/>
                <a:ea typeface="Garet Bold"/>
                <a:cs typeface="Garet Bold"/>
                <a:sym typeface="Garet Bold"/>
              </a:rPr>
              <a:t>WHAT WE DO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440867" y="2498088"/>
            <a:ext cx="6006383" cy="718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0"/>
              </a:lnSpc>
              <a:spcBef>
                <a:spcPct val="0"/>
              </a:spcBef>
            </a:pPr>
            <a:r>
              <a:rPr lang="en-US" sz="4186" b="1">
                <a:solidFill>
                  <a:srgbClr val="073963"/>
                </a:solidFill>
                <a:latin typeface="Garet Bold"/>
                <a:ea typeface="Garet Bold"/>
                <a:cs typeface="Garet Bold"/>
                <a:sym typeface="Garet Bold"/>
              </a:rPr>
              <a:t>CORE CAPABILITIES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176776" y="2645429"/>
            <a:ext cx="4672883" cy="718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0"/>
              </a:lnSpc>
              <a:spcBef>
                <a:spcPct val="0"/>
              </a:spcBef>
            </a:pPr>
            <a:r>
              <a:rPr lang="en-US" sz="4186" b="1">
                <a:solidFill>
                  <a:srgbClr val="073963"/>
                </a:solidFill>
                <a:latin typeface="Garet Bold"/>
                <a:ea typeface="Garet Bold"/>
                <a:cs typeface="Garet Bold"/>
                <a:sym typeface="Garet Bold"/>
              </a:rPr>
              <a:t>NAICS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176776" y="3339095"/>
            <a:ext cx="2426919" cy="266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7418" lvl="1" indent="-273709" algn="just">
              <a:lnSpc>
                <a:spcPts val="3549"/>
              </a:lnSpc>
              <a:buFont typeface="Arial"/>
              <a:buChar char="•"/>
            </a:pPr>
            <a:r>
              <a:rPr lang="en-US" sz="2535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541519</a:t>
            </a:r>
          </a:p>
          <a:p>
            <a:pPr marL="547418" lvl="1" indent="-273709" algn="just">
              <a:lnSpc>
                <a:spcPts val="3549"/>
              </a:lnSpc>
              <a:buFont typeface="Arial"/>
              <a:buChar char="•"/>
            </a:pPr>
            <a:r>
              <a:rPr lang="en-US" sz="2535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518210</a:t>
            </a:r>
          </a:p>
          <a:p>
            <a:pPr marL="547418" lvl="1" indent="-273709" algn="just">
              <a:lnSpc>
                <a:spcPts val="3549"/>
              </a:lnSpc>
              <a:buFont typeface="Arial"/>
              <a:buChar char="•"/>
            </a:pPr>
            <a:r>
              <a:rPr lang="en-US" sz="2535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541511</a:t>
            </a:r>
          </a:p>
          <a:p>
            <a:pPr marL="547418" lvl="1" indent="-273709" algn="just">
              <a:lnSpc>
                <a:spcPts val="3549"/>
              </a:lnSpc>
              <a:buFont typeface="Arial"/>
              <a:buChar char="•"/>
            </a:pPr>
            <a:r>
              <a:rPr lang="en-US" sz="2535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541512</a:t>
            </a:r>
          </a:p>
          <a:p>
            <a:pPr marL="547418" lvl="1" indent="-273709" algn="just">
              <a:lnSpc>
                <a:spcPts val="3549"/>
              </a:lnSpc>
              <a:buFont typeface="Arial"/>
              <a:buChar char="•"/>
            </a:pPr>
            <a:r>
              <a:rPr lang="en-US" sz="2535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541611</a:t>
            </a:r>
          </a:p>
          <a:p>
            <a:pPr marL="547418" lvl="1" indent="-273709" algn="just">
              <a:lnSpc>
                <a:spcPts val="3549"/>
              </a:lnSpc>
              <a:buFont typeface="Arial"/>
              <a:buChar char="•"/>
            </a:pPr>
            <a:r>
              <a:rPr lang="en-US" sz="2535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541219</a:t>
            </a:r>
          </a:p>
        </p:txBody>
      </p:sp>
      <p:grpSp>
        <p:nvGrpSpPr>
          <p:cNvPr id="44" name="Group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700000">
            <a:off x="11554945" y="6617948"/>
            <a:ext cx="1126733" cy="1126733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3027" tIns="23027" rIns="23027" bIns="23027" rtlCol="0" anchor="ctr"/>
            <a:lstStyle/>
            <a:p>
              <a:pPr algn="ctr">
                <a:lnSpc>
                  <a:spcPts val="1205"/>
                </a:lnSpc>
              </a:pPr>
              <a:endParaRPr/>
            </a:p>
          </p:txBody>
        </p:sp>
      </p:grpSp>
      <p:grpSp>
        <p:nvGrpSpPr>
          <p:cNvPr id="47" name="Group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700000">
            <a:off x="11524582" y="6553972"/>
            <a:ext cx="1254687" cy="1254687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D87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3027" tIns="23027" rIns="23027" bIns="23027" rtlCol="0" anchor="ctr"/>
            <a:lstStyle/>
            <a:p>
              <a:pPr algn="ctr">
                <a:lnSpc>
                  <a:spcPts val="1205"/>
                </a:lnSpc>
              </a:pPr>
              <a:endParaRPr/>
            </a:p>
          </p:txBody>
        </p:sp>
      </p:grpSp>
      <p:grpSp>
        <p:nvGrpSpPr>
          <p:cNvPr id="50" name="Group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700000">
            <a:off x="11628768" y="6658158"/>
            <a:ext cx="1046315" cy="1046315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3027" tIns="23027" rIns="23027" bIns="23027" rtlCol="0" anchor="ctr"/>
            <a:lstStyle/>
            <a:p>
              <a:pPr algn="ctr">
                <a:lnSpc>
                  <a:spcPts val="1205"/>
                </a:lnSpc>
              </a:pPr>
              <a:endParaRPr/>
            </a:p>
          </p:txBody>
        </p:sp>
      </p:grpSp>
      <p:sp>
        <p:nvSpPr>
          <p:cNvPr id="53" name="Freeform 53" descr="Computer monitor"/>
          <p:cNvSpPr/>
          <p:nvPr/>
        </p:nvSpPr>
        <p:spPr>
          <a:xfrm>
            <a:off x="11786179" y="6854560"/>
            <a:ext cx="731493" cy="731493"/>
          </a:xfrm>
          <a:custGeom>
            <a:avLst/>
            <a:gdLst/>
            <a:ahLst/>
            <a:cxnLst/>
            <a:rect l="l" t="t" r="r" b="b"/>
            <a:pathLst>
              <a:path w="731493" h="731493">
                <a:moveTo>
                  <a:pt x="0" y="0"/>
                </a:moveTo>
                <a:lnTo>
                  <a:pt x="731493" y="0"/>
                </a:lnTo>
                <a:lnTo>
                  <a:pt x="731493" y="731493"/>
                </a:lnTo>
                <a:lnTo>
                  <a:pt x="0" y="7314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13267254" y="6283159"/>
            <a:ext cx="4672883" cy="718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0"/>
              </a:lnSpc>
              <a:spcBef>
                <a:spcPct val="0"/>
              </a:spcBef>
            </a:pPr>
            <a:r>
              <a:rPr lang="en-US" sz="4186" b="1">
                <a:solidFill>
                  <a:srgbClr val="073963"/>
                </a:solidFill>
                <a:latin typeface="Garet Bold"/>
                <a:ea typeface="Garet Bold"/>
                <a:cs typeface="Garet Bold"/>
                <a:sym typeface="Garet Bold"/>
              </a:rPr>
              <a:t>SINS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3267254" y="6981824"/>
            <a:ext cx="3039355" cy="1773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7418" lvl="1" indent="-273709" algn="just">
              <a:lnSpc>
                <a:spcPts val="3549"/>
              </a:lnSpc>
              <a:buFont typeface="Arial"/>
              <a:buChar char="•"/>
            </a:pPr>
            <a:r>
              <a:rPr lang="en-US" sz="2535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54151HACS</a:t>
            </a:r>
          </a:p>
          <a:p>
            <a:pPr marL="547418" lvl="1" indent="-273709" algn="just">
              <a:lnSpc>
                <a:spcPts val="3549"/>
              </a:lnSpc>
              <a:buFont typeface="Arial"/>
              <a:buChar char="•"/>
            </a:pPr>
            <a:r>
              <a:rPr lang="en-US" sz="2535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54151HEAL</a:t>
            </a:r>
          </a:p>
          <a:p>
            <a:pPr marL="547418" lvl="1" indent="-273709" algn="just">
              <a:lnSpc>
                <a:spcPts val="3549"/>
              </a:lnSpc>
              <a:buFont typeface="Arial"/>
              <a:buChar char="•"/>
            </a:pPr>
            <a:r>
              <a:rPr lang="en-US" sz="2535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54151S</a:t>
            </a:r>
          </a:p>
          <a:p>
            <a:pPr marL="547418" lvl="1" indent="-273709" algn="just">
              <a:lnSpc>
                <a:spcPts val="3549"/>
              </a:lnSpc>
              <a:buFont typeface="Arial"/>
              <a:buChar char="•"/>
            </a:pPr>
            <a:r>
              <a:rPr lang="en-US" sz="2535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518210C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91590" y="9680353"/>
            <a:ext cx="16050569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PROPRIETARY: Use or disclosure of data contained on this sheet will not be disclosed outside the Government and will not be duplicated, used, or disclosed--in whole or in part--for any purpose – FEDCON only 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2440867" y="3420346"/>
            <a:ext cx="7895183" cy="674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IT Services​</a:t>
            </a:r>
          </a:p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Cybersecurity​</a:t>
            </a:r>
          </a:p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Information Assurance</a:t>
            </a:r>
          </a:p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Data Analytics​</a:t>
            </a:r>
          </a:p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Cloud Services​</a:t>
            </a:r>
          </a:p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DevSecOps</a:t>
            </a:r>
            <a:r>
              <a:rPr lang="en-US" sz="2335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​</a:t>
            </a:r>
          </a:p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Project/Program Management​</a:t>
            </a:r>
          </a:p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Enterprise Architecture Services​</a:t>
            </a:r>
          </a:p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i="1" u="sng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Emerging Technologies​</a:t>
            </a:r>
          </a:p>
          <a:p>
            <a:pPr marL="1008479" lvl="2" indent="-336160" algn="l">
              <a:lnSpc>
                <a:spcPts val="2989"/>
              </a:lnSpc>
              <a:buFont typeface="Arial"/>
              <a:buChar char="⚬"/>
            </a:pPr>
            <a:r>
              <a:rPr lang="en-US" sz="2335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Advanced Data Management and Analytics​</a:t>
            </a:r>
          </a:p>
          <a:p>
            <a:pPr marL="1008479" lvl="2" indent="-336160" algn="l">
              <a:lnSpc>
                <a:spcPts val="2989"/>
              </a:lnSpc>
              <a:buFont typeface="Arial"/>
              <a:buChar char="⚬"/>
            </a:pPr>
            <a:r>
              <a:rPr lang="en-US" sz="2335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Artificial Intelligence / Machine Learning​</a:t>
            </a:r>
          </a:p>
          <a:p>
            <a:pPr marL="1008479" lvl="2" indent="-336160" algn="l">
              <a:lnSpc>
                <a:spcPts val="2989"/>
              </a:lnSpc>
              <a:buFont typeface="Arial"/>
              <a:buChar char="⚬"/>
            </a:pPr>
            <a:r>
              <a:rPr lang="en-US" sz="2335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Visualization and Dashboarding​</a:t>
            </a:r>
          </a:p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System Modernization​</a:t>
            </a:r>
          </a:p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Administrative Support Services​</a:t>
            </a:r>
          </a:p>
          <a:p>
            <a:pPr marL="504239" lvl="1" indent="-252120" algn="l">
              <a:lnSpc>
                <a:spcPts val="2989"/>
              </a:lnSpc>
              <a:buFont typeface="Arial"/>
              <a:buChar char="•"/>
            </a:pPr>
            <a:r>
              <a:rPr lang="en-US" sz="2335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Financial Management Services</a:t>
            </a:r>
          </a:p>
          <a:p>
            <a:pPr algn="just">
              <a:lnSpc>
                <a:spcPts val="2989"/>
              </a:lnSpc>
            </a:pPr>
            <a:endParaRPr lang="en-US" sz="2335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269"/>
              </a:lnSpc>
            </a:pPr>
            <a:endParaRPr lang="en-US" sz="2335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269"/>
              </a:lnSpc>
              <a:spcBef>
                <a:spcPct val="0"/>
              </a:spcBef>
            </a:pPr>
            <a:endParaRPr lang="en-US" sz="2335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700000">
            <a:off x="14136950" y="-1245528"/>
            <a:ext cx="12227423" cy="1222742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700000">
            <a:off x="16528516" y="-970212"/>
            <a:ext cx="12227423" cy="122274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D87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04567" y="1771917"/>
            <a:ext cx="6018512" cy="601851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752083" y="1919433"/>
            <a:ext cx="5723480" cy="572348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7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59271" y="2126631"/>
            <a:ext cx="5309105" cy="5309084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334" b="-23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88729" y="1528388"/>
            <a:ext cx="2024091" cy="1237919"/>
            <a:chOff x="0" y="0"/>
            <a:chExt cx="996742" cy="6096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96741" cy="609600"/>
            </a:xfrm>
            <a:custGeom>
              <a:avLst/>
              <a:gdLst/>
              <a:ahLst/>
              <a:cxnLst/>
              <a:rect l="l" t="t" r="r" b="b"/>
              <a:pathLst>
                <a:path w="996741" h="609600">
                  <a:moveTo>
                    <a:pt x="203200" y="0"/>
                  </a:moveTo>
                  <a:lnTo>
                    <a:pt x="996741" y="0"/>
                  </a:lnTo>
                  <a:lnTo>
                    <a:pt x="79354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D87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793542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6640" y="1360948"/>
            <a:ext cx="5519182" cy="1527520"/>
            <a:chOff x="0" y="0"/>
            <a:chExt cx="2202585" cy="6096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202585" cy="609600"/>
            </a:xfrm>
            <a:custGeom>
              <a:avLst/>
              <a:gdLst/>
              <a:ahLst/>
              <a:cxnLst/>
              <a:rect l="l" t="t" r="r" b="b"/>
              <a:pathLst>
                <a:path w="2202585" h="609600">
                  <a:moveTo>
                    <a:pt x="203200" y="0"/>
                  </a:moveTo>
                  <a:lnTo>
                    <a:pt x="2202585" y="0"/>
                  </a:lnTo>
                  <a:lnTo>
                    <a:pt x="1999385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7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999385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2943" y="1475563"/>
            <a:ext cx="1115469" cy="1237919"/>
            <a:chOff x="0" y="0"/>
            <a:chExt cx="549300" cy="6096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49300" cy="609600"/>
            </a:xfrm>
            <a:custGeom>
              <a:avLst/>
              <a:gdLst/>
              <a:ahLst/>
              <a:cxnLst/>
              <a:rect l="l" t="t" r="r" b="b"/>
              <a:pathLst>
                <a:path w="549300" h="609600">
                  <a:moveTo>
                    <a:pt x="203200" y="0"/>
                  </a:moveTo>
                  <a:lnTo>
                    <a:pt x="549300" y="0"/>
                  </a:lnTo>
                  <a:lnTo>
                    <a:pt x="3461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D87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1600" y="-38100"/>
              <a:ext cx="3461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 descr="CIO SP3 It Services/Solutions logo"/>
          <p:cNvSpPr/>
          <p:nvPr/>
        </p:nvSpPr>
        <p:spPr>
          <a:xfrm>
            <a:off x="11163142" y="7165169"/>
            <a:ext cx="1895341" cy="648387"/>
          </a:xfrm>
          <a:custGeom>
            <a:avLst/>
            <a:gdLst/>
            <a:ahLst/>
            <a:cxnLst/>
            <a:rect l="l" t="t" r="r" b="b"/>
            <a:pathLst>
              <a:path w="1895341" h="648387">
                <a:moveTo>
                  <a:pt x="0" y="0"/>
                </a:moveTo>
                <a:lnTo>
                  <a:pt x="1895341" y="0"/>
                </a:lnTo>
                <a:lnTo>
                  <a:pt x="1895341" y="648387"/>
                </a:lnTo>
                <a:lnTo>
                  <a:pt x="0" y="6483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29" r="-17811" b="-35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NIH NITAAC logo"/>
          <p:cNvSpPr/>
          <p:nvPr/>
        </p:nvSpPr>
        <p:spPr>
          <a:xfrm>
            <a:off x="11259830" y="9431261"/>
            <a:ext cx="3334943" cy="633915"/>
          </a:xfrm>
          <a:custGeom>
            <a:avLst/>
            <a:gdLst/>
            <a:ahLst/>
            <a:cxnLst/>
            <a:rect l="l" t="t" r="r" b="b"/>
            <a:pathLst>
              <a:path w="3334943" h="633915">
                <a:moveTo>
                  <a:pt x="0" y="0"/>
                </a:moveTo>
                <a:lnTo>
                  <a:pt x="3334943" y="0"/>
                </a:lnTo>
                <a:lnTo>
                  <a:pt x="3334943" y="633915"/>
                </a:lnTo>
                <a:lnTo>
                  <a:pt x="0" y="633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30" descr="ISO 9001:2015 certified logo"/>
          <p:cNvGrpSpPr>
            <a:grpSpLocks noChangeAspect="1"/>
          </p:cNvGrpSpPr>
          <p:nvPr/>
        </p:nvGrpSpPr>
        <p:grpSpPr>
          <a:xfrm>
            <a:off x="8113546" y="8977916"/>
            <a:ext cx="1252687" cy="1252682"/>
            <a:chOff x="0" y="0"/>
            <a:chExt cx="6350000" cy="63499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4254" r="-42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 descr="ISO 27001:2013 certified logo"/>
          <p:cNvGrpSpPr>
            <a:grpSpLocks noChangeAspect="1"/>
          </p:cNvGrpSpPr>
          <p:nvPr/>
        </p:nvGrpSpPr>
        <p:grpSpPr>
          <a:xfrm>
            <a:off x="9437771" y="8977916"/>
            <a:ext cx="1252687" cy="1252682"/>
            <a:chOff x="0" y="0"/>
            <a:chExt cx="6350000" cy="63499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4754" r="-47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Freeform 34" descr="SBA logo Service-disabled veteran-owned certified"/>
          <p:cNvSpPr/>
          <p:nvPr/>
        </p:nvSpPr>
        <p:spPr>
          <a:xfrm>
            <a:off x="3818371" y="7097327"/>
            <a:ext cx="1621901" cy="2028046"/>
          </a:xfrm>
          <a:custGeom>
            <a:avLst/>
            <a:gdLst/>
            <a:ahLst/>
            <a:cxnLst/>
            <a:rect l="l" t="t" r="r" b="b"/>
            <a:pathLst>
              <a:path w="1621901" h="2028046">
                <a:moveTo>
                  <a:pt x="0" y="0"/>
                </a:moveTo>
                <a:lnTo>
                  <a:pt x="1621900" y="0"/>
                </a:lnTo>
                <a:lnTo>
                  <a:pt x="1621900" y="2028046"/>
                </a:lnTo>
                <a:lnTo>
                  <a:pt x="0" y="20280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 descr="CMMI logo"/>
          <p:cNvSpPr/>
          <p:nvPr/>
        </p:nvSpPr>
        <p:spPr>
          <a:xfrm>
            <a:off x="7930658" y="7123130"/>
            <a:ext cx="2871148" cy="625169"/>
          </a:xfrm>
          <a:custGeom>
            <a:avLst/>
            <a:gdLst/>
            <a:ahLst/>
            <a:cxnLst/>
            <a:rect l="l" t="t" r="r" b="b"/>
            <a:pathLst>
              <a:path w="2871148" h="625169">
                <a:moveTo>
                  <a:pt x="0" y="0"/>
                </a:moveTo>
                <a:lnTo>
                  <a:pt x="2871148" y="0"/>
                </a:lnTo>
                <a:lnTo>
                  <a:pt x="2871148" y="625170"/>
                </a:lnTo>
                <a:lnTo>
                  <a:pt x="0" y="6251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 descr="CMMI logo"/>
          <p:cNvSpPr/>
          <p:nvPr/>
        </p:nvSpPr>
        <p:spPr>
          <a:xfrm>
            <a:off x="7976964" y="8048987"/>
            <a:ext cx="2871140" cy="651435"/>
          </a:xfrm>
          <a:custGeom>
            <a:avLst/>
            <a:gdLst/>
            <a:ahLst/>
            <a:cxnLst/>
            <a:rect l="l" t="t" r="r" b="b"/>
            <a:pathLst>
              <a:path w="2871140" h="651435">
                <a:moveTo>
                  <a:pt x="0" y="0"/>
                </a:moveTo>
                <a:lnTo>
                  <a:pt x="2871140" y="0"/>
                </a:lnTo>
                <a:lnTo>
                  <a:pt x="2871140" y="651435"/>
                </a:lnTo>
                <a:lnTo>
                  <a:pt x="0" y="6514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 descr="SBA logo HUBZone certified"/>
          <p:cNvSpPr/>
          <p:nvPr/>
        </p:nvSpPr>
        <p:spPr>
          <a:xfrm>
            <a:off x="2097192" y="7097327"/>
            <a:ext cx="1651805" cy="2048509"/>
          </a:xfrm>
          <a:custGeom>
            <a:avLst/>
            <a:gdLst/>
            <a:ahLst/>
            <a:cxnLst/>
            <a:rect l="l" t="t" r="r" b="b"/>
            <a:pathLst>
              <a:path w="1651805" h="2048509">
                <a:moveTo>
                  <a:pt x="0" y="0"/>
                </a:moveTo>
                <a:lnTo>
                  <a:pt x="1651805" y="0"/>
                </a:lnTo>
                <a:lnTo>
                  <a:pt x="1651805" y="2048509"/>
                </a:lnTo>
                <a:lnTo>
                  <a:pt x="0" y="2048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 descr="SBA logo 8(a) certified"/>
          <p:cNvSpPr/>
          <p:nvPr/>
        </p:nvSpPr>
        <p:spPr>
          <a:xfrm>
            <a:off x="405918" y="7097327"/>
            <a:ext cx="1621901" cy="2028046"/>
          </a:xfrm>
          <a:custGeom>
            <a:avLst/>
            <a:gdLst/>
            <a:ahLst/>
            <a:cxnLst/>
            <a:rect l="l" t="t" r="r" b="b"/>
            <a:pathLst>
              <a:path w="1621901" h="2028046">
                <a:moveTo>
                  <a:pt x="0" y="0"/>
                </a:moveTo>
                <a:lnTo>
                  <a:pt x="1621901" y="0"/>
                </a:lnTo>
                <a:lnTo>
                  <a:pt x="1621901" y="2028046"/>
                </a:lnTo>
                <a:lnTo>
                  <a:pt x="0" y="20280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 descr="8(a) STARS III logo"/>
          <p:cNvSpPr/>
          <p:nvPr/>
        </p:nvSpPr>
        <p:spPr>
          <a:xfrm>
            <a:off x="1528906" y="9238334"/>
            <a:ext cx="2788377" cy="829278"/>
          </a:xfrm>
          <a:custGeom>
            <a:avLst/>
            <a:gdLst/>
            <a:ahLst/>
            <a:cxnLst/>
            <a:rect l="l" t="t" r="r" b="b"/>
            <a:pathLst>
              <a:path w="2788377" h="829278">
                <a:moveTo>
                  <a:pt x="0" y="0"/>
                </a:moveTo>
                <a:lnTo>
                  <a:pt x="2788377" y="0"/>
                </a:lnTo>
                <a:lnTo>
                  <a:pt x="2788377" y="829278"/>
                </a:lnTo>
                <a:lnTo>
                  <a:pt x="0" y="8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 descr="HIRE VETS logo"/>
          <p:cNvSpPr/>
          <p:nvPr/>
        </p:nvSpPr>
        <p:spPr>
          <a:xfrm>
            <a:off x="13572102" y="7745714"/>
            <a:ext cx="1936505" cy="1257980"/>
          </a:xfrm>
          <a:custGeom>
            <a:avLst/>
            <a:gdLst/>
            <a:ahLst/>
            <a:cxnLst/>
            <a:rect l="l" t="t" r="r" b="b"/>
            <a:pathLst>
              <a:path w="1936505" h="1257980">
                <a:moveTo>
                  <a:pt x="0" y="0"/>
                </a:moveTo>
                <a:lnTo>
                  <a:pt x="1936505" y="0"/>
                </a:lnTo>
                <a:lnTo>
                  <a:pt x="1936505" y="1257980"/>
                </a:lnTo>
                <a:lnTo>
                  <a:pt x="0" y="125798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 descr="GSA MAS logo"/>
          <p:cNvSpPr/>
          <p:nvPr/>
        </p:nvSpPr>
        <p:spPr>
          <a:xfrm>
            <a:off x="11199858" y="8137406"/>
            <a:ext cx="1840960" cy="971121"/>
          </a:xfrm>
          <a:custGeom>
            <a:avLst/>
            <a:gdLst/>
            <a:ahLst/>
            <a:cxnLst/>
            <a:rect l="l" t="t" r="r" b="b"/>
            <a:pathLst>
              <a:path w="1840960" h="971121">
                <a:moveTo>
                  <a:pt x="0" y="0"/>
                </a:moveTo>
                <a:lnTo>
                  <a:pt x="1840959" y="0"/>
                </a:lnTo>
                <a:lnTo>
                  <a:pt x="1840959" y="971121"/>
                </a:lnTo>
                <a:lnTo>
                  <a:pt x="0" y="9711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 descr="OASIS+ HUBZone certified logo"/>
          <p:cNvSpPr/>
          <p:nvPr/>
        </p:nvSpPr>
        <p:spPr>
          <a:xfrm>
            <a:off x="5572563" y="8709873"/>
            <a:ext cx="2225803" cy="1367662"/>
          </a:xfrm>
          <a:custGeom>
            <a:avLst/>
            <a:gdLst/>
            <a:ahLst/>
            <a:cxnLst/>
            <a:rect l="l" t="t" r="r" b="b"/>
            <a:pathLst>
              <a:path w="2225803" h="1367662">
                <a:moveTo>
                  <a:pt x="0" y="0"/>
                </a:moveTo>
                <a:lnTo>
                  <a:pt x="2225803" y="0"/>
                </a:lnTo>
                <a:lnTo>
                  <a:pt x="2225803" y="1367662"/>
                </a:lnTo>
                <a:lnTo>
                  <a:pt x="0" y="13676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 descr="OASIS+ SDVOSB certified logo"/>
          <p:cNvSpPr/>
          <p:nvPr/>
        </p:nvSpPr>
        <p:spPr>
          <a:xfrm>
            <a:off x="5572563" y="7097327"/>
            <a:ext cx="2225803" cy="1367662"/>
          </a:xfrm>
          <a:custGeom>
            <a:avLst/>
            <a:gdLst/>
            <a:ahLst/>
            <a:cxnLst/>
            <a:rect l="l" t="t" r="r" b="b"/>
            <a:pathLst>
              <a:path w="2225803" h="1367662">
                <a:moveTo>
                  <a:pt x="0" y="0"/>
                </a:moveTo>
                <a:lnTo>
                  <a:pt x="2225803" y="0"/>
                </a:lnTo>
                <a:lnTo>
                  <a:pt x="2225803" y="1367662"/>
                </a:lnTo>
                <a:lnTo>
                  <a:pt x="0" y="136766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TextBox 44"/>
          <p:cNvSpPr txBox="1">
            <a:spLocks noGrp="1"/>
          </p:cNvSpPr>
          <p:nvPr>
            <p:ph type="title" idx="4294967295"/>
          </p:nvPr>
        </p:nvSpPr>
        <p:spPr>
          <a:xfrm>
            <a:off x="2369205" y="1802435"/>
            <a:ext cx="3982363" cy="5873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et Bold"/>
                <a:ea typeface="Garet Bold"/>
                <a:cs typeface="Garet Bold"/>
                <a:sym typeface="Garet Bold"/>
              </a:rPr>
              <a:t>CERTIFICATIONS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11366" y="3568886"/>
            <a:ext cx="9322396" cy="343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2640">
                <a:solidFill>
                  <a:srgbClr val="000000"/>
                </a:solidFill>
                <a:latin typeface="Garet Light"/>
                <a:ea typeface="Garet Light"/>
                <a:cs typeface="Garet Light"/>
                <a:sym typeface="Garet Light"/>
              </a:rPr>
              <a:t>SBA Certified HUBZone, 8(a) and SDVOSB </a:t>
            </a:r>
          </a:p>
          <a:p>
            <a:pPr algn="l">
              <a:lnSpc>
                <a:spcPts val="3960"/>
              </a:lnSpc>
            </a:pPr>
            <a:r>
              <a:rPr lang="en-US" sz="2640">
                <a:solidFill>
                  <a:srgbClr val="000000"/>
                </a:solidFill>
                <a:latin typeface="Garet Light"/>
                <a:ea typeface="Garet Light"/>
                <a:cs typeface="Garet Light"/>
                <a:sym typeface="Garet Light"/>
              </a:rPr>
              <a:t>OASIS + SDBOSB &amp; HUBZone </a:t>
            </a:r>
          </a:p>
          <a:p>
            <a:pPr algn="l">
              <a:lnSpc>
                <a:spcPts val="3960"/>
              </a:lnSpc>
            </a:pPr>
            <a:r>
              <a:rPr lang="en-US" sz="2640">
                <a:solidFill>
                  <a:srgbClr val="000000"/>
                </a:solidFill>
                <a:latin typeface="Garet Light"/>
                <a:ea typeface="Garet Light"/>
                <a:cs typeface="Garet Light"/>
                <a:sym typeface="Garet Light"/>
              </a:rPr>
              <a:t>We hold a </a:t>
            </a:r>
            <a:r>
              <a:rPr lang="en-US" sz="264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top-secret facility clearance</a:t>
            </a:r>
            <a:r>
              <a:rPr lang="en-US" sz="2640">
                <a:solidFill>
                  <a:srgbClr val="000000"/>
                </a:solidFill>
                <a:latin typeface="Garet Light"/>
                <a:ea typeface="Garet Light"/>
                <a:cs typeface="Garet Light"/>
                <a:sym typeface="Garet Light"/>
              </a:rPr>
              <a:t>, our accounting system meets DCAA compliance standards, and we are certified for CMMIDEV/3, CMMISVC/3, ISO 9001:2015 and 27001:2013 </a:t>
            </a:r>
          </a:p>
          <a:p>
            <a:pPr algn="l">
              <a:lnSpc>
                <a:spcPts val="3960"/>
              </a:lnSpc>
            </a:pPr>
            <a:endParaRPr lang="en-US" sz="2640">
              <a:solidFill>
                <a:srgbClr val="000000"/>
              </a:solidFill>
              <a:latin typeface="Garet Light"/>
              <a:ea typeface="Garet Light"/>
              <a:cs typeface="Garet Light"/>
              <a:sym typeface="Gare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399593EFD3541B97878E2AF19C74F" ma:contentTypeVersion="14" ma:contentTypeDescription="Create a new document." ma:contentTypeScope="" ma:versionID="ba15afecbf20a9044afa137e005314a6">
  <xsd:schema xmlns:xsd="http://www.w3.org/2001/XMLSchema" xmlns:xs="http://www.w3.org/2001/XMLSchema" xmlns:p="http://schemas.microsoft.com/office/2006/metadata/properties" xmlns:ns3="61e88167-ae34-4a25-bb6c-50962af837c2" xmlns:ns4="3c6f27d1-cc6d-4737-9514-14ee77d80bca" targetNamespace="http://schemas.microsoft.com/office/2006/metadata/properties" ma:root="true" ma:fieldsID="25d5eade0d35946f557bb668a44a6364" ns3:_="" ns4:_="">
    <xsd:import namespace="61e88167-ae34-4a25-bb6c-50962af837c2"/>
    <xsd:import namespace="3c6f27d1-cc6d-4737-9514-14ee77d80b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88167-ae34-4a25-bb6c-50962af83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f27d1-cc6d-4737-9514-14ee77d80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e88167-ae34-4a25-bb6c-50962af837c2" xsi:nil="true"/>
  </documentManagement>
</p:properties>
</file>

<file path=customXml/itemProps1.xml><?xml version="1.0" encoding="utf-8"?>
<ds:datastoreItem xmlns:ds="http://schemas.openxmlformats.org/officeDocument/2006/customXml" ds:itemID="{052A257F-48BE-4143-BE64-957571AE0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e88167-ae34-4a25-bb6c-50962af837c2"/>
    <ds:schemaRef ds:uri="3c6f27d1-cc6d-4737-9514-14ee77d80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892130-2A4B-458F-891D-96011060DF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1EEBB-4366-4D9A-B4CA-B759A18438D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3c6f27d1-cc6d-4737-9514-14ee77d80bca"/>
    <ds:schemaRef ds:uri="http://purl.org/dc/terms/"/>
    <ds:schemaRef ds:uri="http://schemas.microsoft.com/office/2006/metadata/properties"/>
    <ds:schemaRef ds:uri="http://purl.org/dc/elements/1.1/"/>
    <ds:schemaRef ds:uri="61e88167-ae34-4a25-bb6c-50962af837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249</Words>
  <Application>Microsoft Office PowerPoint</Application>
  <PresentationFormat>Custom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Garet Light</vt:lpstr>
      <vt:lpstr>Poppins</vt:lpstr>
      <vt:lpstr>Garet Bold</vt:lpstr>
      <vt:lpstr>Arial</vt:lpstr>
      <vt:lpstr>Garet</vt:lpstr>
      <vt:lpstr>Calibri</vt:lpstr>
      <vt:lpstr>Garet Italics</vt:lpstr>
      <vt:lpstr>Office Theme</vt:lpstr>
      <vt:lpstr>BUSINESS</vt:lpstr>
      <vt:lpstr>WHAT WE DO</vt:lpstr>
      <vt:lpstr>CERTIFICATIONS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DLA MPP 11.01.24</dc:title>
  <dc:creator>YolandaGJohnson</dc:creator>
  <cp:lastModifiedBy>YolandaGJohnson</cp:lastModifiedBy>
  <cp:revision>5</cp:revision>
  <dcterms:created xsi:type="dcterms:W3CDTF">2006-08-16T00:00:00Z</dcterms:created>
  <dcterms:modified xsi:type="dcterms:W3CDTF">2024-12-05T14:32:08Z</dcterms:modified>
  <dc:identifier>DAGVvcW02SQ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0x010100C29399593EFD3541B97878E2AF19C74F</vt:lpwstr>
  </property>
</Properties>
</file>