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Cambria" panose="02040503050406030204" pitchFamily="18" charset="0"/>
      <p:regular r:id="rId42"/>
      <p:bold r:id="rId43"/>
      <p:italic r:id="rId44"/>
      <p:boldItalic r:id="rId45"/>
    </p:embeddedFont>
    <p:embeddedFont>
      <p:font typeface="Comic Sans MS" panose="030F0702030302020204" pitchFamily="66" charset="0"/>
      <p:regular r:id="rId46"/>
      <p:bold r:id="rId47"/>
      <p:italic r:id="rId48"/>
      <p:boldItalic r:id="rId49"/>
    </p:embeddedFont>
    <p:embeddedFont>
      <p:font typeface="Montserrat" panose="00000500000000000000" pitchFamily="2" charset="0"/>
      <p:regular r:id="rId50"/>
      <p:bold r:id="rId51"/>
      <p:italic r:id="rId52"/>
      <p:boldItalic r:id="rId53"/>
    </p:embeddedFont>
    <p:embeddedFont>
      <p:font typeface="Oswald" panose="00000500000000000000" pitchFamily="2" charset="0"/>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3D93B4-59E0-4DA2-B502-FFE38B561103}">
  <a:tblStyle styleId="{833D93B4-59E0-4DA2-B502-FFE38B5611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5300" autoAdjust="0"/>
  </p:normalViewPr>
  <p:slideViewPr>
    <p:cSldViewPr snapToGrid="0">
      <p:cViewPr varScale="1">
        <p:scale>
          <a:sx n="143" d="100"/>
          <a:sy n="143" d="100"/>
        </p:scale>
        <p:origin x="684" y="120"/>
      </p:cViewPr>
      <p:guideLst/>
    </p:cSldViewPr>
  </p:slideViewPr>
  <p:outlineViewPr>
    <p:cViewPr>
      <p:scale>
        <a:sx n="33" d="100"/>
        <a:sy n="33" d="100"/>
      </p:scale>
      <p:origin x="0" y="-41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noAutofit/>
          </a:bodyPr>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360"/>
              </a:spcBef>
              <a:spcAft>
                <a:spcPts val="0"/>
              </a:spcAft>
              <a:buSzPts val="1400"/>
              <a:buChar char="●"/>
              <a:defRPr/>
            </a:lvl1pPr>
            <a:lvl2pPr marL="914400" marR="0" lvl="1" indent="-317500" algn="l" rtl="0">
              <a:spcBef>
                <a:spcPts val="360"/>
              </a:spcBef>
              <a:spcAft>
                <a:spcPts val="0"/>
              </a:spcAft>
              <a:buSzPts val="1400"/>
              <a:buChar char="○"/>
              <a:defRPr/>
            </a:lvl2pPr>
            <a:lvl3pPr marL="1371600" marR="0" lvl="2" indent="-317500" algn="l" rtl="0">
              <a:spcBef>
                <a:spcPts val="360"/>
              </a:spcBef>
              <a:spcAft>
                <a:spcPts val="0"/>
              </a:spcAft>
              <a:buSzPts val="1400"/>
              <a:buChar char="■"/>
              <a:defRPr/>
            </a:lvl3pPr>
            <a:lvl4pPr marL="1828800" marR="0" lvl="3" indent="-317500" algn="l" rtl="0">
              <a:spcBef>
                <a:spcPts val="360"/>
              </a:spcBef>
              <a:spcAft>
                <a:spcPts val="0"/>
              </a:spcAft>
              <a:buSzPts val="1400"/>
              <a:buChar char="●"/>
              <a:defRPr/>
            </a:lvl4pPr>
            <a:lvl5pPr marL="2286000" marR="0" lvl="4" indent="-317500" algn="l" rtl="0">
              <a:spcBef>
                <a:spcPts val="360"/>
              </a:spcBef>
              <a:spcAft>
                <a:spcPts val="0"/>
              </a:spcAft>
              <a:buSzPts val="1400"/>
              <a:buChar char="○"/>
              <a:defRPr/>
            </a:lvl5pPr>
            <a:lvl6pPr marL="2743200" marR="0" lvl="5" indent="-317500" algn="l" rtl="0">
              <a:spcBef>
                <a:spcPts val="0"/>
              </a:spcBef>
              <a:spcAft>
                <a:spcPts val="0"/>
              </a:spcAft>
              <a:buSzPts val="1400"/>
              <a:buChar char="■"/>
              <a:defRPr/>
            </a:lvl6pPr>
            <a:lvl7pPr marL="3200400" marR="0" lvl="6" indent="-317500" algn="l" rtl="0">
              <a:spcBef>
                <a:spcPts val="0"/>
              </a:spcBef>
              <a:spcAft>
                <a:spcPts val="0"/>
              </a:spcAft>
              <a:buSzPts val="1400"/>
              <a:buChar char="●"/>
              <a:defRPr/>
            </a:lvl7pPr>
            <a:lvl8pPr marL="3657600" marR="0" lvl="7" indent="-317500" algn="l" rtl="0">
              <a:spcBef>
                <a:spcPts val="0"/>
              </a:spcBef>
              <a:spcAft>
                <a:spcPts val="0"/>
              </a:spcAft>
              <a:buSzPts val="1400"/>
              <a:buChar char="○"/>
              <a:defRPr/>
            </a:lvl8pPr>
            <a:lvl9pPr marL="4114800" marR="0" lvl="8" indent="-317500" algn="l" rtl="0">
              <a:spcBef>
                <a:spcPts val="0"/>
              </a:spcBef>
              <a:spcAft>
                <a:spcPts val="0"/>
              </a:spcAft>
              <a:buSzPts val="1400"/>
              <a:buChar char="■"/>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27" name="Google Shape;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 name="Google Shape;2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40a5a80cc0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40" name="Google Shape;140;g240a5a80c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40a5a80cc0_0_2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64" name="Google Shape;164;g240a5a80cc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72" name="Google Shape;1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40a5a80cc0_0_4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79" name="Google Shape;179;g240a5a80cc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40a5a80cc0_0_5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87" name="Google Shape;187;g240a5a80cc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40a5a80cc0_0_5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95" name="Google Shape;195;g240a5a80cc0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40a5a80cc0_0_6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03" name="Google Shape;203;g240a5a80cc0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40a5a80cc0_0_8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14" name="Google Shape;214;g240a5a80cc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40a5a80cc0_0_8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22" name="Google Shape;222;g240a5a80cc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40a5a80cc0_0_9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32" name="Google Shape;232;g240a5a80cc0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6" name="Google Shape;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40a5a80cc0_0_11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46" name="Google Shape;246;g240a5a80cc0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40a5a80cc0_0_13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55" name="Google Shape;255;g240a5a80cc0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64" name="Google Shape;2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7e1f6688b0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71" name="Google Shape;271;g27e1f6688b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7e1f6688b0_0_1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81" name="Google Shape;281;g27e1f6688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7e1f6688b0_0_2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90" name="Google Shape;290;g27e1f6688b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7e1f6688b0_0_3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04" name="Google Shape;304;g27e1f6688b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7e1f6688b0_0_3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13" name="Google Shape;313;g27e1f6688b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7e1f6688b0_0_4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22" name="Google Shape;322;g27e1f6688b0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7e1f6688b0_0_7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33" name="Google Shape;333;g27e1f6688b0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5" name="Google Shape;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7e1f6688b0_0_8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41" name="Google Shape;341;g27e1f6688b0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7e1f6688b0_0_9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49" name="Google Shape;349;g27e1f6688b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7e1f6688b0_0_9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57" name="Google Shape;357;g27e1f6688b0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7e1f6688b0_0_10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64" name="Google Shape;364;g27e1f6688b0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7e1f6688b0_0_11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72" name="Google Shape;372;g27e1f6688b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40a5a80cc0_0_3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80" name="Google Shape;380;g240a5a80cc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7e1f6688b0_0_11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91" name="Google Shape;391;g27e1f6688b0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7e1f6688b0_0_12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99" name="Google Shape;399;g27e1f6688b0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48c11ca4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48c11ca47a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08" name="Google Shape;408;g248c11ca47a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15" name="Google Shape;41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55" name="Google Shape;5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70" name="Google Shape;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80044aef2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80044aef22_0_1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81" name="Google Shape;81;g280044aef22_0_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0044aef2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80044aef22_0_1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92" name="Google Shape;92;g280044aef22_0_1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0044aef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80044aef22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05" name="Google Shape;105;g280044aef22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3d5e93161f_0_6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16" name="Google Shape;116;g23d5e93161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mailto:RFI@Research.GSA.gov" TargetMode="External"/><Relationship Id="rId4" Type="http://schemas.openxmlformats.org/officeDocument/2006/relationships/hyperlink" Target="http://buy.gsa.gov/MRAS"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t="26793" b="9955"/>
          <a:stretch/>
        </p:blipFill>
        <p:spPr>
          <a:xfrm>
            <a:off x="0" y="1285875"/>
            <a:ext cx="9144003" cy="3857625"/>
          </a:xfrm>
          <a:prstGeom prst="rect">
            <a:avLst/>
          </a:prstGeom>
          <a:noFill/>
          <a:ln>
            <a:noFill/>
          </a:ln>
        </p:spPr>
      </p:pic>
      <p:sp>
        <p:nvSpPr>
          <p:cNvPr id="16" name="Google Shape;16;p2"/>
          <p:cNvSpPr txBox="1"/>
          <p:nvPr/>
        </p:nvSpPr>
        <p:spPr>
          <a:xfrm>
            <a:off x="4419600" y="788687"/>
            <a:ext cx="4038600" cy="1707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200" b="1" i="0" u="none" strike="noStrike" cap="none">
                <a:solidFill>
                  <a:schemeClr val="lt2"/>
                </a:solidFill>
                <a:latin typeface="Arial"/>
                <a:ea typeface="Arial"/>
                <a:cs typeface="Arial"/>
                <a:sym typeface="Arial"/>
              </a:rPr>
              <a:t>U.S. General Services Administration</a:t>
            </a:r>
            <a:endParaRPr/>
          </a:p>
        </p:txBody>
      </p:sp>
      <p:pic>
        <p:nvPicPr>
          <p:cNvPr id="17" name="Google Shape;17;p2"/>
          <p:cNvPicPr preferRelativeResize="0"/>
          <p:nvPr/>
        </p:nvPicPr>
        <p:blipFill>
          <a:blip r:embed="rId3">
            <a:alphaModFix/>
          </a:blip>
          <a:stretch>
            <a:fillRect/>
          </a:stretch>
        </p:blipFill>
        <p:spPr>
          <a:xfrm>
            <a:off x="635175" y="330973"/>
            <a:ext cx="696150" cy="628400"/>
          </a:xfrm>
          <a:prstGeom prst="rect">
            <a:avLst/>
          </a:prstGeom>
          <a:noFill/>
          <a:ln>
            <a:noFill/>
          </a:ln>
        </p:spPr>
      </p:pic>
      <p:sp>
        <p:nvSpPr>
          <p:cNvPr id="18" name="Google Shape;18;p2"/>
          <p:cNvSpPr txBox="1"/>
          <p:nvPr/>
        </p:nvSpPr>
        <p:spPr>
          <a:xfrm>
            <a:off x="635175" y="1344999"/>
            <a:ext cx="1981500" cy="7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US" sz="1000" u="sng">
                <a:solidFill>
                  <a:schemeClr val="lt1"/>
                </a:solidFill>
                <a:hlinkClick r:id="rId4">
                  <a:extLst>
                    <a:ext uri="{A12FA001-AC4F-418D-AE19-62706E023703}">
                      <ahyp:hlinkClr xmlns:ahyp="http://schemas.microsoft.com/office/drawing/2018/hyperlinkcolor" val="tx"/>
                    </a:ext>
                  </a:extLst>
                </a:hlinkClick>
              </a:rPr>
              <a:t>Buy.GSA.gov/MRAS</a:t>
            </a:r>
            <a:endParaRPr sz="1000" u="sng">
              <a:solidFill>
                <a:schemeClr val="lt1"/>
              </a:solidFill>
            </a:endParaRPr>
          </a:p>
          <a:p>
            <a:pPr marL="0" lvl="0" indent="0" algn="l" rtl="0">
              <a:lnSpc>
                <a:spcPct val="100000"/>
              </a:lnSpc>
              <a:spcBef>
                <a:spcPts val="1200"/>
              </a:spcBef>
              <a:spcAft>
                <a:spcPts val="0"/>
              </a:spcAft>
              <a:buNone/>
            </a:pPr>
            <a:r>
              <a:rPr lang="en-US" sz="1000" u="sng">
                <a:solidFill>
                  <a:schemeClr val="lt1"/>
                </a:solidFill>
                <a:hlinkClick r:id="rId5">
                  <a:extLst>
                    <a:ext uri="{A12FA001-AC4F-418D-AE19-62706E023703}">
                      <ahyp:hlinkClr xmlns:ahyp="http://schemas.microsoft.com/office/drawing/2018/hyperlinkcolor" val="tx"/>
                    </a:ext>
                  </a:extLst>
                </a:hlinkClick>
              </a:rPr>
              <a:t>RFI@Research.GSA.gov</a:t>
            </a:r>
            <a:endParaRPr sz="900">
              <a:solidFill>
                <a:schemeClr val="lt1"/>
              </a:solidFill>
            </a:endParaRPr>
          </a:p>
        </p:txBody>
      </p:sp>
      <p:sp>
        <p:nvSpPr>
          <p:cNvPr id="19" name="Google Shape;19;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22" name="Google Shape;22;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mailto:RFI@Research.GSA.gov"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buy.gsa.gov/MRAS" TargetMode="Externa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a:blip r:embed="rId5">
            <a:alphaModFix/>
          </a:blip>
          <a:stretch>
            <a:fillRect/>
          </a:stretch>
        </p:blipFill>
        <p:spPr>
          <a:xfrm>
            <a:off x="0" y="0"/>
            <a:ext cx="9144003" cy="6094517"/>
          </a:xfrm>
          <a:prstGeom prst="rect">
            <a:avLst/>
          </a:prstGeom>
          <a:noFill/>
          <a:ln>
            <a:noFill/>
          </a:ln>
        </p:spPr>
      </p:pic>
      <p:sp>
        <p:nvSpPr>
          <p:cNvPr id="11" name="Google Shape;11;p1"/>
          <p:cNvSpPr/>
          <p:nvPr/>
        </p:nvSpPr>
        <p:spPr>
          <a:xfrm>
            <a:off x="-24450" y="4415400"/>
            <a:ext cx="9192900" cy="728100"/>
          </a:xfrm>
          <a:prstGeom prst="rect">
            <a:avLst/>
          </a:prstGeom>
          <a:solidFill>
            <a:srgbClr val="0050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txBox="1"/>
          <p:nvPr/>
        </p:nvSpPr>
        <p:spPr>
          <a:xfrm>
            <a:off x="224850" y="4415400"/>
            <a:ext cx="1981500" cy="84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US" sz="1000" u="sng">
                <a:solidFill>
                  <a:schemeClr val="lt1"/>
                </a:solidFill>
                <a:hlinkClick r:id="rId6">
                  <a:extLst>
                    <a:ext uri="{A12FA001-AC4F-418D-AE19-62706E023703}">
                      <ahyp:hlinkClr xmlns:ahyp="http://schemas.microsoft.com/office/drawing/2018/hyperlinkcolor" val="tx"/>
                    </a:ext>
                  </a:extLst>
                </a:hlinkClick>
              </a:rPr>
              <a:t>Buy.GSA.gov/MRAS</a:t>
            </a:r>
            <a:endParaRPr sz="1000" u="sng">
              <a:solidFill>
                <a:schemeClr val="lt1"/>
              </a:solidFill>
            </a:endParaRPr>
          </a:p>
          <a:p>
            <a:pPr marL="0" lvl="0" indent="0" algn="l" rtl="0">
              <a:lnSpc>
                <a:spcPct val="100000"/>
              </a:lnSpc>
              <a:spcBef>
                <a:spcPts val="1200"/>
              </a:spcBef>
              <a:spcAft>
                <a:spcPts val="0"/>
              </a:spcAft>
              <a:buNone/>
            </a:pPr>
            <a:r>
              <a:rPr lang="en-US" sz="1000" u="sng">
                <a:solidFill>
                  <a:schemeClr val="lt1"/>
                </a:solidFill>
                <a:hlinkClick r:id="rId7">
                  <a:extLst>
                    <a:ext uri="{A12FA001-AC4F-418D-AE19-62706E023703}">
                      <ahyp:hlinkClr xmlns:ahyp="http://schemas.microsoft.com/office/drawing/2018/hyperlinkcolor" val="tx"/>
                    </a:ext>
                  </a:extLst>
                </a:hlinkClick>
              </a:rPr>
              <a:t>RFI@Research.GSA.gov</a:t>
            </a:r>
            <a:endParaRPr sz="900">
              <a:solidFill>
                <a:schemeClr val="lt1"/>
              </a:solidFill>
            </a:endParaRPr>
          </a:p>
        </p:txBody>
      </p:sp>
      <p:sp>
        <p:nvSpPr>
          <p:cNvPr id="13" name="Google Shape;13;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lt1"/>
                </a:solidFill>
              </a:defRPr>
            </a:lvl1pPr>
            <a:lvl2pPr lvl="1" algn="r">
              <a:buNone/>
              <a:defRPr sz="1300">
                <a:solidFill>
                  <a:schemeClr val="lt1"/>
                </a:solidFill>
              </a:defRPr>
            </a:lvl2pPr>
            <a:lvl3pPr lvl="2" algn="r">
              <a:buNone/>
              <a:defRPr sz="1300">
                <a:solidFill>
                  <a:schemeClr val="lt1"/>
                </a:solidFill>
              </a:defRPr>
            </a:lvl3pPr>
            <a:lvl4pPr lvl="3" algn="r">
              <a:buNone/>
              <a:defRPr sz="1300">
                <a:solidFill>
                  <a:schemeClr val="lt1"/>
                </a:solidFill>
              </a:defRPr>
            </a:lvl4pPr>
            <a:lvl5pPr lvl="4" algn="r">
              <a:buNone/>
              <a:defRPr sz="1300">
                <a:solidFill>
                  <a:schemeClr val="lt1"/>
                </a:solidFill>
              </a:defRPr>
            </a:lvl5pPr>
            <a:lvl6pPr lvl="5" algn="r">
              <a:buNone/>
              <a:defRPr sz="1300">
                <a:solidFill>
                  <a:schemeClr val="lt1"/>
                </a:solidFill>
              </a:defRPr>
            </a:lvl6pPr>
            <a:lvl7pPr lvl="6" algn="r">
              <a:buNone/>
              <a:defRPr sz="1300">
                <a:solidFill>
                  <a:schemeClr val="lt1"/>
                </a:solidFill>
              </a:defRPr>
            </a:lvl7pPr>
            <a:lvl8pPr lvl="7" algn="r">
              <a:buNone/>
              <a:defRPr sz="1300">
                <a:solidFill>
                  <a:schemeClr val="lt1"/>
                </a:solidFill>
              </a:defRPr>
            </a:lvl8pPr>
            <a:lvl9pPr lvl="8" algn="r">
              <a:buNone/>
              <a:defRPr sz="1300">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rfi@research.gsa.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rfi@research.gsa.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hyperlink" Target="mailto:rfi@research.gsa.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feedback.gsa.gov/jfe/form/SV_cHfsLyPMssmfae1"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gsa.gov/event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gsa.zoomgov.com/webinar/register/WN_l5qHmmgESnunpqB6L_NKIQ#/registratio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feedback.gsa.gov/jfe/form/SV_cHfsLyPMssmfae1" TargetMode="External"/><Relationship Id="rId7"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buy.gsa.gov/mras" TargetMode="External"/><Relationship Id="rId5" Type="http://schemas.openxmlformats.org/officeDocument/2006/relationships/hyperlink" Target="mailto:rfi@research.gsa.gov" TargetMode="External"/><Relationship Id="rId4" Type="http://schemas.openxmlformats.org/officeDocument/2006/relationships/hyperlink" Target="https://www.gsa.gov/events/making-market-research-easy-enhancing-industry-partnerships-10-25-2022-"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gsa.gov/about-us/events-and-training/gsa-training-programs/training-for-vendors/how-to-get-on-schedule" TargetMode="External"/><Relationship Id="rId7" Type="http://schemas.openxmlformats.org/officeDocument/2006/relationships/hyperlink" Target="https://www.apexaccelerators.us/#/service-area-locator"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gsa.gov/small-business?gsaredirect=osbu" TargetMode="External"/><Relationship Id="rId5" Type="http://schemas.openxmlformats.org/officeDocument/2006/relationships/hyperlink" Target="https://vsc.gsa.gov/" TargetMode="External"/><Relationship Id="rId4" Type="http://schemas.openxmlformats.org/officeDocument/2006/relationships/hyperlink" Target="https://www.gsa.gov/about-us/events-and-training/gsa-events?audience=1168"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1" name="Google Shape;31;p5"/>
          <p:cNvSpPr txBox="1">
            <a:spLocks noGrp="1"/>
          </p:cNvSpPr>
          <p:nvPr>
            <p:ph type="title" idx="4294967295"/>
          </p:nvPr>
        </p:nvSpPr>
        <p:spPr>
          <a:xfrm>
            <a:off x="1370088" y="2087350"/>
            <a:ext cx="7088100" cy="6864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457200" marR="0" lvl="0" indent="0" algn="r" defTabSz="914400" rtl="0" eaLnBrk="1" fontAlgn="auto" latinLnBrk="0" hangingPunct="1">
              <a:lnSpc>
                <a:spcPct val="75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lt1"/>
                </a:solidFill>
                <a:effectLst/>
                <a:uLnTx/>
                <a:uFillTx/>
                <a:latin typeface="Arial"/>
                <a:ea typeface="Arial"/>
                <a:cs typeface="Arial"/>
                <a:sym typeface="Arial"/>
              </a:rPr>
              <a:t>Making Market Research Easy</a:t>
            </a:r>
          </a:p>
          <a:p>
            <a:pPr marL="0" marR="0" lvl="0" indent="0" algn="r" defTabSz="914400" rtl="0" eaLnBrk="1" fontAlgn="auto" latinLnBrk="0" hangingPunct="1">
              <a:lnSpc>
                <a:spcPct val="75000"/>
              </a:lnSpc>
              <a:spcBef>
                <a:spcPts val="180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lt1"/>
                </a:solidFill>
                <a:effectLst/>
                <a:uLnTx/>
                <a:uFillTx/>
                <a:latin typeface="Arial"/>
                <a:ea typeface="Arial"/>
                <a:cs typeface="Arial"/>
                <a:sym typeface="Arial"/>
              </a:rPr>
              <a:t>Enhancing Industry Partnerships</a:t>
            </a:r>
          </a:p>
          <a:p>
            <a:pPr marL="0" marR="0" lvl="0" indent="0" algn="r" defTabSz="914400" rtl="0" eaLnBrk="1" fontAlgn="auto" latinLnBrk="0" hangingPunct="1">
              <a:lnSpc>
                <a:spcPct val="75000"/>
              </a:lnSpc>
              <a:spcBef>
                <a:spcPts val="180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chemeClr val="lt1"/>
              </a:solidFill>
              <a:effectLst/>
              <a:uLnTx/>
              <a:uFillTx/>
              <a:latin typeface="Arial"/>
              <a:ea typeface="Arial"/>
              <a:cs typeface="Arial"/>
              <a:sym typeface="Arial"/>
            </a:endParaRPr>
          </a:p>
          <a:p>
            <a:pPr marL="0" marR="0" lvl="0" indent="0" algn="r" defTabSz="914400" rtl="0" eaLnBrk="1" fontAlgn="auto" latinLnBrk="0" hangingPunct="1">
              <a:lnSpc>
                <a:spcPct val="100000"/>
              </a:lnSpc>
              <a:spcBef>
                <a:spcPts val="180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32" name="Google Shape;32;p5"/>
          <p:cNvSpPr txBox="1"/>
          <p:nvPr/>
        </p:nvSpPr>
        <p:spPr>
          <a:xfrm>
            <a:off x="3962400" y="3549780"/>
            <a:ext cx="4671900" cy="1000800"/>
          </a:xfrm>
          <a:prstGeom prst="rect">
            <a:avLst/>
          </a:prstGeom>
          <a:noFill/>
          <a:ln>
            <a:noFill/>
          </a:ln>
        </p:spPr>
        <p:txBody>
          <a:bodyPr spcFirstLastPara="1" wrap="square" lIns="0" tIns="0" rIns="0" bIns="0" anchor="t" anchorCtr="0">
            <a:noAutofit/>
          </a:bodyPr>
          <a:lstStyle/>
          <a:p>
            <a:pPr marL="0" marR="0" lvl="0" indent="0" algn="r" rtl="0">
              <a:lnSpc>
                <a:spcPct val="75000"/>
              </a:lnSpc>
              <a:spcBef>
                <a:spcPts val="0"/>
              </a:spcBef>
              <a:spcAft>
                <a:spcPts val="0"/>
              </a:spcAft>
              <a:buNone/>
            </a:pPr>
            <a:r>
              <a:rPr lang="en-US" sz="1600" b="0" i="0" u="none" strike="noStrike" cap="none" dirty="0">
                <a:solidFill>
                  <a:schemeClr val="lt1"/>
                </a:solidFill>
                <a:latin typeface="Arial"/>
                <a:ea typeface="Arial"/>
                <a:cs typeface="Arial"/>
                <a:sym typeface="Arial"/>
              </a:rPr>
              <a:t>presented by</a:t>
            </a:r>
            <a:endParaRPr sz="1600" dirty="0">
              <a:solidFill>
                <a:schemeClr val="lt1"/>
              </a:solidFill>
            </a:endParaRPr>
          </a:p>
          <a:p>
            <a:pPr marL="0" marR="0" lvl="0" indent="0" algn="r" rtl="0">
              <a:lnSpc>
                <a:spcPct val="50000"/>
              </a:lnSpc>
              <a:spcBef>
                <a:spcPts val="1800"/>
              </a:spcBef>
              <a:spcAft>
                <a:spcPts val="0"/>
              </a:spcAft>
              <a:buNone/>
            </a:pPr>
            <a:r>
              <a:rPr lang="en-US" sz="1800" dirty="0">
                <a:solidFill>
                  <a:schemeClr val="lt1"/>
                </a:solidFill>
              </a:rPr>
              <a:t>Kerry Durkan, Market Research Analyst</a:t>
            </a:r>
            <a:endParaRPr sz="1800" dirty="0">
              <a:solidFill>
                <a:schemeClr val="lt1"/>
              </a:solidFill>
            </a:endParaRPr>
          </a:p>
          <a:p>
            <a:pPr marL="0" marR="0" lvl="0" indent="0" algn="r" rtl="0">
              <a:lnSpc>
                <a:spcPct val="50000"/>
              </a:lnSpc>
              <a:spcBef>
                <a:spcPts val="1800"/>
              </a:spcBef>
              <a:spcAft>
                <a:spcPts val="0"/>
              </a:spcAft>
              <a:buNone/>
            </a:pPr>
            <a:r>
              <a:rPr lang="en-US" sz="1800" dirty="0">
                <a:solidFill>
                  <a:schemeClr val="lt1"/>
                </a:solidFill>
              </a:rPr>
              <a:t> </a:t>
            </a:r>
            <a:endParaRPr sz="1800" dirty="0">
              <a:solidFill>
                <a:schemeClr val="lt1"/>
              </a:solidFill>
            </a:endParaRPr>
          </a:p>
        </p:txBody>
      </p:sp>
      <p:sp>
        <p:nvSpPr>
          <p:cNvPr id="33" name="Google Shape;33;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4">
            <a:extLst>
              <a:ext uri="{C183D7F6-B498-43B3-948B-1728B52AA6E4}">
                <adec:decorative xmlns:adec="http://schemas.microsoft.com/office/drawing/2017/decorative" val="1"/>
              </a:ext>
            </a:extLst>
          </p:cNvPr>
          <p:cNvPicPr preferRelativeResize="0"/>
          <p:nvPr/>
        </p:nvPicPr>
        <p:blipFill>
          <a:blip r:embed="rId3">
            <a:alphaModFix amt="43000"/>
          </a:blip>
          <a:stretch>
            <a:fillRect/>
          </a:stretch>
        </p:blipFill>
        <p:spPr>
          <a:xfrm>
            <a:off x="0" y="0"/>
            <a:ext cx="4415400" cy="3186900"/>
          </a:xfrm>
          <a:prstGeom prst="snip2DiagRect">
            <a:avLst>
              <a:gd name="adj1" fmla="val 0"/>
              <a:gd name="adj2" fmla="val 16667"/>
            </a:avLst>
          </a:prstGeom>
          <a:noFill/>
          <a:ln>
            <a:noFill/>
          </a:ln>
        </p:spPr>
      </p:pic>
      <p:sp>
        <p:nvSpPr>
          <p:cNvPr id="143" name="Google Shape;143;p14">
            <a:extLst>
              <a:ext uri="{C183D7F6-B498-43B3-948B-1728B52AA6E4}">
                <adec:decorative xmlns:adec="http://schemas.microsoft.com/office/drawing/2017/decorative" val="1"/>
              </a:ext>
            </a:extLst>
          </p:cNvPr>
          <p:cNvSpPr/>
          <p:nvPr/>
        </p:nvSpPr>
        <p:spPr>
          <a:xfrm>
            <a:off x="289050" y="1382509"/>
            <a:ext cx="1623000" cy="2455200"/>
          </a:xfrm>
          <a:prstGeom prst="rect">
            <a:avLst/>
          </a:prstGeom>
          <a:solidFill>
            <a:srgbClr val="FFFFFF"/>
          </a:solidFill>
          <a:ln w="9525" cap="flat" cmpd="sng">
            <a:solidFill>
              <a:schemeClr val="lt1"/>
            </a:solidFill>
            <a:prstDash val="solid"/>
            <a:round/>
            <a:headEnd type="none" w="sm" len="sm"/>
            <a:tailEnd type="none" w="sm" len="sm"/>
          </a:ln>
          <a:effectLst>
            <a:outerShdw blurRad="57150" dist="219075" dir="5400000" algn="bl" rotWithShape="0">
              <a:schemeClr val="lt2">
                <a:alpha val="44000"/>
              </a:scheme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4"/>
          <p:cNvSpPr/>
          <p:nvPr/>
        </p:nvSpPr>
        <p:spPr>
          <a:xfrm>
            <a:off x="357300" y="1510049"/>
            <a:ext cx="1486500" cy="56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accent6"/>
                </a:solidFill>
                <a:latin typeface="Cambria"/>
                <a:ea typeface="Cambria"/>
                <a:cs typeface="Cambria"/>
                <a:sym typeface="Cambria"/>
              </a:rPr>
              <a:t>Customers</a:t>
            </a:r>
            <a:endParaRPr sz="1200" b="1">
              <a:solidFill>
                <a:schemeClr val="accent6"/>
              </a:solidFill>
              <a:latin typeface="Cambria"/>
              <a:ea typeface="Cambria"/>
              <a:cs typeface="Cambria"/>
              <a:sym typeface="Cambria"/>
            </a:endParaRPr>
          </a:p>
        </p:txBody>
      </p:sp>
      <p:sp>
        <p:nvSpPr>
          <p:cNvPr id="146" name="Google Shape;146;p14"/>
          <p:cNvSpPr>
            <a:spLocks noGrp="1"/>
          </p:cNvSpPr>
          <p:nvPr>
            <p:ph type="title" idx="4294967295"/>
          </p:nvPr>
        </p:nvSpPr>
        <p:spPr>
          <a:xfrm>
            <a:off x="685863" y="277100"/>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MRAS at a Glance</a:t>
            </a:r>
            <a:endParaRPr kumimoji="0" lang="en-US"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7" name="Google Shape;147;p14">
            <a:extLst>
              <a:ext uri="{C183D7F6-B498-43B3-948B-1728B52AA6E4}">
                <adec:decorative xmlns:adec="http://schemas.microsoft.com/office/drawing/2017/decorative" val="1"/>
              </a:ext>
            </a:extLst>
          </p:cNvPr>
          <p:cNvSpPr/>
          <p:nvPr/>
        </p:nvSpPr>
        <p:spPr>
          <a:xfrm>
            <a:off x="2583710" y="1378525"/>
            <a:ext cx="1623000" cy="2455200"/>
          </a:xfrm>
          <a:prstGeom prst="rect">
            <a:avLst/>
          </a:prstGeom>
          <a:solidFill>
            <a:srgbClr val="FFFFFF"/>
          </a:solidFill>
          <a:ln w="9525" cap="flat" cmpd="sng">
            <a:solidFill>
              <a:schemeClr val="lt1"/>
            </a:solidFill>
            <a:prstDash val="solid"/>
            <a:round/>
            <a:headEnd type="none" w="sm" len="sm"/>
            <a:tailEnd type="none" w="sm" len="sm"/>
          </a:ln>
          <a:effectLst>
            <a:outerShdw blurRad="57150" dist="219075" dir="5400000" algn="bl" rotWithShape="0">
              <a:schemeClr val="lt2">
                <a:alpha val="44000"/>
              </a:scheme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4">
            <a:extLst>
              <a:ext uri="{C183D7F6-B498-43B3-948B-1728B52AA6E4}">
                <adec:decorative xmlns:adec="http://schemas.microsoft.com/office/drawing/2017/decorative" val="1"/>
              </a:ext>
            </a:extLst>
          </p:cNvPr>
          <p:cNvSpPr/>
          <p:nvPr/>
        </p:nvSpPr>
        <p:spPr>
          <a:xfrm>
            <a:off x="4878383" y="1378525"/>
            <a:ext cx="1623000" cy="2455200"/>
          </a:xfrm>
          <a:prstGeom prst="rect">
            <a:avLst/>
          </a:prstGeom>
          <a:solidFill>
            <a:srgbClr val="FFFFFF"/>
          </a:solidFill>
          <a:ln w="9525" cap="flat" cmpd="sng">
            <a:solidFill>
              <a:schemeClr val="lt1"/>
            </a:solidFill>
            <a:prstDash val="solid"/>
            <a:round/>
            <a:headEnd type="none" w="sm" len="sm"/>
            <a:tailEnd type="none" w="sm" len="sm"/>
          </a:ln>
          <a:effectLst>
            <a:outerShdw blurRad="57150" dist="219075" dir="5400000" algn="bl" rotWithShape="0">
              <a:schemeClr val="lt2">
                <a:alpha val="44000"/>
              </a:scheme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4">
            <a:extLst>
              <a:ext uri="{C183D7F6-B498-43B3-948B-1728B52AA6E4}">
                <adec:decorative xmlns:adec="http://schemas.microsoft.com/office/drawing/2017/decorative" val="1"/>
              </a:ext>
            </a:extLst>
          </p:cNvPr>
          <p:cNvSpPr/>
          <p:nvPr/>
        </p:nvSpPr>
        <p:spPr>
          <a:xfrm>
            <a:off x="7173068" y="1378525"/>
            <a:ext cx="1623000" cy="2455200"/>
          </a:xfrm>
          <a:prstGeom prst="rect">
            <a:avLst/>
          </a:prstGeom>
          <a:solidFill>
            <a:srgbClr val="FFFFFF"/>
          </a:solidFill>
          <a:ln w="9525" cap="flat" cmpd="sng">
            <a:solidFill>
              <a:schemeClr val="lt1"/>
            </a:solidFill>
            <a:prstDash val="solid"/>
            <a:round/>
            <a:headEnd type="none" w="sm" len="sm"/>
            <a:tailEnd type="none" w="sm" len="sm"/>
          </a:ln>
          <a:effectLst>
            <a:outerShdw blurRad="57150" dist="219075" dir="5400000" algn="bl" rotWithShape="0">
              <a:schemeClr val="lt2">
                <a:alpha val="44000"/>
              </a:scheme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p>
        </p:txBody>
      </p:sp>
      <p:cxnSp>
        <p:nvCxnSpPr>
          <p:cNvPr id="150" name="Google Shape;150;p14">
            <a:extLst>
              <a:ext uri="{C183D7F6-B498-43B3-948B-1728B52AA6E4}">
                <adec:decorative xmlns:adec="http://schemas.microsoft.com/office/drawing/2017/decorative" val="1"/>
              </a:ext>
            </a:extLst>
          </p:cNvPr>
          <p:cNvCxnSpPr/>
          <p:nvPr/>
        </p:nvCxnSpPr>
        <p:spPr>
          <a:xfrm rot="10799248">
            <a:off x="2731659" y="2285948"/>
            <a:ext cx="1371600" cy="1050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14">
            <a:extLst>
              <a:ext uri="{C183D7F6-B498-43B3-948B-1728B52AA6E4}">
                <adec:decorative xmlns:adec="http://schemas.microsoft.com/office/drawing/2017/decorative" val="1"/>
              </a:ext>
            </a:extLst>
          </p:cNvPr>
          <p:cNvCxnSpPr/>
          <p:nvPr/>
        </p:nvCxnSpPr>
        <p:spPr>
          <a:xfrm rot="10800000">
            <a:off x="4970053" y="2285882"/>
            <a:ext cx="1371600" cy="10500"/>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14">
            <a:extLst>
              <a:ext uri="{C183D7F6-B498-43B3-948B-1728B52AA6E4}">
                <adec:decorative xmlns:adec="http://schemas.microsoft.com/office/drawing/2017/decorative" val="1"/>
              </a:ext>
            </a:extLst>
          </p:cNvPr>
          <p:cNvCxnSpPr/>
          <p:nvPr/>
        </p:nvCxnSpPr>
        <p:spPr>
          <a:xfrm rot="10800000" flipH="1">
            <a:off x="457200" y="2286000"/>
            <a:ext cx="1371600" cy="900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14">
            <a:extLst>
              <a:ext uri="{C183D7F6-B498-43B3-948B-1728B52AA6E4}">
                <adec:decorative xmlns:adec="http://schemas.microsoft.com/office/drawing/2017/decorative" val="1"/>
              </a:ext>
            </a:extLst>
          </p:cNvPr>
          <p:cNvCxnSpPr/>
          <p:nvPr/>
        </p:nvCxnSpPr>
        <p:spPr>
          <a:xfrm rot="10800000">
            <a:off x="7323814" y="2285882"/>
            <a:ext cx="1371600" cy="10500"/>
          </a:xfrm>
          <a:prstGeom prst="straightConnector1">
            <a:avLst/>
          </a:prstGeom>
          <a:noFill/>
          <a:ln w="9525" cap="flat" cmpd="sng">
            <a:solidFill>
              <a:schemeClr val="dk2"/>
            </a:solidFill>
            <a:prstDash val="solid"/>
            <a:round/>
            <a:headEnd type="none" w="med" len="med"/>
            <a:tailEnd type="none" w="med" len="med"/>
          </a:ln>
        </p:spPr>
      </p:cxnSp>
      <p:sp>
        <p:nvSpPr>
          <p:cNvPr id="154" name="Google Shape;154;p14"/>
          <p:cNvSpPr/>
          <p:nvPr/>
        </p:nvSpPr>
        <p:spPr>
          <a:xfrm>
            <a:off x="7241275" y="1510049"/>
            <a:ext cx="1486500" cy="56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accent6"/>
                </a:solidFill>
                <a:latin typeface="Cambria"/>
                <a:ea typeface="Cambria"/>
                <a:cs typeface="Cambria"/>
                <a:sym typeface="Cambria"/>
              </a:rPr>
              <a:t>Awards</a:t>
            </a:r>
            <a:endParaRPr sz="1200" b="1">
              <a:solidFill>
                <a:schemeClr val="accent6"/>
              </a:solidFill>
              <a:latin typeface="Cambria"/>
              <a:ea typeface="Cambria"/>
              <a:cs typeface="Cambria"/>
              <a:sym typeface="Cambria"/>
            </a:endParaRPr>
          </a:p>
          <a:p>
            <a:pPr marL="0" marR="0" lvl="0" indent="0" algn="ctr" rtl="0">
              <a:spcBef>
                <a:spcPts val="0"/>
              </a:spcBef>
              <a:spcAft>
                <a:spcPts val="0"/>
              </a:spcAft>
              <a:buNone/>
            </a:pPr>
            <a:endParaRPr sz="1200" b="1">
              <a:solidFill>
                <a:schemeClr val="accent6"/>
              </a:solidFill>
              <a:latin typeface="Cambria"/>
              <a:ea typeface="Cambria"/>
              <a:cs typeface="Cambria"/>
              <a:sym typeface="Cambria"/>
            </a:endParaRPr>
          </a:p>
        </p:txBody>
      </p:sp>
      <p:sp>
        <p:nvSpPr>
          <p:cNvPr id="155" name="Google Shape;155;p14"/>
          <p:cNvSpPr/>
          <p:nvPr/>
        </p:nvSpPr>
        <p:spPr>
          <a:xfrm>
            <a:off x="4946638" y="1510062"/>
            <a:ext cx="1486500" cy="56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accent6"/>
                </a:solidFill>
                <a:latin typeface="Cambria"/>
                <a:ea typeface="Cambria"/>
                <a:cs typeface="Cambria"/>
                <a:sym typeface="Cambria"/>
              </a:rPr>
              <a:t>Collaboration</a:t>
            </a:r>
            <a:endParaRPr sz="1200" b="1">
              <a:solidFill>
                <a:schemeClr val="accent6"/>
              </a:solidFill>
              <a:latin typeface="Cambria"/>
              <a:ea typeface="Cambria"/>
              <a:cs typeface="Cambria"/>
              <a:sym typeface="Cambria"/>
            </a:endParaRPr>
          </a:p>
          <a:p>
            <a:pPr marL="0" marR="0" lvl="0" indent="0" algn="ctr" rtl="0">
              <a:spcBef>
                <a:spcPts val="0"/>
              </a:spcBef>
              <a:spcAft>
                <a:spcPts val="0"/>
              </a:spcAft>
              <a:buNone/>
            </a:pPr>
            <a:endParaRPr sz="1200" b="1">
              <a:solidFill>
                <a:schemeClr val="accent6"/>
              </a:solidFill>
              <a:latin typeface="Cambria"/>
              <a:ea typeface="Cambria"/>
              <a:cs typeface="Cambria"/>
              <a:sym typeface="Cambria"/>
            </a:endParaRPr>
          </a:p>
        </p:txBody>
      </p:sp>
      <p:sp>
        <p:nvSpPr>
          <p:cNvPr id="156" name="Google Shape;156;p14"/>
          <p:cNvSpPr/>
          <p:nvPr/>
        </p:nvSpPr>
        <p:spPr>
          <a:xfrm>
            <a:off x="2651963" y="1510049"/>
            <a:ext cx="1486500" cy="56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a:solidFill>
                  <a:schemeClr val="accent6"/>
                </a:solidFill>
                <a:latin typeface="Cambria"/>
                <a:ea typeface="Cambria"/>
                <a:cs typeface="Cambria"/>
                <a:sym typeface="Cambria"/>
              </a:rPr>
              <a:t>Projects</a:t>
            </a:r>
            <a:endParaRPr sz="1200" b="1" dirty="0">
              <a:solidFill>
                <a:schemeClr val="accent6"/>
              </a:solidFill>
              <a:latin typeface="Cambria"/>
              <a:ea typeface="Cambria"/>
              <a:cs typeface="Cambria"/>
              <a:sym typeface="Cambria"/>
            </a:endParaRPr>
          </a:p>
        </p:txBody>
      </p:sp>
      <p:sp>
        <p:nvSpPr>
          <p:cNvPr id="157" name="Google Shape;157;p14"/>
          <p:cNvSpPr txBox="1"/>
          <p:nvPr/>
        </p:nvSpPr>
        <p:spPr>
          <a:xfrm>
            <a:off x="309325" y="2393875"/>
            <a:ext cx="1602600" cy="1319100"/>
          </a:xfrm>
          <a:prstGeom prst="rect">
            <a:avLst/>
          </a:prstGeom>
          <a:noFill/>
          <a:ln>
            <a:noFill/>
          </a:ln>
        </p:spPr>
        <p:txBody>
          <a:bodyPr spcFirstLastPara="1" wrap="square" lIns="91425" tIns="91425" rIns="91425" bIns="91425" anchor="t" anchorCtr="0">
            <a:noAutofit/>
          </a:bodyPr>
          <a:lstStyle/>
          <a:p>
            <a:pPr marL="182880" lvl="0" indent="-213359" algn="l" rtl="0">
              <a:spcBef>
                <a:spcPts val="0"/>
              </a:spcBef>
              <a:spcAft>
                <a:spcPts val="0"/>
              </a:spcAft>
              <a:buSzPts val="1200"/>
              <a:buFont typeface="Calibri"/>
              <a:buChar char="●"/>
            </a:pPr>
            <a:r>
              <a:rPr lang="en-US" sz="1200">
                <a:latin typeface="Calibri"/>
                <a:ea typeface="Calibri"/>
                <a:cs typeface="Calibri"/>
                <a:sym typeface="Calibri"/>
              </a:rPr>
              <a:t>Over 350 customers supported</a:t>
            </a:r>
            <a:endParaRPr sz="1200">
              <a:latin typeface="Calibri"/>
              <a:ea typeface="Calibri"/>
              <a:cs typeface="Calibri"/>
              <a:sym typeface="Calibri"/>
            </a:endParaRPr>
          </a:p>
          <a:p>
            <a:pPr marL="182880" lvl="0" indent="-213359" algn="l" rtl="0">
              <a:spcBef>
                <a:spcPts val="0"/>
              </a:spcBef>
              <a:spcAft>
                <a:spcPts val="0"/>
              </a:spcAft>
              <a:buSzPts val="1200"/>
              <a:buFont typeface="Calibri"/>
              <a:buChar char="●"/>
            </a:pPr>
            <a:r>
              <a:rPr lang="en-US" sz="1200">
                <a:latin typeface="Calibri"/>
                <a:ea typeface="Calibri"/>
                <a:cs typeface="Calibri"/>
                <a:sym typeface="Calibri"/>
              </a:rPr>
              <a:t>Over 60 agencies served</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58" name="Google Shape;158;p14"/>
          <p:cNvSpPr txBox="1"/>
          <p:nvPr/>
        </p:nvSpPr>
        <p:spPr>
          <a:xfrm>
            <a:off x="2583700" y="2393875"/>
            <a:ext cx="1623000" cy="1319100"/>
          </a:xfrm>
          <a:prstGeom prst="rect">
            <a:avLst/>
          </a:prstGeom>
          <a:noFill/>
          <a:ln>
            <a:noFill/>
          </a:ln>
        </p:spPr>
        <p:txBody>
          <a:bodyPr spcFirstLastPara="1" wrap="square" lIns="91425" tIns="91425" rIns="91425" bIns="91425" anchor="t" anchorCtr="0">
            <a:noAutofit/>
          </a:bodyPr>
          <a:lstStyle/>
          <a:p>
            <a:pPr marL="182880" lvl="0" indent="-213359" algn="l" rtl="0">
              <a:spcBef>
                <a:spcPts val="0"/>
              </a:spcBef>
              <a:spcAft>
                <a:spcPts val="0"/>
              </a:spcAft>
              <a:buSzPts val="1200"/>
              <a:buFont typeface="Calibri"/>
              <a:buChar char="●"/>
            </a:pPr>
            <a:r>
              <a:rPr lang="en-US" sz="1200" dirty="0">
                <a:latin typeface="Calibri"/>
                <a:ea typeface="Calibri"/>
                <a:cs typeface="Calibri"/>
                <a:sym typeface="Calibri"/>
              </a:rPr>
              <a:t>Over 1,650 RFIs issued</a:t>
            </a:r>
            <a:endParaRPr sz="1200" dirty="0">
              <a:latin typeface="Calibri"/>
              <a:ea typeface="Calibri"/>
              <a:cs typeface="Calibri"/>
              <a:sym typeface="Calibri"/>
            </a:endParaRPr>
          </a:p>
          <a:p>
            <a:pPr marL="182880" lvl="0" indent="-213359" algn="l" rtl="0">
              <a:spcBef>
                <a:spcPts val="0"/>
              </a:spcBef>
              <a:spcAft>
                <a:spcPts val="0"/>
              </a:spcAft>
              <a:buSzPts val="1200"/>
              <a:buFont typeface="Calibri"/>
              <a:buChar char="●"/>
            </a:pPr>
            <a:r>
              <a:rPr lang="en-US" sz="1200" dirty="0">
                <a:latin typeface="Calibri"/>
                <a:ea typeface="Calibri"/>
                <a:cs typeface="Calibri"/>
                <a:sym typeface="Calibri"/>
              </a:rPr>
              <a:t>Product Research and Rapid Reviews</a:t>
            </a:r>
            <a:endParaRPr sz="1200" dirty="0">
              <a:latin typeface="Calibri"/>
              <a:ea typeface="Calibri"/>
              <a:cs typeface="Calibri"/>
              <a:sym typeface="Calibri"/>
            </a:endParaRPr>
          </a:p>
          <a:p>
            <a:pPr marL="182880" lvl="0" indent="-213359" algn="l" rtl="0">
              <a:spcBef>
                <a:spcPts val="0"/>
              </a:spcBef>
              <a:spcAft>
                <a:spcPts val="0"/>
              </a:spcAft>
              <a:buSzPts val="1200"/>
              <a:buFont typeface="Calibri"/>
              <a:buChar char="●"/>
            </a:pPr>
            <a:r>
              <a:rPr lang="en-US" sz="1200" dirty="0">
                <a:latin typeface="Calibri"/>
                <a:ea typeface="Calibri"/>
                <a:cs typeface="Calibri"/>
                <a:sym typeface="Calibri"/>
              </a:rPr>
              <a:t>MAS PMO, GSS, and ITC Outreach</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
        <p:nvSpPr>
          <p:cNvPr id="159" name="Google Shape;159;p14"/>
          <p:cNvSpPr txBox="1"/>
          <p:nvPr/>
        </p:nvSpPr>
        <p:spPr>
          <a:xfrm>
            <a:off x="4889200" y="2393875"/>
            <a:ext cx="1623000" cy="1319100"/>
          </a:xfrm>
          <a:prstGeom prst="rect">
            <a:avLst/>
          </a:prstGeom>
          <a:noFill/>
          <a:ln>
            <a:noFill/>
          </a:ln>
        </p:spPr>
        <p:txBody>
          <a:bodyPr spcFirstLastPara="1" wrap="square" lIns="91425" tIns="91425" rIns="91425" bIns="91425" anchor="t" anchorCtr="0">
            <a:noAutofit/>
          </a:bodyPr>
          <a:lstStyle/>
          <a:p>
            <a:pPr marL="182880" lvl="0" indent="-213359" algn="l" rtl="0">
              <a:spcBef>
                <a:spcPts val="0"/>
              </a:spcBef>
              <a:spcAft>
                <a:spcPts val="0"/>
              </a:spcAft>
              <a:buSzPts val="1200"/>
              <a:buFont typeface="Calibri"/>
              <a:buChar char="●"/>
            </a:pPr>
            <a:r>
              <a:rPr lang="en-US" sz="1200">
                <a:latin typeface="Calibri"/>
                <a:ea typeface="Calibri"/>
                <a:cs typeface="Calibri"/>
                <a:sym typeface="Calibri"/>
              </a:rPr>
              <a:t>Monthly Industry Days with over 2,000 participants</a:t>
            </a:r>
            <a:endParaRPr sz="1200">
              <a:latin typeface="Calibri"/>
              <a:ea typeface="Calibri"/>
              <a:cs typeface="Calibri"/>
              <a:sym typeface="Calibri"/>
            </a:endParaRPr>
          </a:p>
          <a:p>
            <a:pPr marL="182880" lvl="0" indent="-213359" algn="l" rtl="0">
              <a:spcBef>
                <a:spcPts val="0"/>
              </a:spcBef>
              <a:spcAft>
                <a:spcPts val="0"/>
              </a:spcAft>
              <a:buSzPts val="1200"/>
              <a:buFont typeface="Calibri"/>
              <a:buChar char="●"/>
            </a:pPr>
            <a:r>
              <a:rPr lang="en-US" sz="1200">
                <a:latin typeface="Calibri"/>
                <a:ea typeface="Calibri"/>
                <a:cs typeface="Calibri"/>
                <a:sym typeface="Calibri"/>
              </a:rPr>
              <a:t>Connecting Industry with customers and their requirements</a:t>
            </a:r>
            <a:endParaRPr sz="1200">
              <a:latin typeface="Calibri"/>
              <a:ea typeface="Calibri"/>
              <a:cs typeface="Calibri"/>
              <a:sym typeface="Calibri"/>
            </a:endParaRPr>
          </a:p>
        </p:txBody>
      </p:sp>
      <p:sp>
        <p:nvSpPr>
          <p:cNvPr id="160" name="Google Shape;160;p14"/>
          <p:cNvSpPr txBox="1"/>
          <p:nvPr/>
        </p:nvSpPr>
        <p:spPr>
          <a:xfrm>
            <a:off x="7173000" y="2393875"/>
            <a:ext cx="1623000" cy="1319100"/>
          </a:xfrm>
          <a:prstGeom prst="rect">
            <a:avLst/>
          </a:prstGeom>
          <a:noFill/>
          <a:ln>
            <a:noFill/>
          </a:ln>
        </p:spPr>
        <p:txBody>
          <a:bodyPr spcFirstLastPara="1" wrap="square" lIns="91425" tIns="91425" rIns="91425" bIns="91425" anchor="t" anchorCtr="0">
            <a:noAutofit/>
          </a:bodyPr>
          <a:lstStyle/>
          <a:p>
            <a:pPr marL="182880" lvl="0" indent="-213359" algn="l" rtl="0">
              <a:spcBef>
                <a:spcPts val="0"/>
              </a:spcBef>
              <a:spcAft>
                <a:spcPts val="0"/>
              </a:spcAft>
              <a:buSzPts val="1200"/>
              <a:buFont typeface="Calibri"/>
              <a:buChar char="●"/>
            </a:pPr>
            <a:r>
              <a:rPr lang="en-US" sz="1200">
                <a:latin typeface="Calibri"/>
                <a:ea typeface="Calibri"/>
                <a:cs typeface="Calibri"/>
                <a:sym typeface="Calibri"/>
              </a:rPr>
              <a:t>About 45% of requirements researched are awarded to a GSA contract holder.</a:t>
            </a:r>
            <a:endParaRPr sz="1200">
              <a:latin typeface="Calibri"/>
              <a:ea typeface="Calibri"/>
              <a:cs typeface="Calibri"/>
              <a:sym typeface="Calibri"/>
            </a:endParaRPr>
          </a:p>
        </p:txBody>
      </p:sp>
      <p:sp>
        <p:nvSpPr>
          <p:cNvPr id="161" name="Google Shape;161;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5"/>
          <p:cNvSpPr/>
          <p:nvPr/>
        </p:nvSpPr>
        <p:spPr>
          <a:xfrm>
            <a:off x="3746525" y="1213500"/>
            <a:ext cx="5210100" cy="271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rPr>
              <a:t>Customer:</a:t>
            </a:r>
            <a:r>
              <a:rPr lang="en-US" sz="1700">
                <a:solidFill>
                  <a:schemeClr val="dk1"/>
                </a:solidFill>
              </a:rPr>
              <a:t> Department of the Navy</a:t>
            </a:r>
            <a:endParaRPr sz="1700">
              <a:solidFill>
                <a:schemeClr val="dk1"/>
              </a:solidFill>
            </a:endParaRPr>
          </a:p>
          <a:p>
            <a:pPr marL="342900" marR="0" lvl="0" indent="0" algn="l" rtl="0">
              <a:spcBef>
                <a:spcPts val="0"/>
              </a:spcBef>
              <a:spcAft>
                <a:spcPts val="0"/>
              </a:spcAft>
              <a:buNone/>
            </a:pPr>
            <a:endParaRPr sz="1700">
              <a:solidFill>
                <a:schemeClr val="dk1"/>
              </a:solidFill>
            </a:endParaRPr>
          </a:p>
          <a:p>
            <a:pPr marL="0" marR="0" lvl="0" indent="0" algn="l" rtl="0">
              <a:spcBef>
                <a:spcPts val="0"/>
              </a:spcBef>
              <a:spcAft>
                <a:spcPts val="0"/>
              </a:spcAft>
              <a:buNone/>
            </a:pPr>
            <a:r>
              <a:rPr lang="en-US" sz="1700" b="1">
                <a:solidFill>
                  <a:schemeClr val="dk1"/>
                </a:solidFill>
              </a:rPr>
              <a:t>Requirement: </a:t>
            </a:r>
            <a:r>
              <a:rPr lang="en-US" sz="1700">
                <a:solidFill>
                  <a:schemeClr val="dk1"/>
                </a:solidFill>
              </a:rPr>
              <a:t>The Navy Cloud Service Management Organization seeks industry support for cloud migrations efforts. Including the development, design, security, and operation of the NECE.</a:t>
            </a:r>
            <a:endParaRPr sz="1700">
              <a:solidFill>
                <a:schemeClr val="dk1"/>
              </a:solidFill>
            </a:endParaRPr>
          </a:p>
          <a:p>
            <a:pPr marL="342900" marR="0" lvl="0" indent="0" algn="l" rtl="0">
              <a:spcBef>
                <a:spcPts val="0"/>
              </a:spcBef>
              <a:spcAft>
                <a:spcPts val="0"/>
              </a:spcAft>
              <a:buNone/>
            </a:pPr>
            <a:endParaRPr sz="1700">
              <a:solidFill>
                <a:schemeClr val="dk1"/>
              </a:solidFill>
            </a:endParaRPr>
          </a:p>
          <a:p>
            <a:pPr marL="0" marR="0" lvl="0" indent="0" algn="l" rtl="0">
              <a:spcBef>
                <a:spcPts val="0"/>
              </a:spcBef>
              <a:spcAft>
                <a:spcPts val="0"/>
              </a:spcAft>
              <a:buNone/>
            </a:pPr>
            <a:r>
              <a:rPr lang="en-US" sz="1700" b="1">
                <a:solidFill>
                  <a:schemeClr val="dk1"/>
                </a:solidFill>
              </a:rPr>
              <a:t>Results: </a:t>
            </a:r>
            <a:r>
              <a:rPr lang="en-US" sz="1700">
                <a:solidFill>
                  <a:schemeClr val="dk1"/>
                </a:solidFill>
              </a:rPr>
              <a:t>A Market Research report delivered to the Customer within 2 weeks, identifying 37 small businesses  which helped to define their acquisition strategy.</a:t>
            </a:r>
            <a:endParaRPr sz="1700">
              <a:solidFill>
                <a:schemeClr val="dk1"/>
              </a:solidFill>
            </a:endParaRPr>
          </a:p>
          <a:p>
            <a:pPr marL="342900" marR="0" lvl="0" indent="0" algn="l" rtl="0">
              <a:spcBef>
                <a:spcPts val="0"/>
              </a:spcBef>
              <a:spcAft>
                <a:spcPts val="0"/>
              </a:spcAft>
              <a:buNone/>
            </a:pPr>
            <a:endParaRPr sz="1700">
              <a:solidFill>
                <a:schemeClr val="dk1"/>
              </a:solidFill>
            </a:endParaRPr>
          </a:p>
          <a:p>
            <a:pPr marL="342900" marR="0" lvl="0" indent="0" algn="l" rtl="0">
              <a:spcBef>
                <a:spcPts val="0"/>
              </a:spcBef>
              <a:spcAft>
                <a:spcPts val="0"/>
              </a:spcAft>
              <a:buNone/>
            </a:pPr>
            <a:endParaRPr sz="1700">
              <a:solidFill>
                <a:schemeClr val="dk1"/>
              </a:solidFill>
            </a:endParaRPr>
          </a:p>
        </p:txBody>
      </p:sp>
      <p:sp>
        <p:nvSpPr>
          <p:cNvPr id="167" name="Google Shape;167;p15"/>
          <p:cNvSpPr>
            <a:spLocks noGrp="1"/>
          </p:cNvSpPr>
          <p:nvPr>
            <p:ph type="title" idx="4294967295"/>
          </p:nvPr>
        </p:nvSpPr>
        <p:spPr>
          <a:xfrm>
            <a:off x="685863" y="277100"/>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MRAS Success Story</a:t>
            </a:r>
            <a:endParaRPr kumimoji="0" lang="en-US"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68" name="Google Shape;168;p15" descr="Two people shaking hands">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52400" y="1404200"/>
            <a:ext cx="3441600" cy="2280900"/>
          </a:xfrm>
          <a:prstGeom prst="flowChartAlternateProcess">
            <a:avLst/>
          </a:prstGeom>
          <a:noFill/>
          <a:ln>
            <a:noFill/>
          </a:ln>
          <a:effectLst>
            <a:outerShdw blurRad="57150" dist="161925" dir="4260000" algn="bl" rotWithShape="0">
              <a:srgbClr val="434343">
                <a:alpha val="50000"/>
              </a:srgbClr>
            </a:outerShdw>
          </a:effectLst>
        </p:spPr>
      </p:pic>
      <p:sp>
        <p:nvSpPr>
          <p:cNvPr id="169" name="Google Shape;169;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a:spLocks noGrp="1"/>
          </p:cNvSpPr>
          <p:nvPr>
            <p:ph type="title" idx="4294967295"/>
          </p:nvPr>
        </p:nvSpPr>
        <p:spPr>
          <a:xfrm>
            <a:off x="687438" y="91825"/>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The MRAS Process</a:t>
            </a:r>
            <a:endParaRPr kumimoji="0" lang="en-US"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75" name="Google Shape;175;p16" descr="Five Market Research as a Service steps">
            <a:extLst>
              <a:ext uri="{C183D7F6-B498-43B3-948B-1728B52AA6E4}">
                <adec:decorative xmlns:adec="http://schemas.microsoft.com/office/drawing/2017/decorative" val="0"/>
              </a:ext>
            </a:extLst>
          </p:cNvPr>
          <p:cNvPicPr preferRelativeResize="0"/>
          <p:nvPr/>
        </p:nvPicPr>
        <p:blipFill rotWithShape="1">
          <a:blip r:embed="rId3">
            <a:alphaModFix/>
          </a:blip>
          <a:srcRect l="9181" t="12188"/>
          <a:stretch/>
        </p:blipFill>
        <p:spPr>
          <a:xfrm>
            <a:off x="1394887" y="964475"/>
            <a:ext cx="6351075" cy="3378600"/>
          </a:xfrm>
          <a:prstGeom prst="rect">
            <a:avLst/>
          </a:prstGeom>
          <a:noFill/>
          <a:ln>
            <a:noFill/>
          </a:ln>
        </p:spPr>
      </p:pic>
      <p:sp>
        <p:nvSpPr>
          <p:cNvPr id="176" name="Google Shape;176;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7"/>
          <p:cNvSpPr/>
          <p:nvPr/>
        </p:nvSpPr>
        <p:spPr>
          <a:xfrm>
            <a:off x="5291725" y="1213500"/>
            <a:ext cx="3665100" cy="2716500"/>
          </a:xfrm>
          <a:prstGeom prst="rect">
            <a:avLst/>
          </a:prstGeom>
          <a:noFill/>
          <a:ln>
            <a:noFill/>
          </a:ln>
        </p:spPr>
        <p:txBody>
          <a:bodyPr spcFirstLastPara="1" wrap="square" lIns="91425" tIns="45700" rIns="91425" bIns="45700" anchor="t" anchorCtr="0">
            <a:noAutofit/>
          </a:bodyPr>
          <a:lstStyle/>
          <a:p>
            <a:pPr marL="457200" marR="0" lvl="0" indent="-336550" algn="l" rtl="0">
              <a:spcBef>
                <a:spcPts val="0"/>
              </a:spcBef>
              <a:spcAft>
                <a:spcPts val="0"/>
              </a:spcAft>
              <a:buClr>
                <a:schemeClr val="dk1"/>
              </a:buClr>
              <a:buSzPts val="1700"/>
              <a:buChar char="●"/>
            </a:pPr>
            <a:r>
              <a:rPr lang="en-US" sz="1700">
                <a:solidFill>
                  <a:schemeClr val="dk1"/>
                </a:solidFill>
              </a:rPr>
              <a:t>We use commercially available software to streamline the process.</a:t>
            </a:r>
            <a:endParaRPr sz="1700">
              <a:solidFill>
                <a:schemeClr val="dk1"/>
              </a:solidFill>
            </a:endParaRPr>
          </a:p>
          <a:p>
            <a:pPr marL="457200" marR="0" lvl="0" indent="-336550" algn="l" rtl="0">
              <a:spcBef>
                <a:spcPts val="0"/>
              </a:spcBef>
              <a:spcAft>
                <a:spcPts val="0"/>
              </a:spcAft>
              <a:buClr>
                <a:schemeClr val="dk1"/>
              </a:buClr>
              <a:buSzPts val="1700"/>
              <a:buChar char="●"/>
            </a:pPr>
            <a:r>
              <a:rPr lang="en-US" sz="1700">
                <a:solidFill>
                  <a:schemeClr val="dk1"/>
                </a:solidFill>
              </a:rPr>
              <a:t>We keep it simple</a:t>
            </a:r>
            <a:endParaRPr sz="1700">
              <a:solidFill>
                <a:schemeClr val="dk1"/>
              </a:solidFill>
            </a:endParaRPr>
          </a:p>
          <a:p>
            <a:pPr marL="457200" marR="0" lvl="0" indent="-336550" algn="l" rtl="0">
              <a:spcBef>
                <a:spcPts val="0"/>
              </a:spcBef>
              <a:spcAft>
                <a:spcPts val="0"/>
              </a:spcAft>
              <a:buClr>
                <a:schemeClr val="dk1"/>
              </a:buClr>
              <a:buSzPts val="1700"/>
              <a:buChar char="●"/>
            </a:pPr>
            <a:r>
              <a:rPr lang="en-US" sz="1700">
                <a:solidFill>
                  <a:schemeClr val="dk1"/>
                </a:solidFill>
              </a:rPr>
              <a:t>We ask questions with a purpose but consider how we want to visualize the data.</a:t>
            </a:r>
            <a:endParaRPr sz="1700">
              <a:solidFill>
                <a:schemeClr val="dk1"/>
              </a:solidFill>
            </a:endParaRPr>
          </a:p>
          <a:p>
            <a:pPr marL="457200" marR="0" lvl="0" indent="-336550" algn="l" rtl="0">
              <a:spcBef>
                <a:spcPts val="0"/>
              </a:spcBef>
              <a:spcAft>
                <a:spcPts val="0"/>
              </a:spcAft>
              <a:buClr>
                <a:schemeClr val="dk1"/>
              </a:buClr>
              <a:buSzPts val="1700"/>
              <a:buChar char="●"/>
            </a:pPr>
            <a:r>
              <a:rPr lang="en-US" sz="1700">
                <a:solidFill>
                  <a:schemeClr val="dk1"/>
                </a:solidFill>
              </a:rPr>
              <a:t>We use video, websites, demos, manuals, and more. </a:t>
            </a:r>
            <a:endParaRPr sz="1700">
              <a:solidFill>
                <a:schemeClr val="dk1"/>
              </a:solidFill>
            </a:endParaRPr>
          </a:p>
          <a:p>
            <a:pPr marL="342900" marR="0" lvl="0" indent="0" algn="l" rtl="0">
              <a:spcBef>
                <a:spcPts val="0"/>
              </a:spcBef>
              <a:spcAft>
                <a:spcPts val="0"/>
              </a:spcAft>
              <a:buNone/>
            </a:pPr>
            <a:endParaRPr sz="1700" b="1">
              <a:solidFill>
                <a:schemeClr val="dk1"/>
              </a:solidFill>
            </a:endParaRPr>
          </a:p>
        </p:txBody>
      </p:sp>
      <p:sp>
        <p:nvSpPr>
          <p:cNvPr id="182" name="Google Shape;182;p17"/>
          <p:cNvSpPr>
            <a:spLocks noGrp="1"/>
          </p:cNvSpPr>
          <p:nvPr>
            <p:ph type="title" idx="4294967295"/>
          </p:nvPr>
        </p:nvSpPr>
        <p:spPr>
          <a:xfrm>
            <a:off x="685863" y="277100"/>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How we Research</a:t>
            </a:r>
            <a:endParaRPr kumimoji="0" lang="en-US"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83" name="Google Shape;183;p17" descr="Magnifying glass and ink pen on top of a papers with bar charts"/>
          <p:cNvPicPr preferRelativeResize="0"/>
          <p:nvPr/>
        </p:nvPicPr>
        <p:blipFill rotWithShape="1">
          <a:blip r:embed="rId3">
            <a:alphaModFix amt="48000"/>
          </a:blip>
          <a:srcRect t="1263" r="50463"/>
          <a:stretch/>
        </p:blipFill>
        <p:spPr>
          <a:xfrm>
            <a:off x="879850" y="370575"/>
            <a:ext cx="4411875" cy="3120200"/>
          </a:xfrm>
          <a:prstGeom prst="rect">
            <a:avLst/>
          </a:prstGeom>
          <a:noFill/>
          <a:ln>
            <a:noFill/>
          </a:ln>
        </p:spPr>
      </p:pic>
      <p:sp>
        <p:nvSpPr>
          <p:cNvPr id="184" name="Google Shape;184;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8"/>
          <p:cNvSpPr/>
          <p:nvPr/>
        </p:nvSpPr>
        <p:spPr>
          <a:xfrm>
            <a:off x="4836425" y="1213500"/>
            <a:ext cx="4120200" cy="2716500"/>
          </a:xfrm>
          <a:prstGeom prst="rect">
            <a:avLst/>
          </a:prstGeom>
          <a:noFill/>
          <a:ln>
            <a:noFill/>
          </a:ln>
        </p:spPr>
        <p:txBody>
          <a:bodyPr spcFirstLastPara="1" wrap="square" lIns="91425" tIns="45700" rIns="91425" bIns="45700" anchor="t" anchorCtr="0">
            <a:noAutofit/>
          </a:bodyPr>
          <a:lstStyle/>
          <a:p>
            <a:pPr marL="457200" marR="0" lvl="0" indent="-336550" algn="l" rtl="0">
              <a:spcBef>
                <a:spcPts val="0"/>
              </a:spcBef>
              <a:spcAft>
                <a:spcPts val="0"/>
              </a:spcAft>
              <a:buClr>
                <a:schemeClr val="dk1"/>
              </a:buClr>
              <a:buSzPts val="1700"/>
              <a:buChar char="●"/>
            </a:pPr>
            <a:r>
              <a:rPr lang="en-US" sz="1700">
                <a:solidFill>
                  <a:schemeClr val="dk1"/>
                </a:solidFill>
              </a:rPr>
              <a:t>We ask yes or no questions.</a:t>
            </a:r>
            <a:endParaRPr sz="1700">
              <a:solidFill>
                <a:schemeClr val="dk1"/>
              </a:solidFill>
            </a:endParaRPr>
          </a:p>
          <a:p>
            <a:pPr marL="457200" marR="0" lvl="0" indent="0" algn="l" rtl="0">
              <a:spcBef>
                <a:spcPts val="0"/>
              </a:spcBef>
              <a:spcAft>
                <a:spcPts val="0"/>
              </a:spcAft>
              <a:buNone/>
            </a:pPr>
            <a:endParaRPr sz="1700">
              <a:solidFill>
                <a:schemeClr val="dk1"/>
              </a:solidFill>
            </a:endParaRPr>
          </a:p>
          <a:p>
            <a:pPr marL="457200" marR="0" lvl="0" indent="-336550" algn="l" rtl="0">
              <a:spcBef>
                <a:spcPts val="0"/>
              </a:spcBef>
              <a:spcAft>
                <a:spcPts val="0"/>
              </a:spcAft>
              <a:buClr>
                <a:schemeClr val="dk1"/>
              </a:buClr>
              <a:buSzPts val="1700"/>
              <a:buChar char="●"/>
            </a:pPr>
            <a:r>
              <a:rPr lang="en-US" sz="1700">
                <a:solidFill>
                  <a:schemeClr val="dk1"/>
                </a:solidFill>
              </a:rPr>
              <a:t>We ask for ranges, pre-set percentages, and more.</a:t>
            </a:r>
            <a:endParaRPr sz="1700">
              <a:solidFill>
                <a:schemeClr val="dk1"/>
              </a:solidFill>
            </a:endParaRPr>
          </a:p>
          <a:p>
            <a:pPr marL="457200" marR="0" lvl="0" indent="0" algn="l" rtl="0">
              <a:spcBef>
                <a:spcPts val="0"/>
              </a:spcBef>
              <a:spcAft>
                <a:spcPts val="0"/>
              </a:spcAft>
              <a:buNone/>
            </a:pPr>
            <a:endParaRPr sz="1700">
              <a:solidFill>
                <a:schemeClr val="dk1"/>
              </a:solidFill>
            </a:endParaRPr>
          </a:p>
          <a:p>
            <a:pPr marL="457200" marR="0" lvl="0" indent="-336550" algn="l" rtl="0">
              <a:spcBef>
                <a:spcPts val="0"/>
              </a:spcBef>
              <a:spcAft>
                <a:spcPts val="0"/>
              </a:spcAft>
              <a:buClr>
                <a:schemeClr val="dk1"/>
              </a:buClr>
              <a:buSzPts val="1700"/>
              <a:buChar char="●"/>
            </a:pPr>
            <a:r>
              <a:rPr lang="en-US" sz="1700">
                <a:solidFill>
                  <a:schemeClr val="dk1"/>
                </a:solidFill>
              </a:rPr>
              <a:t>We ask questions with visualization and creating data sets in mind. </a:t>
            </a:r>
            <a:endParaRPr sz="1700">
              <a:solidFill>
                <a:schemeClr val="dk1"/>
              </a:solidFill>
            </a:endParaRPr>
          </a:p>
          <a:p>
            <a:pPr marL="342900" marR="0" lvl="0" indent="0" algn="l" rtl="0">
              <a:spcBef>
                <a:spcPts val="0"/>
              </a:spcBef>
              <a:spcAft>
                <a:spcPts val="0"/>
              </a:spcAft>
              <a:buNone/>
            </a:pPr>
            <a:endParaRPr sz="1700">
              <a:solidFill>
                <a:schemeClr val="dk1"/>
              </a:solidFill>
            </a:endParaRPr>
          </a:p>
        </p:txBody>
      </p:sp>
      <p:sp>
        <p:nvSpPr>
          <p:cNvPr id="190" name="Google Shape;190;p18"/>
          <p:cNvSpPr>
            <a:spLocks noGrp="1"/>
          </p:cNvSpPr>
          <p:nvPr>
            <p:ph type="title" idx="4294967295"/>
          </p:nvPr>
        </p:nvSpPr>
        <p:spPr>
          <a:xfrm>
            <a:off x="685863" y="277100"/>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How we Research</a:t>
            </a:r>
            <a:endParaRPr kumimoji="0" lang="en-US"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91" name="Google Shape;191;p18" descr="Yes or no technical questions for research"/>
          <p:cNvPicPr preferRelativeResize="0"/>
          <p:nvPr/>
        </p:nvPicPr>
        <p:blipFill rotWithShape="1">
          <a:blip r:embed="rId3">
            <a:alphaModFix/>
          </a:blip>
          <a:srcRect l="18181" t="40019" r="38875" b="24111"/>
          <a:stretch/>
        </p:blipFill>
        <p:spPr>
          <a:xfrm>
            <a:off x="55575" y="1059850"/>
            <a:ext cx="4605725" cy="2164101"/>
          </a:xfrm>
          <a:prstGeom prst="rect">
            <a:avLst/>
          </a:prstGeom>
          <a:noFill/>
          <a:ln>
            <a:noFill/>
          </a:ln>
        </p:spPr>
      </p:pic>
      <p:sp>
        <p:nvSpPr>
          <p:cNvPr id="192" name="Google Shape;192;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9"/>
          <p:cNvSpPr/>
          <p:nvPr/>
        </p:nvSpPr>
        <p:spPr>
          <a:xfrm>
            <a:off x="5521475" y="1213500"/>
            <a:ext cx="3435300" cy="2716500"/>
          </a:xfrm>
          <a:prstGeom prst="rect">
            <a:avLst/>
          </a:prstGeom>
          <a:noFill/>
          <a:ln>
            <a:noFill/>
          </a:ln>
        </p:spPr>
        <p:txBody>
          <a:bodyPr spcFirstLastPara="1" wrap="square" lIns="91425" tIns="45700" rIns="91425" bIns="45700" anchor="t" anchorCtr="0">
            <a:noAutofit/>
          </a:bodyPr>
          <a:lstStyle/>
          <a:p>
            <a:pPr marL="457200" marR="0" lvl="0" indent="-336550" algn="l" rtl="0">
              <a:spcBef>
                <a:spcPts val="0"/>
              </a:spcBef>
              <a:spcAft>
                <a:spcPts val="0"/>
              </a:spcAft>
              <a:buClr>
                <a:schemeClr val="dk1"/>
              </a:buClr>
              <a:buSzPts val="1700"/>
              <a:buChar char="●"/>
            </a:pPr>
            <a:r>
              <a:rPr lang="en-US" sz="1700">
                <a:solidFill>
                  <a:schemeClr val="dk1"/>
                </a:solidFill>
              </a:rPr>
              <a:t>We ask yes or no questions.</a:t>
            </a:r>
            <a:endParaRPr sz="1700">
              <a:solidFill>
                <a:schemeClr val="dk1"/>
              </a:solidFill>
            </a:endParaRPr>
          </a:p>
          <a:p>
            <a:pPr marL="914400" marR="0" lvl="0" indent="0" algn="l" rtl="0">
              <a:spcBef>
                <a:spcPts val="0"/>
              </a:spcBef>
              <a:spcAft>
                <a:spcPts val="0"/>
              </a:spcAft>
              <a:buNone/>
            </a:pPr>
            <a:endParaRPr sz="1700">
              <a:solidFill>
                <a:schemeClr val="dk1"/>
              </a:solidFill>
            </a:endParaRPr>
          </a:p>
          <a:p>
            <a:pPr marL="457200" marR="0" lvl="0" indent="-336550" algn="l" rtl="0">
              <a:spcBef>
                <a:spcPts val="0"/>
              </a:spcBef>
              <a:spcAft>
                <a:spcPts val="0"/>
              </a:spcAft>
              <a:buClr>
                <a:schemeClr val="dk1"/>
              </a:buClr>
              <a:buSzPts val="1700"/>
              <a:buChar char="●"/>
            </a:pPr>
            <a:r>
              <a:rPr lang="en-US" sz="1700">
                <a:solidFill>
                  <a:schemeClr val="dk1"/>
                </a:solidFill>
              </a:rPr>
              <a:t>We ask for ranges, pre-set percentages, and more.</a:t>
            </a:r>
            <a:endParaRPr sz="1700">
              <a:solidFill>
                <a:schemeClr val="dk1"/>
              </a:solidFill>
            </a:endParaRPr>
          </a:p>
          <a:p>
            <a:pPr marL="914400" marR="0" lvl="0" indent="0" algn="l" rtl="0">
              <a:spcBef>
                <a:spcPts val="0"/>
              </a:spcBef>
              <a:spcAft>
                <a:spcPts val="0"/>
              </a:spcAft>
              <a:buNone/>
            </a:pPr>
            <a:endParaRPr sz="1700">
              <a:solidFill>
                <a:schemeClr val="dk1"/>
              </a:solidFill>
            </a:endParaRPr>
          </a:p>
          <a:p>
            <a:pPr marL="457200" marR="0" lvl="0" indent="-336550" algn="l" rtl="0">
              <a:spcBef>
                <a:spcPts val="0"/>
              </a:spcBef>
              <a:spcAft>
                <a:spcPts val="0"/>
              </a:spcAft>
              <a:buClr>
                <a:schemeClr val="dk1"/>
              </a:buClr>
              <a:buSzPts val="1700"/>
              <a:buChar char="●"/>
            </a:pPr>
            <a:r>
              <a:rPr lang="en-US" sz="1700">
                <a:solidFill>
                  <a:schemeClr val="dk1"/>
                </a:solidFill>
              </a:rPr>
              <a:t>We ask questions with visualization and creating data sets in mind. </a:t>
            </a:r>
            <a:endParaRPr sz="1700">
              <a:solidFill>
                <a:schemeClr val="dk1"/>
              </a:solidFill>
            </a:endParaRPr>
          </a:p>
          <a:p>
            <a:pPr marL="457200" marR="0" lvl="0" indent="0" algn="l" rtl="0">
              <a:spcBef>
                <a:spcPts val="0"/>
              </a:spcBef>
              <a:spcAft>
                <a:spcPts val="0"/>
              </a:spcAft>
              <a:buNone/>
            </a:pPr>
            <a:endParaRPr sz="1700">
              <a:solidFill>
                <a:schemeClr val="dk1"/>
              </a:solidFill>
            </a:endParaRPr>
          </a:p>
        </p:txBody>
      </p:sp>
      <p:sp>
        <p:nvSpPr>
          <p:cNvPr id="198" name="Google Shape;198;p19"/>
          <p:cNvSpPr>
            <a:spLocks noGrp="1"/>
          </p:cNvSpPr>
          <p:nvPr>
            <p:ph type="title" idx="4294967295"/>
          </p:nvPr>
        </p:nvSpPr>
        <p:spPr>
          <a:xfrm>
            <a:off x="685863" y="200900"/>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We Produce Visuals to Make Decisions Easier</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5087"/>
              </a:solidFill>
              <a:effectLst/>
              <a:uLnTx/>
              <a:uFillTx/>
              <a:latin typeface="Arial"/>
              <a:ea typeface="Arial"/>
              <a:cs typeface="Arial"/>
              <a:sym typeface="Arial"/>
            </a:endParaRPr>
          </a:p>
        </p:txBody>
      </p:sp>
      <p:pic>
        <p:nvPicPr>
          <p:cNvPr id="199" name="Google Shape;199;p19" descr="Competition determination"/>
          <p:cNvPicPr preferRelativeResize="0"/>
          <p:nvPr/>
        </p:nvPicPr>
        <p:blipFill rotWithShape="1">
          <a:blip r:embed="rId3">
            <a:alphaModFix/>
          </a:blip>
          <a:srcRect l="19737" t="17335" r="23350" b="11847"/>
          <a:stretch/>
        </p:blipFill>
        <p:spPr>
          <a:xfrm>
            <a:off x="116400" y="790925"/>
            <a:ext cx="5061000" cy="3542651"/>
          </a:xfrm>
          <a:prstGeom prst="rect">
            <a:avLst/>
          </a:prstGeom>
          <a:noFill/>
          <a:ln>
            <a:noFill/>
          </a:ln>
        </p:spPr>
      </p:pic>
      <p:sp>
        <p:nvSpPr>
          <p:cNvPr id="200" name="Google Shape;200;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20" descr="Graph papers, a ruler, and pens on a desk"/>
          <p:cNvPicPr preferRelativeResize="0"/>
          <p:nvPr/>
        </p:nvPicPr>
        <p:blipFill rotWithShape="1">
          <a:blip r:embed="rId3">
            <a:alphaModFix amt="82000"/>
          </a:blip>
          <a:srcRect t="14544"/>
          <a:stretch/>
        </p:blipFill>
        <p:spPr>
          <a:xfrm>
            <a:off x="1915763" y="0"/>
            <a:ext cx="4434300" cy="1989600"/>
          </a:xfrm>
          <a:prstGeom prst="roundRect">
            <a:avLst>
              <a:gd name="adj" fmla="val 16667"/>
            </a:avLst>
          </a:prstGeom>
          <a:noFill/>
          <a:ln>
            <a:noFill/>
          </a:ln>
        </p:spPr>
      </p:pic>
      <p:sp>
        <p:nvSpPr>
          <p:cNvPr id="206" name="Google Shape;206;p20">
            <a:extLst>
              <a:ext uri="{C183D7F6-B498-43B3-948B-1728B52AA6E4}">
                <adec:decorative xmlns:adec="http://schemas.microsoft.com/office/drawing/2017/decorative" val="1"/>
              </a:ext>
            </a:extLst>
          </p:cNvPr>
          <p:cNvSpPr/>
          <p:nvPr/>
        </p:nvSpPr>
        <p:spPr>
          <a:xfrm>
            <a:off x="237175" y="1148750"/>
            <a:ext cx="4239300" cy="2423400"/>
          </a:xfrm>
          <a:prstGeom prst="roundRect">
            <a:avLst>
              <a:gd name="adj" fmla="val 16667"/>
            </a:avLst>
          </a:prstGeom>
          <a:solidFill>
            <a:srgbClr val="A4C2F4"/>
          </a:solidFill>
          <a:ln w="9525" cap="flat" cmpd="sng">
            <a:solidFill>
              <a:schemeClr val="dk2"/>
            </a:solidFill>
            <a:prstDash val="solid"/>
            <a:round/>
            <a:headEnd type="none" w="sm" len="sm"/>
            <a:tailEnd type="none" w="sm" len="sm"/>
          </a:ln>
          <a:effectLst>
            <a:outerShdw blurRad="57150" dist="104775" dir="4680000" algn="bl" rotWithShape="0">
              <a:schemeClr val="accent6">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txBox="1"/>
          <p:nvPr/>
        </p:nvSpPr>
        <p:spPr>
          <a:xfrm>
            <a:off x="347743" y="1196631"/>
            <a:ext cx="4018200" cy="232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 b="1" dirty="0">
                <a:solidFill>
                  <a:schemeClr val="dk1"/>
                </a:solidFill>
              </a:rPr>
              <a:t>Industry</a:t>
            </a:r>
            <a:endParaRPr sz="1500" b="1" dirty="0">
              <a:solidFill>
                <a:schemeClr val="dk1"/>
              </a:solidFill>
            </a:endParaRPr>
          </a:p>
          <a:p>
            <a:pPr marL="0" marR="0" lvl="0" indent="0" algn="ctr" rtl="0">
              <a:spcBef>
                <a:spcPts val="0"/>
              </a:spcBef>
              <a:spcAft>
                <a:spcPts val="0"/>
              </a:spcAft>
              <a:buNone/>
            </a:pPr>
            <a:endParaRPr sz="1500" b="1" dirty="0">
              <a:solidFill>
                <a:schemeClr val="dk1"/>
              </a:solidFill>
            </a:endParaRPr>
          </a:p>
          <a:p>
            <a:pPr marL="457200" marR="0" lvl="0" indent="-317500" algn="l" rtl="0">
              <a:spcBef>
                <a:spcPts val="0"/>
              </a:spcBef>
              <a:spcAft>
                <a:spcPts val="0"/>
              </a:spcAft>
              <a:buClr>
                <a:schemeClr val="dk1"/>
              </a:buClr>
              <a:buSzPts val="1400"/>
              <a:buChar char="●"/>
            </a:pPr>
            <a:r>
              <a:rPr lang="en-US" dirty="0">
                <a:solidFill>
                  <a:schemeClr val="dk1"/>
                </a:solidFill>
              </a:rPr>
              <a:t>Visibility as a potential source in front of customers.</a:t>
            </a:r>
            <a:endParaRPr dirty="0">
              <a:solidFill>
                <a:schemeClr val="dk1"/>
              </a:solidFill>
            </a:endParaRPr>
          </a:p>
          <a:p>
            <a:pPr marL="457200" marR="0" lvl="0" indent="-317500" algn="l" rtl="0">
              <a:spcBef>
                <a:spcPts val="0"/>
              </a:spcBef>
              <a:spcAft>
                <a:spcPts val="0"/>
              </a:spcAft>
              <a:buClr>
                <a:schemeClr val="dk1"/>
              </a:buClr>
              <a:buSzPts val="1400"/>
              <a:buChar char="●"/>
            </a:pPr>
            <a:r>
              <a:rPr lang="en-US" dirty="0">
                <a:solidFill>
                  <a:schemeClr val="dk1"/>
                </a:solidFill>
              </a:rPr>
              <a:t>Access to GSA and Agency Points of Contacts.</a:t>
            </a:r>
            <a:endParaRPr dirty="0">
              <a:solidFill>
                <a:schemeClr val="dk1"/>
              </a:solidFill>
            </a:endParaRPr>
          </a:p>
          <a:p>
            <a:pPr marL="457200" marR="0" lvl="0" indent="-317500" algn="l" rtl="0">
              <a:spcBef>
                <a:spcPts val="0"/>
              </a:spcBef>
              <a:spcAft>
                <a:spcPts val="0"/>
              </a:spcAft>
              <a:buClr>
                <a:schemeClr val="dk1"/>
              </a:buClr>
              <a:buSzPts val="1400"/>
              <a:buChar char="●"/>
            </a:pPr>
            <a:r>
              <a:rPr lang="en-US" dirty="0">
                <a:solidFill>
                  <a:schemeClr val="dk1"/>
                </a:solidFill>
              </a:rPr>
              <a:t>Responses to RFIs lead to additional business; 50% or more of the requirements we research go to a GSA contract holder</a:t>
            </a:r>
            <a:endParaRPr b="0" i="0" u="none" strike="noStrike" cap="none" dirty="0">
              <a:solidFill>
                <a:schemeClr val="dk1"/>
              </a:solidFill>
              <a:latin typeface="Arial"/>
              <a:ea typeface="Arial"/>
              <a:cs typeface="Arial"/>
              <a:sym typeface="Arial"/>
            </a:endParaRPr>
          </a:p>
        </p:txBody>
      </p:sp>
      <p:sp>
        <p:nvSpPr>
          <p:cNvPr id="208" name="Google Shape;208;p20"/>
          <p:cNvSpPr>
            <a:spLocks noGrp="1"/>
          </p:cNvSpPr>
          <p:nvPr>
            <p:ph type="title" idx="4294967295"/>
          </p:nvPr>
        </p:nvSpPr>
        <p:spPr>
          <a:xfrm>
            <a:off x="6451241" y="277100"/>
            <a:ext cx="20037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The Results</a:t>
            </a:r>
            <a:endParaRPr kumimoji="0" lang="en-US"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9" name="Google Shape;209;p20">
            <a:extLst>
              <a:ext uri="{C183D7F6-B498-43B3-948B-1728B52AA6E4}">
                <adec:decorative xmlns:adec="http://schemas.microsoft.com/office/drawing/2017/decorative" val="1"/>
              </a:ext>
            </a:extLst>
          </p:cNvPr>
          <p:cNvSpPr/>
          <p:nvPr/>
        </p:nvSpPr>
        <p:spPr>
          <a:xfrm>
            <a:off x="4776175" y="1177600"/>
            <a:ext cx="4242900" cy="2423100"/>
          </a:xfrm>
          <a:prstGeom prst="roundRect">
            <a:avLst>
              <a:gd name="adj" fmla="val 16667"/>
            </a:avLst>
          </a:prstGeom>
          <a:solidFill>
            <a:srgbClr val="A4C2F4"/>
          </a:solidFill>
          <a:ln w="9525" cap="flat" cmpd="sng">
            <a:solidFill>
              <a:schemeClr val="dk2"/>
            </a:solidFill>
            <a:prstDash val="solid"/>
            <a:round/>
            <a:headEnd type="none" w="sm" len="sm"/>
            <a:tailEnd type="none" w="sm" len="sm"/>
          </a:ln>
          <a:effectLst>
            <a:outerShdw blurRad="57150" dist="104775" dir="4680000" algn="bl" rotWithShape="0">
              <a:schemeClr val="accent6">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txBox="1"/>
          <p:nvPr/>
        </p:nvSpPr>
        <p:spPr>
          <a:xfrm>
            <a:off x="4878474" y="1224913"/>
            <a:ext cx="4014300" cy="233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 b="1" dirty="0">
                <a:solidFill>
                  <a:schemeClr val="dk1"/>
                </a:solidFill>
              </a:rPr>
              <a:t>Agency Acquisition Professionals</a:t>
            </a:r>
            <a:endParaRPr sz="1500" b="1" dirty="0">
              <a:solidFill>
                <a:schemeClr val="dk1"/>
              </a:solidFill>
            </a:endParaRPr>
          </a:p>
          <a:p>
            <a:pPr marL="0" marR="0" lvl="0" indent="0" algn="l" rtl="0">
              <a:spcBef>
                <a:spcPts val="0"/>
              </a:spcBef>
              <a:spcAft>
                <a:spcPts val="0"/>
              </a:spcAft>
              <a:buNone/>
            </a:pPr>
            <a:endParaRPr sz="1500" dirty="0">
              <a:solidFill>
                <a:schemeClr val="dk1"/>
              </a:solidFill>
            </a:endParaRPr>
          </a:p>
          <a:p>
            <a:pPr marL="457200" marR="0" lvl="0" indent="-317500" algn="l" rtl="0">
              <a:spcBef>
                <a:spcPts val="0"/>
              </a:spcBef>
              <a:spcAft>
                <a:spcPts val="0"/>
              </a:spcAft>
              <a:buClr>
                <a:schemeClr val="dk1"/>
              </a:buClr>
              <a:buSzPts val="1400"/>
              <a:buChar char="●"/>
            </a:pPr>
            <a:r>
              <a:rPr lang="en-US" dirty="0">
                <a:solidFill>
                  <a:schemeClr val="dk1"/>
                </a:solidFill>
              </a:rPr>
              <a:t>Provides agencies with visuals and data they can include in reports to Small Business.</a:t>
            </a:r>
            <a:endParaRPr dirty="0">
              <a:solidFill>
                <a:schemeClr val="dk1"/>
              </a:solidFill>
            </a:endParaRPr>
          </a:p>
          <a:p>
            <a:pPr marL="457200" marR="0" lvl="0" indent="-317500" algn="l" rtl="0">
              <a:spcBef>
                <a:spcPts val="0"/>
              </a:spcBef>
              <a:spcAft>
                <a:spcPts val="0"/>
              </a:spcAft>
              <a:buClr>
                <a:schemeClr val="dk1"/>
              </a:buClr>
              <a:buSzPts val="1400"/>
              <a:buChar char="●"/>
            </a:pPr>
            <a:r>
              <a:rPr lang="en-US" dirty="0">
                <a:solidFill>
                  <a:schemeClr val="dk1"/>
                </a:solidFill>
              </a:rPr>
              <a:t>Provides agencies with narratives they can leverage for Acquisition Planning.</a:t>
            </a:r>
            <a:endParaRPr dirty="0">
              <a:solidFill>
                <a:schemeClr val="dk1"/>
              </a:solidFill>
            </a:endParaRPr>
          </a:p>
          <a:p>
            <a:pPr marL="457200" marR="0" lvl="0" indent="-317500" algn="l" rtl="0">
              <a:spcBef>
                <a:spcPts val="0"/>
              </a:spcBef>
              <a:spcAft>
                <a:spcPts val="0"/>
              </a:spcAft>
              <a:buClr>
                <a:schemeClr val="dk1"/>
              </a:buClr>
              <a:buSzPts val="1400"/>
              <a:buChar char="●"/>
            </a:pPr>
            <a:r>
              <a:rPr lang="en-US" dirty="0">
                <a:solidFill>
                  <a:schemeClr val="dk1"/>
                </a:solidFill>
              </a:rPr>
              <a:t>Gives agencies an outlook on whether competition and socio-economic participation is likely.</a:t>
            </a:r>
            <a:endParaRPr dirty="0">
              <a:solidFill>
                <a:schemeClr val="dk1"/>
              </a:solidFill>
            </a:endParaRPr>
          </a:p>
          <a:p>
            <a:pPr marL="457200" marR="0" lvl="0" indent="0" algn="l" rtl="0">
              <a:spcBef>
                <a:spcPts val="0"/>
              </a:spcBef>
              <a:spcAft>
                <a:spcPts val="0"/>
              </a:spcAft>
              <a:buNone/>
            </a:pPr>
            <a:endParaRPr dirty="0">
              <a:solidFill>
                <a:schemeClr val="dk1"/>
              </a:solidFill>
            </a:endParaRPr>
          </a:p>
        </p:txBody>
      </p:sp>
      <p:sp>
        <p:nvSpPr>
          <p:cNvPr id="211" name="Google Shape;211;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21" descr="Person looking through a magnifying glass that enlarges their eye"/>
          <p:cNvPicPr preferRelativeResize="0"/>
          <p:nvPr/>
        </p:nvPicPr>
        <p:blipFill rotWithShape="1">
          <a:blip r:embed="rId3">
            <a:alphaModFix amt="50000"/>
          </a:blip>
          <a:srcRect l="16932" t="7925" r="21494" b="15050"/>
          <a:stretch/>
        </p:blipFill>
        <p:spPr>
          <a:xfrm>
            <a:off x="111175" y="64725"/>
            <a:ext cx="1467449" cy="1224850"/>
          </a:xfrm>
          <a:prstGeom prst="rect">
            <a:avLst/>
          </a:prstGeom>
          <a:noFill/>
          <a:ln>
            <a:noFill/>
          </a:ln>
        </p:spPr>
      </p:pic>
      <p:sp>
        <p:nvSpPr>
          <p:cNvPr id="217" name="Google Shape;217;p21"/>
          <p:cNvSpPr/>
          <p:nvPr/>
        </p:nvSpPr>
        <p:spPr>
          <a:xfrm>
            <a:off x="245650" y="1402300"/>
            <a:ext cx="8711100" cy="2889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700" b="1">
                <a:solidFill>
                  <a:schemeClr val="dk1"/>
                </a:solidFill>
              </a:rPr>
              <a:t>**Not all RFIs posted in eBuy are posted by the MRAS Team.**</a:t>
            </a:r>
            <a:endParaRPr sz="1700" b="1">
              <a:solidFill>
                <a:schemeClr val="dk1"/>
              </a:solidFill>
            </a:endParaRPr>
          </a:p>
          <a:p>
            <a:pPr marL="0" marR="0" lvl="0" indent="0" algn="l" rtl="0">
              <a:lnSpc>
                <a:spcPct val="115000"/>
              </a:lnSpc>
              <a:spcBef>
                <a:spcPts val="0"/>
              </a:spcBef>
              <a:spcAft>
                <a:spcPts val="0"/>
              </a:spcAft>
              <a:buNone/>
            </a:pPr>
            <a:endParaRPr sz="1700" b="1">
              <a:solidFill>
                <a:schemeClr val="dk1"/>
              </a:solidFill>
            </a:endParaRPr>
          </a:p>
          <a:p>
            <a:pPr marL="457200" marR="0" lvl="0" indent="-336550" algn="l" rtl="0">
              <a:lnSpc>
                <a:spcPct val="115000"/>
              </a:lnSpc>
              <a:spcBef>
                <a:spcPts val="0"/>
              </a:spcBef>
              <a:spcAft>
                <a:spcPts val="0"/>
              </a:spcAft>
              <a:buClr>
                <a:schemeClr val="dk1"/>
              </a:buClr>
              <a:buSzPts val="1700"/>
              <a:buChar char="●"/>
            </a:pPr>
            <a:r>
              <a:rPr lang="en-US" sz="1700">
                <a:solidFill>
                  <a:schemeClr val="dk1"/>
                </a:solidFill>
              </a:rPr>
              <a:t>All MRAS RFIs are posted on GSA’s eBuy site as a</a:t>
            </a:r>
            <a:r>
              <a:rPr lang="en-US" sz="1700" b="1">
                <a:solidFill>
                  <a:schemeClr val="dk1"/>
                </a:solidFill>
              </a:rPr>
              <a:t> Request for Quote (RFQ)</a:t>
            </a:r>
            <a:r>
              <a:rPr lang="en-US" sz="1700">
                <a:solidFill>
                  <a:schemeClr val="dk1"/>
                </a:solidFill>
              </a:rPr>
              <a:t>, </a:t>
            </a:r>
            <a:r>
              <a:rPr lang="en-US" sz="1700" b="1">
                <a:solidFill>
                  <a:schemeClr val="dk1"/>
                </a:solidFill>
              </a:rPr>
              <a:t>Seeking Sources</a:t>
            </a:r>
            <a:r>
              <a:rPr lang="en-US" sz="1700">
                <a:solidFill>
                  <a:schemeClr val="dk1"/>
                </a:solidFill>
              </a:rPr>
              <a:t> or </a:t>
            </a:r>
            <a:r>
              <a:rPr lang="en-US" sz="1700" b="1">
                <a:solidFill>
                  <a:schemeClr val="dk1"/>
                </a:solidFill>
              </a:rPr>
              <a:t>Information Only</a:t>
            </a:r>
            <a:r>
              <a:rPr lang="en-US" sz="1700">
                <a:solidFill>
                  <a:schemeClr val="dk1"/>
                </a:solidFill>
              </a:rPr>
              <a:t> under the applicable SINs and contracts.</a:t>
            </a:r>
            <a:endParaRPr sz="1700">
              <a:solidFill>
                <a:schemeClr val="dk1"/>
              </a:solidFill>
            </a:endParaRPr>
          </a:p>
          <a:p>
            <a:pPr marL="457200" marR="0" lvl="0" indent="-336550" algn="l" rtl="0">
              <a:lnSpc>
                <a:spcPct val="115000"/>
              </a:lnSpc>
              <a:spcBef>
                <a:spcPts val="0"/>
              </a:spcBef>
              <a:spcAft>
                <a:spcPts val="0"/>
              </a:spcAft>
              <a:buClr>
                <a:schemeClr val="dk1"/>
              </a:buClr>
              <a:buSzPts val="1700"/>
              <a:buChar char="●"/>
            </a:pPr>
            <a:r>
              <a:rPr lang="en-US" sz="1700">
                <a:solidFill>
                  <a:schemeClr val="dk1"/>
                </a:solidFill>
              </a:rPr>
              <a:t>If you’re under the SIN and contract for that RFI you will get notified via email from eBuy and </a:t>
            </a:r>
            <a:r>
              <a:rPr lang="en-US" sz="1700" b="1" u="sng">
                <a:solidFill>
                  <a:srgbClr val="0000FF"/>
                </a:solidFill>
                <a:hlinkClick r:id="rId4">
                  <a:extLst>
                    <a:ext uri="{A12FA001-AC4F-418D-AE19-62706E023703}">
                      <ahyp:hlinkClr xmlns:ahyp="http://schemas.microsoft.com/office/drawing/2018/hyperlinkcolor" val="tx"/>
                    </a:ext>
                  </a:extLst>
                </a:hlinkClick>
              </a:rPr>
              <a:t>rfi@research.gsa.gov</a:t>
            </a:r>
            <a:r>
              <a:rPr lang="en-US" sz="1700" b="1">
                <a:solidFill>
                  <a:schemeClr val="dk1"/>
                </a:solidFill>
              </a:rPr>
              <a:t>.</a:t>
            </a:r>
            <a:endParaRPr sz="1700" b="1">
              <a:solidFill>
                <a:schemeClr val="dk1"/>
              </a:solidFill>
            </a:endParaRPr>
          </a:p>
          <a:p>
            <a:pPr marL="457200" marR="0" lvl="0" indent="-336550" algn="l" rtl="0">
              <a:lnSpc>
                <a:spcPct val="115000"/>
              </a:lnSpc>
              <a:spcBef>
                <a:spcPts val="0"/>
              </a:spcBef>
              <a:spcAft>
                <a:spcPts val="0"/>
              </a:spcAft>
              <a:buClr>
                <a:schemeClr val="dk1"/>
              </a:buClr>
              <a:buSzPts val="1700"/>
              <a:buChar char="●"/>
            </a:pPr>
            <a:r>
              <a:rPr lang="en-US" sz="1700">
                <a:solidFill>
                  <a:schemeClr val="dk1"/>
                </a:solidFill>
              </a:rPr>
              <a:t>All MRAS RFIs include a </a:t>
            </a:r>
            <a:r>
              <a:rPr lang="en-US" sz="1700" b="1">
                <a:solidFill>
                  <a:schemeClr val="dk1"/>
                </a:solidFill>
              </a:rPr>
              <a:t>URL</a:t>
            </a:r>
            <a:r>
              <a:rPr lang="en-US" sz="1700">
                <a:solidFill>
                  <a:schemeClr val="dk1"/>
                </a:solidFill>
              </a:rPr>
              <a:t> that will take you to the RFI Survey Platform.</a:t>
            </a:r>
            <a:endParaRPr sz="1700">
              <a:solidFill>
                <a:schemeClr val="dk1"/>
              </a:solidFill>
            </a:endParaRPr>
          </a:p>
          <a:p>
            <a:pPr marL="457200" marR="0" lvl="0" indent="-336550" algn="l" rtl="0">
              <a:lnSpc>
                <a:spcPct val="115000"/>
              </a:lnSpc>
              <a:spcBef>
                <a:spcPts val="0"/>
              </a:spcBef>
              <a:spcAft>
                <a:spcPts val="0"/>
              </a:spcAft>
              <a:buClr>
                <a:schemeClr val="dk1"/>
              </a:buClr>
              <a:buSzPts val="1700"/>
              <a:buChar char="●"/>
            </a:pPr>
            <a:r>
              <a:rPr lang="en-US" sz="1700">
                <a:solidFill>
                  <a:schemeClr val="dk1"/>
                </a:solidFill>
              </a:rPr>
              <a:t>Make sure your company </a:t>
            </a:r>
            <a:r>
              <a:rPr lang="en-US" sz="1700" b="1">
                <a:solidFill>
                  <a:schemeClr val="dk1"/>
                </a:solidFill>
              </a:rPr>
              <a:t>email</a:t>
            </a:r>
            <a:r>
              <a:rPr lang="en-US" sz="1700">
                <a:solidFill>
                  <a:schemeClr val="dk1"/>
                </a:solidFill>
              </a:rPr>
              <a:t> in </a:t>
            </a:r>
            <a:r>
              <a:rPr lang="en-US" sz="1700" b="1">
                <a:solidFill>
                  <a:schemeClr val="dk1"/>
                </a:solidFill>
              </a:rPr>
              <a:t>eLibrary</a:t>
            </a:r>
            <a:r>
              <a:rPr lang="en-US" sz="1700">
                <a:solidFill>
                  <a:schemeClr val="dk1"/>
                </a:solidFill>
              </a:rPr>
              <a:t> is current and up to date, as RFI requests will be sent to that email.</a:t>
            </a:r>
            <a:endParaRPr sz="1700">
              <a:solidFill>
                <a:schemeClr val="dk1"/>
              </a:solidFill>
            </a:endParaRPr>
          </a:p>
          <a:p>
            <a:pPr marL="457200" marR="0" lvl="0" indent="0" algn="l" rtl="0">
              <a:lnSpc>
                <a:spcPct val="115000"/>
              </a:lnSpc>
              <a:spcBef>
                <a:spcPts val="0"/>
              </a:spcBef>
              <a:spcAft>
                <a:spcPts val="0"/>
              </a:spcAft>
              <a:buNone/>
            </a:pPr>
            <a:endParaRPr sz="1700">
              <a:solidFill>
                <a:schemeClr val="dk1"/>
              </a:solidFill>
            </a:endParaRPr>
          </a:p>
          <a:p>
            <a:pPr marL="342900" marR="0" lvl="0" indent="0" algn="l" rtl="0">
              <a:lnSpc>
                <a:spcPct val="115000"/>
              </a:lnSpc>
              <a:spcBef>
                <a:spcPts val="0"/>
              </a:spcBef>
              <a:spcAft>
                <a:spcPts val="0"/>
              </a:spcAft>
              <a:buNone/>
            </a:pPr>
            <a:endParaRPr sz="1700">
              <a:solidFill>
                <a:schemeClr val="dk1"/>
              </a:solidFill>
            </a:endParaRPr>
          </a:p>
        </p:txBody>
      </p:sp>
      <p:sp>
        <p:nvSpPr>
          <p:cNvPr id="218" name="Google Shape;218;p21"/>
          <p:cNvSpPr>
            <a:spLocks noGrp="1"/>
          </p:cNvSpPr>
          <p:nvPr>
            <p:ph type="title" idx="4294967295"/>
          </p:nvPr>
        </p:nvSpPr>
        <p:spPr>
          <a:xfrm>
            <a:off x="685863" y="277100"/>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How to find MRAS Surveys/RFIs</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5087"/>
              </a:solidFill>
              <a:effectLst/>
              <a:uLnTx/>
              <a:uFillTx/>
              <a:latin typeface="Arial"/>
              <a:ea typeface="Arial"/>
              <a:cs typeface="Arial"/>
              <a:sym typeface="Arial"/>
            </a:endParaRPr>
          </a:p>
        </p:txBody>
      </p:sp>
      <p:sp>
        <p:nvSpPr>
          <p:cNvPr id="219" name="Google Shape;219;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2"/>
          <p:cNvSpPr/>
          <p:nvPr/>
        </p:nvSpPr>
        <p:spPr>
          <a:xfrm>
            <a:off x="5136100" y="1251800"/>
            <a:ext cx="3828300" cy="3007500"/>
          </a:xfrm>
          <a:prstGeom prst="rect">
            <a:avLst/>
          </a:prstGeom>
          <a:noFill/>
          <a:ln>
            <a:noFill/>
          </a:ln>
        </p:spPr>
        <p:txBody>
          <a:bodyPr spcFirstLastPara="1" wrap="square" lIns="91425" tIns="45700" rIns="91425" bIns="45700" anchor="t" anchorCtr="0">
            <a:noAutofit/>
          </a:bodyPr>
          <a:lstStyle/>
          <a:p>
            <a:pPr marL="457200" marR="0" lvl="0" indent="-317500" algn="l" rtl="0">
              <a:spcBef>
                <a:spcPts val="0"/>
              </a:spcBef>
              <a:spcAft>
                <a:spcPts val="0"/>
              </a:spcAft>
              <a:buClr>
                <a:schemeClr val="dk1"/>
              </a:buClr>
              <a:buSzPts val="1400"/>
              <a:buChar char="●"/>
            </a:pPr>
            <a:r>
              <a:rPr lang="en-US">
                <a:solidFill>
                  <a:schemeClr val="dk1"/>
                </a:solidFill>
              </a:rPr>
              <a:t>A new feature has been added to eBuy. Contractors may notify a customer they are interested in a Request for Information (RFI) or Request for Quote (RFQ).</a:t>
            </a:r>
            <a:endParaRPr>
              <a:solidFill>
                <a:schemeClr val="dk1"/>
              </a:solidFill>
            </a:endParaRPr>
          </a:p>
          <a:p>
            <a:pPr marL="457200" marR="0" lvl="0" indent="0" algn="l" rtl="0">
              <a:spcBef>
                <a:spcPts val="0"/>
              </a:spcBef>
              <a:spcAft>
                <a:spcPts val="0"/>
              </a:spcAft>
              <a:buNone/>
            </a:pPr>
            <a:endParaRPr>
              <a:solidFill>
                <a:schemeClr val="dk1"/>
              </a:solidFill>
            </a:endParaRPr>
          </a:p>
          <a:p>
            <a:pPr marL="457200" marR="0" lvl="0" indent="-317500" algn="l" rtl="0">
              <a:spcBef>
                <a:spcPts val="0"/>
              </a:spcBef>
              <a:spcAft>
                <a:spcPts val="0"/>
              </a:spcAft>
              <a:buClr>
                <a:schemeClr val="dk1"/>
              </a:buClr>
              <a:buSzPts val="1400"/>
              <a:buChar char="●"/>
            </a:pPr>
            <a:r>
              <a:rPr lang="en-US">
                <a:solidFill>
                  <a:schemeClr val="dk1"/>
                </a:solidFill>
              </a:rPr>
              <a:t>When viewing a RFQ in eBuy, you may select the new “Interested” button located at the top right. </a:t>
            </a:r>
            <a:endParaRPr>
              <a:solidFill>
                <a:schemeClr val="dk1"/>
              </a:solidFill>
            </a:endParaRPr>
          </a:p>
          <a:p>
            <a:pPr marL="914400" marR="0" lvl="0" indent="0" algn="l" rtl="0">
              <a:spcBef>
                <a:spcPts val="0"/>
              </a:spcBef>
              <a:spcAft>
                <a:spcPts val="0"/>
              </a:spcAft>
              <a:buNone/>
            </a:pPr>
            <a:endParaRPr>
              <a:solidFill>
                <a:schemeClr val="dk1"/>
              </a:solidFill>
            </a:endParaRPr>
          </a:p>
          <a:p>
            <a:pPr marL="457200" marR="0" lvl="0" indent="-317500" algn="l" rtl="0">
              <a:spcBef>
                <a:spcPts val="0"/>
              </a:spcBef>
              <a:spcAft>
                <a:spcPts val="0"/>
              </a:spcAft>
              <a:buClr>
                <a:srgbClr val="FF1616"/>
              </a:buClr>
              <a:buSzPts val="1400"/>
              <a:buChar char="●"/>
            </a:pPr>
            <a:r>
              <a:rPr lang="en-US">
                <a:solidFill>
                  <a:srgbClr val="FF1616"/>
                </a:solidFill>
              </a:rPr>
              <a:t>Checking the "Interested" feature DOES NOT mean you will be included in the market research report to customers for MRAS RFIs</a:t>
            </a:r>
            <a:endParaRPr>
              <a:solidFill>
                <a:srgbClr val="FF1616"/>
              </a:solidFill>
            </a:endParaRPr>
          </a:p>
          <a:p>
            <a:pPr marL="914400" marR="0" lvl="0" indent="0" algn="l" rtl="0">
              <a:spcBef>
                <a:spcPts val="0"/>
              </a:spcBef>
              <a:spcAft>
                <a:spcPts val="0"/>
              </a:spcAft>
              <a:buNone/>
            </a:pPr>
            <a:endParaRPr sz="1700">
              <a:solidFill>
                <a:srgbClr val="FF1616"/>
              </a:solidFill>
            </a:endParaRPr>
          </a:p>
        </p:txBody>
      </p:sp>
      <p:sp>
        <p:nvSpPr>
          <p:cNvPr id="225" name="Google Shape;225;p22"/>
          <p:cNvSpPr>
            <a:spLocks noGrp="1"/>
          </p:cNvSpPr>
          <p:nvPr>
            <p:ph type="title" idx="4294967295"/>
          </p:nvPr>
        </p:nvSpPr>
        <p:spPr>
          <a:xfrm>
            <a:off x="685863" y="48500"/>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New "Interested" Feature in </a:t>
            </a:r>
            <a:r>
              <a:rPr kumimoji="0" lang="en-US" sz="2800" b="0" i="0" u="none" strike="noStrike" kern="0" cap="none" spc="0" normalizeH="0" baseline="0" noProof="0" dirty="0" err="1">
                <a:ln>
                  <a:noFill/>
                </a:ln>
                <a:solidFill>
                  <a:srgbClr val="005087"/>
                </a:solidFill>
                <a:effectLst/>
                <a:uLnTx/>
                <a:uFillTx/>
                <a:latin typeface="Arial"/>
                <a:ea typeface="Arial"/>
                <a:cs typeface="Arial"/>
                <a:sym typeface="Arial"/>
              </a:rPr>
              <a:t>eBuy</a:t>
            </a:r>
            <a:endParaRPr kumimoji="0" lang="en-US" sz="2800" b="0" i="0" u="none" strike="noStrike" kern="0" cap="none" spc="0" normalizeH="0" baseline="0" noProof="0" dirty="0">
              <a:ln>
                <a:noFill/>
              </a:ln>
              <a:solidFill>
                <a:srgbClr val="005087"/>
              </a:solidFill>
              <a:effectLst/>
              <a:uLnTx/>
              <a:uFillTx/>
              <a:latin typeface="Arial"/>
              <a:ea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5087"/>
              </a:solidFill>
              <a:effectLst/>
              <a:uLnTx/>
              <a:uFillTx/>
              <a:latin typeface="Arial"/>
              <a:ea typeface="Arial"/>
              <a:cs typeface="Arial"/>
              <a:sym typeface="Arial"/>
            </a:endParaRPr>
          </a:p>
        </p:txBody>
      </p:sp>
      <p:pic>
        <p:nvPicPr>
          <p:cNvPr id="226" name="Google Shape;226;p22" descr="GSA eBuy Prepare Quote Response webpage"/>
          <p:cNvPicPr preferRelativeResize="0"/>
          <p:nvPr/>
        </p:nvPicPr>
        <p:blipFill>
          <a:blip r:embed="rId3">
            <a:alphaModFix/>
          </a:blip>
          <a:stretch>
            <a:fillRect/>
          </a:stretch>
        </p:blipFill>
        <p:spPr>
          <a:xfrm>
            <a:off x="43125" y="785600"/>
            <a:ext cx="5040375" cy="3593225"/>
          </a:xfrm>
          <a:prstGeom prst="rect">
            <a:avLst/>
          </a:prstGeom>
          <a:noFill/>
          <a:ln>
            <a:noFill/>
          </a:ln>
        </p:spPr>
      </p:pic>
      <p:cxnSp>
        <p:nvCxnSpPr>
          <p:cNvPr id="227" name="Google Shape;227;p22" descr="Red arrow pointing to the Interested button on the GSA eBuy Prepare Quote Response webpage"/>
          <p:cNvCxnSpPr/>
          <p:nvPr/>
        </p:nvCxnSpPr>
        <p:spPr>
          <a:xfrm rot="10800000">
            <a:off x="3357350" y="1400875"/>
            <a:ext cx="1956600" cy="2097300"/>
          </a:xfrm>
          <a:prstGeom prst="straightConnector1">
            <a:avLst/>
          </a:prstGeom>
          <a:noFill/>
          <a:ln w="9525" cap="flat" cmpd="sng">
            <a:solidFill>
              <a:srgbClr val="FF1616"/>
            </a:solidFill>
            <a:prstDash val="solid"/>
            <a:round/>
            <a:headEnd type="none" w="med" len="med"/>
            <a:tailEnd type="triangle" w="med" len="med"/>
          </a:ln>
        </p:spPr>
      </p:cxnSp>
      <p:sp>
        <p:nvSpPr>
          <p:cNvPr id="228" name="Google Shape;228;p22" descr="Red box around the Interested button on the GSA eBuy Prepare Quote Response webpage"/>
          <p:cNvSpPr/>
          <p:nvPr/>
        </p:nvSpPr>
        <p:spPr>
          <a:xfrm>
            <a:off x="3009025" y="1148775"/>
            <a:ext cx="363300" cy="274200"/>
          </a:xfrm>
          <a:prstGeom prst="flowChartAlternateProcess">
            <a:avLst/>
          </a:prstGeom>
          <a:noFill/>
          <a:ln w="9525" cap="flat" cmpd="sng">
            <a:solidFill>
              <a:srgbClr val="FF16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23" descr="Survey description"/>
          <p:cNvPicPr preferRelativeResize="0"/>
          <p:nvPr/>
        </p:nvPicPr>
        <p:blipFill rotWithShape="1">
          <a:blip r:embed="rId3">
            <a:alphaModFix/>
          </a:blip>
          <a:srcRect l="15404" t="33382" r="35831" b="5116"/>
          <a:stretch/>
        </p:blipFill>
        <p:spPr>
          <a:xfrm>
            <a:off x="49800" y="489150"/>
            <a:ext cx="5401349" cy="3831675"/>
          </a:xfrm>
          <a:prstGeom prst="rect">
            <a:avLst/>
          </a:prstGeom>
          <a:noFill/>
          <a:ln>
            <a:noFill/>
          </a:ln>
        </p:spPr>
      </p:pic>
      <p:sp>
        <p:nvSpPr>
          <p:cNvPr id="235" name="Google Shape;235;p23"/>
          <p:cNvSpPr/>
          <p:nvPr/>
        </p:nvSpPr>
        <p:spPr>
          <a:xfrm>
            <a:off x="5884650" y="872575"/>
            <a:ext cx="2453100" cy="461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FF1616"/>
                </a:solidFill>
              </a:rPr>
              <a:t>Download a copy of the survey including all questions.</a:t>
            </a:r>
            <a:endParaRPr>
              <a:solidFill>
                <a:srgbClr val="FF1616"/>
              </a:solidFill>
            </a:endParaRPr>
          </a:p>
        </p:txBody>
      </p:sp>
      <p:sp>
        <p:nvSpPr>
          <p:cNvPr id="236" name="Google Shape;236;p23"/>
          <p:cNvSpPr>
            <a:spLocks noGrp="1"/>
          </p:cNvSpPr>
          <p:nvPr>
            <p:ph type="title" idx="4294967295"/>
          </p:nvPr>
        </p:nvSpPr>
        <p:spPr>
          <a:xfrm>
            <a:off x="457275" y="174000"/>
            <a:ext cx="8342100" cy="6273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Survey Description</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5087"/>
              </a:solidFill>
              <a:effectLst/>
              <a:uLnTx/>
              <a:uFillTx/>
              <a:latin typeface="Arial"/>
              <a:ea typeface="Arial"/>
              <a:cs typeface="Arial"/>
              <a:sym typeface="Arial"/>
            </a:endParaRPr>
          </a:p>
        </p:txBody>
      </p:sp>
      <p:sp>
        <p:nvSpPr>
          <p:cNvPr id="237" name="Google Shape;237;p23"/>
          <p:cNvSpPr/>
          <p:nvPr/>
        </p:nvSpPr>
        <p:spPr>
          <a:xfrm>
            <a:off x="5365825" y="3520825"/>
            <a:ext cx="2556600" cy="72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FF1616"/>
                </a:solidFill>
              </a:rPr>
              <a:t>Be sure to download any requirements attachments like the PWS or SOW</a:t>
            </a:r>
            <a:endParaRPr b="1">
              <a:solidFill>
                <a:srgbClr val="FF1616"/>
              </a:solidFill>
            </a:endParaRPr>
          </a:p>
          <a:p>
            <a:pPr marL="0" marR="0" lvl="0" indent="0" algn="l" rtl="0">
              <a:spcBef>
                <a:spcPts val="0"/>
              </a:spcBef>
              <a:spcAft>
                <a:spcPts val="0"/>
              </a:spcAft>
              <a:buNone/>
            </a:pPr>
            <a:endParaRPr b="1">
              <a:solidFill>
                <a:srgbClr val="FF1616"/>
              </a:solidFill>
            </a:endParaRPr>
          </a:p>
        </p:txBody>
      </p:sp>
      <p:sp>
        <p:nvSpPr>
          <p:cNvPr id="238" name="Google Shape;238;p23"/>
          <p:cNvSpPr/>
          <p:nvPr/>
        </p:nvSpPr>
        <p:spPr>
          <a:xfrm>
            <a:off x="6210000" y="2419225"/>
            <a:ext cx="1802400" cy="627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FF1616"/>
                </a:solidFill>
              </a:rPr>
              <a:t>Review the Scope description in the summary</a:t>
            </a:r>
            <a:endParaRPr>
              <a:solidFill>
                <a:srgbClr val="FF1616"/>
              </a:solidFill>
            </a:endParaRPr>
          </a:p>
        </p:txBody>
      </p:sp>
      <p:cxnSp>
        <p:nvCxnSpPr>
          <p:cNvPr id="239" name="Google Shape;239;p23" descr="Red arrow pointing to download a copy of the survey"/>
          <p:cNvCxnSpPr/>
          <p:nvPr/>
        </p:nvCxnSpPr>
        <p:spPr>
          <a:xfrm flipH="1">
            <a:off x="4876625" y="1030175"/>
            <a:ext cx="1059900" cy="170700"/>
          </a:xfrm>
          <a:prstGeom prst="straightConnector1">
            <a:avLst/>
          </a:prstGeom>
          <a:noFill/>
          <a:ln w="9525" cap="flat" cmpd="sng">
            <a:solidFill>
              <a:srgbClr val="FF1616"/>
            </a:solidFill>
            <a:prstDash val="solid"/>
            <a:round/>
            <a:headEnd type="none" w="med" len="med"/>
            <a:tailEnd type="triangle" w="med" len="med"/>
          </a:ln>
        </p:spPr>
      </p:cxnSp>
      <p:cxnSp>
        <p:nvCxnSpPr>
          <p:cNvPr id="240" name="Google Shape;240;p23" descr="Red arrow pointing to the scope description in the summary"/>
          <p:cNvCxnSpPr/>
          <p:nvPr/>
        </p:nvCxnSpPr>
        <p:spPr>
          <a:xfrm flipH="1">
            <a:off x="2579000" y="2645875"/>
            <a:ext cx="3602100" cy="500100"/>
          </a:xfrm>
          <a:prstGeom prst="straightConnector1">
            <a:avLst/>
          </a:prstGeom>
          <a:noFill/>
          <a:ln w="9525" cap="flat" cmpd="sng">
            <a:solidFill>
              <a:srgbClr val="FF1616"/>
            </a:solidFill>
            <a:prstDash val="solid"/>
            <a:round/>
            <a:headEnd type="none" w="med" len="med"/>
            <a:tailEnd type="triangle" w="med" len="med"/>
          </a:ln>
        </p:spPr>
      </p:cxnSp>
      <p:cxnSp>
        <p:nvCxnSpPr>
          <p:cNvPr id="241" name="Google Shape;241;p23" descr="Red arrow pointing to where to download requirements attachments"/>
          <p:cNvCxnSpPr>
            <a:stCxn id="237" idx="1"/>
          </p:cNvCxnSpPr>
          <p:nvPr/>
        </p:nvCxnSpPr>
        <p:spPr>
          <a:xfrm flipH="1">
            <a:off x="1702225" y="3885175"/>
            <a:ext cx="3663600" cy="140100"/>
          </a:xfrm>
          <a:prstGeom prst="straightConnector1">
            <a:avLst/>
          </a:prstGeom>
          <a:noFill/>
          <a:ln w="9525" cap="flat" cmpd="sng">
            <a:solidFill>
              <a:srgbClr val="FF1616"/>
            </a:solidFill>
            <a:prstDash val="solid"/>
            <a:round/>
            <a:headEnd type="none" w="med" len="med"/>
            <a:tailEnd type="triangle" w="med" len="med"/>
          </a:ln>
        </p:spPr>
      </p:cxnSp>
      <p:sp>
        <p:nvSpPr>
          <p:cNvPr id="242" name="Google Shape;242;p23" descr="Red box around the responses due date"/>
          <p:cNvSpPr/>
          <p:nvPr/>
        </p:nvSpPr>
        <p:spPr>
          <a:xfrm>
            <a:off x="266825" y="3342550"/>
            <a:ext cx="1474800" cy="274200"/>
          </a:xfrm>
          <a:prstGeom prst="flowChartAlternateProcess">
            <a:avLst/>
          </a:prstGeom>
          <a:noFill/>
          <a:ln w="9525" cap="flat" cmpd="sng">
            <a:solidFill>
              <a:srgbClr val="FF16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6"/>
          <p:cNvSpPr/>
          <p:nvPr/>
        </p:nvSpPr>
        <p:spPr>
          <a:xfrm>
            <a:off x="743525" y="1514976"/>
            <a:ext cx="7772400" cy="26472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Clr>
                <a:schemeClr val="dk1"/>
              </a:buClr>
              <a:buSzPts val="1800"/>
              <a:buChar char="●"/>
            </a:pPr>
            <a:r>
              <a:rPr lang="en-US" sz="1800">
                <a:solidFill>
                  <a:schemeClr val="dk1"/>
                </a:solidFill>
              </a:rPr>
              <a:t>Why Market Research is conducted</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Overview of MRAS </a:t>
            </a:r>
            <a:endParaRPr sz="1800">
              <a:solidFill>
                <a:schemeClr val="dk1"/>
              </a:solidFill>
            </a:endParaRPr>
          </a:p>
          <a:p>
            <a:pPr marL="914400" marR="0" lvl="1" indent="-342900" algn="l" rtl="0">
              <a:spcBef>
                <a:spcPts val="0"/>
              </a:spcBef>
              <a:spcAft>
                <a:spcPts val="0"/>
              </a:spcAft>
              <a:buClr>
                <a:schemeClr val="dk1"/>
              </a:buClr>
              <a:buSzPts val="1800"/>
              <a:buChar char="○"/>
            </a:pPr>
            <a:r>
              <a:rPr lang="en-US" sz="1800">
                <a:solidFill>
                  <a:schemeClr val="dk1"/>
                </a:solidFill>
              </a:rPr>
              <a:t>Program Successes</a:t>
            </a:r>
            <a:endParaRPr sz="1800">
              <a:solidFill>
                <a:schemeClr val="dk1"/>
              </a:solidFill>
            </a:endParaRPr>
          </a:p>
          <a:p>
            <a:pPr marL="914400" marR="0" lvl="1" indent="-342900" algn="l" rtl="0">
              <a:spcBef>
                <a:spcPts val="0"/>
              </a:spcBef>
              <a:spcAft>
                <a:spcPts val="0"/>
              </a:spcAft>
              <a:buClr>
                <a:schemeClr val="dk1"/>
              </a:buClr>
              <a:buSzPts val="1800"/>
              <a:buChar char="○"/>
            </a:pPr>
            <a:r>
              <a:rPr lang="en-US" sz="1800">
                <a:solidFill>
                  <a:schemeClr val="dk1"/>
                </a:solidFill>
              </a:rPr>
              <a:t>Service Offerings and Process</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Effectively completing MRAS RFI Surveys</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Ensuring customers get accurate information about your business</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What GSA does with the results </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Reminders and Resources</a:t>
            </a:r>
            <a:endParaRPr sz="1800">
              <a:solidFill>
                <a:schemeClr val="dk1"/>
              </a:solidFill>
            </a:endParaRPr>
          </a:p>
        </p:txBody>
      </p:sp>
      <p:sp>
        <p:nvSpPr>
          <p:cNvPr id="40" name="Google Shape;40;p6"/>
          <p:cNvSpPr>
            <a:spLocks noGrp="1"/>
          </p:cNvSpPr>
          <p:nvPr>
            <p:ph type="title" idx="4294967295"/>
          </p:nvPr>
        </p:nvSpPr>
        <p:spPr>
          <a:xfrm>
            <a:off x="685863" y="277100"/>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AGENDA</a:t>
            </a:r>
            <a:endParaRPr kumimoji="0" lang="en-US"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1" name="Google Shape;41;p6" descr="Target board with an arrow on the bullseye"/>
          <p:cNvPicPr preferRelativeResize="0"/>
          <p:nvPr/>
        </p:nvPicPr>
        <p:blipFill>
          <a:blip r:embed="rId3">
            <a:alphaModFix/>
          </a:blip>
          <a:stretch>
            <a:fillRect/>
          </a:stretch>
        </p:blipFill>
        <p:spPr>
          <a:xfrm>
            <a:off x="202348" y="111148"/>
            <a:ext cx="2028300" cy="1140600"/>
          </a:xfrm>
          <a:prstGeom prst="roundRect">
            <a:avLst>
              <a:gd name="adj" fmla="val 16667"/>
            </a:avLst>
          </a:prstGeom>
          <a:noFill/>
          <a:ln>
            <a:noFill/>
          </a:ln>
        </p:spPr>
      </p:pic>
      <p:sp>
        <p:nvSpPr>
          <p:cNvPr id="42" name="Google Shape;42;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4" descr="Company and POC information"/>
          <p:cNvPicPr preferRelativeResize="0"/>
          <p:nvPr/>
        </p:nvPicPr>
        <p:blipFill rotWithShape="1">
          <a:blip r:embed="rId3">
            <a:alphaModFix/>
          </a:blip>
          <a:srcRect l="16533" t="19018" r="36456" b="35537"/>
          <a:stretch/>
        </p:blipFill>
        <p:spPr>
          <a:xfrm>
            <a:off x="2845975" y="956525"/>
            <a:ext cx="6117773" cy="3326724"/>
          </a:xfrm>
          <a:prstGeom prst="rect">
            <a:avLst/>
          </a:prstGeom>
          <a:noFill/>
          <a:ln>
            <a:noFill/>
          </a:ln>
        </p:spPr>
      </p:pic>
      <p:sp>
        <p:nvSpPr>
          <p:cNvPr id="249" name="Google Shape;249;p24"/>
          <p:cNvSpPr>
            <a:spLocks noGrp="1"/>
          </p:cNvSpPr>
          <p:nvPr>
            <p:ph type="title" idx="4294967295"/>
          </p:nvPr>
        </p:nvSpPr>
        <p:spPr>
          <a:xfrm>
            <a:off x="737738" y="55475"/>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Company Information</a:t>
            </a:r>
          </a:p>
        </p:txBody>
      </p:sp>
      <p:sp>
        <p:nvSpPr>
          <p:cNvPr id="250" name="Google Shape;250;p24"/>
          <p:cNvSpPr/>
          <p:nvPr/>
        </p:nvSpPr>
        <p:spPr>
          <a:xfrm>
            <a:off x="664650" y="1838452"/>
            <a:ext cx="1862700" cy="45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FF1616"/>
                </a:solidFill>
              </a:rPr>
              <a:t>Be sure to include a URL only</a:t>
            </a:r>
            <a:endParaRPr b="1">
              <a:solidFill>
                <a:srgbClr val="FF1616"/>
              </a:solidFill>
            </a:endParaRPr>
          </a:p>
        </p:txBody>
      </p:sp>
      <p:cxnSp>
        <p:nvCxnSpPr>
          <p:cNvPr id="251" name="Google Shape;251;p24" descr="Red arrow pointing to Company Website field"/>
          <p:cNvCxnSpPr/>
          <p:nvPr/>
        </p:nvCxnSpPr>
        <p:spPr>
          <a:xfrm>
            <a:off x="1903875" y="2308175"/>
            <a:ext cx="1031100" cy="1026900"/>
          </a:xfrm>
          <a:prstGeom prst="straightConnector1">
            <a:avLst/>
          </a:prstGeom>
          <a:noFill/>
          <a:ln w="9525" cap="flat" cmpd="sng">
            <a:solidFill>
              <a:srgbClr val="FF1616"/>
            </a:solidFill>
            <a:prstDash val="solid"/>
            <a:round/>
            <a:headEnd type="none" w="med" len="med"/>
            <a:tailEnd type="triangle" w="med" len="med"/>
          </a:ln>
        </p:spPr>
      </p:cxnSp>
      <p:sp>
        <p:nvSpPr>
          <p:cNvPr id="252" name="Google Shape;252;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5"/>
          <p:cNvSpPr>
            <a:spLocks noGrp="1"/>
          </p:cNvSpPr>
          <p:nvPr>
            <p:ph type="title" idx="4294967295"/>
          </p:nvPr>
        </p:nvSpPr>
        <p:spPr>
          <a:xfrm>
            <a:off x="737738" y="55475"/>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Business Size</a:t>
            </a:r>
          </a:p>
        </p:txBody>
      </p:sp>
      <p:sp>
        <p:nvSpPr>
          <p:cNvPr id="258" name="Google Shape;258;p25"/>
          <p:cNvSpPr/>
          <p:nvPr/>
        </p:nvSpPr>
        <p:spPr>
          <a:xfrm>
            <a:off x="5270775" y="1533652"/>
            <a:ext cx="1862700" cy="45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FF1616"/>
                </a:solidFill>
              </a:rPr>
              <a:t>Select “other” if you are not a small business</a:t>
            </a:r>
            <a:endParaRPr b="1">
              <a:solidFill>
                <a:srgbClr val="FF1616"/>
              </a:solidFill>
            </a:endParaRPr>
          </a:p>
          <a:p>
            <a:pPr marL="0" marR="0" lvl="0" indent="0" algn="l" rtl="0">
              <a:spcBef>
                <a:spcPts val="0"/>
              </a:spcBef>
              <a:spcAft>
                <a:spcPts val="0"/>
              </a:spcAft>
              <a:buNone/>
            </a:pPr>
            <a:endParaRPr sz="1100" b="1">
              <a:solidFill>
                <a:srgbClr val="FF1616"/>
              </a:solidFill>
            </a:endParaRPr>
          </a:p>
        </p:txBody>
      </p:sp>
      <p:pic>
        <p:nvPicPr>
          <p:cNvPr id="259" name="Google Shape;259;p25" descr="Business size section"/>
          <p:cNvPicPr preferRelativeResize="0"/>
          <p:nvPr/>
        </p:nvPicPr>
        <p:blipFill rotWithShape="1">
          <a:blip r:embed="rId3">
            <a:alphaModFix/>
          </a:blip>
          <a:srcRect l="21769" t="17062" r="38438" b="6834"/>
          <a:stretch/>
        </p:blipFill>
        <p:spPr>
          <a:xfrm>
            <a:off x="169650" y="55475"/>
            <a:ext cx="3929798" cy="4227374"/>
          </a:xfrm>
          <a:prstGeom prst="rect">
            <a:avLst/>
          </a:prstGeom>
          <a:noFill/>
          <a:ln>
            <a:noFill/>
          </a:ln>
        </p:spPr>
      </p:pic>
      <p:cxnSp>
        <p:nvCxnSpPr>
          <p:cNvPr id="260" name="Google Shape;260;p25" descr="Red arrow pointing to the other than small business selection"/>
          <p:cNvCxnSpPr>
            <a:stCxn id="258" idx="1"/>
          </p:cNvCxnSpPr>
          <p:nvPr/>
        </p:nvCxnSpPr>
        <p:spPr>
          <a:xfrm rot="10800000">
            <a:off x="1489275" y="757552"/>
            <a:ext cx="3781500" cy="1005600"/>
          </a:xfrm>
          <a:prstGeom prst="straightConnector1">
            <a:avLst/>
          </a:prstGeom>
          <a:noFill/>
          <a:ln w="9525" cap="flat" cmpd="sng">
            <a:solidFill>
              <a:srgbClr val="FF1616"/>
            </a:solidFill>
            <a:prstDash val="solid"/>
            <a:round/>
            <a:headEnd type="none" w="med" len="med"/>
            <a:tailEnd type="triangle" w="med" len="med"/>
          </a:ln>
        </p:spPr>
      </p:cxnSp>
      <p:sp>
        <p:nvSpPr>
          <p:cNvPr id="261" name="Google Shape;261;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6"/>
          <p:cNvSpPr/>
          <p:nvPr/>
        </p:nvSpPr>
        <p:spPr>
          <a:xfrm>
            <a:off x="684225" y="1213501"/>
            <a:ext cx="7772400" cy="27165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Clr>
                <a:schemeClr val="dk1"/>
              </a:buClr>
              <a:buSzPts val="1800"/>
              <a:buChar char="●"/>
            </a:pPr>
            <a:r>
              <a:rPr lang="en-US" sz="1800">
                <a:solidFill>
                  <a:schemeClr val="dk1"/>
                </a:solidFill>
              </a:rPr>
              <a:t>Use the socio economic designation as listed on your GSA contract accurately as customers use that info to set aside to that socio economic category</a:t>
            </a:r>
            <a:endParaRPr sz="1800">
              <a:solidFill>
                <a:schemeClr val="dk1"/>
              </a:solidFill>
            </a:endParaRPr>
          </a:p>
          <a:p>
            <a:pPr marL="457200" marR="0" lvl="0" indent="0" algn="l" rtl="0">
              <a:spcBef>
                <a:spcPts val="0"/>
              </a:spcBef>
              <a:spcAft>
                <a:spcPts val="0"/>
              </a:spcAft>
              <a:buNone/>
            </a:pP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Using incorrect socio-economic designations will give you 0% chance to quote the requirement because it won't show up in eBuy for your company.  </a:t>
            </a:r>
            <a:endParaRPr sz="1800">
              <a:solidFill>
                <a:schemeClr val="dk1"/>
              </a:solidFill>
            </a:endParaRPr>
          </a:p>
          <a:p>
            <a:pPr marL="457200" marR="0" lvl="0" indent="0" algn="l" rtl="0">
              <a:spcBef>
                <a:spcPts val="0"/>
              </a:spcBef>
              <a:spcAft>
                <a:spcPts val="0"/>
              </a:spcAft>
              <a:buNone/>
            </a:pP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Omitting socio-economic designations you do hold reduces the chances of a possible set-aside that may increase your probability of win.</a:t>
            </a:r>
            <a:endParaRPr sz="1800">
              <a:solidFill>
                <a:schemeClr val="dk1"/>
              </a:solidFill>
            </a:endParaRPr>
          </a:p>
        </p:txBody>
      </p:sp>
      <p:sp>
        <p:nvSpPr>
          <p:cNvPr id="267" name="Google Shape;267;p26"/>
          <p:cNvSpPr>
            <a:spLocks noGrp="1"/>
          </p:cNvSpPr>
          <p:nvPr>
            <p:ph type="title" idx="4294967295"/>
          </p:nvPr>
        </p:nvSpPr>
        <p:spPr>
          <a:xfrm>
            <a:off x="685863" y="277100"/>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Reminder: Using Socio-economic Designations</a:t>
            </a:r>
            <a:endParaRPr kumimoji="0" lang="en-US"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68" name="Google Shape;268;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7" descr="Technical questions section"/>
          <p:cNvPicPr preferRelativeResize="0"/>
          <p:nvPr/>
        </p:nvPicPr>
        <p:blipFill rotWithShape="1">
          <a:blip r:embed="rId3">
            <a:alphaModFix/>
          </a:blip>
          <a:srcRect l="21314" t="15980" r="41033" b="6331"/>
          <a:stretch/>
        </p:blipFill>
        <p:spPr>
          <a:xfrm>
            <a:off x="79526" y="0"/>
            <a:ext cx="3697498" cy="4291275"/>
          </a:xfrm>
          <a:prstGeom prst="rect">
            <a:avLst/>
          </a:prstGeom>
          <a:noFill/>
          <a:ln>
            <a:noFill/>
          </a:ln>
        </p:spPr>
      </p:pic>
      <p:sp>
        <p:nvSpPr>
          <p:cNvPr id="274" name="Google Shape;274;p27"/>
          <p:cNvSpPr>
            <a:spLocks noGrp="1"/>
          </p:cNvSpPr>
          <p:nvPr>
            <p:ph type="title" idx="4294967295"/>
          </p:nvPr>
        </p:nvSpPr>
        <p:spPr>
          <a:xfrm>
            <a:off x="737738" y="55475"/>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Technical Questions</a:t>
            </a:r>
          </a:p>
        </p:txBody>
      </p:sp>
      <p:sp>
        <p:nvSpPr>
          <p:cNvPr id="275" name="Google Shape;275;p27"/>
          <p:cNvSpPr/>
          <p:nvPr/>
        </p:nvSpPr>
        <p:spPr>
          <a:xfrm>
            <a:off x="5470375" y="1062700"/>
            <a:ext cx="3143100" cy="45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FF1616"/>
                </a:solidFill>
              </a:rPr>
              <a:t>Examples of technical questions, answers can be explained in capabilities statement</a:t>
            </a:r>
            <a:endParaRPr b="1">
              <a:solidFill>
                <a:srgbClr val="FF1616"/>
              </a:solidFill>
            </a:endParaRPr>
          </a:p>
          <a:p>
            <a:pPr marL="0" marR="0" lvl="0" indent="0" algn="l" rtl="0">
              <a:spcBef>
                <a:spcPts val="0"/>
              </a:spcBef>
              <a:spcAft>
                <a:spcPts val="0"/>
              </a:spcAft>
              <a:buNone/>
            </a:pPr>
            <a:endParaRPr sz="1100" b="1">
              <a:solidFill>
                <a:srgbClr val="FF1616"/>
              </a:solidFill>
            </a:endParaRPr>
          </a:p>
        </p:txBody>
      </p:sp>
      <p:cxnSp>
        <p:nvCxnSpPr>
          <p:cNvPr id="276" name="Google Shape;276;p27" descr="Red arrow pointing to examples of technical questions"/>
          <p:cNvCxnSpPr>
            <a:stCxn id="275" idx="1"/>
            <a:endCxn id="273" idx="3"/>
          </p:cNvCxnSpPr>
          <p:nvPr/>
        </p:nvCxnSpPr>
        <p:spPr>
          <a:xfrm flipH="1">
            <a:off x="3776875" y="1292200"/>
            <a:ext cx="1693500" cy="853500"/>
          </a:xfrm>
          <a:prstGeom prst="straightConnector1">
            <a:avLst/>
          </a:prstGeom>
          <a:noFill/>
          <a:ln w="9525" cap="flat" cmpd="sng">
            <a:solidFill>
              <a:srgbClr val="FF1616"/>
            </a:solidFill>
            <a:prstDash val="solid"/>
            <a:round/>
            <a:headEnd type="none" w="med" len="med"/>
            <a:tailEnd type="triangle" w="med" len="med"/>
          </a:ln>
        </p:spPr>
      </p:cxnSp>
      <p:pic>
        <p:nvPicPr>
          <p:cNvPr id="277" name="Google Shape;277;p27" descr="Person pressing thumb on a screen"/>
          <p:cNvPicPr preferRelativeResize="0"/>
          <p:nvPr/>
        </p:nvPicPr>
        <p:blipFill rotWithShape="1">
          <a:blip r:embed="rId4">
            <a:alphaModFix amt="72000"/>
          </a:blip>
          <a:srcRect l="4898" r="8716"/>
          <a:stretch/>
        </p:blipFill>
        <p:spPr>
          <a:xfrm flipH="1">
            <a:off x="4682900" y="2037238"/>
            <a:ext cx="3270000" cy="2128800"/>
          </a:xfrm>
          <a:prstGeom prst="homePlate">
            <a:avLst>
              <a:gd name="adj" fmla="val 49750"/>
            </a:avLst>
          </a:prstGeom>
          <a:noFill/>
          <a:ln>
            <a:noFill/>
          </a:ln>
        </p:spPr>
      </p:pic>
      <p:sp>
        <p:nvSpPr>
          <p:cNvPr id="278" name="Google Shape;278;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28" descr="Offers question: &quot;Based on the provided information, would your company submit a quote if this requirement was issued under your GSA Contract?&quot; Select yes or no"/>
          <p:cNvPicPr preferRelativeResize="0"/>
          <p:nvPr/>
        </p:nvPicPr>
        <p:blipFill rotWithShape="1">
          <a:blip r:embed="rId3">
            <a:alphaModFix/>
          </a:blip>
          <a:srcRect l="9127" t="22457" r="33216" b="40287"/>
          <a:stretch/>
        </p:blipFill>
        <p:spPr>
          <a:xfrm>
            <a:off x="153525" y="312200"/>
            <a:ext cx="6547502" cy="2379826"/>
          </a:xfrm>
          <a:prstGeom prst="rect">
            <a:avLst/>
          </a:prstGeom>
          <a:noFill/>
          <a:ln>
            <a:noFill/>
          </a:ln>
        </p:spPr>
      </p:pic>
      <p:sp>
        <p:nvSpPr>
          <p:cNvPr id="284" name="Google Shape;284;p28"/>
          <p:cNvSpPr>
            <a:spLocks noGrp="1"/>
          </p:cNvSpPr>
          <p:nvPr>
            <p:ph type="title" idx="4294967295"/>
          </p:nvPr>
        </p:nvSpPr>
        <p:spPr>
          <a:xfrm>
            <a:off x="737738" y="55475"/>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Offers</a:t>
            </a:r>
          </a:p>
        </p:txBody>
      </p:sp>
      <p:sp>
        <p:nvSpPr>
          <p:cNvPr id="285" name="Google Shape;285;p28"/>
          <p:cNvSpPr/>
          <p:nvPr/>
        </p:nvSpPr>
        <p:spPr>
          <a:xfrm>
            <a:off x="6867575" y="2792627"/>
            <a:ext cx="1862700" cy="45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FF1616"/>
                </a:solidFill>
              </a:rPr>
              <a:t>By selecting YES, your responses will be included in the report</a:t>
            </a:r>
            <a:endParaRPr b="1">
              <a:solidFill>
                <a:srgbClr val="FF1616"/>
              </a:solidFill>
            </a:endParaRPr>
          </a:p>
          <a:p>
            <a:pPr marL="0" marR="0" lvl="0" indent="0" algn="l" rtl="0">
              <a:spcBef>
                <a:spcPts val="0"/>
              </a:spcBef>
              <a:spcAft>
                <a:spcPts val="0"/>
              </a:spcAft>
              <a:buNone/>
            </a:pPr>
            <a:endParaRPr sz="1100" b="1">
              <a:solidFill>
                <a:srgbClr val="FF1616"/>
              </a:solidFill>
            </a:endParaRPr>
          </a:p>
        </p:txBody>
      </p:sp>
      <p:cxnSp>
        <p:nvCxnSpPr>
          <p:cNvPr id="286" name="Google Shape;286;p28" descr="Red arrow pointing to the yes option"/>
          <p:cNvCxnSpPr>
            <a:stCxn id="285" idx="1"/>
          </p:cNvCxnSpPr>
          <p:nvPr/>
        </p:nvCxnSpPr>
        <p:spPr>
          <a:xfrm rot="10800000">
            <a:off x="4820975" y="1663427"/>
            <a:ext cx="2046600" cy="1358700"/>
          </a:xfrm>
          <a:prstGeom prst="straightConnector1">
            <a:avLst/>
          </a:prstGeom>
          <a:noFill/>
          <a:ln w="9525" cap="flat" cmpd="sng">
            <a:solidFill>
              <a:srgbClr val="FF1616"/>
            </a:solidFill>
            <a:prstDash val="solid"/>
            <a:round/>
            <a:headEnd type="none" w="med" len="med"/>
            <a:tailEnd type="triangle" w="med" len="med"/>
          </a:ln>
        </p:spPr>
      </p:cxnSp>
      <p:sp>
        <p:nvSpPr>
          <p:cNvPr id="287" name="Google Shape;287;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29" descr="Contract/SIN/NAICS section"/>
          <p:cNvPicPr preferRelativeResize="0"/>
          <p:nvPr/>
        </p:nvPicPr>
        <p:blipFill rotWithShape="1">
          <a:blip r:embed="rId3">
            <a:alphaModFix/>
          </a:blip>
          <a:srcRect l="11566" t="23536" r="33221" b="34814"/>
          <a:stretch/>
        </p:blipFill>
        <p:spPr>
          <a:xfrm>
            <a:off x="62175" y="55475"/>
            <a:ext cx="4404293" cy="1868800"/>
          </a:xfrm>
          <a:prstGeom prst="rect">
            <a:avLst/>
          </a:prstGeom>
          <a:noFill/>
          <a:ln>
            <a:noFill/>
          </a:ln>
        </p:spPr>
      </p:pic>
      <p:sp>
        <p:nvSpPr>
          <p:cNvPr id="293" name="Google Shape;293;p29"/>
          <p:cNvSpPr>
            <a:spLocks noGrp="1"/>
          </p:cNvSpPr>
          <p:nvPr>
            <p:ph type="title" idx="4294967295"/>
          </p:nvPr>
        </p:nvSpPr>
        <p:spPr>
          <a:xfrm>
            <a:off x="737750" y="55475"/>
            <a:ext cx="8121300" cy="7326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Contract/SIN/NAICS</a:t>
            </a:r>
          </a:p>
        </p:txBody>
      </p:sp>
      <p:sp>
        <p:nvSpPr>
          <p:cNvPr id="294" name="Google Shape;294;p29"/>
          <p:cNvSpPr/>
          <p:nvPr/>
        </p:nvSpPr>
        <p:spPr>
          <a:xfrm>
            <a:off x="6059775" y="788073"/>
            <a:ext cx="2262000" cy="1015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FF1616"/>
                </a:solidFill>
              </a:rPr>
              <a:t>Multiple answers can be selected here. Non GSA Contract Holder information will be filtered out of our reports as we only research markets within GSA Contracts.</a:t>
            </a:r>
            <a:endParaRPr b="1">
              <a:solidFill>
                <a:srgbClr val="FF1616"/>
              </a:solidFill>
            </a:endParaRPr>
          </a:p>
          <a:p>
            <a:pPr marL="0" marR="0" lvl="0" indent="0" algn="l" rtl="0">
              <a:spcBef>
                <a:spcPts val="0"/>
              </a:spcBef>
              <a:spcAft>
                <a:spcPts val="0"/>
              </a:spcAft>
              <a:buNone/>
            </a:pPr>
            <a:endParaRPr sz="1100" b="1">
              <a:solidFill>
                <a:srgbClr val="FF1616"/>
              </a:solidFill>
            </a:endParaRPr>
          </a:p>
        </p:txBody>
      </p:sp>
      <p:cxnSp>
        <p:nvCxnSpPr>
          <p:cNvPr id="295" name="Google Shape;295;p29" descr="Red arrow pointing to 8A STARS 3 option"/>
          <p:cNvCxnSpPr/>
          <p:nvPr/>
        </p:nvCxnSpPr>
        <p:spPr>
          <a:xfrm flipH="1">
            <a:off x="4130175" y="1026977"/>
            <a:ext cx="1814700" cy="313800"/>
          </a:xfrm>
          <a:prstGeom prst="straightConnector1">
            <a:avLst/>
          </a:prstGeom>
          <a:noFill/>
          <a:ln w="9525" cap="flat" cmpd="sng">
            <a:solidFill>
              <a:srgbClr val="FF1616"/>
            </a:solidFill>
            <a:prstDash val="solid"/>
            <a:round/>
            <a:headEnd type="none" w="med" len="med"/>
            <a:tailEnd type="triangle" w="med" len="med"/>
          </a:ln>
        </p:spPr>
      </p:cxnSp>
      <p:pic>
        <p:nvPicPr>
          <p:cNvPr id="296" name="Google Shape;296;p29" descr="Contract/SIN/NAICS section question"/>
          <p:cNvPicPr preferRelativeResize="0"/>
          <p:nvPr/>
        </p:nvPicPr>
        <p:blipFill rotWithShape="1">
          <a:blip r:embed="rId4">
            <a:alphaModFix/>
          </a:blip>
          <a:srcRect l="13195" t="29442" r="34912" b="35734"/>
          <a:stretch/>
        </p:blipFill>
        <p:spPr>
          <a:xfrm>
            <a:off x="62175" y="1986938"/>
            <a:ext cx="3868402" cy="1460176"/>
          </a:xfrm>
          <a:prstGeom prst="rect">
            <a:avLst/>
          </a:prstGeom>
          <a:noFill/>
          <a:ln>
            <a:noFill/>
          </a:ln>
        </p:spPr>
      </p:pic>
      <p:pic>
        <p:nvPicPr>
          <p:cNvPr id="297" name="Google Shape;297;p29" descr="Contract/SIN/NAICS question"/>
          <p:cNvPicPr preferRelativeResize="0"/>
          <p:nvPr/>
        </p:nvPicPr>
        <p:blipFill rotWithShape="1">
          <a:blip r:embed="rId4">
            <a:alphaModFix/>
          </a:blip>
          <a:srcRect l="13195" t="70242" r="34912" b="10267"/>
          <a:stretch/>
        </p:blipFill>
        <p:spPr>
          <a:xfrm>
            <a:off x="62175" y="3447125"/>
            <a:ext cx="4804973" cy="1015124"/>
          </a:xfrm>
          <a:prstGeom prst="rect">
            <a:avLst/>
          </a:prstGeom>
          <a:noFill/>
          <a:ln>
            <a:noFill/>
          </a:ln>
        </p:spPr>
      </p:pic>
      <p:sp>
        <p:nvSpPr>
          <p:cNvPr id="298" name="Google Shape;298;p29"/>
          <p:cNvSpPr/>
          <p:nvPr/>
        </p:nvSpPr>
        <p:spPr>
          <a:xfrm>
            <a:off x="6252275" y="3160027"/>
            <a:ext cx="1862700" cy="45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FF1616"/>
                </a:solidFill>
              </a:rPr>
              <a:t>Choose the SIN or NAICS most appropriate for the requirement</a:t>
            </a:r>
            <a:endParaRPr b="1">
              <a:solidFill>
                <a:srgbClr val="FF1616"/>
              </a:solidFill>
            </a:endParaRPr>
          </a:p>
          <a:p>
            <a:pPr marL="0" marR="0" lvl="0" indent="0" algn="l" rtl="0">
              <a:spcBef>
                <a:spcPts val="0"/>
              </a:spcBef>
              <a:spcAft>
                <a:spcPts val="0"/>
              </a:spcAft>
              <a:buNone/>
            </a:pPr>
            <a:endParaRPr b="1">
              <a:solidFill>
                <a:srgbClr val="FF1616"/>
              </a:solidFill>
            </a:endParaRPr>
          </a:p>
        </p:txBody>
      </p:sp>
      <p:cxnSp>
        <p:nvCxnSpPr>
          <p:cNvPr id="299" name="Google Shape;299;p29" descr="Red arrow pointing to NAICS question."/>
          <p:cNvCxnSpPr/>
          <p:nvPr/>
        </p:nvCxnSpPr>
        <p:spPr>
          <a:xfrm flipH="1">
            <a:off x="4544775" y="3619027"/>
            <a:ext cx="1704900" cy="470100"/>
          </a:xfrm>
          <a:prstGeom prst="straightConnector1">
            <a:avLst/>
          </a:prstGeom>
          <a:noFill/>
          <a:ln w="9525" cap="flat" cmpd="sng">
            <a:solidFill>
              <a:srgbClr val="FF1616"/>
            </a:solidFill>
            <a:prstDash val="solid"/>
            <a:round/>
            <a:headEnd type="none" w="med" len="med"/>
            <a:tailEnd type="triangle" w="med" len="med"/>
          </a:ln>
        </p:spPr>
      </p:cxnSp>
      <p:cxnSp>
        <p:nvCxnSpPr>
          <p:cNvPr id="300" name="Google Shape;300;p29" descr="Red arrow pointing to SIN question"/>
          <p:cNvCxnSpPr>
            <a:stCxn id="298" idx="1"/>
          </p:cNvCxnSpPr>
          <p:nvPr/>
        </p:nvCxnSpPr>
        <p:spPr>
          <a:xfrm rot="10800000">
            <a:off x="3700175" y="2953027"/>
            <a:ext cx="2552100" cy="436500"/>
          </a:xfrm>
          <a:prstGeom prst="straightConnector1">
            <a:avLst/>
          </a:prstGeom>
          <a:noFill/>
          <a:ln w="9525" cap="flat" cmpd="sng">
            <a:solidFill>
              <a:srgbClr val="FF1616"/>
            </a:solidFill>
            <a:prstDash val="solid"/>
            <a:round/>
            <a:headEnd type="none" w="med" len="med"/>
            <a:tailEnd type="triangle" w="med" len="med"/>
          </a:ln>
        </p:spPr>
      </p:cxnSp>
      <p:sp>
        <p:nvSpPr>
          <p:cNvPr id="301" name="Google Shape;301;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30" descr="Optional feedback question"/>
          <p:cNvPicPr preferRelativeResize="0"/>
          <p:nvPr/>
        </p:nvPicPr>
        <p:blipFill rotWithShape="1">
          <a:blip r:embed="rId3">
            <a:alphaModFix/>
          </a:blip>
          <a:srcRect l="20821" t="29842" r="36547" b="20962"/>
          <a:stretch/>
        </p:blipFill>
        <p:spPr>
          <a:xfrm>
            <a:off x="110250" y="266125"/>
            <a:ext cx="6102600" cy="3961275"/>
          </a:xfrm>
          <a:prstGeom prst="rect">
            <a:avLst/>
          </a:prstGeom>
          <a:noFill/>
          <a:ln>
            <a:noFill/>
          </a:ln>
        </p:spPr>
      </p:pic>
      <p:sp>
        <p:nvSpPr>
          <p:cNvPr id="307" name="Google Shape;307;p30"/>
          <p:cNvSpPr>
            <a:spLocks noGrp="1"/>
          </p:cNvSpPr>
          <p:nvPr>
            <p:ph type="title" idx="4294967295"/>
          </p:nvPr>
        </p:nvSpPr>
        <p:spPr>
          <a:xfrm>
            <a:off x="737738" y="55475"/>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Feedback</a:t>
            </a:r>
          </a:p>
        </p:txBody>
      </p:sp>
      <p:sp>
        <p:nvSpPr>
          <p:cNvPr id="308" name="Google Shape;308;p30"/>
          <p:cNvSpPr/>
          <p:nvPr/>
        </p:nvSpPr>
        <p:spPr>
          <a:xfrm>
            <a:off x="6836825" y="1610410"/>
            <a:ext cx="1862700" cy="95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FF1616"/>
                </a:solidFill>
              </a:rPr>
              <a:t>Provide honest feedback about the survey, include questions or concerns you may have about the requirement</a:t>
            </a:r>
            <a:endParaRPr b="1">
              <a:solidFill>
                <a:srgbClr val="FF1616"/>
              </a:solidFill>
            </a:endParaRPr>
          </a:p>
          <a:p>
            <a:pPr marL="0" marR="0" lvl="0" indent="0" algn="l" rtl="0">
              <a:spcBef>
                <a:spcPts val="0"/>
              </a:spcBef>
              <a:spcAft>
                <a:spcPts val="0"/>
              </a:spcAft>
              <a:buNone/>
            </a:pPr>
            <a:endParaRPr sz="1100" b="1">
              <a:solidFill>
                <a:srgbClr val="FF1616"/>
              </a:solidFill>
            </a:endParaRPr>
          </a:p>
        </p:txBody>
      </p:sp>
      <p:cxnSp>
        <p:nvCxnSpPr>
          <p:cNvPr id="309" name="Google Shape;309;p30" descr="Red arrow pointing to box to provide feedback"/>
          <p:cNvCxnSpPr>
            <a:stCxn id="308" idx="1"/>
          </p:cNvCxnSpPr>
          <p:nvPr/>
        </p:nvCxnSpPr>
        <p:spPr>
          <a:xfrm flipH="1">
            <a:off x="3915125" y="2090260"/>
            <a:ext cx="2921700" cy="959700"/>
          </a:xfrm>
          <a:prstGeom prst="straightConnector1">
            <a:avLst/>
          </a:prstGeom>
          <a:noFill/>
          <a:ln w="9525" cap="flat" cmpd="sng">
            <a:solidFill>
              <a:srgbClr val="FF1616"/>
            </a:solidFill>
            <a:prstDash val="solid"/>
            <a:round/>
            <a:headEnd type="none" w="med" len="med"/>
            <a:tailEnd type="triangle" w="med" len="med"/>
          </a:ln>
        </p:spPr>
      </p:cxnSp>
      <p:sp>
        <p:nvSpPr>
          <p:cNvPr id="310" name="Google Shape;310;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1" descr="Capabilities statement section"/>
          <p:cNvPicPr preferRelativeResize="0"/>
          <p:nvPr/>
        </p:nvPicPr>
        <p:blipFill rotWithShape="1">
          <a:blip r:embed="rId3">
            <a:alphaModFix/>
          </a:blip>
          <a:srcRect l="20670" t="23199" r="38774" b="7297"/>
          <a:stretch/>
        </p:blipFill>
        <p:spPr>
          <a:xfrm>
            <a:off x="122825" y="214950"/>
            <a:ext cx="4305802" cy="4150626"/>
          </a:xfrm>
          <a:prstGeom prst="rect">
            <a:avLst/>
          </a:prstGeom>
          <a:noFill/>
          <a:ln>
            <a:noFill/>
          </a:ln>
        </p:spPr>
      </p:pic>
      <p:sp>
        <p:nvSpPr>
          <p:cNvPr id="316" name="Google Shape;316;p31"/>
          <p:cNvSpPr>
            <a:spLocks noGrp="1"/>
          </p:cNvSpPr>
          <p:nvPr>
            <p:ph type="title" idx="4294967295"/>
          </p:nvPr>
        </p:nvSpPr>
        <p:spPr>
          <a:xfrm>
            <a:off x="737738" y="55475"/>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Capability Information</a:t>
            </a:r>
          </a:p>
        </p:txBody>
      </p:sp>
      <p:sp>
        <p:nvSpPr>
          <p:cNvPr id="317" name="Google Shape;317;p31"/>
          <p:cNvSpPr/>
          <p:nvPr/>
        </p:nvSpPr>
        <p:spPr>
          <a:xfrm>
            <a:off x="5270775" y="1533650"/>
            <a:ext cx="2621100" cy="45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FF1616"/>
                </a:solidFill>
              </a:rPr>
              <a:t>Include more information about relevant experience in your capabilities statement</a:t>
            </a:r>
            <a:endParaRPr b="1">
              <a:solidFill>
                <a:srgbClr val="FF1616"/>
              </a:solidFill>
            </a:endParaRPr>
          </a:p>
        </p:txBody>
      </p:sp>
      <p:cxnSp>
        <p:nvCxnSpPr>
          <p:cNvPr id="318" name="Google Shape;318;p31" descr="Red arrow pointing to where to add capabilities statement files"/>
          <p:cNvCxnSpPr/>
          <p:nvPr/>
        </p:nvCxnSpPr>
        <p:spPr>
          <a:xfrm flipH="1">
            <a:off x="3807625" y="2323525"/>
            <a:ext cx="2026800" cy="1274400"/>
          </a:xfrm>
          <a:prstGeom prst="straightConnector1">
            <a:avLst/>
          </a:prstGeom>
          <a:noFill/>
          <a:ln w="9525" cap="flat" cmpd="sng">
            <a:solidFill>
              <a:srgbClr val="FF1616"/>
            </a:solidFill>
            <a:prstDash val="solid"/>
            <a:round/>
            <a:headEnd type="none" w="med" len="med"/>
            <a:tailEnd type="triangle" w="med" len="med"/>
          </a:ln>
        </p:spPr>
      </p:cxnSp>
      <p:sp>
        <p:nvSpPr>
          <p:cNvPr id="319" name="Google Shape;319;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32" descr="Submitting your response section"/>
          <p:cNvPicPr preferRelativeResize="0"/>
          <p:nvPr/>
        </p:nvPicPr>
        <p:blipFill rotWithShape="1">
          <a:blip r:embed="rId3">
            <a:alphaModFix/>
          </a:blip>
          <a:srcRect l="20354" t="51868" r="36857" b="13884"/>
          <a:stretch/>
        </p:blipFill>
        <p:spPr>
          <a:xfrm>
            <a:off x="155625" y="1030175"/>
            <a:ext cx="6044165" cy="2721249"/>
          </a:xfrm>
          <a:prstGeom prst="rect">
            <a:avLst/>
          </a:prstGeom>
          <a:noFill/>
          <a:ln>
            <a:noFill/>
          </a:ln>
        </p:spPr>
      </p:pic>
      <p:sp>
        <p:nvSpPr>
          <p:cNvPr id="325" name="Google Shape;325;p32"/>
          <p:cNvSpPr>
            <a:spLocks noGrp="1"/>
          </p:cNvSpPr>
          <p:nvPr>
            <p:ph type="title" idx="4294967295"/>
          </p:nvPr>
        </p:nvSpPr>
        <p:spPr>
          <a:xfrm>
            <a:off x="737738" y="55475"/>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Submitting Your Response</a:t>
            </a:r>
          </a:p>
        </p:txBody>
      </p:sp>
      <p:sp>
        <p:nvSpPr>
          <p:cNvPr id="326" name="Google Shape;326;p32"/>
          <p:cNvSpPr/>
          <p:nvPr/>
        </p:nvSpPr>
        <p:spPr>
          <a:xfrm>
            <a:off x="6714025" y="1165177"/>
            <a:ext cx="1862700" cy="45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FF1616"/>
                </a:solidFill>
              </a:rPr>
              <a:t>POC Information will be sent to you should you have additional questions.</a:t>
            </a:r>
            <a:endParaRPr b="1">
              <a:solidFill>
                <a:srgbClr val="FF1616"/>
              </a:solidFill>
            </a:endParaRPr>
          </a:p>
          <a:p>
            <a:pPr marL="0" marR="0" lvl="0" indent="0" algn="l" rtl="0">
              <a:spcBef>
                <a:spcPts val="0"/>
              </a:spcBef>
              <a:spcAft>
                <a:spcPts val="0"/>
              </a:spcAft>
              <a:buNone/>
            </a:pPr>
            <a:endParaRPr sz="1100" b="1">
              <a:solidFill>
                <a:srgbClr val="FF1616"/>
              </a:solidFill>
            </a:endParaRPr>
          </a:p>
        </p:txBody>
      </p:sp>
      <p:cxnSp>
        <p:nvCxnSpPr>
          <p:cNvPr id="327" name="Google Shape;327;p32" descr="Red arrow pointing to confirmation email instructions"/>
          <p:cNvCxnSpPr/>
          <p:nvPr/>
        </p:nvCxnSpPr>
        <p:spPr>
          <a:xfrm rot="10800000">
            <a:off x="5389150" y="1525050"/>
            <a:ext cx="1366500" cy="230400"/>
          </a:xfrm>
          <a:prstGeom prst="straightConnector1">
            <a:avLst/>
          </a:prstGeom>
          <a:noFill/>
          <a:ln w="9525" cap="flat" cmpd="sng">
            <a:solidFill>
              <a:srgbClr val="FF1616"/>
            </a:solidFill>
            <a:prstDash val="solid"/>
            <a:round/>
            <a:headEnd type="none" w="med" len="med"/>
            <a:tailEnd type="triangle" w="med" len="med"/>
          </a:ln>
        </p:spPr>
      </p:cxnSp>
      <p:sp>
        <p:nvSpPr>
          <p:cNvPr id="328" name="Google Shape;328;p32"/>
          <p:cNvSpPr/>
          <p:nvPr/>
        </p:nvSpPr>
        <p:spPr>
          <a:xfrm>
            <a:off x="6421175" y="2984738"/>
            <a:ext cx="2652900" cy="45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FF1616"/>
                </a:solidFill>
              </a:rPr>
              <a:t>By submitting your response to the survey, you agree to have your information shared with other Government entities</a:t>
            </a:r>
            <a:endParaRPr b="1">
              <a:solidFill>
                <a:srgbClr val="FF1616"/>
              </a:solidFill>
            </a:endParaRPr>
          </a:p>
          <a:p>
            <a:pPr marL="0" marR="0" lvl="0" indent="0" algn="l" rtl="0">
              <a:spcBef>
                <a:spcPts val="0"/>
              </a:spcBef>
              <a:spcAft>
                <a:spcPts val="0"/>
              </a:spcAft>
              <a:buNone/>
            </a:pPr>
            <a:endParaRPr sz="1100" b="1">
              <a:solidFill>
                <a:srgbClr val="FF1616"/>
              </a:solidFill>
            </a:endParaRPr>
          </a:p>
        </p:txBody>
      </p:sp>
      <p:cxnSp>
        <p:nvCxnSpPr>
          <p:cNvPr id="329" name="Google Shape;329;p32" descr="Red arrow pointing to disclaimer"/>
          <p:cNvCxnSpPr>
            <a:stCxn id="328" idx="1"/>
          </p:cNvCxnSpPr>
          <p:nvPr/>
        </p:nvCxnSpPr>
        <p:spPr>
          <a:xfrm rot="10800000">
            <a:off x="4652375" y="2937638"/>
            <a:ext cx="1768800" cy="276600"/>
          </a:xfrm>
          <a:prstGeom prst="straightConnector1">
            <a:avLst/>
          </a:prstGeom>
          <a:noFill/>
          <a:ln w="9525" cap="flat" cmpd="sng">
            <a:solidFill>
              <a:srgbClr val="FF1616"/>
            </a:solidFill>
            <a:prstDash val="solid"/>
            <a:round/>
            <a:headEnd type="none" w="med" len="med"/>
            <a:tailEnd type="triangle" w="med" len="med"/>
          </a:ln>
        </p:spPr>
      </p:cxnSp>
      <p:sp>
        <p:nvSpPr>
          <p:cNvPr id="330" name="Google Shape;330;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3"/>
          <p:cNvSpPr/>
          <p:nvPr/>
        </p:nvSpPr>
        <p:spPr>
          <a:xfrm>
            <a:off x="684225" y="1289701"/>
            <a:ext cx="7772400" cy="27165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Clr>
                <a:schemeClr val="dk1"/>
              </a:buClr>
              <a:buSzPts val="1800"/>
              <a:buChar char="●"/>
            </a:pPr>
            <a:r>
              <a:rPr lang="en-US" sz="1800">
                <a:solidFill>
                  <a:schemeClr val="dk1"/>
                </a:solidFill>
              </a:rPr>
              <a:t>A Market Research Report summarizing your responses is sent to Agency Acquisition Professionals.</a:t>
            </a:r>
            <a:endParaRPr sz="1800">
              <a:solidFill>
                <a:schemeClr val="dk1"/>
              </a:solidFill>
            </a:endParaRPr>
          </a:p>
          <a:p>
            <a:pPr marL="457200" marR="0" lvl="0" indent="0" algn="l" rtl="0">
              <a:spcBef>
                <a:spcPts val="0"/>
              </a:spcBef>
              <a:spcAft>
                <a:spcPts val="0"/>
              </a:spcAft>
              <a:buNone/>
            </a:pP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Feedback you provide regarding the requirement is summarized in a report to Agency Acquisition Professionals.</a:t>
            </a:r>
            <a:endParaRPr sz="1800">
              <a:solidFill>
                <a:schemeClr val="dk1"/>
              </a:solidFill>
            </a:endParaRPr>
          </a:p>
          <a:p>
            <a:pPr marL="0" marR="0" lvl="0" indent="0" algn="l" rtl="0">
              <a:spcBef>
                <a:spcPts val="0"/>
              </a:spcBef>
              <a:spcAft>
                <a:spcPts val="0"/>
              </a:spcAft>
              <a:buNone/>
            </a:pP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An Agency Point of Contact is provided to you if you have further questions regarding the RFI or requirement.</a:t>
            </a:r>
            <a:endParaRPr sz="1800">
              <a:solidFill>
                <a:schemeClr val="dk1"/>
              </a:solidFill>
            </a:endParaRPr>
          </a:p>
          <a:p>
            <a:pPr marL="457200" marR="0" lvl="0" indent="0" algn="l" rtl="0">
              <a:spcBef>
                <a:spcPts val="0"/>
              </a:spcBef>
              <a:spcAft>
                <a:spcPts val="0"/>
              </a:spcAft>
              <a:buNone/>
            </a:pPr>
            <a:endParaRPr sz="1800">
              <a:solidFill>
                <a:schemeClr val="dk1"/>
              </a:solidFill>
            </a:endParaRPr>
          </a:p>
        </p:txBody>
      </p:sp>
      <p:sp>
        <p:nvSpPr>
          <p:cNvPr id="336" name="Google Shape;336;p33"/>
          <p:cNvSpPr>
            <a:spLocks noGrp="1"/>
          </p:cNvSpPr>
          <p:nvPr>
            <p:ph type="title" idx="4294967295"/>
          </p:nvPr>
        </p:nvSpPr>
        <p:spPr>
          <a:xfrm>
            <a:off x="685863" y="277100"/>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What Happens Next?</a:t>
            </a:r>
            <a:endParaRPr kumimoji="0" lang="en-US"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37" name="Google Shape;337;p33" descr="INFO in white letters with a white arrow pointing right"/>
          <p:cNvPicPr preferRelativeResize="0"/>
          <p:nvPr/>
        </p:nvPicPr>
        <p:blipFill>
          <a:blip r:embed="rId3">
            <a:alphaModFix/>
          </a:blip>
          <a:stretch>
            <a:fillRect/>
          </a:stretch>
        </p:blipFill>
        <p:spPr>
          <a:xfrm>
            <a:off x="64850" y="112600"/>
            <a:ext cx="1467900" cy="1101000"/>
          </a:xfrm>
          <a:prstGeom prst="snip2DiagRect">
            <a:avLst>
              <a:gd name="adj1" fmla="val 0"/>
              <a:gd name="adj2" fmla="val 16667"/>
            </a:avLst>
          </a:prstGeom>
          <a:noFill/>
          <a:ln>
            <a:noFill/>
          </a:ln>
        </p:spPr>
      </p:pic>
      <p:sp>
        <p:nvSpPr>
          <p:cNvPr id="338" name="Google Shape;338;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7" descr="Blue rectangle with the words The information and feedback Industry Partners provide, helps customers to visualize the competition and socioeconomic responses that customers can expect."/>
          <p:cNvSpPr/>
          <p:nvPr/>
        </p:nvSpPr>
        <p:spPr>
          <a:xfrm>
            <a:off x="4380125" y="2757025"/>
            <a:ext cx="4024500" cy="15489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a:off x="3746525" y="1213500"/>
            <a:ext cx="5210100" cy="2716500"/>
          </a:xfrm>
          <a:prstGeom prst="rect">
            <a:avLst/>
          </a:prstGeom>
          <a:noFill/>
          <a:ln>
            <a:noFill/>
          </a:ln>
        </p:spPr>
        <p:txBody>
          <a:bodyPr spcFirstLastPara="1" wrap="square" lIns="91425" tIns="45700" rIns="91425" bIns="45700" anchor="t" anchorCtr="0">
            <a:noAutofit/>
          </a:bodyPr>
          <a:lstStyle/>
          <a:p>
            <a:pPr marL="342900" marR="0" lvl="0" indent="0" algn="l" rtl="0">
              <a:spcBef>
                <a:spcPts val="0"/>
              </a:spcBef>
              <a:spcAft>
                <a:spcPts val="0"/>
              </a:spcAft>
              <a:buNone/>
            </a:pPr>
            <a:r>
              <a:rPr lang="en-US" sz="1800">
                <a:solidFill>
                  <a:schemeClr val="dk1"/>
                </a:solidFill>
              </a:rPr>
              <a:t>Government Acquisition Professionals need to understand the marketplace to make informed acquisitions decisions so that they can meet agency goals.</a:t>
            </a:r>
            <a:endParaRPr sz="1800"/>
          </a:p>
        </p:txBody>
      </p:sp>
      <p:sp>
        <p:nvSpPr>
          <p:cNvPr id="49" name="Google Shape;49;p7"/>
          <p:cNvSpPr>
            <a:spLocks noGrp="1"/>
          </p:cNvSpPr>
          <p:nvPr>
            <p:ph type="title" idx="4294967295"/>
          </p:nvPr>
        </p:nvSpPr>
        <p:spPr>
          <a:xfrm>
            <a:off x="685863" y="277100"/>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Market Research</a:t>
            </a:r>
            <a:endParaRPr kumimoji="0" lang="en-US"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0" name="Google Shape;50;p7"/>
          <p:cNvSpPr txBox="1"/>
          <p:nvPr/>
        </p:nvSpPr>
        <p:spPr>
          <a:xfrm>
            <a:off x="4543175" y="2845975"/>
            <a:ext cx="3616800" cy="1371000"/>
          </a:xfrm>
          <a:prstGeom prst="rect">
            <a:avLst/>
          </a:prstGeom>
          <a:noFill/>
          <a:ln>
            <a:noFill/>
          </a:ln>
          <a:effectLst>
            <a:outerShdw blurRad="157163" dist="28575" dir="5580000" algn="bl" rotWithShape="0">
              <a:srgbClr val="005087">
                <a:alpha val="7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omic Sans MS"/>
                <a:ea typeface="Comic Sans MS"/>
                <a:cs typeface="Comic Sans MS"/>
                <a:sym typeface="Comic Sans MS"/>
              </a:rPr>
              <a:t>The information and feedback Industry Partners provide, helps customers to visualize the competition and socioeconomic responses that customers can expect.</a:t>
            </a:r>
            <a:endParaRPr>
              <a:latin typeface="Comic Sans MS"/>
              <a:ea typeface="Comic Sans MS"/>
              <a:cs typeface="Comic Sans MS"/>
              <a:sym typeface="Comic Sans MS"/>
            </a:endParaRPr>
          </a:p>
        </p:txBody>
      </p:sp>
      <p:pic>
        <p:nvPicPr>
          <p:cNvPr id="51" name="Google Shape;51;p7" descr="Image of two people in an office setting looking at a tablet."/>
          <p:cNvPicPr preferRelativeResize="0"/>
          <p:nvPr/>
        </p:nvPicPr>
        <p:blipFill rotWithShape="1">
          <a:blip r:embed="rId3">
            <a:alphaModFix/>
          </a:blip>
          <a:srcRect l="29597"/>
          <a:stretch/>
        </p:blipFill>
        <p:spPr>
          <a:xfrm>
            <a:off x="250325" y="448175"/>
            <a:ext cx="3496200" cy="3303900"/>
          </a:xfrm>
          <a:prstGeom prst="round2SameRect">
            <a:avLst>
              <a:gd name="adj1" fmla="val 16667"/>
              <a:gd name="adj2" fmla="val 0"/>
            </a:avLst>
          </a:prstGeom>
          <a:noFill/>
          <a:ln>
            <a:noFill/>
          </a:ln>
        </p:spPr>
      </p:pic>
      <p:sp>
        <p:nvSpPr>
          <p:cNvPr id="52" name="Google Shape;52;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4"/>
          <p:cNvSpPr/>
          <p:nvPr/>
        </p:nvSpPr>
        <p:spPr>
          <a:xfrm>
            <a:off x="1842450" y="818875"/>
            <a:ext cx="6939900" cy="311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rPr>
              <a:t>You have two instances to include a capability statement:</a:t>
            </a:r>
            <a:endParaRPr sz="1800" b="1">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In the “Company Information” section, in the “Capability Statement URL” field, for general capabilities statements.</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Upload a more specific Capabilities Statement at the end of the survey</a:t>
            </a:r>
            <a:endParaRPr sz="1800">
              <a:solidFill>
                <a:schemeClr val="dk1"/>
              </a:solidFill>
            </a:endParaRPr>
          </a:p>
          <a:p>
            <a:pPr marL="45720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r>
              <a:rPr lang="en-US" sz="1800" b="1">
                <a:solidFill>
                  <a:schemeClr val="dk1"/>
                </a:solidFill>
              </a:rPr>
              <a:t>Also note:</a:t>
            </a:r>
            <a:endParaRPr sz="1800" b="1">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Combine your files, only one document can be uploaded. </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Provide more information on any technical questions that you answered as “No”.</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Be sure to elaborate on any additional open ended questions.</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This an optional document unless noted otherwise.</a:t>
            </a:r>
            <a:endParaRPr sz="1800">
              <a:solidFill>
                <a:schemeClr val="dk1"/>
              </a:solidFill>
            </a:endParaRPr>
          </a:p>
        </p:txBody>
      </p:sp>
      <p:pic>
        <p:nvPicPr>
          <p:cNvPr id="344" name="Google Shape;344;p34" descr="A sticky note with the words helpful tips "/>
          <p:cNvPicPr preferRelativeResize="0"/>
          <p:nvPr/>
        </p:nvPicPr>
        <p:blipFill rotWithShape="1">
          <a:blip r:embed="rId3">
            <a:alphaModFix amt="34000"/>
          </a:blip>
          <a:srcRect l="27253" t="6170" r="21411" b="14815"/>
          <a:stretch/>
        </p:blipFill>
        <p:spPr>
          <a:xfrm>
            <a:off x="92100" y="76750"/>
            <a:ext cx="1682400" cy="1724700"/>
          </a:xfrm>
          <a:prstGeom prst="round2DiagRect">
            <a:avLst>
              <a:gd name="adj1" fmla="val 16667"/>
              <a:gd name="adj2" fmla="val 0"/>
            </a:avLst>
          </a:prstGeom>
          <a:noFill/>
          <a:ln>
            <a:noFill/>
          </a:ln>
        </p:spPr>
      </p:pic>
      <p:sp>
        <p:nvSpPr>
          <p:cNvPr id="345" name="Google Shape;345;p34"/>
          <p:cNvSpPr>
            <a:spLocks noGrp="1"/>
          </p:cNvSpPr>
          <p:nvPr>
            <p:ph type="title" idx="4294967295"/>
          </p:nvPr>
        </p:nvSpPr>
        <p:spPr>
          <a:xfrm>
            <a:off x="2594772" y="277100"/>
            <a:ext cx="58602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Tips for your Capability Statement</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5087"/>
              </a:solidFill>
              <a:effectLst/>
              <a:uLnTx/>
              <a:uFillTx/>
              <a:latin typeface="Arial"/>
              <a:ea typeface="Arial"/>
              <a:cs typeface="Arial"/>
              <a:sym typeface="Arial"/>
            </a:endParaRPr>
          </a:p>
        </p:txBody>
      </p:sp>
      <p:sp>
        <p:nvSpPr>
          <p:cNvPr id="346" name="Google Shape;346;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5"/>
          <p:cNvSpPr/>
          <p:nvPr/>
        </p:nvSpPr>
        <p:spPr>
          <a:xfrm>
            <a:off x="2640850" y="864925"/>
            <a:ext cx="5988000" cy="30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rPr>
              <a:t>Submitting a response to our RFIs: </a:t>
            </a:r>
            <a:endParaRPr sz="1800" b="1">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Ensures your information is included in the final report to the customer. </a:t>
            </a:r>
            <a:endParaRPr sz="1800">
              <a:solidFill>
                <a:schemeClr val="dk1"/>
              </a:solidFill>
            </a:endParaRPr>
          </a:p>
          <a:p>
            <a:pPr marL="45720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r>
              <a:rPr lang="en-US" sz="1800" b="1">
                <a:solidFill>
                  <a:schemeClr val="dk1"/>
                </a:solidFill>
              </a:rPr>
              <a:t>Please DO NOT email attachments:</a:t>
            </a:r>
            <a:endParaRPr sz="1800" b="1">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Attachments or capabilities statements sent via email, will not be included in the report and will not be forwarded to the customer.</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Forward any attachments not included in your RFI response to the customer directly using the POC information provided.</a:t>
            </a:r>
            <a:endParaRPr sz="1800">
              <a:solidFill>
                <a:schemeClr val="dk1"/>
              </a:solidFill>
            </a:endParaRPr>
          </a:p>
        </p:txBody>
      </p:sp>
      <p:sp>
        <p:nvSpPr>
          <p:cNvPr id="352" name="Google Shape;352;p35"/>
          <p:cNvSpPr>
            <a:spLocks noGrp="1"/>
          </p:cNvSpPr>
          <p:nvPr>
            <p:ph type="title" idx="4294967295"/>
          </p:nvPr>
        </p:nvSpPr>
        <p:spPr>
          <a:xfrm>
            <a:off x="685875" y="277100"/>
            <a:ext cx="7769100" cy="3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Reminders - Attachments</a:t>
            </a:r>
          </a:p>
        </p:txBody>
      </p:sp>
      <p:pic>
        <p:nvPicPr>
          <p:cNvPr id="353" name="Google Shape;353;p35" descr="Bell, calendar, alarm clock"/>
          <p:cNvPicPr preferRelativeResize="0"/>
          <p:nvPr/>
        </p:nvPicPr>
        <p:blipFill rotWithShape="1">
          <a:blip r:embed="rId3">
            <a:alphaModFix amt="92000"/>
          </a:blip>
          <a:srcRect l="15235" t="13624" r="17941" b="11720"/>
          <a:stretch/>
        </p:blipFill>
        <p:spPr>
          <a:xfrm>
            <a:off x="68750" y="168875"/>
            <a:ext cx="2311200" cy="1719600"/>
          </a:xfrm>
          <a:prstGeom prst="round2SameRect">
            <a:avLst>
              <a:gd name="adj1" fmla="val 16667"/>
              <a:gd name="adj2" fmla="val 0"/>
            </a:avLst>
          </a:prstGeom>
          <a:noFill/>
          <a:ln>
            <a:noFill/>
          </a:ln>
        </p:spPr>
      </p:pic>
      <p:sp>
        <p:nvSpPr>
          <p:cNvPr id="354" name="Google Shape;354;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6"/>
          <p:cNvSpPr/>
          <p:nvPr/>
        </p:nvSpPr>
        <p:spPr>
          <a:xfrm>
            <a:off x="684225" y="864925"/>
            <a:ext cx="7944600" cy="30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rPr>
              <a:t>Agency POC information</a:t>
            </a:r>
            <a:r>
              <a:rPr lang="en-US" sz="1800">
                <a:solidFill>
                  <a:schemeClr val="dk1"/>
                </a:solidFill>
              </a:rPr>
              <a:t>: </a:t>
            </a:r>
            <a:endParaRPr sz="1800">
              <a:solidFill>
                <a:schemeClr val="dk1"/>
              </a:solidFill>
            </a:endParaRPr>
          </a:p>
          <a:p>
            <a:pPr marL="457200" marR="0" lvl="0" indent="-336550" algn="l" rtl="0">
              <a:spcBef>
                <a:spcPts val="0"/>
              </a:spcBef>
              <a:spcAft>
                <a:spcPts val="0"/>
              </a:spcAft>
              <a:buClr>
                <a:schemeClr val="dk1"/>
              </a:buClr>
              <a:buSzPts val="1700"/>
              <a:buChar char="●"/>
            </a:pPr>
            <a:r>
              <a:rPr lang="en-US" sz="1700">
                <a:solidFill>
                  <a:schemeClr val="dk1"/>
                </a:solidFill>
              </a:rPr>
              <a:t>Emailed 5-10 days after RFIs closes.</a:t>
            </a:r>
            <a:endParaRPr sz="1700">
              <a:solidFill>
                <a:schemeClr val="dk1"/>
              </a:solidFill>
            </a:endParaRPr>
          </a:p>
          <a:p>
            <a:pPr marL="457200" marR="0" lvl="0" indent="-336550" algn="l" rtl="0">
              <a:spcBef>
                <a:spcPts val="0"/>
              </a:spcBef>
              <a:spcAft>
                <a:spcPts val="0"/>
              </a:spcAft>
              <a:buClr>
                <a:schemeClr val="dk1"/>
              </a:buClr>
              <a:buSzPts val="1700"/>
              <a:buChar char="●"/>
            </a:pPr>
            <a:r>
              <a:rPr lang="en-US" sz="1700">
                <a:solidFill>
                  <a:schemeClr val="dk1"/>
                </a:solidFill>
              </a:rPr>
              <a:t>POC information will only given to vendors that respond to the RFI.</a:t>
            </a:r>
            <a:endParaRPr sz="1700">
              <a:solidFill>
                <a:schemeClr val="dk1"/>
              </a:solidFill>
            </a:endParaRPr>
          </a:p>
          <a:p>
            <a:pPr marL="457200" marR="0" lvl="0" indent="-336550" algn="l" rtl="0">
              <a:spcBef>
                <a:spcPts val="0"/>
              </a:spcBef>
              <a:spcAft>
                <a:spcPts val="0"/>
              </a:spcAft>
              <a:buClr>
                <a:schemeClr val="dk1"/>
              </a:buClr>
              <a:buSzPts val="1700"/>
              <a:buChar char="●"/>
            </a:pPr>
            <a:r>
              <a:rPr lang="en-US" sz="1700">
                <a:solidFill>
                  <a:schemeClr val="dk1"/>
                </a:solidFill>
              </a:rPr>
              <a:t>Requests to resend POC email will not be provided for RFIs that have closed more than 45 days ago.</a:t>
            </a:r>
            <a:endParaRPr sz="1700">
              <a:solidFill>
                <a:schemeClr val="dk1"/>
              </a:solidFill>
            </a:endParaRPr>
          </a:p>
          <a:p>
            <a:pPr marL="0" lvl="0" indent="0" algn="l" rtl="0">
              <a:spcBef>
                <a:spcPts val="0"/>
              </a:spcBef>
              <a:spcAft>
                <a:spcPts val="0"/>
              </a:spcAft>
              <a:buNone/>
            </a:pPr>
            <a:endParaRPr sz="1700" b="1">
              <a:solidFill>
                <a:schemeClr val="dk1"/>
              </a:solidFill>
            </a:endParaRPr>
          </a:p>
          <a:p>
            <a:pPr marL="0" lvl="0" indent="0" algn="l" rtl="0">
              <a:spcBef>
                <a:spcPts val="0"/>
              </a:spcBef>
              <a:spcAft>
                <a:spcPts val="0"/>
              </a:spcAft>
              <a:buNone/>
            </a:pPr>
            <a:r>
              <a:rPr lang="en-US" sz="1800" b="1">
                <a:solidFill>
                  <a:schemeClr val="dk1"/>
                </a:solidFill>
              </a:rPr>
              <a:t>Questions: </a:t>
            </a:r>
            <a:endParaRPr sz="1800" b="1">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I</a:t>
            </a:r>
            <a:r>
              <a:rPr lang="en-US" sz="1700">
                <a:solidFill>
                  <a:schemeClr val="dk1"/>
                </a:solidFill>
              </a:rPr>
              <a:t>nclude questions in the Optional Feedback section.</a:t>
            </a:r>
            <a:endParaRPr sz="1700">
              <a:solidFill>
                <a:schemeClr val="dk1"/>
              </a:solidFill>
            </a:endParaRPr>
          </a:p>
          <a:p>
            <a:pPr marL="457200" lvl="0" indent="-336550" algn="l" rtl="0">
              <a:spcBef>
                <a:spcPts val="0"/>
              </a:spcBef>
              <a:spcAft>
                <a:spcPts val="0"/>
              </a:spcAft>
              <a:buClr>
                <a:schemeClr val="dk1"/>
              </a:buClr>
              <a:buSzPts val="1700"/>
              <a:buChar char="●"/>
            </a:pPr>
            <a:r>
              <a:rPr lang="en-US" sz="1700">
                <a:solidFill>
                  <a:schemeClr val="dk1"/>
                </a:solidFill>
              </a:rPr>
              <a:t>The Agency will answer your questions at their discretion after the RFI closes. Reach out to the GSA POC if you do not receive a response.</a:t>
            </a:r>
            <a:endParaRPr sz="1700">
              <a:solidFill>
                <a:schemeClr val="dk1"/>
              </a:solidFill>
            </a:endParaRPr>
          </a:p>
          <a:p>
            <a:pPr marL="457200" lvl="0" indent="-336550" algn="l" rtl="0">
              <a:spcBef>
                <a:spcPts val="0"/>
              </a:spcBef>
              <a:spcAft>
                <a:spcPts val="0"/>
              </a:spcAft>
              <a:buClr>
                <a:schemeClr val="dk1"/>
              </a:buClr>
              <a:buSzPts val="1700"/>
              <a:buChar char="●"/>
            </a:pPr>
            <a:r>
              <a:rPr lang="en-US" sz="1700">
                <a:solidFill>
                  <a:schemeClr val="dk1"/>
                </a:solidFill>
              </a:rPr>
              <a:t>MRAS is unable to provide information regarding the expected acquisition strategy, or expected RFP date. Please contact the Agency POC for this information.</a:t>
            </a:r>
            <a:endParaRPr sz="1700">
              <a:solidFill>
                <a:schemeClr val="dk1"/>
              </a:solidFill>
            </a:endParaRPr>
          </a:p>
          <a:p>
            <a:pPr marL="0" marR="0" lvl="0" indent="0" algn="l" rtl="0">
              <a:spcBef>
                <a:spcPts val="0"/>
              </a:spcBef>
              <a:spcAft>
                <a:spcPts val="0"/>
              </a:spcAft>
              <a:buNone/>
            </a:pPr>
            <a:endParaRPr sz="1800">
              <a:solidFill>
                <a:schemeClr val="dk1"/>
              </a:solidFill>
            </a:endParaRPr>
          </a:p>
        </p:txBody>
      </p:sp>
      <p:sp>
        <p:nvSpPr>
          <p:cNvPr id="360" name="Google Shape;360;p36"/>
          <p:cNvSpPr>
            <a:spLocks noGrp="1"/>
          </p:cNvSpPr>
          <p:nvPr>
            <p:ph type="title" idx="4294967295"/>
          </p:nvPr>
        </p:nvSpPr>
        <p:spPr>
          <a:xfrm>
            <a:off x="685875" y="277100"/>
            <a:ext cx="7769100" cy="587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Reminders - Points of Contact and Questions</a:t>
            </a:r>
          </a:p>
        </p:txBody>
      </p:sp>
      <p:sp>
        <p:nvSpPr>
          <p:cNvPr id="361" name="Google Shape;361;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7"/>
          <p:cNvSpPr/>
          <p:nvPr/>
        </p:nvSpPr>
        <p:spPr>
          <a:xfrm>
            <a:off x="2303050" y="864925"/>
            <a:ext cx="6325800" cy="30651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Clr>
                <a:schemeClr val="dk1"/>
              </a:buClr>
              <a:buSzPts val="1800"/>
              <a:buChar char="●"/>
            </a:pPr>
            <a:r>
              <a:rPr lang="en-US" sz="1800" b="1">
                <a:solidFill>
                  <a:schemeClr val="dk1"/>
                </a:solidFill>
              </a:rPr>
              <a:t>NO EXTENSIONS ARE GRANTED.</a:t>
            </a:r>
            <a:r>
              <a:rPr lang="en-US" sz="1800">
                <a:solidFill>
                  <a:schemeClr val="dk1"/>
                </a:solidFill>
              </a:rPr>
              <a:t> This is only market research and the RFIs are meant to be streamlined. Respond with whatever information you have by the due date.</a:t>
            </a:r>
            <a:endParaRPr sz="1800">
              <a:solidFill>
                <a:schemeClr val="dk1"/>
              </a:solidFill>
            </a:endParaRPr>
          </a:p>
          <a:p>
            <a:pPr marL="457200" marR="0" lvl="0" indent="0" algn="l" rtl="0">
              <a:spcBef>
                <a:spcPts val="0"/>
              </a:spcBef>
              <a:spcAft>
                <a:spcPts val="0"/>
              </a:spcAft>
              <a:buNone/>
            </a:pP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Email </a:t>
            </a:r>
            <a:r>
              <a:rPr lang="en-US" sz="1800" u="sng">
                <a:solidFill>
                  <a:srgbClr val="0000FF"/>
                </a:solidFill>
                <a:hlinkClick r:id="rId3">
                  <a:extLst>
                    <a:ext uri="{A12FA001-AC4F-418D-AE19-62706E023703}">
                      <ahyp:hlinkClr xmlns:ahyp="http://schemas.microsoft.com/office/drawing/2018/hyperlinkcolor" val="tx"/>
                    </a:ext>
                  </a:extLst>
                </a:hlinkClick>
              </a:rPr>
              <a:t>RFI@Research.GSA.gov</a:t>
            </a:r>
            <a:r>
              <a:rPr lang="en-US" sz="1800">
                <a:solidFill>
                  <a:schemeClr val="dk1"/>
                </a:solidFill>
              </a:rPr>
              <a:t> if you need to update your response to a survey prior to the Due Date.</a:t>
            </a:r>
            <a:endParaRPr sz="1800">
              <a:solidFill>
                <a:schemeClr val="dk1"/>
              </a:solidFill>
            </a:endParaRPr>
          </a:p>
          <a:p>
            <a:pPr marL="457200" marR="0" lvl="0" indent="0" algn="l" rtl="0">
              <a:spcBef>
                <a:spcPts val="0"/>
              </a:spcBef>
              <a:spcAft>
                <a:spcPts val="0"/>
              </a:spcAft>
              <a:buNone/>
            </a:pP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After you respond to a survey, you will receive an email with a confirmation of your responses.</a:t>
            </a:r>
            <a:endParaRPr sz="1800">
              <a:solidFill>
                <a:schemeClr val="dk1"/>
              </a:solidFill>
            </a:endParaRPr>
          </a:p>
          <a:p>
            <a:pPr marL="0" marR="0" lvl="0" indent="0" algn="l" rtl="0">
              <a:spcBef>
                <a:spcPts val="0"/>
              </a:spcBef>
              <a:spcAft>
                <a:spcPts val="0"/>
              </a:spcAft>
              <a:buNone/>
            </a:pPr>
            <a:endParaRPr sz="1800" b="1">
              <a:solidFill>
                <a:schemeClr val="dk1"/>
              </a:solidFill>
            </a:endParaRPr>
          </a:p>
        </p:txBody>
      </p:sp>
      <p:sp>
        <p:nvSpPr>
          <p:cNvPr id="367" name="Google Shape;367;p37"/>
          <p:cNvSpPr>
            <a:spLocks noGrp="1"/>
          </p:cNvSpPr>
          <p:nvPr>
            <p:ph type="title" idx="4294967295"/>
          </p:nvPr>
        </p:nvSpPr>
        <p:spPr>
          <a:xfrm>
            <a:off x="685875" y="277100"/>
            <a:ext cx="7769100" cy="587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Reminders - Extensions and Updates</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5087"/>
              </a:solidFill>
              <a:effectLst/>
              <a:uLnTx/>
              <a:uFillTx/>
              <a:latin typeface="Arial"/>
              <a:ea typeface="Arial"/>
              <a:cs typeface="Arial"/>
              <a:sym typeface="Arial"/>
            </a:endParaRPr>
          </a:p>
        </p:txBody>
      </p:sp>
      <p:pic>
        <p:nvPicPr>
          <p:cNvPr id="368" name="Google Shape;368;p37" descr="Calendar with push pins"/>
          <p:cNvPicPr preferRelativeResize="0"/>
          <p:nvPr/>
        </p:nvPicPr>
        <p:blipFill>
          <a:blip r:embed="rId4">
            <a:alphaModFix/>
          </a:blip>
          <a:stretch>
            <a:fillRect/>
          </a:stretch>
        </p:blipFill>
        <p:spPr>
          <a:xfrm>
            <a:off x="71650" y="120025"/>
            <a:ext cx="2153700" cy="1435800"/>
          </a:xfrm>
          <a:prstGeom prst="round2DiagRect">
            <a:avLst>
              <a:gd name="adj1" fmla="val 16667"/>
              <a:gd name="adj2" fmla="val 0"/>
            </a:avLst>
          </a:prstGeom>
          <a:noFill/>
          <a:ln>
            <a:noFill/>
          </a:ln>
          <a:effectLst>
            <a:outerShdw blurRad="57150" dist="190500" dir="7500000" algn="bl" rotWithShape="0">
              <a:srgbClr val="000000">
                <a:alpha val="50000"/>
              </a:srgbClr>
            </a:outerShdw>
          </a:effectLst>
        </p:spPr>
      </p:pic>
      <p:sp>
        <p:nvSpPr>
          <p:cNvPr id="369" name="Google Shape;369;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8"/>
          <p:cNvSpPr/>
          <p:nvPr/>
        </p:nvSpPr>
        <p:spPr>
          <a:xfrm>
            <a:off x="684225" y="864925"/>
            <a:ext cx="7944600" cy="30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rPr>
              <a:t>Email </a:t>
            </a:r>
            <a:r>
              <a:rPr lang="en-US" sz="1800" u="sng">
                <a:solidFill>
                  <a:srgbClr val="0000FF"/>
                </a:solidFill>
                <a:hlinkClick r:id="rId3">
                  <a:extLst>
                    <a:ext uri="{A12FA001-AC4F-418D-AE19-62706E023703}">
                      <ahyp:hlinkClr xmlns:ahyp="http://schemas.microsoft.com/office/drawing/2018/hyperlinkcolor" val="tx"/>
                    </a:ext>
                  </a:extLst>
                </a:hlinkClick>
              </a:rPr>
              <a:t>RFI@Research.GSA.gov</a:t>
            </a:r>
            <a:r>
              <a:rPr lang="en-US" sz="1800">
                <a:solidFill>
                  <a:schemeClr val="dk1"/>
                </a:solidFill>
              </a:rPr>
              <a:t> OR submit an </a:t>
            </a:r>
            <a:r>
              <a:rPr lang="en-US" sz="1800" u="sng">
                <a:solidFill>
                  <a:srgbClr val="0000FF"/>
                </a:solidFill>
                <a:hlinkClick r:id="rId4">
                  <a:extLst>
                    <a:ext uri="{A12FA001-AC4F-418D-AE19-62706E023703}">
                      <ahyp:hlinkClr xmlns:ahyp="http://schemas.microsoft.com/office/drawing/2018/hyperlinkcolor" val="tx"/>
                    </a:ext>
                  </a:extLst>
                </a:hlinkClick>
              </a:rPr>
              <a:t>Industry Help Request Form</a:t>
            </a:r>
            <a:r>
              <a:rPr lang="en-US" sz="1800">
                <a:solidFill>
                  <a:schemeClr val="dk1"/>
                </a:solidFill>
              </a:rPr>
              <a:t> if you need additional assistance with any of the following:</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Agency or GSA POC information</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To update your responses to a survey prior to the Due Date.</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Issues accessing the RFI survey</a:t>
            </a:r>
            <a:endParaRPr sz="1800">
              <a:solidFill>
                <a:schemeClr val="dk1"/>
              </a:solidFill>
            </a:endParaRPr>
          </a:p>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r>
              <a:rPr lang="en-US" sz="1800">
                <a:solidFill>
                  <a:schemeClr val="dk1"/>
                </a:solidFill>
              </a:rPr>
              <a:t>Please be sure to include:</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Your Business Name</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Email</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Description of the RFI from eBuy</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RFQ number (not mandatory).</a:t>
            </a:r>
            <a:endParaRPr sz="1800">
              <a:solidFill>
                <a:schemeClr val="dk1"/>
              </a:solidFill>
            </a:endParaRPr>
          </a:p>
        </p:txBody>
      </p:sp>
      <p:sp>
        <p:nvSpPr>
          <p:cNvPr id="375" name="Google Shape;375;p38"/>
          <p:cNvSpPr>
            <a:spLocks noGrp="1"/>
          </p:cNvSpPr>
          <p:nvPr>
            <p:ph type="title" idx="4294967295"/>
          </p:nvPr>
        </p:nvSpPr>
        <p:spPr>
          <a:xfrm>
            <a:off x="685875" y="277100"/>
            <a:ext cx="7769100" cy="587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MRAS Help Requests</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5087"/>
              </a:solidFill>
              <a:effectLst/>
              <a:uLnTx/>
              <a:uFillTx/>
              <a:latin typeface="Arial"/>
              <a:ea typeface="Arial"/>
              <a:cs typeface="Arial"/>
              <a:sym typeface="Arial"/>
            </a:endParaRPr>
          </a:p>
        </p:txBody>
      </p:sp>
      <p:pic>
        <p:nvPicPr>
          <p:cNvPr id="376" name="Google Shape;376;p38" descr="Person with their hand on another person back"/>
          <p:cNvPicPr preferRelativeResize="0"/>
          <p:nvPr/>
        </p:nvPicPr>
        <p:blipFill>
          <a:blip r:embed="rId5">
            <a:alphaModFix/>
          </a:blip>
          <a:stretch>
            <a:fillRect/>
          </a:stretch>
        </p:blipFill>
        <p:spPr>
          <a:xfrm>
            <a:off x="5742145" y="2180220"/>
            <a:ext cx="2988900" cy="1990800"/>
          </a:xfrm>
          <a:prstGeom prst="roundRect">
            <a:avLst>
              <a:gd name="adj" fmla="val 16667"/>
            </a:avLst>
          </a:prstGeom>
          <a:noFill/>
          <a:ln>
            <a:noFill/>
          </a:ln>
          <a:effectLst>
            <a:outerShdw blurRad="57150" dist="209550" dir="5400000" algn="bl" rotWithShape="0">
              <a:srgbClr val="000000">
                <a:alpha val="50000"/>
              </a:srgbClr>
            </a:outerShdw>
          </a:effectLst>
        </p:spPr>
      </p:pic>
      <p:sp>
        <p:nvSpPr>
          <p:cNvPr id="377" name="Google Shape;377;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39" descr="Two people sitting in chairs smiling; laptop on a small table&#10;&quot;MRAS helped me avoid doing it the way it's always been done before.&quot;"/>
          <p:cNvPicPr preferRelativeResize="0"/>
          <p:nvPr/>
        </p:nvPicPr>
        <p:blipFill>
          <a:blip r:embed="rId3">
            <a:alphaModFix/>
          </a:blip>
          <a:stretch>
            <a:fillRect/>
          </a:stretch>
        </p:blipFill>
        <p:spPr>
          <a:xfrm>
            <a:off x="0" y="320725"/>
            <a:ext cx="2469317" cy="3703975"/>
          </a:xfrm>
          <a:prstGeom prst="rect">
            <a:avLst/>
          </a:prstGeom>
          <a:noFill/>
          <a:ln>
            <a:noFill/>
          </a:ln>
        </p:spPr>
      </p:pic>
      <p:sp>
        <p:nvSpPr>
          <p:cNvPr id="383" name="Google Shape;383;p39"/>
          <p:cNvSpPr>
            <a:spLocks noGrp="1"/>
          </p:cNvSpPr>
          <p:nvPr>
            <p:ph type="title" idx="4294967295"/>
          </p:nvPr>
        </p:nvSpPr>
        <p:spPr>
          <a:xfrm>
            <a:off x="1146463" y="192175"/>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What Our Customers are Saying....</a:t>
            </a:r>
            <a:endParaRPr kumimoji="0" lang="en-US"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4" name="Google Shape;384;p39"/>
          <p:cNvSpPr txBox="1"/>
          <p:nvPr/>
        </p:nvSpPr>
        <p:spPr>
          <a:xfrm>
            <a:off x="237700" y="420775"/>
            <a:ext cx="1905000" cy="15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rgbClr val="666666"/>
                </a:solidFill>
                <a:latin typeface="Droid Serif"/>
                <a:ea typeface="Droid Serif"/>
                <a:cs typeface="Droid Serif"/>
                <a:sym typeface="Droid Serif"/>
              </a:rPr>
              <a:t>"MRAS helped me avoid doing it the way it's always been done before."</a:t>
            </a:r>
            <a:endParaRPr sz="1500">
              <a:solidFill>
                <a:srgbClr val="666666"/>
              </a:solidFill>
              <a:latin typeface="Droid Serif"/>
              <a:ea typeface="Droid Serif"/>
              <a:cs typeface="Droid Serif"/>
              <a:sym typeface="Droid Serif"/>
            </a:endParaRPr>
          </a:p>
        </p:txBody>
      </p:sp>
      <p:sp>
        <p:nvSpPr>
          <p:cNvPr id="385" name="Google Shape;385;p39"/>
          <p:cNvSpPr txBox="1"/>
          <p:nvPr/>
        </p:nvSpPr>
        <p:spPr>
          <a:xfrm>
            <a:off x="3132150" y="2992700"/>
            <a:ext cx="5435100" cy="11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rgbClr val="3D85C6"/>
                </a:solidFill>
                <a:latin typeface="Montserrat"/>
                <a:ea typeface="Montserrat"/>
                <a:cs typeface="Montserrat"/>
                <a:sym typeface="Montserrat"/>
              </a:rPr>
              <a:t>"I am very satisfied with this process,...I am extremely happy with the results and plan to utilize the services again....I will share this positive experience with other supervisors in my organization and encourage them to utilize these services as well. Great Job!"</a:t>
            </a:r>
            <a:endParaRPr sz="1500">
              <a:solidFill>
                <a:srgbClr val="3D85C6"/>
              </a:solidFill>
              <a:latin typeface="Montserrat"/>
              <a:ea typeface="Montserrat"/>
              <a:cs typeface="Montserrat"/>
              <a:sym typeface="Montserrat"/>
            </a:endParaRPr>
          </a:p>
        </p:txBody>
      </p:sp>
      <p:sp>
        <p:nvSpPr>
          <p:cNvPr id="386" name="Google Shape;386;p39"/>
          <p:cNvSpPr txBox="1"/>
          <p:nvPr/>
        </p:nvSpPr>
        <p:spPr>
          <a:xfrm>
            <a:off x="2606700" y="1261125"/>
            <a:ext cx="3930600" cy="97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rgbClr val="0000FF"/>
                </a:solidFill>
                <a:latin typeface="Cambria"/>
                <a:ea typeface="Cambria"/>
                <a:cs typeface="Cambria"/>
                <a:sym typeface="Cambria"/>
              </a:rPr>
              <a:t>“...I used MRAS and in 10 days, had 40 people respond. GSA then went over the report and did a deep dive to identify specific socioeconomic factors. It was very helpful!"</a:t>
            </a:r>
            <a:endParaRPr sz="1500">
              <a:solidFill>
                <a:srgbClr val="0000FF"/>
              </a:solidFill>
              <a:latin typeface="Cambria"/>
              <a:ea typeface="Cambria"/>
              <a:cs typeface="Cambria"/>
              <a:sym typeface="Cambria"/>
            </a:endParaRPr>
          </a:p>
        </p:txBody>
      </p:sp>
      <p:sp>
        <p:nvSpPr>
          <p:cNvPr id="387" name="Google Shape;387;p39"/>
          <p:cNvSpPr txBox="1"/>
          <p:nvPr/>
        </p:nvSpPr>
        <p:spPr>
          <a:xfrm>
            <a:off x="7001300" y="1166875"/>
            <a:ext cx="2042100" cy="13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rgbClr val="A64D79"/>
                </a:solidFill>
                <a:latin typeface="Oswald"/>
                <a:ea typeface="Oswald"/>
                <a:cs typeface="Oswald"/>
                <a:sym typeface="Oswald"/>
              </a:rPr>
              <a:t>"...the customer utilized the MRAS RFI process to determine their overall acquisition strategy. The MRAS program has proven to be a value added program!</a:t>
            </a:r>
            <a:endParaRPr sz="1500">
              <a:solidFill>
                <a:srgbClr val="A64D79"/>
              </a:solidFill>
              <a:latin typeface="Oswald"/>
              <a:ea typeface="Oswald"/>
              <a:cs typeface="Oswald"/>
              <a:sym typeface="Oswald"/>
            </a:endParaRPr>
          </a:p>
        </p:txBody>
      </p:sp>
      <p:sp>
        <p:nvSpPr>
          <p:cNvPr id="388" name="Google Shape;388;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0"/>
          <p:cNvSpPr/>
          <p:nvPr/>
        </p:nvSpPr>
        <p:spPr>
          <a:xfrm>
            <a:off x="684225" y="649850"/>
            <a:ext cx="7944600" cy="373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dirty="0">
                <a:solidFill>
                  <a:schemeClr val="dk1"/>
                </a:solidFill>
              </a:rPr>
              <a:t>Making Market Research Easy - Enhancing Industry Partnerships</a:t>
            </a:r>
            <a:endParaRPr sz="1700" b="1" dirty="0">
              <a:solidFill>
                <a:schemeClr val="dk1"/>
              </a:solidFill>
            </a:endParaRPr>
          </a:p>
          <a:p>
            <a:pPr marL="0" marR="0" lvl="0" indent="0" algn="l" rtl="0">
              <a:spcBef>
                <a:spcPts val="0"/>
              </a:spcBef>
              <a:spcAft>
                <a:spcPts val="0"/>
              </a:spcAft>
              <a:buNone/>
            </a:pPr>
            <a:r>
              <a:rPr lang="en-US" dirty="0">
                <a:solidFill>
                  <a:schemeClr val="dk1"/>
                </a:solidFill>
              </a:rPr>
              <a:t>Want to learn more about Requests for Information (RFIs) and how they can be a useful tool for your business? This webinar will bring innovative insights on how to respond to GSA’s RFIs by providing tips and tricks from the experts on how to fill out these important surveys. Participants in this session will walk away with a better understanding of why GSA collects industry responses and </a:t>
            </a:r>
            <a:r>
              <a:rPr lang="en-US" dirty="0" err="1">
                <a:solidFill>
                  <a:schemeClr val="dk1"/>
                </a:solidFill>
              </a:rPr>
              <a:t>and</a:t>
            </a:r>
            <a:r>
              <a:rPr lang="en-US" dirty="0">
                <a:solidFill>
                  <a:schemeClr val="dk1"/>
                </a:solidFill>
              </a:rPr>
              <a:t> how the data collected shapes future purchasing decisions. Register now for this monthly webinar to stay informed and hear directly from GSA experts!</a:t>
            </a:r>
            <a:endParaRPr dirty="0">
              <a:solidFill>
                <a:schemeClr val="dk1"/>
              </a:solidFill>
            </a:endParaRPr>
          </a:p>
          <a:p>
            <a:pPr marL="457200" marR="0" lvl="0" indent="457200" algn="l" rtl="0">
              <a:spcBef>
                <a:spcPts val="0"/>
              </a:spcBef>
              <a:spcAft>
                <a:spcPts val="0"/>
              </a:spcAft>
              <a:buNone/>
            </a:pPr>
            <a:endParaRPr sz="2000" dirty="0">
              <a:solidFill>
                <a:srgbClr val="232333"/>
              </a:solidFill>
            </a:endParaRPr>
          </a:p>
          <a:p>
            <a:pPr marL="0" marR="0" lvl="0" indent="0" algn="ctr" rtl="0">
              <a:spcBef>
                <a:spcPts val="0"/>
              </a:spcBef>
              <a:spcAft>
                <a:spcPts val="0"/>
              </a:spcAft>
              <a:buNone/>
            </a:pPr>
            <a:r>
              <a:rPr lang="en-US" sz="2000" dirty="0">
                <a:solidFill>
                  <a:srgbClr val="232333"/>
                </a:solidFill>
                <a:hlinkClick r:id="rId3"/>
              </a:rPr>
              <a:t>www.gsa.gov/events</a:t>
            </a:r>
            <a:r>
              <a:rPr lang="en-US" sz="2000" dirty="0">
                <a:solidFill>
                  <a:srgbClr val="232333"/>
                </a:solidFill>
              </a:rPr>
              <a:t> </a:t>
            </a:r>
          </a:p>
          <a:p>
            <a:pPr marL="0" marR="0" lvl="0" indent="0" algn="ctr" rtl="0">
              <a:spcBef>
                <a:spcPts val="0"/>
              </a:spcBef>
              <a:spcAft>
                <a:spcPts val="0"/>
              </a:spcAft>
              <a:buNone/>
            </a:pPr>
            <a:r>
              <a:rPr lang="en-US" sz="2000" dirty="0">
                <a:solidFill>
                  <a:srgbClr val="232333"/>
                </a:solidFill>
              </a:rPr>
              <a:t>(future dates for </a:t>
            </a:r>
            <a:r>
              <a:rPr lang="en-US" sz="2000" dirty="0">
                <a:solidFill>
                  <a:schemeClr val="dk1"/>
                </a:solidFill>
              </a:rPr>
              <a:t>Making Market Research Easy</a:t>
            </a:r>
            <a:r>
              <a:rPr lang="en-US" sz="2000" dirty="0">
                <a:solidFill>
                  <a:srgbClr val="232333"/>
                </a:solidFill>
              </a:rPr>
              <a:t> webinars)</a:t>
            </a:r>
          </a:p>
        </p:txBody>
      </p:sp>
      <p:sp>
        <p:nvSpPr>
          <p:cNvPr id="394" name="Google Shape;394;p40"/>
          <p:cNvSpPr>
            <a:spLocks noGrp="1"/>
          </p:cNvSpPr>
          <p:nvPr>
            <p:ph type="title" idx="4294967295"/>
          </p:nvPr>
        </p:nvSpPr>
        <p:spPr>
          <a:xfrm>
            <a:off x="771975" y="62150"/>
            <a:ext cx="7769100" cy="587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Industry Training</a:t>
            </a:r>
          </a:p>
        </p:txBody>
      </p:sp>
      <p:sp>
        <p:nvSpPr>
          <p:cNvPr id="395" name="Google Shape;395;p40"/>
          <p:cNvSpPr>
            <a:spLocks/>
          </p:cNvSpPr>
          <p:nvPr/>
        </p:nvSpPr>
        <p:spPr>
          <a:xfrm>
            <a:off x="6740275" y="3637125"/>
            <a:ext cx="2303100" cy="583500"/>
          </a:xfrm>
          <a:prstGeom prst="roundRect">
            <a:avLst>
              <a:gd name="adj" fmla="val 16667"/>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a:ln>
                  <a:noFill/>
                </a:ln>
                <a:solidFill>
                  <a:schemeClr val="hlink"/>
                </a:solidFill>
                <a:effectLst/>
                <a:uLnTx/>
                <a:uFillTx/>
                <a:latin typeface="Arial"/>
                <a:ea typeface="Arial"/>
                <a:cs typeface="Arial"/>
                <a:sym typeface="Arial"/>
                <a:hlinkClick r:id="rId4"/>
              </a:rPr>
              <a:t>REGISTER NOW</a:t>
            </a:r>
            <a:endParaRPr kumimoji="0" lang="en-US" sz="2000" b="1" i="0" u="none" strike="noStrike" kern="0" cap="none" spc="0" normalizeH="0" baseline="0" noProof="0" dirty="0">
              <a:ln>
                <a:noFill/>
              </a:ln>
              <a:solidFill>
                <a:srgbClr val="0000FF"/>
              </a:solidFill>
              <a:effectLst/>
              <a:uLnTx/>
              <a:uFillTx/>
              <a:latin typeface="Arial"/>
              <a:ea typeface="Arial"/>
              <a:cs typeface="Arial"/>
              <a:sym typeface="Arial"/>
            </a:endParaRPr>
          </a:p>
        </p:txBody>
      </p:sp>
      <p:sp>
        <p:nvSpPr>
          <p:cNvPr id="396" name="Google Shape;396;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1"/>
          <p:cNvSpPr/>
          <p:nvPr/>
        </p:nvSpPr>
        <p:spPr>
          <a:xfrm>
            <a:off x="223625" y="649850"/>
            <a:ext cx="6255600" cy="3731100"/>
          </a:xfrm>
          <a:prstGeom prst="rect">
            <a:avLst/>
          </a:prstGeom>
          <a:noFill/>
          <a:ln>
            <a:noFill/>
          </a:ln>
        </p:spPr>
        <p:txBody>
          <a:bodyPr spcFirstLastPara="1" wrap="square" lIns="91425" tIns="45700" rIns="91425" bIns="45700" anchor="t" anchorCtr="0">
            <a:noAutofit/>
          </a:bodyPr>
          <a:lstStyle/>
          <a:p>
            <a:pPr marL="1371600" marR="0" lvl="0" indent="0" algn="l" rtl="0">
              <a:spcBef>
                <a:spcPts val="0"/>
              </a:spcBef>
              <a:spcAft>
                <a:spcPts val="0"/>
              </a:spcAft>
              <a:buNone/>
            </a:pP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For Assistance click: </a:t>
            </a:r>
            <a:r>
              <a:rPr lang="en-US" sz="1800" u="sng">
                <a:solidFill>
                  <a:srgbClr val="0000FF"/>
                </a:solidFill>
                <a:hlinkClick r:id="rId3">
                  <a:extLst>
                    <a:ext uri="{A12FA001-AC4F-418D-AE19-62706E023703}">
                      <ahyp:hlinkClr xmlns:ahyp="http://schemas.microsoft.com/office/drawing/2018/hyperlinkcolor" val="tx"/>
                    </a:ext>
                  </a:extLst>
                </a:hlinkClick>
              </a:rPr>
              <a:t>Industry Help Request Form</a:t>
            </a:r>
            <a:endParaRPr sz="1800">
              <a:solidFill>
                <a:srgbClr val="0000FF"/>
              </a:solidFill>
            </a:endParaRPr>
          </a:p>
          <a:p>
            <a:pPr marL="1371600" marR="0" lvl="0" indent="0" algn="l" rtl="0">
              <a:spcBef>
                <a:spcPts val="0"/>
              </a:spcBef>
              <a:spcAft>
                <a:spcPts val="0"/>
              </a:spcAft>
              <a:buNone/>
            </a:pP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Click </a:t>
            </a:r>
            <a:r>
              <a:rPr lang="en-US" sz="1800" u="sng">
                <a:solidFill>
                  <a:srgbClr val="0000FF"/>
                </a:solidFill>
                <a:hlinkClick r:id="rId4">
                  <a:extLst>
                    <a:ext uri="{A12FA001-AC4F-418D-AE19-62706E023703}">
                      <ahyp:hlinkClr xmlns:ahyp="http://schemas.microsoft.com/office/drawing/2018/hyperlinkcolor" val="tx"/>
                    </a:ext>
                  </a:extLst>
                </a:hlinkClick>
              </a:rPr>
              <a:t>HERE</a:t>
            </a:r>
            <a:r>
              <a:rPr lang="en-US" sz="1800">
                <a:solidFill>
                  <a:schemeClr val="dk1"/>
                </a:solidFill>
              </a:rPr>
              <a:t> to sign up for future MRAS Industry Training</a:t>
            </a:r>
            <a:endParaRPr sz="1800">
              <a:solidFill>
                <a:schemeClr val="dk1"/>
              </a:solidFill>
            </a:endParaRPr>
          </a:p>
          <a:p>
            <a:pPr marL="1371600" marR="0" lvl="0" indent="0" algn="l" rtl="0">
              <a:spcBef>
                <a:spcPts val="0"/>
              </a:spcBef>
              <a:spcAft>
                <a:spcPts val="0"/>
              </a:spcAft>
              <a:buNone/>
            </a:pP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For any additional questions, email: </a:t>
            </a:r>
            <a:r>
              <a:rPr lang="en-US" sz="1800" u="sng">
                <a:solidFill>
                  <a:srgbClr val="0000FF"/>
                </a:solidFill>
                <a:hlinkClick r:id="rId5">
                  <a:extLst>
                    <a:ext uri="{A12FA001-AC4F-418D-AE19-62706E023703}">
                      <ahyp:hlinkClr xmlns:ahyp="http://schemas.microsoft.com/office/drawing/2018/hyperlinkcolor" val="tx"/>
                    </a:ext>
                  </a:extLst>
                </a:hlinkClick>
              </a:rPr>
              <a:t>RFI@Research.GSA.gov</a:t>
            </a:r>
            <a:endParaRPr sz="1800">
              <a:solidFill>
                <a:srgbClr val="0000FF"/>
              </a:solidFill>
            </a:endParaRPr>
          </a:p>
          <a:p>
            <a:pPr marL="1371600" marR="0" lvl="0" indent="0" algn="l" rtl="0">
              <a:spcBef>
                <a:spcPts val="0"/>
              </a:spcBef>
              <a:spcAft>
                <a:spcPts val="0"/>
              </a:spcAft>
              <a:buNone/>
            </a:pP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Visit </a:t>
            </a:r>
            <a:r>
              <a:rPr lang="en-US" sz="1800" u="sng">
                <a:solidFill>
                  <a:srgbClr val="0000FF"/>
                </a:solidFill>
                <a:hlinkClick r:id="rId6">
                  <a:extLst>
                    <a:ext uri="{A12FA001-AC4F-418D-AE19-62706E023703}">
                      <ahyp:hlinkClr xmlns:ahyp="http://schemas.microsoft.com/office/drawing/2018/hyperlinkcolor" val="tx"/>
                    </a:ext>
                  </a:extLst>
                </a:hlinkClick>
              </a:rPr>
              <a:t>www.Buy.GSA.gov/MRAS</a:t>
            </a:r>
            <a:r>
              <a:rPr lang="en-US" sz="1800">
                <a:solidFill>
                  <a:schemeClr val="dk1"/>
                </a:solidFill>
              </a:rPr>
              <a:t> for more information on GSA’s Market Research as a Service (MRAS)</a:t>
            </a:r>
            <a:endParaRPr sz="1800">
              <a:solidFill>
                <a:schemeClr val="dk1"/>
              </a:solidFill>
            </a:endParaRPr>
          </a:p>
          <a:p>
            <a:pPr marL="1371600" marR="0" lvl="0" indent="0" algn="l" rtl="0">
              <a:spcBef>
                <a:spcPts val="0"/>
              </a:spcBef>
              <a:spcAft>
                <a:spcPts val="0"/>
              </a:spcAft>
              <a:buNone/>
            </a:pPr>
            <a:endParaRPr b="1">
              <a:solidFill>
                <a:schemeClr val="dk1"/>
              </a:solidFill>
            </a:endParaRPr>
          </a:p>
        </p:txBody>
      </p:sp>
      <p:sp>
        <p:nvSpPr>
          <p:cNvPr id="402" name="Google Shape;402;p41"/>
          <p:cNvSpPr>
            <a:spLocks noGrp="1"/>
          </p:cNvSpPr>
          <p:nvPr>
            <p:ph type="title" idx="4294967295"/>
          </p:nvPr>
        </p:nvSpPr>
        <p:spPr>
          <a:xfrm>
            <a:off x="771975" y="62150"/>
            <a:ext cx="7769100" cy="587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MRAS Resources</a:t>
            </a:r>
          </a:p>
        </p:txBody>
      </p:sp>
      <p:pic>
        <p:nvPicPr>
          <p:cNvPr id="403" name="Google Shape;403;p41" descr="Three people looking at a document&#10;GSA's Market Research as a Service (M-RAS) is Just a Click Away"/>
          <p:cNvPicPr preferRelativeResize="0"/>
          <p:nvPr/>
        </p:nvPicPr>
        <p:blipFill rotWithShape="1">
          <a:blip r:embed="rId7">
            <a:alphaModFix/>
          </a:blip>
          <a:srcRect l="73710" t="50148" r="11740" b="35224"/>
          <a:stretch/>
        </p:blipFill>
        <p:spPr>
          <a:xfrm>
            <a:off x="6021388" y="1289725"/>
            <a:ext cx="2968627" cy="1678817"/>
          </a:xfrm>
          <a:prstGeom prst="rect">
            <a:avLst/>
          </a:prstGeom>
          <a:noFill/>
          <a:ln>
            <a:noFill/>
          </a:ln>
        </p:spPr>
      </p:pic>
      <p:sp>
        <p:nvSpPr>
          <p:cNvPr id="404" name="Google Shape;404;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2"/>
          <p:cNvSpPr txBox="1">
            <a:spLocks noGrp="1"/>
          </p:cNvSpPr>
          <p:nvPr>
            <p:ph type="body" idx="1"/>
          </p:nvPr>
        </p:nvSpPr>
        <p:spPr>
          <a:xfrm>
            <a:off x="457200" y="901925"/>
            <a:ext cx="8229600" cy="33945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Char char="•"/>
            </a:pPr>
            <a:r>
              <a:rPr lang="en-US" b="1" u="sng">
                <a:solidFill>
                  <a:srgbClr val="0000FF"/>
                </a:solidFill>
                <a:hlinkClick r:id="rId3">
                  <a:extLst>
                    <a:ext uri="{A12FA001-AC4F-418D-AE19-62706E023703}">
                      <ahyp:hlinkClr xmlns:ahyp="http://schemas.microsoft.com/office/drawing/2018/hyperlinkcolor" val="tx"/>
                    </a:ext>
                  </a:extLst>
                </a:hlinkClick>
              </a:rPr>
              <a:t>How to get on GSA Schedule</a:t>
            </a:r>
            <a:endParaRPr b="1">
              <a:solidFill>
                <a:srgbClr val="0000FF"/>
              </a:solidFill>
            </a:endParaRPr>
          </a:p>
          <a:p>
            <a:pPr marL="457200" lvl="0" indent="-317500" algn="l" rtl="0">
              <a:lnSpc>
                <a:spcPct val="150000"/>
              </a:lnSpc>
              <a:spcBef>
                <a:spcPts val="0"/>
              </a:spcBef>
              <a:spcAft>
                <a:spcPts val="0"/>
              </a:spcAft>
              <a:buSzPts val="1400"/>
              <a:buChar char="•"/>
            </a:pPr>
            <a:r>
              <a:rPr lang="en-US" b="1" u="sng">
                <a:solidFill>
                  <a:srgbClr val="0000FF"/>
                </a:solidFill>
                <a:hlinkClick r:id="rId4">
                  <a:extLst>
                    <a:ext uri="{A12FA001-AC4F-418D-AE19-62706E023703}">
                      <ahyp:hlinkClr xmlns:ahyp="http://schemas.microsoft.com/office/drawing/2018/hyperlinkcolor" val="tx"/>
                    </a:ext>
                  </a:extLst>
                </a:hlinkClick>
              </a:rPr>
              <a:t>Additional Industry Training</a:t>
            </a:r>
            <a:endParaRPr b="1">
              <a:solidFill>
                <a:srgbClr val="0000FF"/>
              </a:solidFill>
            </a:endParaRPr>
          </a:p>
          <a:p>
            <a:pPr marL="457200" lvl="0" indent="-317500" algn="l" rtl="0">
              <a:lnSpc>
                <a:spcPct val="150000"/>
              </a:lnSpc>
              <a:spcBef>
                <a:spcPts val="0"/>
              </a:spcBef>
              <a:spcAft>
                <a:spcPts val="0"/>
              </a:spcAft>
              <a:buSzPts val="1400"/>
              <a:buChar char="•"/>
            </a:pPr>
            <a:r>
              <a:rPr lang="en-US" b="1" u="sng">
                <a:solidFill>
                  <a:srgbClr val="0000FF"/>
                </a:solidFill>
                <a:hlinkClick r:id="rId5">
                  <a:extLst>
                    <a:ext uri="{A12FA001-AC4F-418D-AE19-62706E023703}">
                      <ahyp:hlinkClr xmlns:ahyp="http://schemas.microsoft.com/office/drawing/2018/hyperlinkcolor" val="tx"/>
                    </a:ext>
                  </a:extLst>
                </a:hlinkClick>
              </a:rPr>
              <a:t>Vendor Support Center</a:t>
            </a:r>
            <a:endParaRPr b="1">
              <a:solidFill>
                <a:srgbClr val="0000FF"/>
              </a:solidFill>
            </a:endParaRPr>
          </a:p>
          <a:p>
            <a:pPr marL="457200" lvl="0" indent="-317500" algn="l" rtl="0">
              <a:lnSpc>
                <a:spcPct val="150000"/>
              </a:lnSpc>
              <a:spcBef>
                <a:spcPts val="0"/>
              </a:spcBef>
              <a:spcAft>
                <a:spcPts val="0"/>
              </a:spcAft>
              <a:buSzPts val="1400"/>
              <a:buChar char="•"/>
            </a:pPr>
            <a:r>
              <a:rPr lang="en-US" b="1" u="sng">
                <a:solidFill>
                  <a:srgbClr val="0000FF"/>
                </a:solidFill>
                <a:hlinkClick r:id="rId6">
                  <a:extLst>
                    <a:ext uri="{A12FA001-AC4F-418D-AE19-62706E023703}">
                      <ahyp:hlinkClr xmlns:ahyp="http://schemas.microsoft.com/office/drawing/2018/hyperlinkcolor" val="tx"/>
                    </a:ext>
                  </a:extLst>
                </a:hlinkClick>
              </a:rPr>
              <a:t>Office of Small Business Utilization</a:t>
            </a:r>
            <a:endParaRPr b="1"/>
          </a:p>
          <a:p>
            <a:pPr marL="457200" lvl="0" indent="-317500" algn="l" rtl="0">
              <a:lnSpc>
                <a:spcPct val="150000"/>
              </a:lnSpc>
              <a:spcBef>
                <a:spcPts val="0"/>
              </a:spcBef>
              <a:spcAft>
                <a:spcPts val="0"/>
              </a:spcAft>
              <a:buSzPts val="1400"/>
              <a:buChar char="•"/>
            </a:pPr>
            <a:r>
              <a:rPr lang="en-US" b="1" u="sng">
                <a:solidFill>
                  <a:srgbClr val="0000FF"/>
                </a:solidFill>
                <a:hlinkClick r:id="rId7">
                  <a:extLst>
                    <a:ext uri="{A12FA001-AC4F-418D-AE19-62706E023703}">
                      <ahyp:hlinkClr xmlns:ahyp="http://schemas.microsoft.com/office/drawing/2018/hyperlinkcolor" val="tx"/>
                    </a:ext>
                  </a:extLst>
                </a:hlinkClick>
              </a:rPr>
              <a:t>APEX Accelerators</a:t>
            </a:r>
            <a:r>
              <a:rPr lang="en-US"/>
              <a:t> (formally known as the Procurement Technical Assistance Program), is authorized by Congress to expand the number of businesses capable of participating in government contracts. The program focuses on building a strong, sustainable, and resilient U.S. supply chains by assisting businesses that pursue and perform under contracts with the DoD, other federal agencies, state and local governments and with government prime contractors.</a:t>
            </a:r>
            <a:endParaRPr/>
          </a:p>
          <a:p>
            <a:pPr marL="0" lvl="0" indent="0" algn="l" rtl="0">
              <a:spcBef>
                <a:spcPts val="400"/>
              </a:spcBef>
              <a:spcAft>
                <a:spcPts val="0"/>
              </a:spcAft>
              <a:buNone/>
            </a:pPr>
            <a:endParaRPr/>
          </a:p>
        </p:txBody>
      </p:sp>
      <p:sp>
        <p:nvSpPr>
          <p:cNvPr id="411" name="Google Shape;411;p42"/>
          <p:cNvSpPr>
            <a:spLocks noGrp="1"/>
          </p:cNvSpPr>
          <p:nvPr>
            <p:ph type="title" idx="4294967295"/>
          </p:nvPr>
        </p:nvSpPr>
        <p:spPr>
          <a:xfrm>
            <a:off x="771975" y="62150"/>
            <a:ext cx="7769100" cy="587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Additional Vendor Resources</a:t>
            </a:r>
          </a:p>
        </p:txBody>
      </p:sp>
      <p:sp>
        <p:nvSpPr>
          <p:cNvPr id="412" name="Google Shape;412;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3">
            <a:extLst>
              <a:ext uri="{C183D7F6-B498-43B3-948B-1728B52AA6E4}">
                <adec:decorative xmlns:adec="http://schemas.microsoft.com/office/drawing/2017/decorative" val="1"/>
              </a:ext>
            </a:extLst>
          </p:cNvPr>
          <p:cNvSpPr/>
          <p:nvPr/>
        </p:nvSpPr>
        <p:spPr>
          <a:xfrm>
            <a:off x="-39300" y="0"/>
            <a:ext cx="9259500" cy="4459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pic>
        <p:nvPicPr>
          <p:cNvPr id="418" name="Google Shape;418;p43" descr="GSA Starmark"/>
          <p:cNvPicPr preferRelativeResize="0"/>
          <p:nvPr/>
        </p:nvPicPr>
        <p:blipFill>
          <a:blip r:embed="rId3">
            <a:alphaModFix/>
          </a:blip>
          <a:stretch>
            <a:fillRect/>
          </a:stretch>
        </p:blipFill>
        <p:spPr>
          <a:xfrm>
            <a:off x="3922800" y="1985713"/>
            <a:ext cx="1298401" cy="1172075"/>
          </a:xfrm>
          <a:prstGeom prst="rect">
            <a:avLst/>
          </a:prstGeom>
          <a:noFill/>
          <a:ln>
            <a:noFill/>
          </a:ln>
        </p:spPr>
      </p:pic>
      <p:sp>
        <p:nvSpPr>
          <p:cNvPr id="419" name="Google Shape;419;p43"/>
          <p:cNvSpPr txBox="1">
            <a:spLocks noGrp="1"/>
          </p:cNvSpPr>
          <p:nvPr>
            <p:ph type="title" idx="4294967295"/>
          </p:nvPr>
        </p:nvSpPr>
        <p:spPr>
          <a:xfrm>
            <a:off x="1616400" y="573200"/>
            <a:ext cx="5911200" cy="1044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000000"/>
                </a:solidFill>
                <a:effectLst/>
                <a:uLnTx/>
                <a:uFillTx/>
                <a:latin typeface="Arial"/>
                <a:ea typeface="Arial"/>
                <a:cs typeface="Arial"/>
                <a:sym typeface="Arial"/>
              </a:rPr>
              <a:t>THANK YOU</a:t>
            </a:r>
          </a:p>
        </p:txBody>
      </p:sp>
      <p:sp>
        <p:nvSpPr>
          <p:cNvPr id="420" name="Google Shape;420;p4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8" descr="Question mark and the words Why Research?"/>
          <p:cNvPicPr preferRelativeResize="0"/>
          <p:nvPr/>
        </p:nvPicPr>
        <p:blipFill>
          <a:blip r:embed="rId3">
            <a:alphaModFix amt="40000"/>
          </a:blip>
          <a:stretch>
            <a:fillRect/>
          </a:stretch>
        </p:blipFill>
        <p:spPr>
          <a:xfrm>
            <a:off x="993949" y="89300"/>
            <a:ext cx="7738800" cy="4246500"/>
          </a:xfrm>
          <a:prstGeom prst="roundRect">
            <a:avLst>
              <a:gd name="adj" fmla="val 16667"/>
            </a:avLst>
          </a:prstGeom>
          <a:noFill/>
          <a:ln>
            <a:noFill/>
          </a:ln>
        </p:spPr>
      </p:pic>
      <p:sp>
        <p:nvSpPr>
          <p:cNvPr id="58" name="Google Shape;58;p8">
            <a:extLst>
              <a:ext uri="{C183D7F6-B498-43B3-948B-1728B52AA6E4}">
                <adec:decorative xmlns:adec="http://schemas.microsoft.com/office/drawing/2017/decorative" val="1"/>
              </a:ext>
            </a:extLst>
          </p:cNvPr>
          <p:cNvSpPr/>
          <p:nvPr/>
        </p:nvSpPr>
        <p:spPr>
          <a:xfrm>
            <a:off x="237175" y="1148750"/>
            <a:ext cx="3151800" cy="1460700"/>
          </a:xfrm>
          <a:prstGeom prst="roundRect">
            <a:avLst>
              <a:gd name="adj" fmla="val 16667"/>
            </a:avLst>
          </a:prstGeom>
          <a:solidFill>
            <a:srgbClr val="A4C2F4"/>
          </a:solidFill>
          <a:ln w="9525" cap="flat" cmpd="sng">
            <a:solidFill>
              <a:schemeClr val="dk2"/>
            </a:solidFill>
            <a:prstDash val="solid"/>
            <a:round/>
            <a:headEnd type="none" w="sm" len="sm"/>
            <a:tailEnd type="none" w="sm" len="sm"/>
          </a:ln>
          <a:effectLst>
            <a:outerShdw blurRad="57150" dist="104775" dir="4680000" algn="bl" rotWithShape="0">
              <a:schemeClr val="accent6">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txBox="1"/>
          <p:nvPr/>
        </p:nvSpPr>
        <p:spPr>
          <a:xfrm>
            <a:off x="319380" y="1177610"/>
            <a:ext cx="2987400" cy="140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p>
          <a:p>
            <a:pPr marL="0" marR="0" lvl="0" indent="0" algn="l" rtl="0">
              <a:spcBef>
                <a:spcPts val="0"/>
              </a:spcBef>
              <a:spcAft>
                <a:spcPts val="0"/>
              </a:spcAft>
              <a:buNone/>
            </a:pPr>
            <a:r>
              <a:rPr lang="en-US" sz="1500" b="1">
                <a:solidFill>
                  <a:schemeClr val="dk1"/>
                </a:solidFill>
              </a:rPr>
              <a:t>Drive Mission Capabilities</a:t>
            </a:r>
            <a:endParaRPr sz="1500" b="1">
              <a:solidFill>
                <a:schemeClr val="dk1"/>
              </a:solidFill>
            </a:endParaRPr>
          </a:p>
          <a:p>
            <a:pPr marL="0" marR="0" lvl="0" indent="0" algn="l" rtl="0">
              <a:spcBef>
                <a:spcPts val="0"/>
              </a:spcBef>
              <a:spcAft>
                <a:spcPts val="0"/>
              </a:spcAft>
              <a:buNone/>
            </a:pPr>
            <a:endParaRPr sz="1500">
              <a:solidFill>
                <a:schemeClr val="dk1"/>
              </a:solidFill>
            </a:endParaRPr>
          </a:p>
          <a:p>
            <a:pPr marL="457200" marR="0" lvl="0" indent="-304800" algn="l" rtl="0">
              <a:spcBef>
                <a:spcPts val="0"/>
              </a:spcBef>
              <a:spcAft>
                <a:spcPts val="0"/>
              </a:spcAft>
              <a:buClr>
                <a:schemeClr val="dk1"/>
              </a:buClr>
              <a:buSzPts val="1200"/>
              <a:buChar char="●"/>
            </a:pPr>
            <a:r>
              <a:rPr lang="en-US" sz="1200">
                <a:solidFill>
                  <a:schemeClr val="dk1"/>
                </a:solidFill>
              </a:rPr>
              <a:t>Gain efficiency</a:t>
            </a:r>
            <a:endParaRPr sz="1200">
              <a:solidFill>
                <a:schemeClr val="dk1"/>
              </a:solidFill>
            </a:endParaRPr>
          </a:p>
          <a:p>
            <a:pPr marL="457200" marR="0" lvl="0" indent="-304800" algn="l" rtl="0">
              <a:spcBef>
                <a:spcPts val="0"/>
              </a:spcBef>
              <a:spcAft>
                <a:spcPts val="0"/>
              </a:spcAft>
              <a:buClr>
                <a:schemeClr val="dk1"/>
              </a:buClr>
              <a:buSzPts val="1200"/>
              <a:buChar char="●"/>
            </a:pPr>
            <a:r>
              <a:rPr lang="en-US" sz="1200">
                <a:solidFill>
                  <a:schemeClr val="dk1"/>
                </a:solidFill>
              </a:rPr>
              <a:t>Innovate</a:t>
            </a:r>
            <a:endParaRPr sz="1200">
              <a:solidFill>
                <a:schemeClr val="dk1"/>
              </a:solidFill>
            </a:endParaRPr>
          </a:p>
          <a:p>
            <a:pPr marL="0" marR="0" lvl="0" indent="0" algn="l" rtl="0">
              <a:spcBef>
                <a:spcPts val="0"/>
              </a:spcBef>
              <a:spcAft>
                <a:spcPts val="0"/>
              </a:spcAft>
              <a:buNone/>
            </a:pPr>
            <a:endParaRPr sz="1500" b="0" i="0" u="none" strike="noStrike" cap="none">
              <a:solidFill>
                <a:schemeClr val="dk1"/>
              </a:solidFill>
              <a:latin typeface="Arial"/>
              <a:ea typeface="Arial"/>
              <a:cs typeface="Arial"/>
              <a:sym typeface="Arial"/>
            </a:endParaRPr>
          </a:p>
        </p:txBody>
      </p:sp>
      <p:sp>
        <p:nvSpPr>
          <p:cNvPr id="60" name="Google Shape;60;p8"/>
          <p:cNvSpPr>
            <a:spLocks noGrp="1"/>
          </p:cNvSpPr>
          <p:nvPr>
            <p:ph type="title" idx="4294967295"/>
          </p:nvPr>
        </p:nvSpPr>
        <p:spPr>
          <a:xfrm>
            <a:off x="685863" y="277100"/>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Why Research?</a:t>
            </a:r>
            <a:endParaRPr kumimoji="0" lang="en-US"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1" name="Google Shape;61;p8">
            <a:extLst>
              <a:ext uri="{C183D7F6-B498-43B3-948B-1728B52AA6E4}">
                <adec:decorative xmlns:adec="http://schemas.microsoft.com/office/drawing/2017/decorative" val="1"/>
              </a:ext>
            </a:extLst>
          </p:cNvPr>
          <p:cNvSpPr/>
          <p:nvPr/>
        </p:nvSpPr>
        <p:spPr>
          <a:xfrm>
            <a:off x="5699026" y="2805355"/>
            <a:ext cx="3151800" cy="1460700"/>
          </a:xfrm>
          <a:prstGeom prst="roundRect">
            <a:avLst>
              <a:gd name="adj" fmla="val 16667"/>
            </a:avLst>
          </a:prstGeom>
          <a:solidFill>
            <a:srgbClr val="A4C2F4"/>
          </a:solidFill>
          <a:ln w="9525" cap="flat" cmpd="sng">
            <a:solidFill>
              <a:schemeClr val="dk2"/>
            </a:solidFill>
            <a:prstDash val="solid"/>
            <a:round/>
            <a:headEnd type="none" w="sm" len="sm"/>
            <a:tailEnd type="none" w="sm" len="sm"/>
          </a:ln>
          <a:effectLst>
            <a:outerShdw blurRad="57150" dist="104775" dir="4680000" algn="bl" rotWithShape="0">
              <a:schemeClr val="accent6">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a:extLst>
              <a:ext uri="{C183D7F6-B498-43B3-948B-1728B52AA6E4}">
                <adec:decorative xmlns:adec="http://schemas.microsoft.com/office/drawing/2017/decorative" val="1"/>
              </a:ext>
            </a:extLst>
          </p:cNvPr>
          <p:cNvSpPr/>
          <p:nvPr/>
        </p:nvSpPr>
        <p:spPr>
          <a:xfrm>
            <a:off x="5699026" y="1177600"/>
            <a:ext cx="3151800" cy="1460700"/>
          </a:xfrm>
          <a:prstGeom prst="roundRect">
            <a:avLst>
              <a:gd name="adj" fmla="val 16667"/>
            </a:avLst>
          </a:prstGeom>
          <a:solidFill>
            <a:srgbClr val="A4C2F4"/>
          </a:solidFill>
          <a:ln w="9525" cap="flat" cmpd="sng">
            <a:solidFill>
              <a:schemeClr val="dk2"/>
            </a:solidFill>
            <a:prstDash val="solid"/>
            <a:round/>
            <a:headEnd type="none" w="sm" len="sm"/>
            <a:tailEnd type="none" w="sm" len="sm"/>
          </a:ln>
          <a:effectLst>
            <a:outerShdw blurRad="57150" dist="104775" dir="4680000" algn="bl" rotWithShape="0">
              <a:schemeClr val="accent6">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a:extLst>
              <a:ext uri="{C183D7F6-B498-43B3-948B-1728B52AA6E4}">
                <adec:decorative xmlns:adec="http://schemas.microsoft.com/office/drawing/2017/decorative" val="1"/>
              </a:ext>
            </a:extLst>
          </p:cNvPr>
          <p:cNvSpPr/>
          <p:nvPr/>
        </p:nvSpPr>
        <p:spPr>
          <a:xfrm>
            <a:off x="251891" y="2776505"/>
            <a:ext cx="3151800" cy="1460700"/>
          </a:xfrm>
          <a:prstGeom prst="roundRect">
            <a:avLst>
              <a:gd name="adj" fmla="val 16667"/>
            </a:avLst>
          </a:prstGeom>
          <a:solidFill>
            <a:srgbClr val="A4C2F4"/>
          </a:solidFill>
          <a:ln w="9525" cap="flat" cmpd="sng">
            <a:solidFill>
              <a:schemeClr val="dk2"/>
            </a:solidFill>
            <a:prstDash val="solid"/>
            <a:round/>
            <a:headEnd type="none" w="sm" len="sm"/>
            <a:tailEnd type="none" w="sm" len="sm"/>
          </a:ln>
          <a:effectLst>
            <a:outerShdw blurRad="57150" dist="104775" dir="4680000" algn="bl" rotWithShape="0">
              <a:schemeClr val="accent6">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txBox="1"/>
          <p:nvPr/>
        </p:nvSpPr>
        <p:spPr>
          <a:xfrm>
            <a:off x="5781230" y="2834214"/>
            <a:ext cx="2987400" cy="140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p>
          <a:p>
            <a:pPr marL="0" marR="0" lvl="0" indent="0" algn="l" rtl="0">
              <a:spcBef>
                <a:spcPts val="0"/>
              </a:spcBef>
              <a:spcAft>
                <a:spcPts val="0"/>
              </a:spcAft>
              <a:buNone/>
            </a:pPr>
            <a:r>
              <a:rPr lang="en-US" sz="1500" b="1">
                <a:solidFill>
                  <a:schemeClr val="dk1"/>
                </a:solidFill>
              </a:rPr>
              <a:t>See the solutions </a:t>
            </a:r>
            <a:endParaRPr sz="1500" b="1">
              <a:solidFill>
                <a:schemeClr val="dk1"/>
              </a:solidFill>
            </a:endParaRPr>
          </a:p>
          <a:p>
            <a:pPr marL="0" marR="0" lvl="0" indent="0" algn="l" rtl="0">
              <a:spcBef>
                <a:spcPts val="0"/>
              </a:spcBef>
              <a:spcAft>
                <a:spcPts val="0"/>
              </a:spcAft>
              <a:buNone/>
            </a:pPr>
            <a:endParaRPr sz="1200" b="1">
              <a:solidFill>
                <a:schemeClr val="dk1"/>
              </a:solidFill>
            </a:endParaRPr>
          </a:p>
          <a:p>
            <a:pPr marL="457200" marR="0" lvl="0" indent="-304800" algn="l" rtl="0">
              <a:spcBef>
                <a:spcPts val="0"/>
              </a:spcBef>
              <a:spcAft>
                <a:spcPts val="0"/>
              </a:spcAft>
              <a:buClr>
                <a:schemeClr val="dk1"/>
              </a:buClr>
              <a:buSzPts val="1200"/>
              <a:buChar char="●"/>
            </a:pPr>
            <a:r>
              <a:rPr lang="en-US" sz="1200">
                <a:solidFill>
                  <a:schemeClr val="dk1"/>
                </a:solidFill>
              </a:rPr>
              <a:t>Understand the impact</a:t>
            </a:r>
            <a:endParaRPr sz="1200">
              <a:solidFill>
                <a:schemeClr val="dk1"/>
              </a:solidFill>
            </a:endParaRPr>
          </a:p>
          <a:p>
            <a:pPr marL="457200" marR="0" lvl="0" indent="-304800" algn="l" rtl="0">
              <a:spcBef>
                <a:spcPts val="0"/>
              </a:spcBef>
              <a:spcAft>
                <a:spcPts val="0"/>
              </a:spcAft>
              <a:buClr>
                <a:schemeClr val="dk1"/>
              </a:buClr>
              <a:buSzPts val="1200"/>
              <a:buChar char="●"/>
            </a:pPr>
            <a:r>
              <a:rPr lang="en-US" sz="1200">
                <a:solidFill>
                  <a:schemeClr val="dk1"/>
                </a:solidFill>
              </a:rPr>
              <a:t>Recognize opportunities</a:t>
            </a:r>
            <a:endParaRPr sz="1200">
              <a:solidFill>
                <a:schemeClr val="dk1"/>
              </a:solidFill>
            </a:endParaRPr>
          </a:p>
          <a:p>
            <a:pPr marL="0" marR="0" lvl="0" indent="0" algn="l" rtl="0">
              <a:spcBef>
                <a:spcPts val="0"/>
              </a:spcBef>
              <a:spcAft>
                <a:spcPts val="0"/>
              </a:spcAft>
              <a:buNone/>
            </a:pPr>
            <a:endParaRPr sz="1500" b="0" i="0" u="none" strike="noStrike" cap="none">
              <a:solidFill>
                <a:schemeClr val="dk1"/>
              </a:solidFill>
              <a:latin typeface="Arial"/>
              <a:ea typeface="Arial"/>
              <a:cs typeface="Arial"/>
              <a:sym typeface="Arial"/>
            </a:endParaRPr>
          </a:p>
        </p:txBody>
      </p:sp>
      <p:sp>
        <p:nvSpPr>
          <p:cNvPr id="65" name="Google Shape;65;p8"/>
          <p:cNvSpPr txBox="1"/>
          <p:nvPr/>
        </p:nvSpPr>
        <p:spPr>
          <a:xfrm>
            <a:off x="334095" y="2805364"/>
            <a:ext cx="2987400" cy="140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p>
          <a:p>
            <a:pPr marL="0" marR="0" lvl="0" indent="0" algn="l" rtl="0">
              <a:spcBef>
                <a:spcPts val="0"/>
              </a:spcBef>
              <a:spcAft>
                <a:spcPts val="0"/>
              </a:spcAft>
              <a:buNone/>
            </a:pPr>
            <a:r>
              <a:rPr lang="en-US" sz="1500" b="1">
                <a:solidFill>
                  <a:schemeClr val="dk1"/>
                </a:solidFill>
              </a:rPr>
              <a:t>Make Informed Decisions</a:t>
            </a:r>
            <a:endParaRPr sz="1500" b="1">
              <a:solidFill>
                <a:schemeClr val="dk1"/>
              </a:solidFill>
            </a:endParaRPr>
          </a:p>
          <a:p>
            <a:pPr marL="0" marR="0" lvl="0" indent="0" algn="l" rtl="0">
              <a:spcBef>
                <a:spcPts val="0"/>
              </a:spcBef>
              <a:spcAft>
                <a:spcPts val="0"/>
              </a:spcAft>
              <a:buNone/>
            </a:pPr>
            <a:endParaRPr sz="1500">
              <a:solidFill>
                <a:schemeClr val="dk1"/>
              </a:solidFill>
            </a:endParaRPr>
          </a:p>
          <a:p>
            <a:pPr marL="457200" marR="0" lvl="0" indent="-304800" algn="l" rtl="0">
              <a:spcBef>
                <a:spcPts val="0"/>
              </a:spcBef>
              <a:spcAft>
                <a:spcPts val="0"/>
              </a:spcAft>
              <a:buClr>
                <a:schemeClr val="dk1"/>
              </a:buClr>
              <a:buSzPts val="1200"/>
              <a:buChar char="●"/>
            </a:pPr>
            <a:r>
              <a:rPr lang="en-US" sz="1200">
                <a:solidFill>
                  <a:schemeClr val="dk1"/>
                </a:solidFill>
              </a:rPr>
              <a:t>Understand market constraints</a:t>
            </a:r>
            <a:endParaRPr sz="1200">
              <a:solidFill>
                <a:schemeClr val="dk1"/>
              </a:solidFill>
            </a:endParaRPr>
          </a:p>
          <a:p>
            <a:pPr marL="457200" marR="0" lvl="0" indent="-304800" algn="l" rtl="0">
              <a:spcBef>
                <a:spcPts val="0"/>
              </a:spcBef>
              <a:spcAft>
                <a:spcPts val="0"/>
              </a:spcAft>
              <a:buClr>
                <a:schemeClr val="dk1"/>
              </a:buClr>
              <a:buSzPts val="1200"/>
              <a:buChar char="●"/>
            </a:pPr>
            <a:r>
              <a:rPr lang="en-US" sz="1200">
                <a:solidFill>
                  <a:schemeClr val="dk1"/>
                </a:solidFill>
              </a:rPr>
              <a:t>Ensure regulatory compliance</a:t>
            </a:r>
            <a:endParaRPr sz="1200">
              <a:solidFill>
                <a:schemeClr val="dk1"/>
              </a:solidFill>
            </a:endParaRPr>
          </a:p>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66" name="Google Shape;66;p8"/>
          <p:cNvSpPr txBox="1"/>
          <p:nvPr/>
        </p:nvSpPr>
        <p:spPr>
          <a:xfrm>
            <a:off x="5781230" y="1206460"/>
            <a:ext cx="2987400" cy="140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p>
          <a:p>
            <a:pPr marL="0" marR="0" lvl="0" indent="0" algn="l" rtl="0">
              <a:spcBef>
                <a:spcPts val="0"/>
              </a:spcBef>
              <a:spcAft>
                <a:spcPts val="0"/>
              </a:spcAft>
              <a:buNone/>
            </a:pPr>
            <a:r>
              <a:rPr lang="en-US" sz="1500" b="1">
                <a:solidFill>
                  <a:schemeClr val="dk1"/>
                </a:solidFill>
              </a:rPr>
              <a:t>Start The Conversation</a:t>
            </a:r>
            <a:endParaRPr sz="1500" b="1">
              <a:solidFill>
                <a:schemeClr val="dk1"/>
              </a:solidFill>
            </a:endParaRPr>
          </a:p>
          <a:p>
            <a:pPr marL="0" marR="0" lvl="0" indent="0" algn="l" rtl="0">
              <a:spcBef>
                <a:spcPts val="0"/>
              </a:spcBef>
              <a:spcAft>
                <a:spcPts val="0"/>
              </a:spcAft>
              <a:buNone/>
            </a:pPr>
            <a:endParaRPr sz="1500">
              <a:solidFill>
                <a:schemeClr val="dk1"/>
              </a:solidFill>
            </a:endParaRPr>
          </a:p>
          <a:p>
            <a:pPr marL="457200" marR="0" lvl="0" indent="-304800" algn="l" rtl="0">
              <a:spcBef>
                <a:spcPts val="0"/>
              </a:spcBef>
              <a:spcAft>
                <a:spcPts val="0"/>
              </a:spcAft>
              <a:buClr>
                <a:schemeClr val="dk1"/>
              </a:buClr>
              <a:buSzPts val="1200"/>
              <a:buChar char="●"/>
            </a:pPr>
            <a:r>
              <a:rPr lang="en-US" sz="1200">
                <a:solidFill>
                  <a:schemeClr val="dk1"/>
                </a:solidFill>
              </a:rPr>
              <a:t>Understand and begin to act</a:t>
            </a:r>
            <a:endParaRPr sz="1200">
              <a:solidFill>
                <a:schemeClr val="dk1"/>
              </a:solidFill>
            </a:endParaRPr>
          </a:p>
          <a:p>
            <a:pPr marL="457200" marR="0" lvl="0" indent="-304800" algn="l" rtl="0">
              <a:spcBef>
                <a:spcPts val="0"/>
              </a:spcBef>
              <a:spcAft>
                <a:spcPts val="0"/>
              </a:spcAft>
              <a:buClr>
                <a:schemeClr val="dk1"/>
              </a:buClr>
              <a:buSzPts val="1200"/>
              <a:buChar char="●"/>
            </a:pPr>
            <a:r>
              <a:rPr lang="en-US" sz="1200">
                <a:solidFill>
                  <a:schemeClr val="dk1"/>
                </a:solidFill>
              </a:rPr>
              <a:t>Gathering feedback</a:t>
            </a:r>
            <a:endParaRPr sz="1200">
              <a:solidFill>
                <a:schemeClr val="dk1"/>
              </a:solidFill>
            </a:endParaRPr>
          </a:p>
          <a:p>
            <a:pPr marL="457200" marR="0" lvl="0" indent="-304800" algn="l" rtl="0">
              <a:spcBef>
                <a:spcPts val="0"/>
              </a:spcBef>
              <a:spcAft>
                <a:spcPts val="0"/>
              </a:spcAft>
              <a:buClr>
                <a:schemeClr val="dk1"/>
              </a:buClr>
              <a:buSzPts val="1200"/>
              <a:buChar char="●"/>
            </a:pPr>
            <a:r>
              <a:rPr lang="en-US" sz="1200">
                <a:solidFill>
                  <a:schemeClr val="dk1"/>
                </a:solidFill>
              </a:rPr>
              <a:t>Listening to Stakeholders</a:t>
            </a:r>
            <a:endParaRPr sz="1200">
              <a:solidFill>
                <a:schemeClr val="dk1"/>
              </a:solidFill>
            </a:endParaRPr>
          </a:p>
          <a:p>
            <a:pPr marL="457200" marR="0" lvl="0" indent="0" algn="l" rtl="0">
              <a:spcBef>
                <a:spcPts val="0"/>
              </a:spcBef>
              <a:spcAft>
                <a:spcPts val="0"/>
              </a:spcAft>
              <a:buNone/>
            </a:pPr>
            <a:endParaRPr sz="1500" b="0" i="0" u="none" strike="noStrike" cap="none">
              <a:solidFill>
                <a:schemeClr val="dk1"/>
              </a:solidFill>
              <a:latin typeface="Arial"/>
              <a:ea typeface="Arial"/>
              <a:cs typeface="Arial"/>
              <a:sym typeface="Arial"/>
            </a:endParaRPr>
          </a:p>
        </p:txBody>
      </p:sp>
      <p:sp>
        <p:nvSpPr>
          <p:cNvPr id="67" name="Google Shape;67;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9"/>
          <p:cNvSpPr txBox="1"/>
          <p:nvPr/>
        </p:nvSpPr>
        <p:spPr>
          <a:xfrm>
            <a:off x="161075" y="1029475"/>
            <a:ext cx="3981900" cy="171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chemeClr val="dk1"/>
                </a:solidFill>
              </a:rPr>
              <a:t>MRAS uses the latest research techniques to help agencies visualize the competition and streamline the market research process.</a:t>
            </a:r>
            <a:endParaRPr sz="1800">
              <a:solidFill>
                <a:schemeClr val="dk1"/>
              </a:solidFill>
            </a:endParaRPr>
          </a:p>
          <a:p>
            <a:pPr marL="0" marR="0" lvl="0" indent="0" algn="r" rtl="0">
              <a:spcBef>
                <a:spcPts val="0"/>
              </a:spcBef>
              <a:spcAft>
                <a:spcPts val="0"/>
              </a:spcAft>
              <a:buNone/>
            </a:pPr>
            <a:endParaRPr sz="1800">
              <a:solidFill>
                <a:schemeClr val="dk1"/>
              </a:solidFill>
            </a:endParaRPr>
          </a:p>
        </p:txBody>
      </p:sp>
      <p:sp>
        <p:nvSpPr>
          <p:cNvPr id="73" name="Google Shape;73;p9">
            <a:extLst>
              <a:ext uri="{C183D7F6-B498-43B3-948B-1728B52AA6E4}">
                <adec:decorative xmlns:adec="http://schemas.microsoft.com/office/drawing/2017/decorative" val="1"/>
              </a:ext>
            </a:extLst>
          </p:cNvPr>
          <p:cNvSpPr/>
          <p:nvPr/>
        </p:nvSpPr>
        <p:spPr>
          <a:xfrm>
            <a:off x="4800600" y="1428625"/>
            <a:ext cx="3657600" cy="2032500"/>
          </a:xfrm>
          <a:prstGeom prst="round2DiagRect">
            <a:avLst>
              <a:gd name="adj1" fmla="val 16667"/>
              <a:gd name="adj2" fmla="val 0"/>
            </a:avLst>
          </a:prstGeom>
          <a:solidFill>
            <a:srgbClr val="005087"/>
          </a:solidFill>
          <a:ln>
            <a:noFill/>
          </a:ln>
          <a:effectLst>
            <a:outerShdw blurRad="57150" dist="419100" dir="2940000" algn="bl" rotWithShape="0">
              <a:srgbClr val="9FC5E8">
                <a:alpha val="61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74" name="Google Shape;74;p9"/>
          <p:cNvSpPr>
            <a:spLocks noGrp="1"/>
          </p:cNvSpPr>
          <p:nvPr>
            <p:ph type="title" idx="4294967295"/>
          </p:nvPr>
        </p:nvSpPr>
        <p:spPr>
          <a:xfrm>
            <a:off x="685863" y="277100"/>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What is GSA's Market Research as a Service (MRAS)?</a:t>
            </a:r>
            <a:endParaRPr kumimoji="0" lang="en-US"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5" name="Google Shape;75;p9"/>
          <p:cNvSpPr txBox="1"/>
          <p:nvPr/>
        </p:nvSpPr>
        <p:spPr>
          <a:xfrm>
            <a:off x="4891525" y="1507973"/>
            <a:ext cx="3505500" cy="1791000"/>
          </a:xfrm>
          <a:prstGeom prst="rect">
            <a:avLst/>
          </a:prstGeom>
          <a:noFill/>
          <a:ln>
            <a:noFill/>
          </a:ln>
        </p:spPr>
        <p:txBody>
          <a:bodyPr spcFirstLastPara="1" wrap="square" lIns="91425" tIns="91425" rIns="91425" bIns="91425" anchor="ctr" anchorCtr="0">
            <a:noAutofit/>
          </a:bodyPr>
          <a:lstStyle/>
          <a:p>
            <a:pPr marL="457200" lvl="0" indent="-330200" algn="l" rtl="0">
              <a:spcBef>
                <a:spcPts val="0"/>
              </a:spcBef>
              <a:spcAft>
                <a:spcPts val="0"/>
              </a:spcAft>
              <a:buClr>
                <a:schemeClr val="lt1"/>
              </a:buClr>
              <a:buSzPts val="1600"/>
              <a:buChar char="●"/>
            </a:pPr>
            <a:r>
              <a:rPr lang="en-US" sz="1600">
                <a:solidFill>
                  <a:schemeClr val="lt1"/>
                </a:solidFill>
              </a:rPr>
              <a:t>Reduces acquisition time</a:t>
            </a:r>
            <a:endParaRPr sz="1600">
              <a:solidFill>
                <a:schemeClr val="lt1"/>
              </a:solidFill>
            </a:endParaRPr>
          </a:p>
          <a:p>
            <a:pPr marL="457200" lvl="0" indent="-330200" algn="l" rtl="0">
              <a:spcBef>
                <a:spcPts val="0"/>
              </a:spcBef>
              <a:spcAft>
                <a:spcPts val="0"/>
              </a:spcAft>
              <a:buClr>
                <a:schemeClr val="lt1"/>
              </a:buClr>
              <a:buSzPts val="1600"/>
              <a:buChar char="●"/>
            </a:pPr>
            <a:r>
              <a:rPr lang="en-US" sz="1600">
                <a:solidFill>
                  <a:schemeClr val="lt1"/>
                </a:solidFill>
              </a:rPr>
              <a:t>Aligns Agency needs with GSA contracts and solutions</a:t>
            </a:r>
            <a:endParaRPr sz="1600">
              <a:solidFill>
                <a:schemeClr val="lt1"/>
              </a:solidFill>
            </a:endParaRPr>
          </a:p>
          <a:p>
            <a:pPr marL="457200" lvl="0" indent="-330200" algn="l" rtl="0">
              <a:spcBef>
                <a:spcPts val="0"/>
              </a:spcBef>
              <a:spcAft>
                <a:spcPts val="0"/>
              </a:spcAft>
              <a:buClr>
                <a:schemeClr val="lt1"/>
              </a:buClr>
              <a:buSzPts val="1600"/>
              <a:buChar char="●"/>
            </a:pPr>
            <a:r>
              <a:rPr lang="en-US" sz="1600">
                <a:solidFill>
                  <a:schemeClr val="lt1"/>
                </a:solidFill>
              </a:rPr>
              <a:t>Identifies the business size appropriate for the requirement</a:t>
            </a:r>
            <a:endParaRPr sz="1600">
              <a:solidFill>
                <a:schemeClr val="lt1"/>
              </a:solidFill>
            </a:endParaRPr>
          </a:p>
          <a:p>
            <a:pPr marL="0" lvl="0" indent="0" algn="l" rtl="0">
              <a:spcBef>
                <a:spcPts val="0"/>
              </a:spcBef>
              <a:spcAft>
                <a:spcPts val="0"/>
              </a:spcAft>
              <a:buNone/>
            </a:pPr>
            <a:endParaRPr sz="1600"/>
          </a:p>
        </p:txBody>
      </p:sp>
      <p:pic>
        <p:nvPicPr>
          <p:cNvPr id="76" name="Google Shape;76;p9" descr="Person pointing toward a screen presenting."/>
          <p:cNvPicPr preferRelativeResize="0"/>
          <p:nvPr/>
        </p:nvPicPr>
        <p:blipFill rotWithShape="1">
          <a:blip r:embed="rId3">
            <a:alphaModFix/>
          </a:blip>
          <a:srcRect r="3325"/>
          <a:stretch/>
        </p:blipFill>
        <p:spPr>
          <a:xfrm>
            <a:off x="824575" y="2237175"/>
            <a:ext cx="3607425" cy="2098475"/>
          </a:xfrm>
          <a:prstGeom prst="rect">
            <a:avLst/>
          </a:prstGeom>
          <a:noFill/>
          <a:ln>
            <a:noFill/>
          </a:ln>
        </p:spPr>
      </p:pic>
      <p:sp>
        <p:nvSpPr>
          <p:cNvPr id="77" name="Google Shape;77;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6</a:t>
            </a:fld>
            <a:endParaRPr/>
          </a:p>
        </p:txBody>
      </p:sp>
      <p:sp>
        <p:nvSpPr>
          <p:cNvPr id="84" name="Google Shape;84;p10"/>
          <p:cNvSpPr>
            <a:spLocks noGrp="1"/>
          </p:cNvSpPr>
          <p:nvPr>
            <p:ph type="title" idx="4294967295"/>
          </p:nvPr>
        </p:nvSpPr>
        <p:spPr>
          <a:xfrm>
            <a:off x="1132350" y="0"/>
            <a:ext cx="6879300" cy="7383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MRAS Value Add - What’s in it for Me?</a:t>
            </a:r>
          </a:p>
        </p:txBody>
      </p:sp>
      <p:sp>
        <p:nvSpPr>
          <p:cNvPr id="85" name="Google Shape;85;p10"/>
          <p:cNvSpPr txBox="1"/>
          <p:nvPr/>
        </p:nvSpPr>
        <p:spPr>
          <a:xfrm>
            <a:off x="788000" y="2559225"/>
            <a:ext cx="4229100" cy="12558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0"/>
              </a:spcBef>
              <a:spcAft>
                <a:spcPts val="0"/>
              </a:spcAft>
              <a:buNone/>
            </a:pPr>
            <a:r>
              <a:rPr lang="en-US" sz="1100" b="1">
                <a:solidFill>
                  <a:srgbClr val="000000"/>
                </a:solidFill>
              </a:rPr>
              <a:t>GSA as a Broker </a:t>
            </a:r>
            <a:endParaRPr sz="1100" b="1">
              <a:solidFill>
                <a:srgbClr val="000000"/>
              </a:solidFill>
            </a:endParaRPr>
          </a:p>
          <a:p>
            <a:pPr marL="342900" lvl="0" indent="-234950" algn="l" rtl="0">
              <a:lnSpc>
                <a:spcPct val="115000"/>
              </a:lnSpc>
              <a:spcBef>
                <a:spcPts val="0"/>
              </a:spcBef>
              <a:spcAft>
                <a:spcPts val="0"/>
              </a:spcAft>
              <a:buClr>
                <a:srgbClr val="0000FF"/>
              </a:buClr>
              <a:buSzPts val="1100"/>
              <a:buChar char="●"/>
            </a:pPr>
            <a:r>
              <a:rPr lang="en-US" sz="1100">
                <a:solidFill>
                  <a:srgbClr val="000000"/>
                </a:solidFill>
              </a:rPr>
              <a:t>GSA acts as a liaison between customers and industry partners </a:t>
            </a:r>
            <a:endParaRPr sz="1100">
              <a:solidFill>
                <a:srgbClr val="000000"/>
              </a:solidFill>
            </a:endParaRPr>
          </a:p>
          <a:p>
            <a:pPr marL="342900" lvl="0" indent="-234950" algn="l" rtl="0">
              <a:lnSpc>
                <a:spcPct val="115000"/>
              </a:lnSpc>
              <a:spcBef>
                <a:spcPts val="0"/>
              </a:spcBef>
              <a:spcAft>
                <a:spcPts val="0"/>
              </a:spcAft>
              <a:buClr>
                <a:srgbClr val="0000FF"/>
              </a:buClr>
              <a:buSzPts val="1100"/>
              <a:buChar char="●"/>
            </a:pPr>
            <a:r>
              <a:rPr lang="en-US" sz="1100">
                <a:solidFill>
                  <a:srgbClr val="000000"/>
                </a:solidFill>
              </a:rPr>
              <a:t>Customer feedback may not be timely, so GSA is an alternate available resource</a:t>
            </a:r>
            <a:endParaRPr sz="1100">
              <a:solidFill>
                <a:srgbClr val="000000"/>
              </a:solidFill>
            </a:endParaRPr>
          </a:p>
          <a:p>
            <a:pPr marL="342900" lvl="0" indent="-234950" algn="l" rtl="0">
              <a:lnSpc>
                <a:spcPct val="115000"/>
              </a:lnSpc>
              <a:spcBef>
                <a:spcPts val="0"/>
              </a:spcBef>
              <a:spcAft>
                <a:spcPts val="0"/>
              </a:spcAft>
              <a:buClr>
                <a:srgbClr val="0000FF"/>
              </a:buClr>
              <a:buSzPts val="1100"/>
              <a:buChar char="●"/>
            </a:pPr>
            <a:r>
              <a:rPr lang="en-US" sz="1100">
                <a:solidFill>
                  <a:srgbClr val="000000"/>
                </a:solidFill>
              </a:rPr>
              <a:t>Partnering  with Customers to Meet Small Business Goals</a:t>
            </a:r>
            <a:endParaRPr sz="1100"/>
          </a:p>
        </p:txBody>
      </p:sp>
      <p:pic>
        <p:nvPicPr>
          <p:cNvPr id="86" name="Google Shape;86;p10" descr="A meter ranging from 1 to 1.00 pointing at 45%."/>
          <p:cNvPicPr preferRelativeResize="0"/>
          <p:nvPr/>
        </p:nvPicPr>
        <p:blipFill rotWithShape="1">
          <a:blip r:embed="rId3">
            <a:alphaModFix/>
          </a:blip>
          <a:srcRect l="38752" t="23556" r="39661" b="52027"/>
          <a:stretch/>
        </p:blipFill>
        <p:spPr>
          <a:xfrm>
            <a:off x="2915125" y="815850"/>
            <a:ext cx="2400494" cy="1527301"/>
          </a:xfrm>
          <a:prstGeom prst="rect">
            <a:avLst/>
          </a:prstGeom>
          <a:noFill/>
          <a:ln w="9525" cap="flat" cmpd="sng">
            <a:solidFill>
              <a:srgbClr val="888888"/>
            </a:solidFill>
            <a:prstDash val="solid"/>
            <a:round/>
            <a:headEnd type="none" w="sm" len="sm"/>
            <a:tailEnd type="none" w="sm" len="sm"/>
          </a:ln>
          <a:effectLst>
            <a:outerShdw blurRad="57150" dist="76200" dir="9420000" algn="bl" rotWithShape="0">
              <a:srgbClr val="000000">
                <a:alpha val="50000"/>
              </a:srgbClr>
            </a:outerShdw>
          </a:effectLst>
        </p:spPr>
      </p:pic>
      <p:sp>
        <p:nvSpPr>
          <p:cNvPr id="87" name="Google Shape;87;p10"/>
          <p:cNvSpPr txBox="1"/>
          <p:nvPr/>
        </p:nvSpPr>
        <p:spPr>
          <a:xfrm>
            <a:off x="828175" y="815850"/>
            <a:ext cx="2057400" cy="152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b="1">
                <a:solidFill>
                  <a:srgbClr val="000000"/>
                </a:solidFill>
              </a:rPr>
              <a:t>Conversions: </a:t>
            </a:r>
            <a:r>
              <a:rPr lang="en-US" sz="1100">
                <a:solidFill>
                  <a:srgbClr val="000000"/>
                </a:solidFill>
              </a:rPr>
              <a:t>approximately 4</a:t>
            </a:r>
            <a:r>
              <a:rPr lang="en-US" sz="1100"/>
              <a:t>5</a:t>
            </a:r>
            <a:r>
              <a:rPr lang="en-US" sz="1100">
                <a:solidFill>
                  <a:srgbClr val="000000"/>
                </a:solidFill>
              </a:rPr>
              <a:t>% of MRAS RFIs are awarded to GSA contract holders = </a:t>
            </a:r>
            <a:r>
              <a:rPr lang="en-US" sz="1100" b="1">
                <a:solidFill>
                  <a:srgbClr val="000000"/>
                </a:solidFill>
              </a:rPr>
              <a:t>$</a:t>
            </a:r>
            <a:r>
              <a:rPr lang="en-US" sz="1100" b="1"/>
              <a:t>60</a:t>
            </a:r>
            <a:r>
              <a:rPr lang="en-US" sz="1100" b="1">
                <a:solidFill>
                  <a:srgbClr val="000000"/>
                </a:solidFill>
              </a:rPr>
              <a:t> Billion</a:t>
            </a:r>
            <a:r>
              <a:rPr lang="en-US" sz="1100">
                <a:solidFill>
                  <a:srgbClr val="000000"/>
                </a:solidFill>
              </a:rPr>
              <a:t> in awards </a:t>
            </a:r>
            <a:endParaRPr/>
          </a:p>
        </p:txBody>
      </p:sp>
      <p:pic>
        <p:nvPicPr>
          <p:cNvPr id="88" name="Google Shape;88;p10" descr="A box with the words Response - Small Business&#10;FY 2023 47,432&#10;FY 2024 58,461"/>
          <p:cNvPicPr preferRelativeResize="0"/>
          <p:nvPr/>
        </p:nvPicPr>
        <p:blipFill rotWithShape="1">
          <a:blip r:embed="rId4">
            <a:alphaModFix/>
          </a:blip>
          <a:srcRect l="28421" t="50922" r="34657" b="7818"/>
          <a:stretch/>
        </p:blipFill>
        <p:spPr>
          <a:xfrm>
            <a:off x="5198600" y="2595050"/>
            <a:ext cx="3375081" cy="1739574"/>
          </a:xfrm>
          <a:prstGeom prst="rect">
            <a:avLst/>
          </a:prstGeom>
          <a:noFill/>
          <a:ln>
            <a:noFill/>
          </a:ln>
          <a:effectLst>
            <a:outerShdw blurRad="57150" dist="47625" dir="63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7</a:t>
            </a:fld>
            <a:endParaRPr/>
          </a:p>
        </p:txBody>
      </p:sp>
      <p:sp>
        <p:nvSpPr>
          <p:cNvPr id="95" name="Google Shape;95;p11"/>
          <p:cNvSpPr txBox="1"/>
          <p:nvPr/>
        </p:nvSpPr>
        <p:spPr>
          <a:xfrm>
            <a:off x="733425" y="588075"/>
            <a:ext cx="7716600" cy="738300"/>
          </a:xfrm>
          <a:prstGeom prst="rect">
            <a:avLst/>
          </a:prstGeom>
          <a:noFill/>
          <a:ln>
            <a:noFill/>
          </a:ln>
        </p:spPr>
        <p:txBody>
          <a:bodyPr spcFirstLastPara="1" wrap="square" lIns="68575" tIns="68575" rIns="68575" bIns="68575" anchor="t" anchorCtr="0">
            <a:noAutofit/>
          </a:bodyPr>
          <a:lstStyle/>
          <a:p>
            <a:pPr marL="0" lvl="0" indent="0" algn="ctr" rtl="0">
              <a:lnSpc>
                <a:spcPct val="115000"/>
              </a:lnSpc>
              <a:spcBef>
                <a:spcPts val="0"/>
              </a:spcBef>
              <a:spcAft>
                <a:spcPts val="0"/>
              </a:spcAft>
              <a:buNone/>
            </a:pPr>
            <a:r>
              <a:rPr lang="en-US" sz="1300" b="1">
                <a:solidFill>
                  <a:srgbClr val="000000"/>
                </a:solidFill>
              </a:rPr>
              <a:t>Increased Facetime - Without any additional work from you!</a:t>
            </a:r>
            <a:endParaRPr sz="1300" b="1">
              <a:solidFill>
                <a:srgbClr val="000000"/>
              </a:solidFill>
            </a:endParaRPr>
          </a:p>
          <a:p>
            <a:pPr marL="0" lvl="0" indent="0" algn="ctr" rtl="0">
              <a:lnSpc>
                <a:spcPct val="115000"/>
              </a:lnSpc>
              <a:spcBef>
                <a:spcPts val="0"/>
              </a:spcBef>
              <a:spcAft>
                <a:spcPts val="0"/>
              </a:spcAft>
              <a:buNone/>
            </a:pPr>
            <a:r>
              <a:rPr lang="en-US" sz="1100">
                <a:solidFill>
                  <a:srgbClr val="000000"/>
                </a:solidFill>
              </a:rPr>
              <a:t>More visibility as a potential source - we share previous market research reports with customers that have similar requirements.</a:t>
            </a:r>
            <a:endParaRPr sz="1100"/>
          </a:p>
        </p:txBody>
      </p:sp>
      <p:pic>
        <p:nvPicPr>
          <p:cNvPr id="96" name="Google Shape;96;p11" descr="MRAS Number of Agencies Served comparison FY 2023 66 compared to FY 2024 56"/>
          <p:cNvPicPr preferRelativeResize="0"/>
          <p:nvPr/>
        </p:nvPicPr>
        <p:blipFill rotWithShape="1">
          <a:blip r:embed="rId3">
            <a:alphaModFix/>
          </a:blip>
          <a:srcRect t="20486" r="74709" b="53268"/>
          <a:stretch/>
        </p:blipFill>
        <p:spPr>
          <a:xfrm>
            <a:off x="1171575" y="2369585"/>
            <a:ext cx="3800449" cy="1916665"/>
          </a:xfrm>
          <a:prstGeom prst="rect">
            <a:avLst/>
          </a:prstGeom>
          <a:noFill/>
          <a:ln>
            <a:noFill/>
          </a:ln>
          <a:effectLst>
            <a:outerShdw blurRad="57150" dist="57150" dir="5880000" algn="bl" rotWithShape="0">
              <a:srgbClr val="000000">
                <a:alpha val="50000"/>
              </a:srgbClr>
            </a:outerShdw>
          </a:effectLst>
        </p:spPr>
      </p:pic>
      <p:graphicFrame>
        <p:nvGraphicFramePr>
          <p:cNvPr id="97" name="Google Shape;97;p11"/>
          <p:cNvGraphicFramePr/>
          <p:nvPr>
            <p:extLst>
              <p:ext uri="{D42A27DB-BD31-4B8C-83A1-F6EECF244321}">
                <p14:modId xmlns:p14="http://schemas.microsoft.com/office/powerpoint/2010/main" val="2486723006"/>
              </p:ext>
            </p:extLst>
          </p:nvPr>
        </p:nvGraphicFramePr>
        <p:xfrm>
          <a:off x="5079263" y="2058300"/>
          <a:ext cx="3580350" cy="2267400"/>
        </p:xfrm>
        <a:graphic>
          <a:graphicData uri="http://schemas.openxmlformats.org/drawingml/2006/table">
            <a:tbl>
              <a:tblPr firstRow="1">
                <a:noFill/>
                <a:tableStyleId>{833D93B4-59E0-4DA2-B502-FFE38B561103}</a:tableStyleId>
              </a:tblPr>
              <a:tblGrid>
                <a:gridCol w="2476500">
                  <a:extLst>
                    <a:ext uri="{9D8B030D-6E8A-4147-A177-3AD203B41FA5}">
                      <a16:colId xmlns:a16="http://schemas.microsoft.com/office/drawing/2014/main" val="20000"/>
                    </a:ext>
                  </a:extLst>
                </a:gridCol>
                <a:gridCol w="507100">
                  <a:extLst>
                    <a:ext uri="{9D8B030D-6E8A-4147-A177-3AD203B41FA5}">
                      <a16:colId xmlns:a16="http://schemas.microsoft.com/office/drawing/2014/main" val="20001"/>
                    </a:ext>
                  </a:extLst>
                </a:gridCol>
                <a:gridCol w="596750">
                  <a:extLst>
                    <a:ext uri="{9D8B030D-6E8A-4147-A177-3AD203B41FA5}">
                      <a16:colId xmlns:a16="http://schemas.microsoft.com/office/drawing/2014/main" val="20002"/>
                    </a:ext>
                  </a:extLst>
                </a:gridCol>
              </a:tblGrid>
              <a:tr h="327650">
                <a:tc gridSpan="3">
                  <a:txBody>
                    <a:bodyPr/>
                    <a:lstStyle/>
                    <a:p>
                      <a:pPr marL="0" lvl="0" indent="0" algn="ctr" rtl="0">
                        <a:spcBef>
                          <a:spcPts val="0"/>
                        </a:spcBef>
                        <a:spcAft>
                          <a:spcPts val="0"/>
                        </a:spcAft>
                        <a:buNone/>
                      </a:pPr>
                      <a:r>
                        <a:rPr lang="en-US" sz="1000" b="1"/>
                        <a:t>MRAS - Number Requests Per Agency</a:t>
                      </a:r>
                      <a:endParaRPr sz="1000" b="1"/>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2725">
                <a:tc>
                  <a:txBody>
                    <a:bodyPr/>
                    <a:lstStyle/>
                    <a:p>
                      <a:pPr marL="0" lvl="0" indent="0" algn="l" rtl="0">
                        <a:spcBef>
                          <a:spcPts val="0"/>
                        </a:spcBef>
                        <a:spcAft>
                          <a:spcPts val="0"/>
                        </a:spcAft>
                        <a:buNone/>
                      </a:pPr>
                      <a:r>
                        <a:rPr lang="en-US" sz="900" b="1"/>
                        <a:t>Agency</a:t>
                      </a:r>
                      <a:endParaRPr sz="900" b="1"/>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E9E9E9"/>
                    </a:solidFill>
                  </a:tcPr>
                </a:tc>
                <a:tc>
                  <a:txBody>
                    <a:bodyPr/>
                    <a:lstStyle/>
                    <a:p>
                      <a:pPr marL="0" lvl="0" indent="0" algn="l" rtl="0">
                        <a:spcBef>
                          <a:spcPts val="0"/>
                        </a:spcBef>
                        <a:spcAft>
                          <a:spcPts val="0"/>
                        </a:spcAft>
                        <a:buNone/>
                      </a:pPr>
                      <a:r>
                        <a:rPr lang="en-US" sz="900" b="1"/>
                        <a:t>FY23</a:t>
                      </a:r>
                      <a:endParaRPr sz="900" b="1"/>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E9E9E9"/>
                    </a:solidFill>
                  </a:tcPr>
                </a:tc>
                <a:tc>
                  <a:txBody>
                    <a:bodyPr/>
                    <a:lstStyle/>
                    <a:p>
                      <a:pPr marL="0" lvl="0" indent="0" algn="l" rtl="0">
                        <a:spcBef>
                          <a:spcPts val="0"/>
                        </a:spcBef>
                        <a:spcAft>
                          <a:spcPts val="0"/>
                        </a:spcAft>
                        <a:buNone/>
                      </a:pPr>
                      <a:r>
                        <a:rPr lang="en-US" sz="900" b="1"/>
                        <a:t>FY24</a:t>
                      </a:r>
                      <a:endParaRPr sz="900" b="1"/>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E9E9E9"/>
                    </a:solidFill>
                  </a:tcPr>
                </a:tc>
                <a:extLst>
                  <a:ext uri="{0D108BD9-81ED-4DB2-BD59-A6C34878D82A}">
                    <a16:rowId xmlns:a16="http://schemas.microsoft.com/office/drawing/2014/main" val="10001"/>
                  </a:ext>
                </a:extLst>
              </a:tr>
              <a:tr h="312725">
                <a:tc>
                  <a:txBody>
                    <a:bodyPr/>
                    <a:lstStyle/>
                    <a:p>
                      <a:pPr marL="0" lvl="0" indent="0" algn="l" rtl="0">
                        <a:spcBef>
                          <a:spcPts val="0"/>
                        </a:spcBef>
                        <a:spcAft>
                          <a:spcPts val="0"/>
                        </a:spcAft>
                        <a:buNone/>
                      </a:pPr>
                      <a:r>
                        <a:rPr lang="en-US" sz="900"/>
                        <a:t>Air Force</a:t>
                      </a:r>
                      <a:endParaRPr sz="90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900"/>
                        <a:t>252</a:t>
                      </a:r>
                      <a:endParaRPr sz="90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900"/>
                        <a:t>203</a:t>
                      </a:r>
                      <a:endParaRPr sz="90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extLst>
                  <a:ext uri="{0D108BD9-81ED-4DB2-BD59-A6C34878D82A}">
                    <a16:rowId xmlns:a16="http://schemas.microsoft.com/office/drawing/2014/main" val="10002"/>
                  </a:ext>
                </a:extLst>
              </a:tr>
              <a:tr h="332100">
                <a:tc>
                  <a:txBody>
                    <a:bodyPr/>
                    <a:lstStyle/>
                    <a:p>
                      <a:pPr marL="0" lvl="0" indent="0" algn="l" rtl="0">
                        <a:spcBef>
                          <a:spcPts val="0"/>
                        </a:spcBef>
                        <a:spcAft>
                          <a:spcPts val="0"/>
                        </a:spcAft>
                        <a:buNone/>
                      </a:pPr>
                      <a:r>
                        <a:rPr lang="en-US" sz="900"/>
                        <a:t>Army</a:t>
                      </a:r>
                      <a:endParaRPr sz="90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US" sz="900"/>
                        <a:t>153</a:t>
                      </a:r>
                      <a:endParaRPr sz="90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US" sz="900"/>
                        <a:t>176</a:t>
                      </a:r>
                      <a:endParaRPr sz="90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extLst>
                  <a:ext uri="{0D108BD9-81ED-4DB2-BD59-A6C34878D82A}">
                    <a16:rowId xmlns:a16="http://schemas.microsoft.com/office/drawing/2014/main" val="10003"/>
                  </a:ext>
                </a:extLst>
              </a:tr>
              <a:tr h="312725">
                <a:tc>
                  <a:txBody>
                    <a:bodyPr/>
                    <a:lstStyle/>
                    <a:p>
                      <a:pPr marL="0" lvl="0" indent="0" algn="l" rtl="0">
                        <a:spcBef>
                          <a:spcPts val="0"/>
                        </a:spcBef>
                        <a:spcAft>
                          <a:spcPts val="0"/>
                        </a:spcAft>
                        <a:buNone/>
                      </a:pPr>
                      <a:r>
                        <a:rPr lang="en-US" sz="900"/>
                        <a:t>Dept. of Health and Human Services (HHS)</a:t>
                      </a:r>
                      <a:endParaRPr sz="90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900"/>
                        <a:t>145</a:t>
                      </a:r>
                      <a:endParaRPr sz="90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900"/>
                        <a:t>205</a:t>
                      </a:r>
                      <a:endParaRPr sz="90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extLst>
                  <a:ext uri="{0D108BD9-81ED-4DB2-BD59-A6C34878D82A}">
                    <a16:rowId xmlns:a16="http://schemas.microsoft.com/office/drawing/2014/main" val="10004"/>
                  </a:ext>
                </a:extLst>
              </a:tr>
              <a:tr h="312725">
                <a:tc>
                  <a:txBody>
                    <a:bodyPr/>
                    <a:lstStyle/>
                    <a:p>
                      <a:pPr marL="0" lvl="0" indent="0" algn="l" rtl="0">
                        <a:spcBef>
                          <a:spcPts val="0"/>
                        </a:spcBef>
                        <a:spcAft>
                          <a:spcPts val="0"/>
                        </a:spcAft>
                        <a:buNone/>
                      </a:pPr>
                      <a:r>
                        <a:rPr lang="en-US" sz="900"/>
                        <a:t>GSA</a:t>
                      </a:r>
                      <a:endParaRPr sz="90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900"/>
                        <a:t>112</a:t>
                      </a:r>
                      <a:endParaRPr sz="90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900"/>
                        <a:t>70</a:t>
                      </a:r>
                      <a:endParaRPr sz="90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extLst>
                  <a:ext uri="{0D108BD9-81ED-4DB2-BD59-A6C34878D82A}">
                    <a16:rowId xmlns:a16="http://schemas.microsoft.com/office/drawing/2014/main" val="10005"/>
                  </a:ext>
                </a:extLst>
              </a:tr>
              <a:tr h="312725">
                <a:tc>
                  <a:txBody>
                    <a:bodyPr/>
                    <a:lstStyle/>
                    <a:p>
                      <a:pPr marL="0" lvl="0" indent="0" algn="l" rtl="0">
                        <a:spcBef>
                          <a:spcPts val="0"/>
                        </a:spcBef>
                        <a:spcAft>
                          <a:spcPts val="0"/>
                        </a:spcAft>
                        <a:buNone/>
                      </a:pPr>
                      <a:r>
                        <a:rPr lang="en-US" sz="900"/>
                        <a:t>Dept. of Homeland Security</a:t>
                      </a:r>
                      <a:endParaRPr sz="90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900"/>
                        <a:t>102</a:t>
                      </a:r>
                      <a:endParaRPr sz="90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900" dirty="0"/>
                        <a:t>103</a:t>
                      </a:r>
                      <a:endParaRPr sz="900" dirty="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extLst>
                  <a:ext uri="{0D108BD9-81ED-4DB2-BD59-A6C34878D82A}">
                    <a16:rowId xmlns:a16="http://schemas.microsoft.com/office/drawing/2014/main" val="10006"/>
                  </a:ext>
                </a:extLst>
              </a:tr>
            </a:tbl>
          </a:graphicData>
        </a:graphic>
      </p:graphicFrame>
      <p:sp>
        <p:nvSpPr>
          <p:cNvPr id="98" name="Google Shape;98;p11"/>
          <p:cNvSpPr txBox="1"/>
          <p:nvPr/>
        </p:nvSpPr>
        <p:spPr>
          <a:xfrm>
            <a:off x="1171666" y="2038350"/>
            <a:ext cx="3800400" cy="34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t>MRAS - Number of Agencies Served</a:t>
            </a:r>
            <a:endParaRPr sz="1000" b="1"/>
          </a:p>
        </p:txBody>
      </p:sp>
      <p:sp>
        <p:nvSpPr>
          <p:cNvPr id="99" name="Google Shape;99;p11">
            <a:extLst>
              <a:ext uri="{C183D7F6-B498-43B3-948B-1728B52AA6E4}">
                <adec:decorative xmlns:adec="http://schemas.microsoft.com/office/drawing/2017/decorative" val="1"/>
              </a:ext>
            </a:extLst>
          </p:cNvPr>
          <p:cNvSpPr/>
          <p:nvPr/>
        </p:nvSpPr>
        <p:spPr>
          <a:xfrm>
            <a:off x="2898250" y="1104900"/>
            <a:ext cx="347100" cy="857400"/>
          </a:xfrm>
          <a:prstGeom prst="downArrow">
            <a:avLst>
              <a:gd name="adj1" fmla="val 50000"/>
              <a:gd name="adj2" fmla="val 50000"/>
            </a:avLst>
          </a:prstGeom>
          <a:solidFill>
            <a:srgbClr val="EFEFE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 name="Google Shape;100;p11">
            <a:extLst>
              <a:ext uri="{C183D7F6-B498-43B3-948B-1728B52AA6E4}">
                <adec:decorative xmlns:adec="http://schemas.microsoft.com/office/drawing/2017/decorative" val="1"/>
              </a:ext>
            </a:extLst>
          </p:cNvPr>
          <p:cNvSpPr/>
          <p:nvPr/>
        </p:nvSpPr>
        <p:spPr>
          <a:xfrm>
            <a:off x="6488700" y="1100100"/>
            <a:ext cx="347100" cy="857400"/>
          </a:xfrm>
          <a:prstGeom prst="downArrow">
            <a:avLst>
              <a:gd name="adj1" fmla="val 50000"/>
              <a:gd name="adj2" fmla="val 50000"/>
            </a:avLst>
          </a:prstGeom>
          <a:solidFill>
            <a:srgbClr val="EFEFE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p11"/>
          <p:cNvSpPr>
            <a:spLocks noGrp="1"/>
          </p:cNvSpPr>
          <p:nvPr>
            <p:ph type="title" idx="4294967295"/>
          </p:nvPr>
        </p:nvSpPr>
        <p:spPr>
          <a:xfrm>
            <a:off x="1132350" y="0"/>
            <a:ext cx="6879300" cy="7383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MRAS Value Add - What’s in it for 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8</a:t>
            </a:fld>
            <a:endParaRPr/>
          </a:p>
        </p:txBody>
      </p:sp>
      <p:sp>
        <p:nvSpPr>
          <p:cNvPr id="108" name="Google Shape;108;p12" descr="Green trapezoid"/>
          <p:cNvSpPr/>
          <p:nvPr/>
        </p:nvSpPr>
        <p:spPr>
          <a:xfrm>
            <a:off x="1071600" y="614625"/>
            <a:ext cx="7000800" cy="1836600"/>
          </a:xfrm>
          <a:prstGeom prst="trapezoid">
            <a:avLst>
              <a:gd name="adj" fmla="val 25000"/>
            </a:avLst>
          </a:prstGeom>
          <a:solidFill>
            <a:srgbClr val="B6D7A8"/>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12"/>
          <p:cNvSpPr txBox="1"/>
          <p:nvPr/>
        </p:nvSpPr>
        <p:spPr>
          <a:xfrm>
            <a:off x="1623600" y="614625"/>
            <a:ext cx="5896800" cy="872700"/>
          </a:xfrm>
          <a:prstGeom prst="rect">
            <a:avLst/>
          </a:prstGeom>
          <a:noFill/>
          <a:ln>
            <a:noFill/>
          </a:ln>
        </p:spPr>
        <p:txBody>
          <a:bodyPr spcFirstLastPara="1" wrap="square" lIns="68575" tIns="68575" rIns="68575" bIns="68575" anchor="t" anchorCtr="0">
            <a:noAutofit/>
          </a:bodyPr>
          <a:lstStyle/>
          <a:p>
            <a:pPr marL="0" lvl="0" indent="0" algn="ctr" rtl="0">
              <a:lnSpc>
                <a:spcPct val="115000"/>
              </a:lnSpc>
              <a:spcBef>
                <a:spcPts val="0"/>
              </a:spcBef>
              <a:spcAft>
                <a:spcPts val="0"/>
              </a:spcAft>
              <a:buNone/>
            </a:pPr>
            <a:r>
              <a:rPr lang="en-US" sz="1300" b="1">
                <a:solidFill>
                  <a:srgbClr val="000000"/>
                </a:solidFill>
              </a:rPr>
              <a:t>Free Lead Sourcing</a:t>
            </a:r>
            <a:endParaRPr sz="1300" b="1">
              <a:solidFill>
                <a:srgbClr val="000000"/>
              </a:solidFill>
            </a:endParaRPr>
          </a:p>
          <a:p>
            <a:pPr marL="0" lvl="0" indent="0" algn="ctr" rtl="0">
              <a:lnSpc>
                <a:spcPct val="115000"/>
              </a:lnSpc>
              <a:spcBef>
                <a:spcPts val="0"/>
              </a:spcBef>
              <a:spcAft>
                <a:spcPts val="0"/>
              </a:spcAft>
              <a:buNone/>
            </a:pPr>
            <a:r>
              <a:rPr lang="en-US" sz="1100">
                <a:solidFill>
                  <a:srgbClr val="000000"/>
                </a:solidFill>
              </a:rPr>
              <a:t>Notifications of current MRAS RFIs are sent to industry partners based on NAICs/SINs held</a:t>
            </a:r>
            <a:endParaRPr sz="1100">
              <a:solidFill>
                <a:srgbClr val="000000"/>
              </a:solidFill>
            </a:endParaRPr>
          </a:p>
          <a:p>
            <a:pPr marL="0" lvl="0" indent="0" algn="l" rtl="0">
              <a:lnSpc>
                <a:spcPct val="115000"/>
              </a:lnSpc>
              <a:spcBef>
                <a:spcPts val="0"/>
              </a:spcBef>
              <a:spcAft>
                <a:spcPts val="0"/>
              </a:spcAft>
              <a:buNone/>
            </a:pPr>
            <a:endParaRPr sz="1100"/>
          </a:p>
        </p:txBody>
      </p:sp>
      <p:graphicFrame>
        <p:nvGraphicFramePr>
          <p:cNvPr id="110" name="Google Shape;110;p12"/>
          <p:cNvGraphicFramePr/>
          <p:nvPr>
            <p:extLst>
              <p:ext uri="{D42A27DB-BD31-4B8C-83A1-F6EECF244321}">
                <p14:modId xmlns:p14="http://schemas.microsoft.com/office/powerpoint/2010/main" val="3813375840"/>
              </p:ext>
            </p:extLst>
          </p:nvPr>
        </p:nvGraphicFramePr>
        <p:xfrm>
          <a:off x="4286250" y="2493900"/>
          <a:ext cx="3795175" cy="1894325"/>
        </p:xfrm>
        <a:graphic>
          <a:graphicData uri="http://schemas.openxmlformats.org/drawingml/2006/table">
            <a:tbl>
              <a:tblPr firstRow="1">
                <a:noFill/>
                <a:tableStyleId>{833D93B4-59E0-4DA2-B502-FFE38B561103}</a:tableStyleId>
              </a:tblPr>
              <a:tblGrid>
                <a:gridCol w="2973775">
                  <a:extLst>
                    <a:ext uri="{9D8B030D-6E8A-4147-A177-3AD203B41FA5}">
                      <a16:colId xmlns:a16="http://schemas.microsoft.com/office/drawing/2014/main" val="20000"/>
                    </a:ext>
                  </a:extLst>
                </a:gridCol>
                <a:gridCol w="410700">
                  <a:extLst>
                    <a:ext uri="{9D8B030D-6E8A-4147-A177-3AD203B41FA5}">
                      <a16:colId xmlns:a16="http://schemas.microsoft.com/office/drawing/2014/main" val="20001"/>
                    </a:ext>
                  </a:extLst>
                </a:gridCol>
                <a:gridCol w="410700">
                  <a:extLst>
                    <a:ext uri="{9D8B030D-6E8A-4147-A177-3AD203B41FA5}">
                      <a16:colId xmlns:a16="http://schemas.microsoft.com/office/drawing/2014/main" val="20002"/>
                    </a:ext>
                  </a:extLst>
                </a:gridCol>
              </a:tblGrid>
              <a:tr h="315325">
                <a:tc gridSpan="3">
                  <a:txBody>
                    <a:bodyPr/>
                    <a:lstStyle/>
                    <a:p>
                      <a:pPr marL="0" lvl="0" indent="0" algn="ctr" rtl="0">
                        <a:spcBef>
                          <a:spcPts val="0"/>
                        </a:spcBef>
                        <a:spcAft>
                          <a:spcPts val="0"/>
                        </a:spcAft>
                        <a:buNone/>
                      </a:pPr>
                      <a:r>
                        <a:rPr lang="en-US" sz="900" b="1"/>
                        <a:t>Top 5 NAICS</a:t>
                      </a:r>
                      <a:endParaRPr sz="900" b="1"/>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7600">
                <a:tc>
                  <a:txBody>
                    <a:bodyPr/>
                    <a:lstStyle/>
                    <a:p>
                      <a:pPr marL="0" lvl="0" indent="0" algn="l" rtl="0">
                        <a:spcBef>
                          <a:spcPts val="0"/>
                        </a:spcBef>
                        <a:spcAft>
                          <a:spcPts val="0"/>
                        </a:spcAft>
                        <a:buNone/>
                      </a:pPr>
                      <a:r>
                        <a:rPr lang="en-US" sz="700" b="1"/>
                        <a:t>NAICS</a:t>
                      </a:r>
                      <a:endParaRPr sz="700" b="1"/>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E9E9E9"/>
                    </a:solidFill>
                  </a:tcPr>
                </a:tc>
                <a:tc>
                  <a:txBody>
                    <a:bodyPr/>
                    <a:lstStyle/>
                    <a:p>
                      <a:pPr marL="0" lvl="0" indent="0" algn="l" rtl="0">
                        <a:spcBef>
                          <a:spcPts val="0"/>
                        </a:spcBef>
                        <a:spcAft>
                          <a:spcPts val="0"/>
                        </a:spcAft>
                        <a:buNone/>
                      </a:pPr>
                      <a:r>
                        <a:rPr lang="en-US" sz="700" b="1"/>
                        <a:t>FY23</a:t>
                      </a:r>
                      <a:endParaRPr sz="700" b="1"/>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E9E9E9"/>
                    </a:solidFill>
                  </a:tcPr>
                </a:tc>
                <a:tc>
                  <a:txBody>
                    <a:bodyPr/>
                    <a:lstStyle/>
                    <a:p>
                      <a:pPr marL="0" lvl="0" indent="0" algn="l" rtl="0">
                        <a:spcBef>
                          <a:spcPts val="0"/>
                        </a:spcBef>
                        <a:spcAft>
                          <a:spcPts val="0"/>
                        </a:spcAft>
                        <a:buNone/>
                      </a:pPr>
                      <a:r>
                        <a:rPr lang="en-US" sz="700" b="1"/>
                        <a:t>FY24</a:t>
                      </a:r>
                      <a:endParaRPr sz="700" b="1"/>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E9E9E9"/>
                    </a:solidFill>
                  </a:tcPr>
                </a:tc>
                <a:extLst>
                  <a:ext uri="{0D108BD9-81ED-4DB2-BD59-A6C34878D82A}">
                    <a16:rowId xmlns:a16="http://schemas.microsoft.com/office/drawing/2014/main" val="10001"/>
                  </a:ext>
                </a:extLst>
              </a:tr>
              <a:tr h="298300">
                <a:tc>
                  <a:txBody>
                    <a:bodyPr/>
                    <a:lstStyle/>
                    <a:p>
                      <a:pPr marL="0" lvl="0" indent="0" algn="l" rtl="0">
                        <a:spcBef>
                          <a:spcPts val="0"/>
                        </a:spcBef>
                        <a:spcAft>
                          <a:spcPts val="0"/>
                        </a:spcAft>
                        <a:buNone/>
                      </a:pPr>
                      <a:r>
                        <a:rPr lang="en-US" sz="600" b="1"/>
                        <a:t>541611 </a:t>
                      </a:r>
                      <a:r>
                        <a:rPr lang="en-US" sz="600"/>
                        <a:t>Management and Financial Consulting etc.</a:t>
                      </a:r>
                      <a:endParaRPr sz="6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800"/>
                        <a:t>282</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800"/>
                        <a:t>272</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extLst>
                  <a:ext uri="{0D108BD9-81ED-4DB2-BD59-A6C34878D82A}">
                    <a16:rowId xmlns:a16="http://schemas.microsoft.com/office/drawing/2014/main" val="10002"/>
                  </a:ext>
                </a:extLst>
              </a:tr>
              <a:tr h="250075">
                <a:tc>
                  <a:txBody>
                    <a:bodyPr/>
                    <a:lstStyle/>
                    <a:p>
                      <a:pPr marL="0" lvl="0" indent="0" algn="l" rtl="0">
                        <a:spcBef>
                          <a:spcPts val="0"/>
                        </a:spcBef>
                        <a:spcAft>
                          <a:spcPts val="0"/>
                        </a:spcAft>
                        <a:buNone/>
                      </a:pPr>
                      <a:r>
                        <a:rPr lang="en-US" sz="600" b="1"/>
                        <a:t>561210</a:t>
                      </a:r>
                      <a:r>
                        <a:rPr lang="en-US" sz="600"/>
                        <a:t> Facilities Support Services</a:t>
                      </a:r>
                      <a:endParaRPr sz="6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US" sz="800"/>
                        <a:t>148</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US" sz="800"/>
                        <a:t>182</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extLst>
                  <a:ext uri="{0D108BD9-81ED-4DB2-BD59-A6C34878D82A}">
                    <a16:rowId xmlns:a16="http://schemas.microsoft.com/office/drawing/2014/main" val="10003"/>
                  </a:ext>
                </a:extLst>
              </a:tr>
              <a:tr h="250075">
                <a:tc>
                  <a:txBody>
                    <a:bodyPr/>
                    <a:lstStyle/>
                    <a:p>
                      <a:pPr marL="0" lvl="0" indent="0" algn="l" rtl="0">
                        <a:spcBef>
                          <a:spcPts val="0"/>
                        </a:spcBef>
                        <a:spcAft>
                          <a:spcPts val="0"/>
                        </a:spcAft>
                        <a:buNone/>
                      </a:pPr>
                      <a:r>
                        <a:rPr lang="en-US" sz="600" b="1"/>
                        <a:t>541511</a:t>
                      </a:r>
                      <a:r>
                        <a:rPr lang="en-US" sz="600"/>
                        <a:t> Web Based Marketing - Services</a:t>
                      </a:r>
                      <a:endParaRPr sz="6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800"/>
                        <a:t>197</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800"/>
                        <a:t>175</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extLst>
                  <a:ext uri="{0D108BD9-81ED-4DB2-BD59-A6C34878D82A}">
                    <a16:rowId xmlns:a16="http://schemas.microsoft.com/office/drawing/2014/main" val="10004"/>
                  </a:ext>
                </a:extLst>
              </a:tr>
              <a:tr h="250075">
                <a:tc>
                  <a:txBody>
                    <a:bodyPr/>
                    <a:lstStyle/>
                    <a:p>
                      <a:pPr marL="0" lvl="0" indent="0" algn="l" rtl="0">
                        <a:spcBef>
                          <a:spcPts val="0"/>
                        </a:spcBef>
                        <a:spcAft>
                          <a:spcPts val="0"/>
                        </a:spcAft>
                        <a:buNone/>
                      </a:pPr>
                      <a:r>
                        <a:rPr lang="en-US" sz="600" b="1"/>
                        <a:t>541519 </a:t>
                      </a:r>
                      <a:r>
                        <a:rPr lang="en-US" sz="600"/>
                        <a:t>Other Computer Related Services</a:t>
                      </a:r>
                      <a:endParaRPr sz="6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US" sz="800"/>
                        <a:t>193</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US" sz="800"/>
                        <a:t>168</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extLst>
                  <a:ext uri="{0D108BD9-81ED-4DB2-BD59-A6C34878D82A}">
                    <a16:rowId xmlns:a16="http://schemas.microsoft.com/office/drawing/2014/main" val="10005"/>
                  </a:ext>
                </a:extLst>
              </a:tr>
              <a:tr h="322875">
                <a:tc>
                  <a:txBody>
                    <a:bodyPr/>
                    <a:lstStyle/>
                    <a:p>
                      <a:pPr marL="0" lvl="0" indent="0" algn="l" rtl="0">
                        <a:spcBef>
                          <a:spcPts val="0"/>
                        </a:spcBef>
                        <a:spcAft>
                          <a:spcPts val="0"/>
                        </a:spcAft>
                        <a:buNone/>
                      </a:pPr>
                      <a:r>
                        <a:rPr lang="en-US" sz="600" b="1"/>
                        <a:t>541990 </a:t>
                      </a:r>
                      <a:r>
                        <a:rPr lang="en-US" sz="600"/>
                        <a:t>All Other Professional, Scientific, and Technical Services (Non-IT)</a:t>
                      </a:r>
                      <a:endParaRPr sz="6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800"/>
                        <a:t>139</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800" dirty="0"/>
                        <a:t>125</a:t>
                      </a:r>
                      <a:endParaRPr sz="800" dirty="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extLst>
                  <a:ext uri="{0D108BD9-81ED-4DB2-BD59-A6C34878D82A}">
                    <a16:rowId xmlns:a16="http://schemas.microsoft.com/office/drawing/2014/main" val="10006"/>
                  </a:ext>
                </a:extLst>
              </a:tr>
            </a:tbl>
          </a:graphicData>
        </a:graphic>
      </p:graphicFrame>
      <p:pic>
        <p:nvPicPr>
          <p:cNvPr id="111" name="Google Shape;111;p12" descr="Free Lead Sourcing&#10;Notifications of current MRAS RFIs are sent to industry partners based on NACIs/SINs held&#10;Chart comparting categories for FY 2023 and FY 2024"/>
          <p:cNvPicPr preferRelativeResize="0"/>
          <p:nvPr/>
        </p:nvPicPr>
        <p:blipFill rotWithShape="1">
          <a:blip r:embed="rId3">
            <a:alphaModFix/>
          </a:blip>
          <a:srcRect l="28587" t="13899" r="29939" b="52649"/>
          <a:stretch/>
        </p:blipFill>
        <p:spPr>
          <a:xfrm>
            <a:off x="2937938" y="1155950"/>
            <a:ext cx="3268124" cy="1215775"/>
          </a:xfrm>
          <a:prstGeom prst="rect">
            <a:avLst/>
          </a:prstGeom>
          <a:noFill/>
          <a:ln>
            <a:noFill/>
          </a:ln>
          <a:effectLst>
            <a:outerShdw blurRad="57150" dist="38100" dir="5400000" algn="bl" rotWithShape="0">
              <a:srgbClr val="000000">
                <a:alpha val="50000"/>
              </a:srgbClr>
            </a:outerShdw>
          </a:effectLst>
        </p:spPr>
      </p:pic>
      <p:graphicFrame>
        <p:nvGraphicFramePr>
          <p:cNvPr id="112" name="Google Shape;112;p12"/>
          <p:cNvGraphicFramePr/>
          <p:nvPr>
            <p:extLst>
              <p:ext uri="{D42A27DB-BD31-4B8C-83A1-F6EECF244321}">
                <p14:modId xmlns:p14="http://schemas.microsoft.com/office/powerpoint/2010/main" val="177127003"/>
              </p:ext>
            </p:extLst>
          </p:nvPr>
        </p:nvGraphicFramePr>
        <p:xfrm>
          <a:off x="1080600" y="2493888"/>
          <a:ext cx="3097350" cy="1894300"/>
        </p:xfrm>
        <a:graphic>
          <a:graphicData uri="http://schemas.openxmlformats.org/drawingml/2006/table">
            <a:tbl>
              <a:tblPr firstRow="1">
                <a:noFill/>
                <a:tableStyleId>{833D93B4-59E0-4DA2-B502-FFE38B561103}</a:tableStyleId>
              </a:tblPr>
              <a:tblGrid>
                <a:gridCol w="2088400">
                  <a:extLst>
                    <a:ext uri="{9D8B030D-6E8A-4147-A177-3AD203B41FA5}">
                      <a16:colId xmlns:a16="http://schemas.microsoft.com/office/drawing/2014/main" val="20000"/>
                    </a:ext>
                  </a:extLst>
                </a:gridCol>
                <a:gridCol w="559425">
                  <a:extLst>
                    <a:ext uri="{9D8B030D-6E8A-4147-A177-3AD203B41FA5}">
                      <a16:colId xmlns:a16="http://schemas.microsoft.com/office/drawing/2014/main" val="20001"/>
                    </a:ext>
                  </a:extLst>
                </a:gridCol>
                <a:gridCol w="449525">
                  <a:extLst>
                    <a:ext uri="{9D8B030D-6E8A-4147-A177-3AD203B41FA5}">
                      <a16:colId xmlns:a16="http://schemas.microsoft.com/office/drawing/2014/main" val="20002"/>
                    </a:ext>
                  </a:extLst>
                </a:gridCol>
              </a:tblGrid>
              <a:tr h="338800">
                <a:tc gridSpan="3">
                  <a:txBody>
                    <a:bodyPr/>
                    <a:lstStyle/>
                    <a:p>
                      <a:pPr marL="0" lvl="0" indent="0" algn="ctr" rtl="0">
                        <a:spcBef>
                          <a:spcPts val="0"/>
                        </a:spcBef>
                        <a:spcAft>
                          <a:spcPts val="0"/>
                        </a:spcAft>
                        <a:buNone/>
                      </a:pPr>
                      <a:r>
                        <a:rPr lang="en-US" sz="900" b="1"/>
                        <a:t>Top 5 SINs</a:t>
                      </a:r>
                      <a:endParaRPr sz="900" b="1"/>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1000">
                <a:tc>
                  <a:txBody>
                    <a:bodyPr/>
                    <a:lstStyle/>
                    <a:p>
                      <a:pPr marL="0" lvl="0" indent="0" algn="l" rtl="0">
                        <a:spcBef>
                          <a:spcPts val="0"/>
                        </a:spcBef>
                        <a:spcAft>
                          <a:spcPts val="0"/>
                        </a:spcAft>
                        <a:buNone/>
                      </a:pPr>
                      <a:r>
                        <a:rPr lang="en-US" sz="700" b="1"/>
                        <a:t>SINs</a:t>
                      </a:r>
                      <a:endParaRPr sz="700" b="1"/>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E9E9E9"/>
                    </a:solidFill>
                  </a:tcPr>
                </a:tc>
                <a:tc>
                  <a:txBody>
                    <a:bodyPr/>
                    <a:lstStyle/>
                    <a:p>
                      <a:pPr marL="0" lvl="0" indent="0" algn="l" rtl="0">
                        <a:spcBef>
                          <a:spcPts val="0"/>
                        </a:spcBef>
                        <a:spcAft>
                          <a:spcPts val="0"/>
                        </a:spcAft>
                        <a:buNone/>
                      </a:pPr>
                      <a:r>
                        <a:rPr lang="en-US" sz="700" b="1"/>
                        <a:t>FY23</a:t>
                      </a:r>
                      <a:endParaRPr sz="700" b="1"/>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E9E9E9"/>
                    </a:solidFill>
                  </a:tcPr>
                </a:tc>
                <a:tc>
                  <a:txBody>
                    <a:bodyPr/>
                    <a:lstStyle/>
                    <a:p>
                      <a:pPr marL="0" lvl="0" indent="0" algn="l" rtl="0">
                        <a:spcBef>
                          <a:spcPts val="0"/>
                        </a:spcBef>
                        <a:spcAft>
                          <a:spcPts val="0"/>
                        </a:spcAft>
                        <a:buNone/>
                      </a:pPr>
                      <a:r>
                        <a:rPr lang="en-US" sz="700" b="1"/>
                        <a:t>FY24</a:t>
                      </a:r>
                      <a:endParaRPr sz="700" b="1"/>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E9E9E9"/>
                    </a:solidFill>
                  </a:tcPr>
                </a:tc>
                <a:extLst>
                  <a:ext uri="{0D108BD9-81ED-4DB2-BD59-A6C34878D82A}">
                    <a16:rowId xmlns:a16="http://schemas.microsoft.com/office/drawing/2014/main" val="10001"/>
                  </a:ext>
                </a:extLst>
              </a:tr>
              <a:tr h="252075">
                <a:tc>
                  <a:txBody>
                    <a:bodyPr/>
                    <a:lstStyle/>
                    <a:p>
                      <a:pPr marL="0" lvl="0" indent="0" algn="l" rtl="0">
                        <a:spcBef>
                          <a:spcPts val="0"/>
                        </a:spcBef>
                        <a:spcAft>
                          <a:spcPts val="0"/>
                        </a:spcAft>
                        <a:buNone/>
                      </a:pPr>
                      <a:r>
                        <a:rPr lang="en-US" sz="600" b="1"/>
                        <a:t>OASIS SB Pool 1</a:t>
                      </a:r>
                      <a:endParaRPr sz="600" b="1"/>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800"/>
                        <a:t>313</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800"/>
                        <a:t>287</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extLst>
                  <a:ext uri="{0D108BD9-81ED-4DB2-BD59-A6C34878D82A}">
                    <a16:rowId xmlns:a16="http://schemas.microsoft.com/office/drawing/2014/main" val="10002"/>
                  </a:ext>
                </a:extLst>
              </a:tr>
              <a:tr h="225850">
                <a:tc>
                  <a:txBody>
                    <a:bodyPr/>
                    <a:lstStyle/>
                    <a:p>
                      <a:pPr marL="0" lvl="0" indent="0" algn="l" rtl="0">
                        <a:spcBef>
                          <a:spcPts val="0"/>
                        </a:spcBef>
                        <a:spcAft>
                          <a:spcPts val="0"/>
                        </a:spcAft>
                        <a:buNone/>
                      </a:pPr>
                      <a:r>
                        <a:rPr lang="en-US" sz="600" b="1"/>
                        <a:t>OASIS 8a Pool 1</a:t>
                      </a:r>
                      <a:endParaRPr sz="600" b="1"/>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US" sz="800"/>
                        <a:t>297</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US" sz="800"/>
                        <a:t>283</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extLst>
                  <a:ext uri="{0D108BD9-81ED-4DB2-BD59-A6C34878D82A}">
                    <a16:rowId xmlns:a16="http://schemas.microsoft.com/office/drawing/2014/main" val="10003"/>
                  </a:ext>
                </a:extLst>
              </a:tr>
              <a:tr h="278075">
                <a:tc>
                  <a:txBody>
                    <a:bodyPr/>
                    <a:lstStyle/>
                    <a:p>
                      <a:pPr marL="0" lvl="0" indent="0" algn="l" rtl="0">
                        <a:spcBef>
                          <a:spcPts val="0"/>
                        </a:spcBef>
                        <a:spcAft>
                          <a:spcPts val="0"/>
                        </a:spcAft>
                        <a:buNone/>
                      </a:pPr>
                      <a:r>
                        <a:rPr lang="en-US" sz="600" b="1"/>
                        <a:t>54151S</a:t>
                      </a:r>
                      <a:r>
                        <a:rPr lang="en-US" sz="600"/>
                        <a:t> Information technology professional services</a:t>
                      </a:r>
                      <a:endParaRPr sz="6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800"/>
                        <a:t>272</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800"/>
                        <a:t>264</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extLst>
                  <a:ext uri="{0D108BD9-81ED-4DB2-BD59-A6C34878D82A}">
                    <a16:rowId xmlns:a16="http://schemas.microsoft.com/office/drawing/2014/main" val="10004"/>
                  </a:ext>
                </a:extLst>
              </a:tr>
              <a:tr h="290425">
                <a:tc>
                  <a:txBody>
                    <a:bodyPr/>
                    <a:lstStyle/>
                    <a:p>
                      <a:pPr marL="0" lvl="0" indent="0" algn="l" rtl="0">
                        <a:spcBef>
                          <a:spcPts val="0"/>
                        </a:spcBef>
                        <a:spcAft>
                          <a:spcPts val="0"/>
                        </a:spcAft>
                        <a:buClr>
                          <a:srgbClr val="000000"/>
                        </a:buClr>
                        <a:buSzPts val="1100"/>
                        <a:buFont typeface="Arial"/>
                        <a:buNone/>
                      </a:pPr>
                      <a:r>
                        <a:rPr lang="en-US" sz="600" b="1">
                          <a:solidFill>
                            <a:srgbClr val="000000"/>
                          </a:solidFill>
                        </a:rPr>
                        <a:t>541611 </a:t>
                      </a:r>
                      <a:r>
                        <a:rPr lang="en-US" sz="600">
                          <a:solidFill>
                            <a:srgbClr val="000000"/>
                          </a:solidFill>
                        </a:rPr>
                        <a:t> Web Based Marketing - Services</a:t>
                      </a:r>
                      <a:endParaRPr sz="600" b="1">
                        <a:solidFill>
                          <a:srgbClr val="000000"/>
                        </a:solidFill>
                      </a:endParaRPr>
                    </a:p>
                    <a:p>
                      <a:pPr marL="0" lvl="0" indent="0" algn="l" rtl="0">
                        <a:spcBef>
                          <a:spcPts val="0"/>
                        </a:spcBef>
                        <a:spcAft>
                          <a:spcPts val="0"/>
                        </a:spcAft>
                        <a:buNone/>
                      </a:pPr>
                      <a:endParaRPr sz="600" b="1"/>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800"/>
                        <a:t>227</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800"/>
                        <a:t>226</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extLst>
                  <a:ext uri="{0D108BD9-81ED-4DB2-BD59-A6C34878D82A}">
                    <a16:rowId xmlns:a16="http://schemas.microsoft.com/office/drawing/2014/main" val="10005"/>
                  </a:ext>
                </a:extLst>
              </a:tr>
              <a:tr h="278075">
                <a:tc>
                  <a:txBody>
                    <a:bodyPr/>
                    <a:lstStyle/>
                    <a:p>
                      <a:pPr marL="0" lvl="0" indent="0" algn="l" rtl="0">
                        <a:spcBef>
                          <a:spcPts val="0"/>
                        </a:spcBef>
                        <a:spcAft>
                          <a:spcPts val="0"/>
                        </a:spcAft>
                        <a:buNone/>
                      </a:pPr>
                      <a:r>
                        <a:rPr lang="en-US" sz="600" b="1"/>
                        <a:t>OASIS Pool 1</a:t>
                      </a:r>
                      <a:endParaRPr sz="600" b="1"/>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800"/>
                        <a:t>271</a:t>
                      </a:r>
                      <a:endParaRPr sz="80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tc>
                  <a:txBody>
                    <a:bodyPr/>
                    <a:lstStyle/>
                    <a:p>
                      <a:pPr marL="0" lvl="0" indent="0" algn="l" rtl="0">
                        <a:spcBef>
                          <a:spcPts val="0"/>
                        </a:spcBef>
                        <a:spcAft>
                          <a:spcPts val="0"/>
                        </a:spcAft>
                        <a:buNone/>
                      </a:pPr>
                      <a:r>
                        <a:rPr lang="en-US" sz="800" dirty="0"/>
                        <a:t>218</a:t>
                      </a:r>
                      <a:endParaRPr sz="800" dirty="0"/>
                    </a:p>
                  </a:txBody>
                  <a:tcPr marL="91425" marR="91425" marT="91425" marB="0">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93ABCA"/>
                    </a:solidFill>
                  </a:tcPr>
                </a:tc>
                <a:extLst>
                  <a:ext uri="{0D108BD9-81ED-4DB2-BD59-A6C34878D82A}">
                    <a16:rowId xmlns:a16="http://schemas.microsoft.com/office/drawing/2014/main" val="10006"/>
                  </a:ext>
                </a:extLst>
              </a:tr>
            </a:tbl>
          </a:graphicData>
        </a:graphic>
      </p:graphicFrame>
      <p:sp>
        <p:nvSpPr>
          <p:cNvPr id="113" name="Google Shape;113;p12"/>
          <p:cNvSpPr>
            <a:spLocks noGrp="1"/>
          </p:cNvSpPr>
          <p:nvPr>
            <p:ph type="title" idx="4294967295"/>
          </p:nvPr>
        </p:nvSpPr>
        <p:spPr>
          <a:xfrm>
            <a:off x="1132350" y="0"/>
            <a:ext cx="6879300" cy="7383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MRAS Value Add - What’s in it for 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3" descr="Two people gesturing toward a laptop screen"/>
          <p:cNvPicPr preferRelativeResize="0"/>
          <p:nvPr/>
        </p:nvPicPr>
        <p:blipFill>
          <a:blip r:embed="rId3">
            <a:alphaModFix amt="43000"/>
          </a:blip>
          <a:stretch>
            <a:fillRect/>
          </a:stretch>
        </p:blipFill>
        <p:spPr>
          <a:xfrm>
            <a:off x="0" y="0"/>
            <a:ext cx="4387500" cy="3166800"/>
          </a:xfrm>
          <a:prstGeom prst="snip2DiagRect">
            <a:avLst>
              <a:gd name="adj1" fmla="val 0"/>
              <a:gd name="adj2" fmla="val 16667"/>
            </a:avLst>
          </a:prstGeom>
          <a:noFill/>
          <a:ln>
            <a:noFill/>
          </a:ln>
        </p:spPr>
      </p:pic>
      <p:sp>
        <p:nvSpPr>
          <p:cNvPr id="119" name="Google Shape;119;p13">
            <a:extLst>
              <a:ext uri="{C183D7F6-B498-43B3-948B-1728B52AA6E4}">
                <adec:decorative xmlns:adec="http://schemas.microsoft.com/office/drawing/2017/decorative" val="1"/>
              </a:ext>
            </a:extLst>
          </p:cNvPr>
          <p:cNvSpPr/>
          <p:nvPr/>
        </p:nvSpPr>
        <p:spPr>
          <a:xfrm>
            <a:off x="289050" y="1382509"/>
            <a:ext cx="1623000" cy="2455200"/>
          </a:xfrm>
          <a:prstGeom prst="rect">
            <a:avLst/>
          </a:prstGeom>
          <a:solidFill>
            <a:srgbClr val="FFFFFF"/>
          </a:solidFill>
          <a:ln w="9525" cap="flat" cmpd="sng">
            <a:solidFill>
              <a:schemeClr val="lt1"/>
            </a:solidFill>
            <a:prstDash val="solid"/>
            <a:round/>
            <a:headEnd type="none" w="sm" len="sm"/>
            <a:tailEnd type="none" w="sm" len="sm"/>
          </a:ln>
          <a:effectLst>
            <a:outerShdw blurRad="57150" dist="219075" dir="5400000" algn="bl" rotWithShape="0">
              <a:schemeClr val="lt2">
                <a:alpha val="44000"/>
              </a:scheme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3"/>
          <p:cNvSpPr/>
          <p:nvPr/>
        </p:nvSpPr>
        <p:spPr>
          <a:xfrm>
            <a:off x="357300" y="1510049"/>
            <a:ext cx="1486500" cy="56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a:solidFill>
                  <a:schemeClr val="accent6"/>
                </a:solidFill>
                <a:latin typeface="Cambria"/>
                <a:ea typeface="Cambria"/>
                <a:cs typeface="Cambria"/>
                <a:sym typeface="Cambria"/>
              </a:rPr>
              <a:t>GSA Advantage Product Market Research </a:t>
            </a:r>
            <a:endParaRPr sz="1200" b="1" dirty="0">
              <a:solidFill>
                <a:schemeClr val="accent6"/>
              </a:solidFill>
              <a:latin typeface="Cambria"/>
              <a:ea typeface="Cambria"/>
              <a:cs typeface="Cambria"/>
              <a:sym typeface="Cambria"/>
            </a:endParaRPr>
          </a:p>
        </p:txBody>
      </p:sp>
      <p:sp>
        <p:nvSpPr>
          <p:cNvPr id="122" name="Google Shape;122;p13"/>
          <p:cNvSpPr>
            <a:spLocks noGrp="1"/>
          </p:cNvSpPr>
          <p:nvPr>
            <p:ph type="title" idx="4294967295"/>
          </p:nvPr>
        </p:nvSpPr>
        <p:spPr>
          <a:xfrm>
            <a:off x="685863" y="277100"/>
            <a:ext cx="7769100" cy="9747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5087"/>
                </a:solidFill>
                <a:effectLst/>
                <a:uLnTx/>
                <a:uFillTx/>
                <a:latin typeface="Arial"/>
                <a:ea typeface="Arial"/>
                <a:cs typeface="Arial"/>
                <a:sym typeface="Arial"/>
              </a:rPr>
              <a:t>MRAS Service Offerings</a:t>
            </a:r>
            <a:endParaRPr kumimoji="0" lang="en-US"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3" name="Google Shape;123;p13">
            <a:extLst>
              <a:ext uri="{C183D7F6-B498-43B3-948B-1728B52AA6E4}">
                <adec:decorative xmlns:adec="http://schemas.microsoft.com/office/drawing/2017/decorative" val="1"/>
              </a:ext>
            </a:extLst>
          </p:cNvPr>
          <p:cNvSpPr/>
          <p:nvPr/>
        </p:nvSpPr>
        <p:spPr>
          <a:xfrm>
            <a:off x="2583710" y="1378525"/>
            <a:ext cx="1623000" cy="2455200"/>
          </a:xfrm>
          <a:prstGeom prst="rect">
            <a:avLst/>
          </a:prstGeom>
          <a:solidFill>
            <a:srgbClr val="FFFFFF"/>
          </a:solidFill>
          <a:ln w="9525" cap="flat" cmpd="sng">
            <a:solidFill>
              <a:schemeClr val="lt1"/>
            </a:solidFill>
            <a:prstDash val="solid"/>
            <a:round/>
            <a:headEnd type="none" w="sm" len="sm"/>
            <a:tailEnd type="none" w="sm" len="sm"/>
          </a:ln>
          <a:effectLst>
            <a:outerShdw blurRad="57150" dist="219075" dir="5400000" algn="bl" rotWithShape="0">
              <a:schemeClr val="lt2">
                <a:alpha val="44000"/>
              </a:scheme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13">
            <a:extLst>
              <a:ext uri="{C183D7F6-B498-43B3-948B-1728B52AA6E4}">
                <adec:decorative xmlns:adec="http://schemas.microsoft.com/office/drawing/2017/decorative" val="1"/>
              </a:ext>
            </a:extLst>
          </p:cNvPr>
          <p:cNvSpPr/>
          <p:nvPr/>
        </p:nvSpPr>
        <p:spPr>
          <a:xfrm>
            <a:off x="4878383" y="1378525"/>
            <a:ext cx="1623000" cy="2455200"/>
          </a:xfrm>
          <a:prstGeom prst="rect">
            <a:avLst/>
          </a:prstGeom>
          <a:solidFill>
            <a:srgbClr val="FFFFFF"/>
          </a:solidFill>
          <a:ln w="9525" cap="flat" cmpd="sng">
            <a:solidFill>
              <a:schemeClr val="lt1"/>
            </a:solidFill>
            <a:prstDash val="solid"/>
            <a:round/>
            <a:headEnd type="none" w="sm" len="sm"/>
            <a:tailEnd type="none" w="sm" len="sm"/>
          </a:ln>
          <a:effectLst>
            <a:outerShdw blurRad="57150" dist="219075" dir="5400000" algn="bl" rotWithShape="0">
              <a:schemeClr val="lt2">
                <a:alpha val="44000"/>
              </a:scheme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3">
            <a:extLst>
              <a:ext uri="{C183D7F6-B498-43B3-948B-1728B52AA6E4}">
                <adec:decorative xmlns:adec="http://schemas.microsoft.com/office/drawing/2017/decorative" val="1"/>
              </a:ext>
            </a:extLst>
          </p:cNvPr>
          <p:cNvSpPr/>
          <p:nvPr/>
        </p:nvSpPr>
        <p:spPr>
          <a:xfrm>
            <a:off x="7173068" y="1378525"/>
            <a:ext cx="1623000" cy="2455200"/>
          </a:xfrm>
          <a:prstGeom prst="rect">
            <a:avLst/>
          </a:prstGeom>
          <a:solidFill>
            <a:srgbClr val="FFFFFF"/>
          </a:solidFill>
          <a:ln w="9525" cap="flat" cmpd="sng">
            <a:solidFill>
              <a:schemeClr val="lt1"/>
            </a:solidFill>
            <a:prstDash val="solid"/>
            <a:round/>
            <a:headEnd type="none" w="sm" len="sm"/>
            <a:tailEnd type="none" w="sm" len="sm"/>
          </a:ln>
          <a:effectLst>
            <a:outerShdw blurRad="57150" dist="219075" dir="5400000" algn="bl" rotWithShape="0">
              <a:schemeClr val="lt2">
                <a:alpha val="44000"/>
              </a:scheme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p>
        </p:txBody>
      </p:sp>
      <p:cxnSp>
        <p:nvCxnSpPr>
          <p:cNvPr id="126" name="Google Shape;126;p13">
            <a:extLst>
              <a:ext uri="{C183D7F6-B498-43B3-948B-1728B52AA6E4}">
                <adec:decorative xmlns:adec="http://schemas.microsoft.com/office/drawing/2017/decorative" val="1"/>
              </a:ext>
            </a:extLst>
          </p:cNvPr>
          <p:cNvCxnSpPr/>
          <p:nvPr/>
        </p:nvCxnSpPr>
        <p:spPr>
          <a:xfrm rot="10799248">
            <a:off x="2731659" y="2285948"/>
            <a:ext cx="1371600" cy="10500"/>
          </a:xfrm>
          <a:prstGeom prst="straightConnector1">
            <a:avLst/>
          </a:prstGeom>
          <a:noFill/>
          <a:ln w="9525" cap="flat" cmpd="sng">
            <a:solidFill>
              <a:schemeClr val="dk2"/>
            </a:solidFill>
            <a:prstDash val="solid"/>
            <a:round/>
            <a:headEnd type="none" w="med" len="med"/>
            <a:tailEnd type="none" w="med" len="med"/>
          </a:ln>
        </p:spPr>
      </p:cxnSp>
      <p:cxnSp>
        <p:nvCxnSpPr>
          <p:cNvPr id="127" name="Google Shape;127;p13">
            <a:extLst>
              <a:ext uri="{C183D7F6-B498-43B3-948B-1728B52AA6E4}">
                <adec:decorative xmlns:adec="http://schemas.microsoft.com/office/drawing/2017/decorative" val="1"/>
              </a:ext>
            </a:extLst>
          </p:cNvPr>
          <p:cNvCxnSpPr/>
          <p:nvPr/>
        </p:nvCxnSpPr>
        <p:spPr>
          <a:xfrm rot="10800000">
            <a:off x="4970053" y="2285882"/>
            <a:ext cx="1371600" cy="10500"/>
          </a:xfrm>
          <a:prstGeom prst="straightConnector1">
            <a:avLst/>
          </a:prstGeom>
          <a:noFill/>
          <a:ln w="9525" cap="flat" cmpd="sng">
            <a:solidFill>
              <a:schemeClr val="dk2"/>
            </a:solidFill>
            <a:prstDash val="solid"/>
            <a:round/>
            <a:headEnd type="none" w="med" len="med"/>
            <a:tailEnd type="none" w="med" len="med"/>
          </a:ln>
        </p:spPr>
      </p:cxnSp>
      <p:cxnSp>
        <p:nvCxnSpPr>
          <p:cNvPr id="128" name="Google Shape;128;p13">
            <a:extLst>
              <a:ext uri="{C183D7F6-B498-43B3-948B-1728B52AA6E4}">
                <adec:decorative xmlns:adec="http://schemas.microsoft.com/office/drawing/2017/decorative" val="1"/>
              </a:ext>
            </a:extLst>
          </p:cNvPr>
          <p:cNvCxnSpPr/>
          <p:nvPr/>
        </p:nvCxnSpPr>
        <p:spPr>
          <a:xfrm rot="10800000" flipH="1">
            <a:off x="457200" y="2286000"/>
            <a:ext cx="1371600" cy="9000"/>
          </a:xfrm>
          <a:prstGeom prst="straightConnector1">
            <a:avLst/>
          </a:prstGeom>
          <a:noFill/>
          <a:ln w="9525" cap="flat" cmpd="sng">
            <a:solidFill>
              <a:schemeClr val="dk2"/>
            </a:solidFill>
            <a:prstDash val="solid"/>
            <a:round/>
            <a:headEnd type="none" w="med" len="med"/>
            <a:tailEnd type="none" w="med" len="med"/>
          </a:ln>
        </p:spPr>
      </p:cxnSp>
      <p:cxnSp>
        <p:nvCxnSpPr>
          <p:cNvPr id="129" name="Google Shape;129;p13">
            <a:extLst>
              <a:ext uri="{C183D7F6-B498-43B3-948B-1728B52AA6E4}">
                <adec:decorative xmlns:adec="http://schemas.microsoft.com/office/drawing/2017/decorative" val="1"/>
              </a:ext>
            </a:extLst>
          </p:cNvPr>
          <p:cNvCxnSpPr/>
          <p:nvPr/>
        </p:nvCxnSpPr>
        <p:spPr>
          <a:xfrm rot="10800000">
            <a:off x="7323814" y="2285882"/>
            <a:ext cx="1371600" cy="10500"/>
          </a:xfrm>
          <a:prstGeom prst="straightConnector1">
            <a:avLst/>
          </a:prstGeom>
          <a:noFill/>
          <a:ln w="9525" cap="flat" cmpd="sng">
            <a:solidFill>
              <a:schemeClr val="dk2"/>
            </a:solidFill>
            <a:prstDash val="solid"/>
            <a:round/>
            <a:headEnd type="none" w="med" len="med"/>
            <a:tailEnd type="none" w="med" len="med"/>
          </a:ln>
        </p:spPr>
      </p:cxnSp>
      <p:sp>
        <p:nvSpPr>
          <p:cNvPr id="130" name="Google Shape;130;p13"/>
          <p:cNvSpPr/>
          <p:nvPr/>
        </p:nvSpPr>
        <p:spPr>
          <a:xfrm>
            <a:off x="7241275" y="1510049"/>
            <a:ext cx="1486500" cy="56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accent6"/>
                </a:solidFill>
                <a:latin typeface="Cambria"/>
                <a:ea typeface="Cambria"/>
                <a:cs typeface="Cambria"/>
                <a:sym typeface="Cambria"/>
              </a:rPr>
              <a:t>Industry Outreach</a:t>
            </a:r>
            <a:endParaRPr sz="1200" b="1">
              <a:solidFill>
                <a:schemeClr val="accent6"/>
              </a:solidFill>
              <a:latin typeface="Cambria"/>
              <a:ea typeface="Cambria"/>
              <a:cs typeface="Cambria"/>
              <a:sym typeface="Cambria"/>
            </a:endParaRPr>
          </a:p>
          <a:p>
            <a:pPr marL="0" marR="0" lvl="0" indent="0" algn="ctr" rtl="0">
              <a:spcBef>
                <a:spcPts val="0"/>
              </a:spcBef>
              <a:spcAft>
                <a:spcPts val="0"/>
              </a:spcAft>
              <a:buNone/>
            </a:pPr>
            <a:endParaRPr sz="1200" b="1">
              <a:solidFill>
                <a:schemeClr val="accent6"/>
              </a:solidFill>
              <a:latin typeface="Cambria"/>
              <a:ea typeface="Cambria"/>
              <a:cs typeface="Cambria"/>
              <a:sym typeface="Cambria"/>
            </a:endParaRPr>
          </a:p>
        </p:txBody>
      </p:sp>
      <p:sp>
        <p:nvSpPr>
          <p:cNvPr id="131" name="Google Shape;131;p13"/>
          <p:cNvSpPr/>
          <p:nvPr/>
        </p:nvSpPr>
        <p:spPr>
          <a:xfrm>
            <a:off x="4946638" y="1510062"/>
            <a:ext cx="1486500" cy="56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accent6"/>
                </a:solidFill>
                <a:latin typeface="Cambria"/>
                <a:ea typeface="Cambria"/>
                <a:cs typeface="Cambria"/>
                <a:sym typeface="Cambria"/>
              </a:rPr>
              <a:t>Request for Information &amp; Market Research Report </a:t>
            </a:r>
            <a:endParaRPr sz="1200" b="1">
              <a:solidFill>
                <a:schemeClr val="accent6"/>
              </a:solidFill>
              <a:latin typeface="Cambria"/>
              <a:ea typeface="Cambria"/>
              <a:cs typeface="Cambria"/>
              <a:sym typeface="Cambria"/>
            </a:endParaRPr>
          </a:p>
          <a:p>
            <a:pPr marL="0" marR="0" lvl="0" indent="0" algn="ctr" rtl="0">
              <a:spcBef>
                <a:spcPts val="0"/>
              </a:spcBef>
              <a:spcAft>
                <a:spcPts val="0"/>
              </a:spcAft>
              <a:buNone/>
            </a:pPr>
            <a:endParaRPr sz="1200" b="1">
              <a:solidFill>
                <a:schemeClr val="accent6"/>
              </a:solidFill>
              <a:latin typeface="Cambria"/>
              <a:ea typeface="Cambria"/>
              <a:cs typeface="Cambria"/>
              <a:sym typeface="Cambria"/>
            </a:endParaRPr>
          </a:p>
        </p:txBody>
      </p:sp>
      <p:sp>
        <p:nvSpPr>
          <p:cNvPr id="132" name="Google Shape;132;p13"/>
          <p:cNvSpPr/>
          <p:nvPr/>
        </p:nvSpPr>
        <p:spPr>
          <a:xfrm>
            <a:off x="2651963" y="1510049"/>
            <a:ext cx="1486500" cy="56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accent6"/>
                </a:solidFill>
                <a:latin typeface="Cambria"/>
                <a:ea typeface="Cambria"/>
                <a:cs typeface="Cambria"/>
                <a:sym typeface="Cambria"/>
              </a:rPr>
              <a:t>Rapid Review</a:t>
            </a:r>
            <a:endParaRPr sz="1200" b="1">
              <a:solidFill>
                <a:schemeClr val="accent6"/>
              </a:solidFill>
              <a:latin typeface="Cambria"/>
              <a:ea typeface="Cambria"/>
              <a:cs typeface="Cambria"/>
              <a:sym typeface="Cambria"/>
            </a:endParaRPr>
          </a:p>
        </p:txBody>
      </p:sp>
      <p:sp>
        <p:nvSpPr>
          <p:cNvPr id="133" name="Google Shape;133;p13"/>
          <p:cNvSpPr txBox="1"/>
          <p:nvPr/>
        </p:nvSpPr>
        <p:spPr>
          <a:xfrm>
            <a:off x="457225" y="2393875"/>
            <a:ext cx="1371600" cy="13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Customers can search up to 20,000 items on GSA Advantage at once.</a:t>
            </a:r>
            <a:endParaRPr sz="1200" dirty="0">
              <a:latin typeface="Calibri"/>
              <a:ea typeface="Calibri"/>
              <a:cs typeface="Calibri"/>
              <a:sym typeface="Calibri"/>
            </a:endParaRPr>
          </a:p>
        </p:txBody>
      </p:sp>
      <p:sp>
        <p:nvSpPr>
          <p:cNvPr id="134" name="Google Shape;134;p13"/>
          <p:cNvSpPr txBox="1"/>
          <p:nvPr/>
        </p:nvSpPr>
        <p:spPr>
          <a:xfrm>
            <a:off x="2731638" y="2393875"/>
            <a:ext cx="1371600" cy="13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Calibri"/>
                <a:ea typeface="Calibri"/>
                <a:cs typeface="Calibri"/>
                <a:sym typeface="Calibri"/>
              </a:rPr>
              <a:t>Identifies if the requirement fits scope of existing GSA acquisition solutions in 48-72 hours.</a:t>
            </a:r>
            <a:endParaRPr sz="1200">
              <a:latin typeface="Calibri"/>
              <a:ea typeface="Calibri"/>
              <a:cs typeface="Calibri"/>
              <a:sym typeface="Calibri"/>
            </a:endParaRPr>
          </a:p>
        </p:txBody>
      </p:sp>
      <p:sp>
        <p:nvSpPr>
          <p:cNvPr id="135" name="Google Shape;135;p13"/>
          <p:cNvSpPr txBox="1"/>
          <p:nvPr/>
        </p:nvSpPr>
        <p:spPr>
          <a:xfrm>
            <a:off x="5004088" y="2393875"/>
            <a:ext cx="1371600" cy="13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Calibri"/>
                <a:ea typeface="Calibri"/>
                <a:cs typeface="Calibri"/>
                <a:sym typeface="Calibri"/>
              </a:rPr>
              <a:t>Streamlines the RFI process and consolidates the results into one report with visuals.</a:t>
            </a:r>
            <a:endParaRPr sz="1200">
              <a:latin typeface="Calibri"/>
              <a:ea typeface="Calibri"/>
              <a:cs typeface="Calibri"/>
              <a:sym typeface="Calibri"/>
            </a:endParaRPr>
          </a:p>
        </p:txBody>
      </p:sp>
      <p:sp>
        <p:nvSpPr>
          <p:cNvPr id="136" name="Google Shape;136;p13"/>
          <p:cNvSpPr txBox="1"/>
          <p:nvPr/>
        </p:nvSpPr>
        <p:spPr>
          <a:xfrm>
            <a:off x="7276500" y="2393875"/>
            <a:ext cx="1371600" cy="13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Calibri"/>
                <a:ea typeface="Calibri"/>
                <a:cs typeface="Calibri"/>
                <a:sym typeface="Calibri"/>
              </a:rPr>
              <a:t>GSA connects customers with industry partners to discuss current MRAS RFIs. </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37" name="Google Shape;137;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1928</TotalTime>
  <Words>2269</Words>
  <Application>Microsoft Office PowerPoint</Application>
  <PresentationFormat>On-screen Show (16:9)</PresentationFormat>
  <Paragraphs>334</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Comic Sans MS</vt:lpstr>
      <vt:lpstr>Oswald</vt:lpstr>
      <vt:lpstr>Montserrat</vt:lpstr>
      <vt:lpstr>Cambria</vt:lpstr>
      <vt:lpstr>Droid Serif</vt:lpstr>
      <vt:lpstr>Blank Presentation</vt:lpstr>
      <vt:lpstr>Making Market Research Easy Enhancing Industry Partnerships  </vt:lpstr>
      <vt:lpstr>AGENDA</vt:lpstr>
      <vt:lpstr>Market Research</vt:lpstr>
      <vt:lpstr>Why Research?</vt:lpstr>
      <vt:lpstr>What is GSA's Market Research as a Service (MRAS)?</vt:lpstr>
      <vt:lpstr>MRAS Value Add - What’s in it for Me?</vt:lpstr>
      <vt:lpstr>MRAS Value Add - What’s in it for Me?</vt:lpstr>
      <vt:lpstr>MRAS Value Add - What’s in it for Me?</vt:lpstr>
      <vt:lpstr>MRAS Service Offerings</vt:lpstr>
      <vt:lpstr>MRAS at a Glance</vt:lpstr>
      <vt:lpstr>MRAS Success Story</vt:lpstr>
      <vt:lpstr>The MRAS Process</vt:lpstr>
      <vt:lpstr>How we Research</vt:lpstr>
      <vt:lpstr>How we Research</vt:lpstr>
      <vt:lpstr>We Produce Visuals to Make Decisions Easier </vt:lpstr>
      <vt:lpstr>The Results</vt:lpstr>
      <vt:lpstr>How to find MRAS Surveys/RFIs </vt:lpstr>
      <vt:lpstr>New "Interested" Feature in eBuy </vt:lpstr>
      <vt:lpstr>Survey Description </vt:lpstr>
      <vt:lpstr>Company Information</vt:lpstr>
      <vt:lpstr>Business Size</vt:lpstr>
      <vt:lpstr>Reminder: Using Socio-economic Designations</vt:lpstr>
      <vt:lpstr>Technical Questions</vt:lpstr>
      <vt:lpstr>Offers</vt:lpstr>
      <vt:lpstr>Contract/SIN/NAICS</vt:lpstr>
      <vt:lpstr>Feedback</vt:lpstr>
      <vt:lpstr>Capability Information</vt:lpstr>
      <vt:lpstr>Submitting Your Response</vt:lpstr>
      <vt:lpstr>What Happens Next?</vt:lpstr>
      <vt:lpstr>Tips for your Capability Statement </vt:lpstr>
      <vt:lpstr>Reminders - Attachments</vt:lpstr>
      <vt:lpstr>Reminders - Points of Contact and Questions</vt:lpstr>
      <vt:lpstr>Reminders - Extensions and Updates </vt:lpstr>
      <vt:lpstr>MRAS Help Requests </vt:lpstr>
      <vt:lpstr>What Our Customers are Saying....</vt:lpstr>
      <vt:lpstr>Industry Training</vt:lpstr>
      <vt:lpstr>MRAS Resources</vt:lpstr>
      <vt:lpstr>Additional Vendor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TiffanyAShabanian</dc:creator>
  <cp:lastModifiedBy>YolandaGJohnson</cp:lastModifiedBy>
  <cp:revision>5</cp:revision>
  <dcterms:modified xsi:type="dcterms:W3CDTF">2024-09-11T20:11:21Z</dcterms:modified>
</cp:coreProperties>
</file>