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68" r:id="rId2"/>
  </p:sldMasterIdLst>
  <p:notesMasterIdLst>
    <p:notesMasterId r:id="rId23"/>
  </p:notesMasterIdLst>
  <p:handoutMasterIdLst>
    <p:handoutMasterId r:id="rId24"/>
  </p:handoutMasterIdLst>
  <p:sldIdLst>
    <p:sldId id="365" r:id="rId3"/>
    <p:sldId id="366" r:id="rId4"/>
    <p:sldId id="367" r:id="rId5"/>
    <p:sldId id="369" r:id="rId6"/>
    <p:sldId id="370" r:id="rId7"/>
    <p:sldId id="372" r:id="rId8"/>
    <p:sldId id="373" r:id="rId9"/>
    <p:sldId id="374" r:id="rId10"/>
    <p:sldId id="375" r:id="rId11"/>
    <p:sldId id="376" r:id="rId12"/>
    <p:sldId id="383" r:id="rId13"/>
    <p:sldId id="388" r:id="rId14"/>
    <p:sldId id="378" r:id="rId15"/>
    <p:sldId id="380" r:id="rId16"/>
    <p:sldId id="381" r:id="rId17"/>
    <p:sldId id="382" r:id="rId18"/>
    <p:sldId id="379" r:id="rId19"/>
    <p:sldId id="387" r:id="rId20"/>
    <p:sldId id="384" r:id="rId21"/>
    <p:sldId id="385" r:id="rId22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92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Yau" initials="M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C88"/>
    <a:srgbClr val="5F93D3"/>
    <a:srgbClr val="FFFFFF"/>
    <a:srgbClr val="4283BE"/>
    <a:srgbClr val="336699"/>
    <a:srgbClr val="FFCC00"/>
    <a:srgbClr val="00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03" autoAdjust="0"/>
    <p:restoredTop sz="85782" autoAdjust="0"/>
  </p:normalViewPr>
  <p:slideViewPr>
    <p:cSldViewPr>
      <p:cViewPr varScale="1">
        <p:scale>
          <a:sx n="72" d="100"/>
          <a:sy n="72" d="100"/>
        </p:scale>
        <p:origin x="-730" y="-77"/>
      </p:cViewPr>
      <p:guideLst>
        <p:guide orient="horz" pos="1092"/>
        <p:guide pos="528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69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64534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511" y="1"/>
            <a:ext cx="317069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64534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1"/>
            <a:ext cx="317069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64534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511" y="9121141"/>
            <a:ext cx="317069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64534">
              <a:defRPr sz="1200">
                <a:latin typeface="Times New Roman" pitchFamily="18" charset="0"/>
              </a:defRPr>
            </a:lvl1pPr>
          </a:lstStyle>
          <a:p>
            <a:fld id="{75380004-3411-4FA8-9C9F-E0D706A087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79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69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64534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511" y="1"/>
            <a:ext cx="317069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64534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471" y="4560571"/>
            <a:ext cx="53642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1"/>
            <a:ext cx="317069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64534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511" y="9121141"/>
            <a:ext cx="317069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64534">
              <a:defRPr sz="1200">
                <a:latin typeface="Times" pitchFamily="18" charset="0"/>
              </a:defRPr>
            </a:lvl1pPr>
          </a:lstStyle>
          <a:p>
            <a:fld id="{BA0E1374-4574-4D8A-8584-918267CBCC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86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906"/>
            <a:fld id="{F4F84B3C-BD84-49A0-9F4F-5D0A40B5C439}" type="slidenum">
              <a:rPr lang="en-US" smtClean="0">
                <a:solidFill>
                  <a:srgbClr val="000000"/>
                </a:solidFill>
              </a:rPr>
              <a:pPr defTabSz="964906"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distribute</a:t>
            </a:r>
            <a:r>
              <a:rPr lang="en-US" baseline="0" dirty="0"/>
              <a:t> ordering guides by email after this webinar.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 dirty="0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B8C612-4645-469C-BF2D-23E7C3B891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979764-BF6D-4EE4-8BDF-61F0C5A1F0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aded blue U.S. flag in background.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8333" r="20370" b="41667"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3" descr="Blue horizontal band"/>
          <p:cNvSpPr>
            <a:spLocks noChangeArrowheads="1"/>
          </p:cNvSpPr>
          <p:nvPr userDrawn="1"/>
        </p:nvSpPr>
        <p:spPr bwMode="auto">
          <a:xfrm>
            <a:off x="0" y="1709738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54" descr="GSA Starmark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>
              <a:defRPr/>
            </a:pPr>
            <a:r>
              <a:rPr lang="en-US" sz="1200" b="1" dirty="0">
                <a:solidFill>
                  <a:srgbClr val="464646"/>
                </a:solidFill>
                <a:latin typeface="Century Gothic" pitchFamily="34" charset="0"/>
                <a:ea typeface="ヒラギノ角ゴ Pro W3" pitchFamily="1" charset="-128"/>
              </a:rPr>
              <a:t>U.S. General Services Administration</a:t>
            </a:r>
            <a:endParaRPr lang="en-US" sz="1200" dirty="0">
              <a:solidFill>
                <a:srgbClr val="464646"/>
              </a:solidFill>
              <a:latin typeface="Century Gothic" pitchFamily="34" charset="0"/>
              <a:ea typeface="ヒラギノ角ゴ Pro W3" pitchFamily="1" charset="-128"/>
            </a:endParaRPr>
          </a:p>
        </p:txBody>
      </p:sp>
      <p:sp>
        <p:nvSpPr>
          <p:cNvPr id="7" name="Rectangle 53" descr="Blue horizontal band"/>
          <p:cNvSpPr>
            <a:spLocks noChangeArrowheads="1"/>
          </p:cNvSpPr>
          <p:nvPr userDrawn="1"/>
        </p:nvSpPr>
        <p:spPr bwMode="auto">
          <a:xfrm>
            <a:off x="0" y="1981200"/>
            <a:ext cx="9144000" cy="228600"/>
          </a:xfrm>
          <a:prstGeom prst="rect">
            <a:avLst/>
          </a:prstGeom>
          <a:solidFill>
            <a:srgbClr val="00539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2209800"/>
            <a:ext cx="8839200" cy="731520"/>
          </a:xfrm>
        </p:spPr>
        <p:txBody>
          <a:bodyPr wrap="none" anchor="ctr" anchorCtr="0">
            <a:noAutofit/>
          </a:bodyPr>
          <a:lstStyle>
            <a:lvl1pPr marL="342900" indent="0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14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93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3053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aded blue U.S. flag in background.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8333" r="20370" b="41667"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3" descr="Blue horizontal band"/>
          <p:cNvSpPr>
            <a:spLocks noChangeArrowheads="1"/>
          </p:cNvSpPr>
          <p:nvPr userDrawn="1"/>
        </p:nvSpPr>
        <p:spPr bwMode="auto">
          <a:xfrm>
            <a:off x="0" y="1709738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54" descr="GSA Starmark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>
              <a:defRPr/>
            </a:pPr>
            <a:r>
              <a:rPr lang="en-US" sz="1200" b="1" dirty="0">
                <a:solidFill>
                  <a:srgbClr val="464646"/>
                </a:solidFill>
                <a:latin typeface="Century Gothic" pitchFamily="34" charset="0"/>
                <a:ea typeface="ヒラギノ角ゴ Pro W3" pitchFamily="1" charset="-128"/>
              </a:rPr>
              <a:t>U.S. General Services Administration</a:t>
            </a:r>
            <a:endParaRPr lang="en-US" sz="1200" dirty="0">
              <a:solidFill>
                <a:srgbClr val="464646"/>
              </a:solidFill>
              <a:latin typeface="Century Gothic" pitchFamily="34" charset="0"/>
              <a:ea typeface="ヒラギノ角ゴ Pro W3" pitchFamily="1" charset="-128"/>
            </a:endParaRPr>
          </a:p>
        </p:txBody>
      </p:sp>
      <p:sp>
        <p:nvSpPr>
          <p:cNvPr id="7" name="Rectangle 53" descr="Blue horizontal band"/>
          <p:cNvSpPr>
            <a:spLocks noChangeArrowheads="1"/>
          </p:cNvSpPr>
          <p:nvPr userDrawn="1"/>
        </p:nvSpPr>
        <p:spPr bwMode="auto">
          <a:xfrm>
            <a:off x="0" y="1981200"/>
            <a:ext cx="9144000" cy="228600"/>
          </a:xfrm>
          <a:prstGeom prst="rect">
            <a:avLst/>
          </a:prstGeom>
          <a:solidFill>
            <a:srgbClr val="00539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2209800"/>
            <a:ext cx="8839200" cy="731520"/>
          </a:xfrm>
        </p:spPr>
        <p:txBody>
          <a:bodyPr wrap="none" anchor="ctr" anchorCtr="0">
            <a:noAutofit/>
          </a:bodyPr>
          <a:lstStyle>
            <a:lvl1pPr marL="342900" indent="0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71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62800" y="6455226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4021492-D8A9-4CEE-A327-F99EC7B60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B4FF86-13BF-4BB8-9742-B75BB5E307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4AABE7-0016-4AD7-9A67-CFD93CD45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A23EBD-47E0-4EC6-B53A-6C5818EAA6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A62689-93E6-4FE8-94FB-CAA0ACCC45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E081B9-605B-40F4-857E-1A70FD84AE0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C7918B-C8A9-483C-B1E7-02B17D9882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A055DB-1A29-4C40-8277-756BD26164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7920" name="Rectangle 48"/>
          <p:cNvSpPr>
            <a:spLocks noChangeArrowheads="1"/>
          </p:cNvSpPr>
          <p:nvPr userDrawn="1"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 userDrawn="1"/>
        </p:nvPicPr>
        <p:blipFill>
          <a:blip r:embed="rId14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2800" y="64770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defRPr sz="1600" b="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34021492-D8A9-4CEE-A327-F99EC7B60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013C8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400">
          <a:solidFill>
            <a:srgbClr val="013C8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013C8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aded blue U.S. flag in background.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20956" r="792" b="-4137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176463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769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Rectangle 53" descr="Blue horizontal band"/>
          <p:cNvSpPr>
            <a:spLocks noChangeArrowheads="1"/>
          </p:cNvSpPr>
          <p:nvPr userDrawn="1"/>
        </p:nvSpPr>
        <p:spPr bwMode="auto">
          <a:xfrm>
            <a:off x="0" y="838200"/>
            <a:ext cx="9144000" cy="119063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53" descr="Blue horizontal band"/>
          <p:cNvSpPr>
            <a:spLocks noChangeArrowheads="1"/>
          </p:cNvSpPr>
          <p:nvPr userDrawn="1"/>
        </p:nvSpPr>
        <p:spPr bwMode="auto">
          <a:xfrm>
            <a:off x="0" y="947738"/>
            <a:ext cx="9144000" cy="119062"/>
          </a:xfrm>
          <a:prstGeom prst="rect">
            <a:avLst/>
          </a:prstGeom>
          <a:solidFill>
            <a:srgbClr val="00539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8665126" y="6474023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9218A1CC-F019-4168-85F9-510D79EDB316}" type="slidenum">
              <a:rPr lang="en-US" sz="14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3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390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390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390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390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390"/>
          </a:solidFill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39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39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39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39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Ø"/>
        <a:defRPr sz="2400">
          <a:solidFill>
            <a:srgbClr val="005390"/>
          </a:solidFill>
          <a:latin typeface="Century Gothic" pitchFamily="34" charset="0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"/>
        <a:defRPr sz="2000">
          <a:solidFill>
            <a:srgbClr val="005390"/>
          </a:solidFill>
          <a:latin typeface="Century Gothic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Arial" pitchFamily="34" charset="0"/>
        <a:buChar char="–"/>
        <a:defRPr sz="2000">
          <a:solidFill>
            <a:srgbClr val="005390"/>
          </a:solidFill>
          <a:latin typeface="Century Gothic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§"/>
        <a:defRPr sz="2000">
          <a:solidFill>
            <a:srgbClr val="005390"/>
          </a:solidFill>
          <a:latin typeface="Century Gothic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ú"/>
        <a:defRPr sz="2000">
          <a:solidFill>
            <a:srgbClr val="005390"/>
          </a:solidFill>
          <a:latin typeface="Century Gothic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ú"/>
        <a:defRPr sz="2400">
          <a:solidFill>
            <a:srgbClr val="00539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ú"/>
        <a:defRPr sz="2400">
          <a:solidFill>
            <a:srgbClr val="00539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ú"/>
        <a:defRPr sz="2400">
          <a:solidFill>
            <a:srgbClr val="00539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ú"/>
        <a:defRPr sz="2400">
          <a:solidFill>
            <a:srgbClr val="00539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far/current/html/Subpart%208_4.html#wp108954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sa.gov/node/80073" TargetMode="External"/><Relationship Id="rId5" Type="http://schemas.openxmlformats.org/officeDocument/2006/relationships/hyperlink" Target="https://www.gsa.gov/node/84885" TargetMode="External"/><Relationship Id="rId4" Type="http://schemas.openxmlformats.org/officeDocument/2006/relationships/hyperlink" Target="https://www.gsa.gov/node/87526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advantage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cs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a.gov/os4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806005"/>
            <a:ext cx="9144000" cy="1384995"/>
          </a:xfr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Buying Guide For the Multiple Award </a:t>
            </a:r>
            <a:r>
              <a:rPr lang="en-US" dirty="0" smtClean="0"/>
              <a:t>Schedule </a:t>
            </a:r>
            <a:r>
              <a:rPr lang="en-US" dirty="0"/>
              <a:t>Enhanced SINs Office Supply 4</a:t>
            </a:r>
            <a:r>
              <a:rPr lang="en-US" baseline="30000" dirty="0"/>
              <a:t>th</a:t>
            </a:r>
            <a:r>
              <a:rPr lang="en-US" dirty="0"/>
              <a:t> Generation Solution (OS4)</a:t>
            </a:r>
          </a:p>
        </p:txBody>
      </p:sp>
      <p:sp>
        <p:nvSpPr>
          <p:cNvPr id="3075" name="Date"/>
          <p:cNvSpPr txBox="1">
            <a:spLocks noChangeArrowheads="1"/>
          </p:cNvSpPr>
          <p:nvPr/>
        </p:nvSpPr>
        <p:spPr bwMode="auto">
          <a:xfrm>
            <a:off x="457200" y="59436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990000"/>
                </a:solidFill>
                <a:latin typeface="Century Gothic" pitchFamily="34" charset="0"/>
              </a:rPr>
              <a:t>May 2020</a:t>
            </a:r>
            <a:endParaRPr lang="en-US" sz="1800" dirty="0">
              <a:solidFill>
                <a:srgbClr val="99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7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72" y="1481328"/>
            <a:ext cx="8579675" cy="1015663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Orders exceeding the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Simplified Acquisition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154988" cy="2743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Must be placed on a competitive basis (unless waiver applies)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Issue RFQ with description of the supplies and basis the selection will be made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Post the RFQ on e-Buy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Consult FAR 8.405-1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58616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62" y="1371600"/>
            <a:ext cx="7769225" cy="553998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990033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Establishing BPAs on OS4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5496" y="2209800"/>
            <a:ext cx="8154988" cy="2667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In accordance with </a:t>
            </a:r>
            <a:r>
              <a:rPr lang="en-US" sz="2000" dirty="0">
                <a:latin typeface="+mj-lt"/>
                <a:cs typeface="Arial" panose="020B0604020202020204" pitchFamily="34" charset="0"/>
                <a:hlinkClick r:id="rId3"/>
              </a:rPr>
              <a:t>Federal Acquisition Regulation (FAR) 8.405-3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, ordering activities may establish Blanket Purchase Agreements (BPAs) under any GSA Schedule contract. </a:t>
            </a:r>
            <a:r>
              <a:rPr lang="en-US" sz="2000" dirty="0">
                <a:latin typeface="+mj-lt"/>
                <a:cs typeface="Arial" panose="020B0604020202020204" pitchFamily="34" charset="0"/>
                <a:hlinkClick r:id="rId4"/>
              </a:rPr>
              <a:t>GSA Schedules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 simplify the filling of recurring needs for supplies and services, while leveraging ordering activities’ buying power by taking advantage of quantity discounts, saving administrative time, and reducing paperwork.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To </a:t>
            </a:r>
            <a:r>
              <a:rPr lang="en-US" sz="2000" dirty="0">
                <a:latin typeface="+mj-lt"/>
                <a:hlinkClick r:id="rId5"/>
              </a:rPr>
              <a:t>establish BPAs</a:t>
            </a:r>
            <a:r>
              <a:rPr lang="en-US" sz="2000" dirty="0">
                <a:latin typeface="+mj-lt"/>
              </a:rPr>
              <a:t>, ordering activities evaluate different contractors on Schedule for a particular category of supply or service, then establish an ongoing agreement for repetitive </a:t>
            </a:r>
            <a:r>
              <a:rPr lang="en-US" sz="2000" dirty="0">
                <a:latin typeface="+mj-lt"/>
                <a:hlinkClick r:id="rId6"/>
              </a:rPr>
              <a:t>orders</a:t>
            </a:r>
            <a:r>
              <a:rPr lang="en-US" sz="2000" dirty="0">
                <a:latin typeface="+mj-lt"/>
              </a:rPr>
              <a:t> from the selected contractor.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4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62" y="1371600"/>
            <a:ext cx="7769225" cy="553998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990033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Benefits of BPAs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5496" y="2209800"/>
            <a:ext cx="8154988" cy="2667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Convenience, efficiency, and reduced costs;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Eliminate contracting and open market costs including the search for sources, the need to prepare solicitations, and the requirement to synopsize the acquisition;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Provide opportunities to negotiate improved discounts;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Satisfy recurring requirements;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Reduce administrative costs by eliminating repetitive acquisition efforts;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Permit ordering activities to leverage buying power through volume purchasing;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Enable ordering activities streamlined ordering procedures;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Reduce procurement lead time; and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8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Tax</a:t>
            </a:r>
            <a:r>
              <a:rPr lang="en-US" dirty="0"/>
              <a:t> E</a:t>
            </a:r>
            <a:r>
              <a:rPr lang="en-US" dirty="0">
                <a:latin typeface="Arial" pitchFamily="34" charset="0"/>
                <a:cs typeface="Arial" pitchFamily="34" charset="0"/>
              </a:rPr>
              <a:t>xemption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Purchases on behalf of the Federal Government are exempt from most taxes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accordance with clause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552.212-4(k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), Taxes, the contract price includes all applicable Federal, State and local taxes</a:t>
            </a:r>
          </a:p>
        </p:txBody>
      </p:sp>
    </p:spTree>
    <p:extLst>
      <p:ext uri="{BB962C8B-B14F-4D97-AF65-F5344CB8AC3E}">
        <p14:creationId xmlns:p14="http://schemas.microsoft.com/office/powerpoint/2010/main" val="894937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9" y="1371600"/>
            <a:ext cx="8682521" cy="584775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Why order through GSA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Advantage!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59925"/>
            <a:ext cx="8839200" cy="4117075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Step-by-step ordering guide available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Multiple ways to evaluate vendors, products, and pricing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Filters to limit results to green items, small business vendors, toner, and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AbilityOne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products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Quantity discount pricing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Park Cart feature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Varied shipping options</a:t>
            </a:r>
          </a:p>
        </p:txBody>
      </p:sp>
    </p:spTree>
    <p:extLst>
      <p:ext uri="{BB962C8B-B14F-4D97-AF65-F5344CB8AC3E}">
        <p14:creationId xmlns:p14="http://schemas.microsoft.com/office/powerpoint/2010/main" val="261303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7"/>
          <p:cNvSpPr>
            <a:spLocks noGrp="1"/>
          </p:cNvSpPr>
          <p:nvPr>
            <p:ph type="title"/>
          </p:nvPr>
        </p:nvSpPr>
        <p:spPr>
          <a:xfrm>
            <a:off x="0" y="3276600"/>
            <a:ext cx="9144000" cy="584775"/>
          </a:xfrm>
        </p:spPr>
        <p:txBody>
          <a:bodyPr/>
          <a:lstStyle/>
          <a:p>
            <a:pPr lvl="0" algn="ctr"/>
            <a:r>
              <a:rPr lang="en-US" b="1" kern="1200" dirty="0">
                <a:solidFill>
                  <a:srgbClr val="005390"/>
                </a:solidFill>
                <a:latin typeface="Arial"/>
                <a:ea typeface="+mn-ea"/>
                <a:cs typeface="Arial"/>
              </a:rPr>
              <a:t>GSA </a:t>
            </a:r>
            <a:r>
              <a:rPr lang="en-US" b="1" i="1" kern="1200" dirty="0">
                <a:solidFill>
                  <a:srgbClr val="005390"/>
                </a:solidFill>
                <a:latin typeface="Arial"/>
                <a:ea typeface="+mn-ea"/>
                <a:cs typeface="Arial"/>
              </a:rPr>
              <a:t>Advantage!</a:t>
            </a:r>
            <a:endParaRPr lang="en-US" sz="2000" b="0" i="1" kern="1200" dirty="0">
              <a:solidFill>
                <a:srgbClr val="005390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903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9" y="1371600"/>
            <a:ext cx="8682521" cy="553998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Steps to Ordering From GSA Advantage!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599"/>
            <a:ext cx="8839200" cy="4343401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Go to </a:t>
            </a:r>
            <a:r>
              <a:rPr lang="en-US" sz="2000" dirty="0">
                <a:latin typeface="Arial" pitchFamily="34" charset="0"/>
                <a:cs typeface="Arial" pitchFamily="34" charset="0"/>
                <a:hlinkClick r:id="rId3"/>
              </a:rPr>
              <a:t>https://www.gsaadvantage.gov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Log in using your username and password</a:t>
            </a: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Back at the home page click on “Office Supplies &amp; Equipment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FSSI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” in the left hand column under “Products”</a:t>
            </a: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Locate the search bar in the middle of the page</a:t>
            </a: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Begin search!</a:t>
            </a: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Add items to your cart and check out with your appropriate method of payment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*For additional information please see the GSA Advantage Purchasing Guide for OS4</a:t>
            </a:r>
          </a:p>
        </p:txBody>
      </p:sp>
    </p:spTree>
    <p:extLst>
      <p:ext uri="{BB962C8B-B14F-4D97-AF65-F5344CB8AC3E}">
        <p14:creationId xmlns:p14="http://schemas.microsoft.com/office/powerpoint/2010/main" val="198875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550"/>
            <a:ext cx="8382000" cy="1015663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Delivery or Service Issues? Contact National Customer Service Centers (NCSC)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3352800"/>
            <a:ext cx="7769225" cy="2743200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Phone: (800) 488-3111</a:t>
            </a: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Email: mashelpdesk@gsa.gov</a:t>
            </a:r>
          </a:p>
        </p:txBody>
      </p:sp>
    </p:spTree>
    <p:extLst>
      <p:ext uri="{BB962C8B-B14F-4D97-AF65-F5344CB8AC3E}">
        <p14:creationId xmlns:p14="http://schemas.microsoft.com/office/powerpoint/2010/main" val="2996213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62" y="1371600"/>
            <a:ext cx="7769225" cy="584775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990033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Other Purchasing Channels Available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5496" y="2209800"/>
            <a:ext cx="8154988" cy="2667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Agency virtual stores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Vendors websites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FedMall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Phone or directly with the vendor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OS4 pricing for walk-in store customers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457200" y="5334000"/>
            <a:ext cx="8154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i="1" kern="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However, GSA Advantage! is the simplest to use and best for tracking agency spend!</a:t>
            </a:r>
          </a:p>
        </p:txBody>
      </p:sp>
    </p:spTree>
    <p:extLst>
      <p:ext uri="{BB962C8B-B14F-4D97-AF65-F5344CB8AC3E}">
        <p14:creationId xmlns:p14="http://schemas.microsoft.com/office/powerpoint/2010/main" val="2270435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76" y="1371600"/>
            <a:ext cx="8042124" cy="584775"/>
          </a:xfrm>
        </p:spPr>
        <p:txBody>
          <a:bodyPr/>
          <a:lstStyle/>
          <a:p>
            <a:pPr algn="ctr">
              <a:buClr>
                <a:srgbClr val="990033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Information 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50146"/>
            <a:ext cx="8154988" cy="4267200"/>
          </a:xfrm>
        </p:spPr>
        <p:txBody>
          <a:bodyPr/>
          <a:lstStyle/>
          <a:p>
            <a:pPr indent="-347472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u="sng" dirty="0">
                <a:solidFill>
                  <a:srgbClr val="4283BE"/>
                </a:solidFill>
                <a:latin typeface="Arial" pitchFamily="34" charset="0"/>
                <a:cs typeface="Arial" pitchFamily="34" charset="0"/>
              </a:rPr>
              <a:t>http://www.gsa.gov/OS4</a:t>
            </a:r>
          </a:p>
          <a:p>
            <a:pPr lvl="1" indent="-34747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List of all vendors with information</a:t>
            </a:r>
          </a:p>
          <a:p>
            <a:pPr lvl="1" indent="-34747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Ordering guide and links to purchasing websites</a:t>
            </a:r>
          </a:p>
          <a:p>
            <a:pPr indent="-347472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  <a:hlinkClick r:id="rId3"/>
              </a:rPr>
              <a:t>http://www.gsa.gov/csd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indent="-34747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Find your local GSA Customer Service Director</a:t>
            </a:r>
          </a:p>
        </p:txBody>
      </p:sp>
    </p:spTree>
    <p:extLst>
      <p:ext uri="{BB962C8B-B14F-4D97-AF65-F5344CB8AC3E}">
        <p14:creationId xmlns:p14="http://schemas.microsoft.com/office/powerpoint/2010/main" val="163320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479550"/>
            <a:ext cx="7924800" cy="553998"/>
          </a:xfrm>
          <a:noFill/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Document Overview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2393950"/>
            <a:ext cx="7924800" cy="3048000"/>
          </a:xfrm>
          <a:noFill/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Overview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Ordering Procedures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Setting up a BPA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How to Buy FSSI OS4 Products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Points of Contact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81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1"/>
            <a:ext cx="9144000" cy="1015663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990033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Thank </a:t>
            </a:r>
            <a:r>
              <a:rPr lang="en-US">
                <a:latin typeface="Arial" pitchFamily="34" charset="0"/>
                <a:cs typeface="Arial" pitchFamily="34" charset="0"/>
              </a:rPr>
              <a:t>You from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>GSA OS4 </a:t>
            </a:r>
            <a:r>
              <a:rPr lang="en-US" dirty="0">
                <a:latin typeface="Arial" pitchFamily="34" charset="0"/>
                <a:cs typeface="Arial" pitchFamily="34" charset="0"/>
              </a:rPr>
              <a:t>Program Team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124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Feel free to contact us!</a:t>
            </a:r>
            <a:endParaRPr lang="en-US" dirty="0">
              <a:solidFill>
                <a:srgbClr val="013C88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3962400"/>
            <a:ext cx="8154988" cy="533400"/>
          </a:xfrm>
        </p:spPr>
        <p:txBody>
          <a:bodyPr/>
          <a:lstStyle/>
          <a:p>
            <a:pPr algn="ctr">
              <a:buNone/>
            </a:pPr>
            <a:r>
              <a:rPr lang="en-US" sz="3600" b="1" i="1" dirty="0">
                <a:latin typeface="Arial" pitchFamily="34" charset="0"/>
                <a:cs typeface="Arial" pitchFamily="34" charset="0"/>
              </a:rPr>
              <a:t>fssi.officesupplies@gsa.gov</a:t>
            </a:r>
          </a:p>
        </p:txBody>
      </p:sp>
    </p:spTree>
    <p:extLst>
      <p:ext uri="{BB962C8B-B14F-4D97-AF65-F5344CB8AC3E}">
        <p14:creationId xmlns:p14="http://schemas.microsoft.com/office/powerpoint/2010/main" val="106399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079520"/>
            <a:ext cx="7772400" cy="553998"/>
          </a:xfrm>
          <a:noFill/>
          <a:ln/>
        </p:spPr>
        <p:txBody>
          <a:bodyPr anchor="ctr"/>
          <a:lstStyle/>
          <a:p>
            <a:pPr algn="ctr"/>
            <a:r>
              <a:rPr lang="en-US">
                <a:solidFill>
                  <a:srgbClr val="005390"/>
                </a:solidFill>
                <a:latin typeface="Arial" pitchFamily="34" charset="0"/>
                <a:cs typeface="Arial" pitchFamily="34" charset="0"/>
              </a:rPr>
              <a:t>FSSI OS4 </a:t>
            </a:r>
            <a:r>
              <a:rPr lang="en-US" dirty="0">
                <a:solidFill>
                  <a:srgbClr val="005390"/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304800" y="1676400"/>
            <a:ext cx="84582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5800" lvl="1" indent="-347472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Comprise of Enhanced </a:t>
            </a:r>
            <a:r>
              <a:rPr lang="en-US" sz="20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SINs, also known as OS4.</a:t>
            </a:r>
          </a:p>
          <a:p>
            <a:pPr marL="685800" lvl="1" indent="-347472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OS4 consists of two SINs: </a:t>
            </a:r>
            <a:r>
              <a:rPr lang="en-US" sz="20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339940OS4 </a:t>
            </a:r>
            <a:r>
              <a:rPr lang="en-US" sz="20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339940OVER.</a:t>
            </a:r>
            <a:endParaRPr lang="en-US" sz="2000" dirty="0">
              <a:solidFill>
                <a:srgbClr val="013C88"/>
              </a:solidFill>
              <a:latin typeface="Arial" pitchFamily="34" charset="0"/>
              <a:cs typeface="Arial" pitchFamily="34" charset="0"/>
            </a:endParaRPr>
          </a:p>
          <a:p>
            <a:pPr marL="1143000" lvl="2" indent="-347472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339940OS4 is </a:t>
            </a:r>
            <a:r>
              <a:rPr lang="en-US" sz="20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an Office Supplies and Services solution.</a:t>
            </a:r>
          </a:p>
          <a:p>
            <a:pPr marL="1143000" lvl="2" indent="-347472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339940OVER is </a:t>
            </a:r>
            <a:r>
              <a:rPr lang="en-US" sz="20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an Overseas </a:t>
            </a:r>
            <a:r>
              <a:rPr lang="en-US" sz="20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solution with direct delivery.</a:t>
            </a:r>
            <a:endParaRPr lang="en-US" sz="2000" dirty="0">
              <a:solidFill>
                <a:srgbClr val="013C88"/>
              </a:solidFill>
              <a:latin typeface="Arial" pitchFamily="34" charset="0"/>
              <a:cs typeface="Arial" pitchFamily="34" charset="0"/>
            </a:endParaRPr>
          </a:p>
          <a:p>
            <a:pPr marL="685800" lvl="1" indent="-347472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Both SINs are continuously open to new offers.</a:t>
            </a:r>
          </a:p>
          <a:p>
            <a:pPr marL="685800" lvl="1" indent="-347472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A list of current contractors can be found at </a:t>
            </a:r>
            <a:r>
              <a:rPr lang="en-US" sz="2000" dirty="0">
                <a:solidFill>
                  <a:srgbClr val="013C88"/>
                </a:solidFill>
                <a:latin typeface="Arial" pitchFamily="34" charset="0"/>
                <a:cs typeface="Arial" pitchFamily="34" charset="0"/>
                <a:hlinkClick r:id="rId2"/>
              </a:rPr>
              <a:t>www.gsa.gov/os4</a:t>
            </a:r>
            <a:r>
              <a:rPr lang="en-US" sz="20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113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pitchFamily="34" charset="0"/>
                <a:cs typeface="Arial" pitchFamily="34" charset="0"/>
              </a:rPr>
              <a:t>OS4 </a:t>
            </a:r>
            <a:r>
              <a:rPr lang="en-US" dirty="0">
                <a:latin typeface="Arial" pitchFamily="34" charset="0"/>
                <a:cs typeface="Arial" pitchFamily="34" charset="0"/>
              </a:rPr>
              <a:t>Goals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2393950"/>
            <a:ext cx="8307387" cy="3930650"/>
          </a:xfrm>
        </p:spPr>
        <p:txBody>
          <a:bodyPr/>
          <a:lstStyle/>
          <a:p>
            <a:pPr marL="287338" lvl="1" indent="-287338">
              <a:spcAft>
                <a:spcPts val="600"/>
              </a:spcAft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Achieve savings Capture data</a:t>
            </a:r>
          </a:p>
          <a:p>
            <a:pPr marL="287338" lvl="1" indent="-287338">
              <a:spcAft>
                <a:spcPts val="600"/>
              </a:spcAft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Enable achievement of socio-economic goals</a:t>
            </a:r>
          </a:p>
          <a:p>
            <a:pPr marL="687388" lvl="2" indent="-287338">
              <a:spcAft>
                <a:spcPts val="600"/>
              </a:spcAft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Increase SB usage by 5%</a:t>
            </a:r>
          </a:p>
          <a:p>
            <a:pPr marL="287338" lvl="1" indent="-287338">
              <a:spcAft>
                <a:spcPts val="600"/>
              </a:spcAft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Drive compliance with mandates</a:t>
            </a: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&amp;</a:t>
            </a:r>
            <a:r>
              <a:rPr lang="en-US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regulations</a:t>
            </a:r>
          </a:p>
          <a:p>
            <a:pPr marL="287338" lvl="1" indent="-287338">
              <a:spcAft>
                <a:spcPts val="600"/>
              </a:spcAft>
              <a:buClr>
                <a:srgbClr val="013C88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Make green products available and easy to purchase</a:t>
            </a:r>
            <a:endParaRPr lang="en-US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287338" lvl="1" indent="-287338">
              <a:spcAft>
                <a:spcPts val="600"/>
              </a:spcAft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Conform with Agency business practices</a:t>
            </a:r>
          </a:p>
          <a:p>
            <a:pPr marL="287338" lvl="1" indent="-287338">
              <a:spcAft>
                <a:spcPts val="600"/>
              </a:spcAft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Be easy to use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8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pitchFamily="34" charset="0"/>
                <a:cs typeface="Arial" pitchFamily="34" charset="0"/>
              </a:rPr>
              <a:t>OS4 </a:t>
            </a:r>
            <a:r>
              <a:rPr lang="en-US" dirty="0">
                <a:latin typeface="Arial" pitchFamily="34" charset="0"/>
                <a:cs typeface="Arial" pitchFamily="34" charset="0"/>
              </a:rPr>
              <a:t>Discounts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2133600"/>
            <a:ext cx="8307387" cy="4191000"/>
          </a:xfrm>
        </p:spPr>
        <p:txBody>
          <a:bodyPr/>
          <a:lstStyle/>
          <a:p>
            <a:pPr marL="287338" lvl="1" indent="-287338">
              <a:spcAft>
                <a:spcPts val="600"/>
              </a:spcAft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OS4 Delivery Order size discounts</a:t>
            </a:r>
          </a:p>
          <a:p>
            <a:pPr marL="687388" lvl="2" indent="-287338">
              <a:spcAft>
                <a:spcPts val="600"/>
              </a:spcAft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Consolidate orders and save as discounts are triggered on individual orders starting at $25.00 for some vendors</a:t>
            </a:r>
          </a:p>
          <a:p>
            <a:pPr marL="687388" lvl="2" indent="-287338">
              <a:spcAft>
                <a:spcPts val="600"/>
              </a:spcAft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Discounts for some vendors start at $300</a:t>
            </a:r>
          </a:p>
          <a:p>
            <a:pPr marL="687388" lvl="2" indent="-287338">
              <a:spcAft>
                <a:spcPts val="600"/>
              </a:spcAft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Discounts increase at $1,000, $3,000, $5,000, and $10,000 orders depending on contractor</a:t>
            </a:r>
          </a:p>
          <a:p>
            <a:pPr marL="687388" lvl="2" indent="-287338">
              <a:spcAft>
                <a:spcPts val="600"/>
              </a:spcAft>
              <a:buClr>
                <a:srgbClr val="013C88"/>
              </a:buClr>
              <a:buFont typeface="Arial" pitchFamily="34" charset="0"/>
              <a:buChar char="•"/>
            </a:pPr>
            <a:endParaRPr lang="en-US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1144588" lvl="3" indent="-287338">
              <a:spcAft>
                <a:spcPts val="600"/>
              </a:spcAft>
              <a:buClr>
                <a:srgbClr val="013C88"/>
              </a:buClr>
              <a:buFont typeface="Arial" pitchFamily="34" charset="0"/>
              <a:buChar char="•"/>
            </a:pPr>
            <a:endParaRPr lang="en-US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857250" lvl="3" indent="0">
              <a:spcAft>
                <a:spcPts val="600"/>
              </a:spcAft>
              <a:buClr>
                <a:srgbClr val="013C88"/>
              </a:buClr>
              <a:buNone/>
            </a:pPr>
            <a:endParaRPr lang="en-US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1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83" y="1481328"/>
            <a:ext cx="8708517" cy="1015663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Ordering Procedure For Orders At Or Below the Micro Purchase Threshold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402" y="2819400"/>
            <a:ext cx="8344144" cy="2971800"/>
          </a:xfrm>
        </p:spPr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Attempt to distribute orders among multiple OS4 contractors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Order minimums are currently up to $100, but some vendors may have lower minimums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Smaller orders may be placed, but a small convenience fee may be incurred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As part of the government’s sustainable (“green”) mandates, place larger orders to reduce the number of deliveries and transactions</a:t>
            </a:r>
          </a:p>
        </p:txBody>
      </p:sp>
    </p:spTree>
    <p:extLst>
      <p:ext uri="{BB962C8B-B14F-4D97-AF65-F5344CB8AC3E}">
        <p14:creationId xmlns:p14="http://schemas.microsoft.com/office/powerpoint/2010/main" val="164507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1328"/>
            <a:ext cx="7769225" cy="1015663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What if the office supply I want to buy is not on OS4?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2774950"/>
            <a:ext cx="8307387" cy="33972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general, the OS4 program includes a wide range of products, brands, and part numbers although not every brand or part number may be included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By purchasing office supplies through OS4, customers are able to ensure that they are meeting all relevant mandates and procurement regulations (TAA,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13834)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We recommend purchasing a similar item to the office supply you are intending to buy</a:t>
            </a:r>
          </a:p>
        </p:txBody>
      </p:sp>
    </p:spTree>
    <p:extLst>
      <p:ext uri="{BB962C8B-B14F-4D97-AF65-F5344CB8AC3E}">
        <p14:creationId xmlns:p14="http://schemas.microsoft.com/office/powerpoint/2010/main" val="277622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83" y="1481328"/>
            <a:ext cx="8708517" cy="1077218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What if my order doesn’t meet the minimum purchasing requirement?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402" y="2819400"/>
            <a:ext cx="8344144" cy="2971800"/>
          </a:xfrm>
        </p:spPr>
        <p:txBody>
          <a:bodyPr/>
          <a:lstStyle/>
          <a:p>
            <a:pPr marL="349250" indent="-3492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minimum purchasing amount is currently up to $100 (may be lower depending on vendor)</a:t>
            </a:r>
          </a:p>
          <a:p>
            <a:pPr marL="349250" indent="-3492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We recommend that you pool together other purchases in your office using the "Park Cart" feature on GSA Advantage </a:t>
            </a:r>
          </a:p>
          <a:p>
            <a:pPr marL="349250" indent="-3492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Develop a strategy to purchase more items less frequently, planning ahead, so that you are making larger purchases.</a:t>
            </a:r>
          </a:p>
          <a:p>
            <a:pPr marL="349250" indent="-3492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Remember, order minimums result in added value: better prices and less shipping waste</a:t>
            </a:r>
          </a:p>
        </p:txBody>
      </p:sp>
    </p:spTree>
    <p:extLst>
      <p:ext uri="{BB962C8B-B14F-4D97-AF65-F5344CB8AC3E}">
        <p14:creationId xmlns:p14="http://schemas.microsoft.com/office/powerpoint/2010/main" val="288914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1328"/>
            <a:ext cx="9144000" cy="553998"/>
          </a:xfrm>
        </p:spPr>
        <p:txBody>
          <a:bodyPr/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Orders Exceeding Micro-Purchase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154988" cy="685800"/>
          </a:xfrm>
        </p:spPr>
        <p:txBody>
          <a:bodyPr/>
          <a:lstStyle/>
          <a:p>
            <a:pPr indent="-347472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Orders exceeding Micro-Purchase threshold must be placed with the schedule contractor that can provide the supply or service that represents the best value. Reference FAR 8.405-1(c)</a:t>
            </a:r>
          </a:p>
          <a:p>
            <a:pPr marL="395478" lvl="1" indent="0">
              <a:spcBef>
                <a:spcPts val="240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576697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3333CC">
                    <a:lumMod val="50000"/>
                  </a:srgbClr>
                </a:solidFill>
              </a:rPr>
              <a:t>(1) Consider reasonably available information about the supply or service offered under MAS contracts by surveying at least three schedule contractors through the GSA Advantage! on-line shopping service, by reviewing the catalogs or pricelists of at least three schedule contractors, or by requesting quotations from at least three schedule contractors (see 8.405-5); or</a:t>
            </a:r>
          </a:p>
          <a:p>
            <a:endParaRPr lang="en-US" sz="1800" dirty="0">
              <a:solidFill>
                <a:srgbClr val="3333CC">
                  <a:lumMod val="50000"/>
                </a:srgbClr>
              </a:solidFill>
            </a:endParaRPr>
          </a:p>
          <a:p>
            <a:r>
              <a:rPr lang="en-US" sz="1800" dirty="0">
                <a:solidFill>
                  <a:srgbClr val="3333CC">
                    <a:lumMod val="50000"/>
                  </a:srgbClr>
                </a:solidFill>
              </a:rPr>
              <a:t>(2) Document the circumstances for restricting consideration to fewer than three schedule contractors based on one of the reasons at 8.405-6(a)</a:t>
            </a:r>
          </a:p>
        </p:txBody>
      </p:sp>
    </p:spTree>
    <p:extLst>
      <p:ext uri="{BB962C8B-B14F-4D97-AF65-F5344CB8AC3E}">
        <p14:creationId xmlns:p14="http://schemas.microsoft.com/office/powerpoint/2010/main" val="3186514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7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31"/>
</p:tagLst>
</file>

<file path=ppt/theme/theme1.xml><?xml version="1.0" encoding="utf-8"?>
<a:theme xmlns:a="http://schemas.openxmlformats.org/drawingml/2006/main" name="GSA Powerpoint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GSA Powerpoint template">
  <a:themeElements>
    <a:clrScheme name="CLP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858585"/>
      </a:folHlink>
    </a:clrScheme>
    <a:fontScheme name="GSA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8401</TotalTime>
  <Words>963</Words>
  <Application>Microsoft Office PowerPoint</Application>
  <PresentationFormat>On-screen Show (4:3)</PresentationFormat>
  <Paragraphs>118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GSA Powerpoint template</vt:lpstr>
      <vt:lpstr>3_GSA Powerpoint template</vt:lpstr>
      <vt:lpstr>Buying Guide For the Multiple Award Schedule Enhanced SINs Office Supply 4th Generation Solution (OS4)</vt:lpstr>
      <vt:lpstr>Document Overview</vt:lpstr>
      <vt:lpstr>FSSI OS4 Overview</vt:lpstr>
      <vt:lpstr>OS4 Goals</vt:lpstr>
      <vt:lpstr>OS4 Discounts</vt:lpstr>
      <vt:lpstr>Ordering Procedure For Orders At Or Below the Micro Purchase Threshold</vt:lpstr>
      <vt:lpstr>What if the office supply I want to buy is not on OS4?</vt:lpstr>
      <vt:lpstr>What if my order doesn’t meet the minimum purchasing requirement?</vt:lpstr>
      <vt:lpstr>Orders Exceeding Micro-Purchase Threshold</vt:lpstr>
      <vt:lpstr>Orders exceeding the  Simplified Acquisition Threshold</vt:lpstr>
      <vt:lpstr>Establishing BPAs on OS4</vt:lpstr>
      <vt:lpstr>Benefits of BPAs</vt:lpstr>
      <vt:lpstr>Tax Exemption</vt:lpstr>
      <vt:lpstr>Why order through GSA Advantage!</vt:lpstr>
      <vt:lpstr>GSA Advantage!</vt:lpstr>
      <vt:lpstr>Steps to Ordering From GSA Advantage!</vt:lpstr>
      <vt:lpstr>Delivery or Service Issues? Contact National Customer Service Centers (NCSC)</vt:lpstr>
      <vt:lpstr>Other Purchasing Channels Available</vt:lpstr>
      <vt:lpstr>Information Sources</vt:lpstr>
      <vt:lpstr>Thank You from the  GSA OS4 Program Team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MatthewYau</cp:lastModifiedBy>
  <cp:revision>570</cp:revision>
  <cp:lastPrinted>2015-01-12T22:02:26Z</cp:lastPrinted>
  <dcterms:created xsi:type="dcterms:W3CDTF">2015-01-12T22:20:32Z</dcterms:created>
  <dcterms:modified xsi:type="dcterms:W3CDTF">2020-05-06T21:09:59Z</dcterms:modified>
</cp:coreProperties>
</file>