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pen Sans" panose="020B0606030504020204" pitchFamily="34" charset="0"/>
      <p:regular r:id="rId18"/>
      <p:bold r:id="rId19"/>
      <p:italic r:id="rId20"/>
      <p:boldItalic r:id="rId21"/>
    </p:embeddedFont>
    <p:embeddedFont>
      <p:font typeface="Questrial" pitchFamily="2" charset="0"/>
      <p:regular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i Brown - ZCR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5300" autoAdjust="0"/>
  </p:normalViewPr>
  <p:slideViewPr>
    <p:cSldViewPr snapToGrid="0">
      <p:cViewPr varScale="1">
        <p:scale>
          <a:sx n="143" d="100"/>
          <a:sy n="143" d="100"/>
        </p:scale>
        <p:origin x="684" y="120"/>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 name="Google Shape;9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cfa83c9d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ccfa83c9d4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70" name="Google Shape;170;g2ccfa83c9d4_0_59: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ccfa83c9d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ccfa83c9d4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79" name="Google Shape;179;g2ccfa83c9d4_0_67: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ccfa83c9d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ccfa83c9d4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88" name="Google Shape;188;g2ccfa83c9d4_0_75: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ccfa83c9d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ccfa83c9d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197" name="Google Shape;197;g2ccfa83c9d4_0_83: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ccfa83c9d4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10" name="Google Shape;210;g2ccfa83c9d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cfa83c9d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10" name="Google Shape;110;g2ccfa83c9d4_0_7:notes"/>
          <p:cNvSpPr>
            <a:spLocks noGrp="1" noRot="1" noChangeAspect="1"/>
          </p:cNvSpPr>
          <p:nvPr>
            <p:ph type="sldImg" idx="2"/>
          </p:nvPr>
        </p:nvSpPr>
        <p:spPr>
          <a:xfrm>
            <a:off x="1714500" y="685800"/>
            <a:ext cx="3429000" cy="3428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ccfa83c9d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2ccfa83c9d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18" name="Google Shape;118;g2ccfa83c9d4_0_13: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cfa83c9d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ccfa83c9d4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127" name="Google Shape;127;g2ccfa83c9d4_0_21: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cfa83c9d4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2ccfa83c9d4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a:p>
            <a:pPr marL="0" marR="0" lvl="0" indent="0" algn="l" rtl="0">
              <a:lnSpc>
                <a:spcPct val="100000"/>
              </a:lnSpc>
              <a:spcBef>
                <a:spcPts val="0"/>
              </a:spcBef>
              <a:spcAft>
                <a:spcPts val="0"/>
              </a:spcAft>
              <a:buClr>
                <a:schemeClr val="dk1"/>
              </a:buClr>
              <a:buSzPts val="300"/>
              <a:buFont typeface="Calibri"/>
              <a:buNone/>
            </a:pPr>
            <a:endParaRPr/>
          </a:p>
        </p:txBody>
      </p:sp>
      <p:sp>
        <p:nvSpPr>
          <p:cNvPr id="136" name="Google Shape;136;g2ccfa83c9d4_0_29:notes"/>
          <p:cNvSpPr txBox="1">
            <a:spLocks noGrp="1"/>
          </p:cNvSpPr>
          <p:nvPr>
            <p:ph type="sldNum" idx="12"/>
          </p:nvPr>
        </p:nvSpPr>
        <p:spPr>
          <a:xfrm>
            <a:off x="3885009" y="868468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ccfa83c9d4_0_37:notes"/>
          <p:cNvSpPr>
            <a:spLocks noGrp="1" noRot="1" noChangeAspect="1"/>
          </p:cNvSpPr>
          <p:nvPr>
            <p:ph type="sldImg" idx="2"/>
          </p:nvPr>
        </p:nvSpPr>
        <p:spPr>
          <a:xfrm>
            <a:off x="381000" y="685800"/>
            <a:ext cx="6096000" cy="342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g2ccfa83c9d4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endParaRPr/>
          </a:p>
        </p:txBody>
      </p:sp>
      <p:sp>
        <p:nvSpPr>
          <p:cNvPr id="145" name="Google Shape;145;g2ccfa83c9d4_0_3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ccfa83c9d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ccfa83c9d4_0_4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endParaRPr/>
          </a:p>
        </p:txBody>
      </p:sp>
      <p:sp>
        <p:nvSpPr>
          <p:cNvPr id="153" name="Google Shape;153;g2ccfa83c9d4_0_4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ccfa83c9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2ccfa83c9d4_0_52: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endParaRPr/>
          </a:p>
        </p:txBody>
      </p:sp>
      <p:sp>
        <p:nvSpPr>
          <p:cNvPr id="162" name="Google Shape;162;g2ccfa83c9d4_0_52: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a:alphaModFix/>
          </a:blip>
          <a:srcRect l="5555" t="8335" r="20370" b="41662"/>
          <a:stretch/>
        </p:blipFill>
        <p:spPr>
          <a:xfrm>
            <a:off x="0" y="1657350"/>
            <a:ext cx="9144000" cy="3486147"/>
          </a:xfrm>
          <a:prstGeom prst="rect">
            <a:avLst/>
          </a:prstGeom>
          <a:noFill/>
          <a:ln>
            <a:noFill/>
          </a:ln>
        </p:spPr>
      </p:pic>
      <p:sp>
        <p:nvSpPr>
          <p:cNvPr id="67" name="Google Shape;67;p14"/>
          <p:cNvSpPr/>
          <p:nvPr/>
        </p:nvSpPr>
        <p:spPr>
          <a:xfrm>
            <a:off x="0" y="1282304"/>
            <a:ext cx="9144000" cy="171600"/>
          </a:xfrm>
          <a:prstGeom prst="rect">
            <a:avLst/>
          </a:prstGeom>
          <a:solidFill>
            <a:srgbClr val="99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8" name="Google Shape;68;p14"/>
          <p:cNvPicPr preferRelativeResize="0"/>
          <p:nvPr/>
        </p:nvPicPr>
        <p:blipFill rotWithShape="1">
          <a:blip r:embed="rId3">
            <a:alphaModFix/>
          </a:blip>
          <a:srcRect/>
          <a:stretch/>
        </p:blipFill>
        <p:spPr>
          <a:xfrm>
            <a:off x="455612" y="341709"/>
            <a:ext cx="638174" cy="640556"/>
          </a:xfrm>
          <a:prstGeom prst="rect">
            <a:avLst/>
          </a:prstGeom>
          <a:noFill/>
          <a:ln>
            <a:noFill/>
          </a:ln>
        </p:spPr>
      </p:pic>
      <p:sp>
        <p:nvSpPr>
          <p:cNvPr id="69" name="Google Shape;69;p14"/>
          <p:cNvSpPr txBox="1"/>
          <p:nvPr/>
        </p:nvSpPr>
        <p:spPr>
          <a:xfrm>
            <a:off x="4114800" y="800100"/>
            <a:ext cx="4445100" cy="2286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464646"/>
              </a:buClr>
              <a:buSzPts val="300"/>
              <a:buFont typeface="Questrial"/>
              <a:buNone/>
            </a:pPr>
            <a:r>
              <a:rPr lang="en-US" sz="1200" b="1" i="0" u="none" strike="noStrike" cap="none">
                <a:solidFill>
                  <a:srgbClr val="464646"/>
                </a:solidFill>
                <a:latin typeface="Questrial"/>
                <a:ea typeface="Questrial"/>
                <a:cs typeface="Questrial"/>
                <a:sym typeface="Questrial"/>
              </a:rPr>
              <a:t>U.S. General Services Administration</a:t>
            </a:r>
            <a:endParaRPr sz="1400" b="0" i="0" u="none" strike="noStrike" cap="none">
              <a:solidFill>
                <a:srgbClr val="000000"/>
              </a:solidFill>
              <a:latin typeface="Arial"/>
              <a:ea typeface="Arial"/>
              <a:cs typeface="Arial"/>
              <a:sym typeface="Arial"/>
            </a:endParaRPr>
          </a:p>
        </p:txBody>
      </p:sp>
      <p:sp>
        <p:nvSpPr>
          <p:cNvPr id="70" name="Google Shape;70;p14"/>
          <p:cNvSpPr/>
          <p:nvPr/>
        </p:nvSpPr>
        <p:spPr>
          <a:xfrm>
            <a:off x="0" y="1485900"/>
            <a:ext cx="9144000" cy="171600"/>
          </a:xfrm>
          <a:prstGeom prst="rect">
            <a:avLst/>
          </a:pr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14"/>
          <p:cNvSpPr txBox="1">
            <a:spLocks noGrp="1"/>
          </p:cNvSpPr>
          <p:nvPr>
            <p:ph type="title"/>
          </p:nvPr>
        </p:nvSpPr>
        <p:spPr>
          <a:xfrm>
            <a:off x="152400" y="1657350"/>
            <a:ext cx="8839200" cy="548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1pPr>
            <a:lvl2pPr marR="0" lvl="1"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2pPr>
            <a:lvl3pPr marR="0" lvl="2"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3pPr>
            <a:lvl4pPr marR="0" lvl="3"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4pPr>
            <a:lvl5pPr marR="0" lvl="4"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5pPr>
            <a:lvl6pPr marR="0" lvl="5"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9pPr>
          </a:lstStyle>
          <a:p>
            <a:endParaRPr/>
          </a:p>
        </p:txBody>
      </p:sp>
      <p:sp>
        <p:nvSpPr>
          <p:cNvPr id="72" name="Google Shape;72;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OBJECT_1">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219200" y="114300"/>
            <a:ext cx="7769100" cy="3231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5390"/>
              </a:buClr>
              <a:buSzPts val="2800"/>
              <a:buFont typeface="Arial"/>
              <a:buNone/>
              <a:defRPr sz="2800" b="1" i="1" u="none" strike="noStrike" cap="none">
                <a:solidFill>
                  <a:srgbClr val="005390"/>
                </a:solidFill>
                <a:latin typeface="Arial"/>
                <a:ea typeface="Arial"/>
                <a:cs typeface="Arial"/>
                <a:sym typeface="Arial"/>
              </a:defRPr>
            </a:lvl1pPr>
            <a:lvl2pPr marR="0" lvl="1"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2pPr>
            <a:lvl3pPr marR="0" lvl="2"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3pPr>
            <a:lvl4pPr marR="0" lvl="3"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4pPr>
            <a:lvl5pPr marR="0" lvl="4" algn="l" rtl="0">
              <a:lnSpc>
                <a:spcPct val="100000"/>
              </a:lnSpc>
              <a:spcBef>
                <a:spcPts val="0"/>
              </a:spcBef>
              <a:spcAft>
                <a:spcPts val="0"/>
              </a:spcAft>
              <a:buClr>
                <a:srgbClr val="005390"/>
              </a:buClr>
              <a:buSzPts val="3000"/>
              <a:buFont typeface="Questrial"/>
              <a:buNone/>
              <a:defRPr sz="3000" b="1" i="0" u="none" strike="noStrike" cap="none">
                <a:solidFill>
                  <a:srgbClr val="005390"/>
                </a:solidFill>
                <a:latin typeface="Questrial"/>
                <a:ea typeface="Questrial"/>
                <a:cs typeface="Questrial"/>
                <a:sym typeface="Questrial"/>
              </a:defRPr>
            </a:lvl5pPr>
            <a:lvl6pPr marR="0" lvl="5"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5390"/>
              </a:buClr>
              <a:buSzPts val="3000"/>
              <a:buFont typeface="Arial"/>
              <a:buNone/>
              <a:defRPr sz="3000" b="1" i="0" u="none" strike="noStrike" cap="none">
                <a:solidFill>
                  <a:srgbClr val="005390"/>
                </a:solidFill>
                <a:latin typeface="Arial"/>
                <a:ea typeface="Arial"/>
                <a:cs typeface="Arial"/>
                <a:sym typeface="Arial"/>
              </a:defRPr>
            </a:lvl9pPr>
          </a:lstStyle>
          <a:p>
            <a:endParaRPr/>
          </a:p>
        </p:txBody>
      </p:sp>
      <p:sp>
        <p:nvSpPr>
          <p:cNvPr id="75" name="Google Shape;75;p15"/>
          <p:cNvSpPr txBox="1">
            <a:spLocks noGrp="1"/>
          </p:cNvSpPr>
          <p:nvPr>
            <p:ph type="ftr" idx="11"/>
          </p:nvPr>
        </p:nvSpPr>
        <p:spPr>
          <a:xfrm>
            <a:off x="3108958" y="4783454"/>
            <a:ext cx="2926200" cy="257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15"/>
          <p:cNvSpPr txBox="1">
            <a:spLocks noGrp="1"/>
          </p:cNvSpPr>
          <p:nvPr>
            <p:ph type="dt" idx="10"/>
          </p:nvPr>
        </p:nvSpPr>
        <p:spPr>
          <a:xfrm>
            <a:off x="457200" y="4783454"/>
            <a:ext cx="2103000" cy="257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7" name="Google Shape;77;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005390"/>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OBJECT_1_1">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a:lvl1pPr>
            <a:lvl2pPr lvl="1" algn="r" rtl="0">
              <a:lnSpc>
                <a:spcPct val="100000"/>
              </a:lnSpc>
              <a:spcBef>
                <a:spcPts val="0"/>
              </a:spcBef>
              <a:spcAft>
                <a:spcPts val="0"/>
              </a:spcAft>
              <a:buSzPts val="3000"/>
              <a:buNone/>
              <a:defRPr/>
            </a:lvl2pPr>
            <a:lvl3pPr lvl="2" algn="r" rtl="0">
              <a:lnSpc>
                <a:spcPct val="100000"/>
              </a:lnSpc>
              <a:spcBef>
                <a:spcPts val="0"/>
              </a:spcBef>
              <a:spcAft>
                <a:spcPts val="0"/>
              </a:spcAft>
              <a:buSzPts val="3000"/>
              <a:buNone/>
              <a:defRPr/>
            </a:lvl3pPr>
            <a:lvl4pPr lvl="3" algn="r" rtl="0">
              <a:lnSpc>
                <a:spcPct val="100000"/>
              </a:lnSpc>
              <a:spcBef>
                <a:spcPts val="0"/>
              </a:spcBef>
              <a:spcAft>
                <a:spcPts val="0"/>
              </a:spcAft>
              <a:buSzPts val="3000"/>
              <a:buNone/>
              <a:defRPr/>
            </a:lvl4pPr>
            <a:lvl5pPr lvl="4" algn="r" rtl="0">
              <a:lnSpc>
                <a:spcPct val="100000"/>
              </a:lnSpc>
              <a:spcBef>
                <a:spcPts val="0"/>
              </a:spcBef>
              <a:spcAft>
                <a:spcPts val="0"/>
              </a:spcAft>
              <a:buSzPts val="3000"/>
              <a:buNone/>
              <a:defRPr/>
            </a:lvl5pPr>
            <a:lvl6pPr lvl="5" algn="r" rtl="0">
              <a:lnSpc>
                <a:spcPct val="100000"/>
              </a:lnSpc>
              <a:spcBef>
                <a:spcPts val="0"/>
              </a:spcBef>
              <a:spcAft>
                <a:spcPts val="0"/>
              </a:spcAft>
              <a:buSzPts val="3000"/>
              <a:buNone/>
              <a:defRPr/>
            </a:lvl6pPr>
            <a:lvl7pPr lvl="6" algn="r" rtl="0">
              <a:lnSpc>
                <a:spcPct val="100000"/>
              </a:lnSpc>
              <a:spcBef>
                <a:spcPts val="0"/>
              </a:spcBef>
              <a:spcAft>
                <a:spcPts val="0"/>
              </a:spcAft>
              <a:buSzPts val="3000"/>
              <a:buNone/>
              <a:defRPr/>
            </a:lvl7pPr>
            <a:lvl8pPr lvl="7" algn="r" rtl="0">
              <a:lnSpc>
                <a:spcPct val="100000"/>
              </a:lnSpc>
              <a:spcBef>
                <a:spcPts val="0"/>
              </a:spcBef>
              <a:spcAft>
                <a:spcPts val="0"/>
              </a:spcAft>
              <a:buSzPts val="3000"/>
              <a:buNone/>
              <a:defRPr/>
            </a:lvl8pPr>
            <a:lvl9pPr lvl="8" algn="r" rtl="0">
              <a:lnSpc>
                <a:spcPct val="100000"/>
              </a:lnSpc>
              <a:spcBef>
                <a:spcPts val="0"/>
              </a:spcBef>
              <a:spcAft>
                <a:spcPts val="0"/>
              </a:spcAft>
              <a:buSzPts val="3000"/>
              <a:buNone/>
              <a:defRPr/>
            </a:lvl9pPr>
          </a:lstStyle>
          <a:p>
            <a:endParaRPr/>
          </a:p>
        </p:txBody>
      </p:sp>
      <p:sp>
        <p:nvSpPr>
          <p:cNvPr id="80" name="Google Shape;80;p1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00"/>
              </a:spcBef>
              <a:spcAft>
                <a:spcPts val="0"/>
              </a:spcAft>
              <a:buClr>
                <a:schemeClr val="dk1"/>
              </a:buClr>
              <a:buSzPts val="2400"/>
              <a:buFont typeface="Arial"/>
              <a:buChar char="•"/>
              <a:defRPr/>
            </a:lvl1pPr>
            <a:lvl2pPr marL="914400" lvl="1" indent="-355600" algn="l" rtl="0">
              <a:lnSpc>
                <a:spcPct val="100000"/>
              </a:lnSpc>
              <a:spcBef>
                <a:spcPts val="400"/>
              </a:spcBef>
              <a:spcAft>
                <a:spcPts val="0"/>
              </a:spcAft>
              <a:buClr>
                <a:schemeClr val="dk1"/>
              </a:buClr>
              <a:buSzPts val="2000"/>
              <a:buFont typeface="Arial"/>
              <a:buChar char="–"/>
              <a:defRPr/>
            </a:lvl2pPr>
            <a:lvl3pPr marL="1371600" lvl="2" indent="-355600" algn="l" rtl="0">
              <a:lnSpc>
                <a:spcPct val="100000"/>
              </a:lnSpc>
              <a:spcBef>
                <a:spcPts val="400"/>
              </a:spcBef>
              <a:spcAft>
                <a:spcPts val="0"/>
              </a:spcAft>
              <a:buClr>
                <a:schemeClr val="dk1"/>
              </a:buClr>
              <a:buSzPts val="2000"/>
              <a:buFont typeface="Arial"/>
              <a:buChar char="•"/>
              <a:defRPr/>
            </a:lvl3pPr>
            <a:lvl4pPr marL="1828800" lvl="3" indent="-355600" algn="l" rtl="0">
              <a:lnSpc>
                <a:spcPct val="100000"/>
              </a:lnSpc>
              <a:spcBef>
                <a:spcPts val="400"/>
              </a:spcBef>
              <a:spcAft>
                <a:spcPts val="0"/>
              </a:spcAft>
              <a:buSzPts val="2000"/>
              <a:buChar char="▪"/>
              <a:defRPr/>
            </a:lvl4pPr>
            <a:lvl5pPr marL="2286000" lvl="4" indent="-355600" algn="l" rtl="0">
              <a:lnSpc>
                <a:spcPct val="100000"/>
              </a:lnSpc>
              <a:spcBef>
                <a:spcPts val="400"/>
              </a:spcBef>
              <a:spcAft>
                <a:spcPts val="0"/>
              </a:spcAft>
              <a:buClr>
                <a:schemeClr val="dk1"/>
              </a:buClr>
              <a:buSzPts val="2000"/>
              <a:buFont typeface="Arial"/>
              <a:buChar char="»"/>
              <a:defRPr/>
            </a:lvl5pPr>
            <a:lvl6pPr marL="2743200" lvl="5" indent="-381000" algn="l" rtl="0">
              <a:lnSpc>
                <a:spcPct val="100000"/>
              </a:lnSpc>
              <a:spcBef>
                <a:spcPts val="400"/>
              </a:spcBef>
              <a:spcAft>
                <a:spcPts val="0"/>
              </a:spcAft>
              <a:buClr>
                <a:schemeClr val="dk1"/>
              </a:buClr>
              <a:buSzPts val="2400"/>
              <a:buFont typeface="Arial"/>
              <a:buChar char="»"/>
              <a:defRPr/>
            </a:lvl6pPr>
            <a:lvl7pPr marL="3200400" lvl="6" indent="-381000" algn="l" rtl="0">
              <a:lnSpc>
                <a:spcPct val="100000"/>
              </a:lnSpc>
              <a:spcBef>
                <a:spcPts val="400"/>
              </a:spcBef>
              <a:spcAft>
                <a:spcPts val="0"/>
              </a:spcAft>
              <a:buClr>
                <a:schemeClr val="dk1"/>
              </a:buClr>
              <a:buSzPts val="2400"/>
              <a:buFont typeface="Arial"/>
              <a:buChar char="»"/>
              <a:defRPr/>
            </a:lvl7pPr>
            <a:lvl8pPr marL="3657600" lvl="7" indent="-381000" algn="l" rtl="0">
              <a:lnSpc>
                <a:spcPct val="100000"/>
              </a:lnSpc>
              <a:spcBef>
                <a:spcPts val="400"/>
              </a:spcBef>
              <a:spcAft>
                <a:spcPts val="0"/>
              </a:spcAft>
              <a:buClr>
                <a:schemeClr val="dk1"/>
              </a:buClr>
              <a:buSzPts val="2400"/>
              <a:buFont typeface="Arial"/>
              <a:buChar char="»"/>
              <a:defRPr/>
            </a:lvl8pPr>
            <a:lvl9pPr marL="4114800" lvl="8" indent="-381000" algn="l" rtl="0">
              <a:lnSpc>
                <a:spcPct val="100000"/>
              </a:lnSpc>
              <a:spcBef>
                <a:spcPts val="400"/>
              </a:spcBef>
              <a:spcAft>
                <a:spcPts val="0"/>
              </a:spcAft>
              <a:buClr>
                <a:schemeClr val="dk1"/>
              </a:buClr>
              <a:buSzPts val="2400"/>
              <a:buFont typeface="Arial"/>
              <a:buChar char="»"/>
              <a:defRPr/>
            </a:lvl9pPr>
          </a:lstStyle>
          <a:p>
            <a:endParaRPr/>
          </a:p>
        </p:txBody>
      </p:sp>
      <p:sp>
        <p:nvSpPr>
          <p:cNvPr id="81" name="Google Shape;81;p1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300">
              <a:solidFill>
                <a:srgbClr val="005390"/>
              </a:solidFill>
              <a:latin typeface="Questrial"/>
              <a:ea typeface="Questrial"/>
              <a:cs typeface="Questria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1">
  <p:cSld name="OBJECT_2">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a:lvl1pPr>
            <a:lvl2pPr lvl="1" algn="r" rtl="0">
              <a:lnSpc>
                <a:spcPct val="100000"/>
              </a:lnSpc>
              <a:spcBef>
                <a:spcPts val="0"/>
              </a:spcBef>
              <a:spcAft>
                <a:spcPts val="0"/>
              </a:spcAft>
              <a:buSzPts val="3000"/>
              <a:buNone/>
              <a:defRPr/>
            </a:lvl2pPr>
            <a:lvl3pPr lvl="2" algn="r" rtl="0">
              <a:lnSpc>
                <a:spcPct val="100000"/>
              </a:lnSpc>
              <a:spcBef>
                <a:spcPts val="0"/>
              </a:spcBef>
              <a:spcAft>
                <a:spcPts val="0"/>
              </a:spcAft>
              <a:buSzPts val="3000"/>
              <a:buNone/>
              <a:defRPr/>
            </a:lvl3pPr>
            <a:lvl4pPr lvl="3" algn="r" rtl="0">
              <a:lnSpc>
                <a:spcPct val="100000"/>
              </a:lnSpc>
              <a:spcBef>
                <a:spcPts val="0"/>
              </a:spcBef>
              <a:spcAft>
                <a:spcPts val="0"/>
              </a:spcAft>
              <a:buSzPts val="3000"/>
              <a:buNone/>
              <a:defRPr/>
            </a:lvl4pPr>
            <a:lvl5pPr lvl="4" algn="r" rtl="0">
              <a:lnSpc>
                <a:spcPct val="100000"/>
              </a:lnSpc>
              <a:spcBef>
                <a:spcPts val="0"/>
              </a:spcBef>
              <a:spcAft>
                <a:spcPts val="0"/>
              </a:spcAft>
              <a:buSzPts val="3000"/>
              <a:buNone/>
              <a:defRPr/>
            </a:lvl5pPr>
            <a:lvl6pPr lvl="5" algn="r" rtl="0">
              <a:lnSpc>
                <a:spcPct val="100000"/>
              </a:lnSpc>
              <a:spcBef>
                <a:spcPts val="0"/>
              </a:spcBef>
              <a:spcAft>
                <a:spcPts val="0"/>
              </a:spcAft>
              <a:buSzPts val="3000"/>
              <a:buNone/>
              <a:defRPr/>
            </a:lvl6pPr>
            <a:lvl7pPr lvl="6" algn="r" rtl="0">
              <a:lnSpc>
                <a:spcPct val="100000"/>
              </a:lnSpc>
              <a:spcBef>
                <a:spcPts val="0"/>
              </a:spcBef>
              <a:spcAft>
                <a:spcPts val="0"/>
              </a:spcAft>
              <a:buSzPts val="3000"/>
              <a:buNone/>
              <a:defRPr/>
            </a:lvl7pPr>
            <a:lvl8pPr lvl="7" algn="r" rtl="0">
              <a:lnSpc>
                <a:spcPct val="100000"/>
              </a:lnSpc>
              <a:spcBef>
                <a:spcPts val="0"/>
              </a:spcBef>
              <a:spcAft>
                <a:spcPts val="0"/>
              </a:spcAft>
              <a:buSzPts val="3000"/>
              <a:buNone/>
              <a:defRPr/>
            </a:lvl8pPr>
            <a:lvl9pPr lvl="8" algn="r" rtl="0">
              <a:lnSpc>
                <a:spcPct val="100000"/>
              </a:lnSpc>
              <a:spcBef>
                <a:spcPts val="0"/>
              </a:spcBef>
              <a:spcAft>
                <a:spcPts val="0"/>
              </a:spcAft>
              <a:buSzPts val="3000"/>
              <a:buNone/>
              <a:defRPr/>
            </a:lvl9pPr>
          </a:lstStyle>
          <a:p>
            <a:endParaRPr/>
          </a:p>
        </p:txBody>
      </p:sp>
      <p:sp>
        <p:nvSpPr>
          <p:cNvPr id="84" name="Google Shape;84;p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00"/>
              </a:spcBef>
              <a:spcAft>
                <a:spcPts val="0"/>
              </a:spcAft>
              <a:buClr>
                <a:schemeClr val="dk1"/>
              </a:buClr>
              <a:buSzPts val="2400"/>
              <a:buFont typeface="Arial"/>
              <a:buChar char="•"/>
              <a:defRPr/>
            </a:lvl1pPr>
            <a:lvl2pPr marL="914400" lvl="1" indent="-355600" algn="l" rtl="0">
              <a:lnSpc>
                <a:spcPct val="100000"/>
              </a:lnSpc>
              <a:spcBef>
                <a:spcPts val="400"/>
              </a:spcBef>
              <a:spcAft>
                <a:spcPts val="0"/>
              </a:spcAft>
              <a:buClr>
                <a:schemeClr val="dk1"/>
              </a:buClr>
              <a:buSzPts val="2000"/>
              <a:buFont typeface="Arial"/>
              <a:buChar char="–"/>
              <a:defRPr/>
            </a:lvl2pPr>
            <a:lvl3pPr marL="1371600" lvl="2" indent="-355600" algn="l" rtl="0">
              <a:lnSpc>
                <a:spcPct val="100000"/>
              </a:lnSpc>
              <a:spcBef>
                <a:spcPts val="400"/>
              </a:spcBef>
              <a:spcAft>
                <a:spcPts val="0"/>
              </a:spcAft>
              <a:buClr>
                <a:schemeClr val="dk1"/>
              </a:buClr>
              <a:buSzPts val="2000"/>
              <a:buFont typeface="Arial"/>
              <a:buChar char="•"/>
              <a:defRPr/>
            </a:lvl3pPr>
            <a:lvl4pPr marL="1828800" lvl="3" indent="-355600" algn="l" rtl="0">
              <a:lnSpc>
                <a:spcPct val="100000"/>
              </a:lnSpc>
              <a:spcBef>
                <a:spcPts val="400"/>
              </a:spcBef>
              <a:spcAft>
                <a:spcPts val="0"/>
              </a:spcAft>
              <a:buSzPts val="2000"/>
              <a:buChar char="▪"/>
              <a:defRPr/>
            </a:lvl4pPr>
            <a:lvl5pPr marL="2286000" lvl="4" indent="-355600" algn="l" rtl="0">
              <a:lnSpc>
                <a:spcPct val="100000"/>
              </a:lnSpc>
              <a:spcBef>
                <a:spcPts val="400"/>
              </a:spcBef>
              <a:spcAft>
                <a:spcPts val="0"/>
              </a:spcAft>
              <a:buClr>
                <a:schemeClr val="dk1"/>
              </a:buClr>
              <a:buSzPts val="2000"/>
              <a:buFont typeface="Arial"/>
              <a:buChar char="»"/>
              <a:defRPr/>
            </a:lvl5pPr>
            <a:lvl6pPr marL="2743200" lvl="5" indent="-381000" algn="l" rtl="0">
              <a:lnSpc>
                <a:spcPct val="100000"/>
              </a:lnSpc>
              <a:spcBef>
                <a:spcPts val="400"/>
              </a:spcBef>
              <a:spcAft>
                <a:spcPts val="0"/>
              </a:spcAft>
              <a:buClr>
                <a:schemeClr val="dk1"/>
              </a:buClr>
              <a:buSzPts val="2400"/>
              <a:buFont typeface="Arial"/>
              <a:buChar char="»"/>
              <a:defRPr/>
            </a:lvl6pPr>
            <a:lvl7pPr marL="3200400" lvl="6" indent="-381000" algn="l" rtl="0">
              <a:lnSpc>
                <a:spcPct val="100000"/>
              </a:lnSpc>
              <a:spcBef>
                <a:spcPts val="400"/>
              </a:spcBef>
              <a:spcAft>
                <a:spcPts val="0"/>
              </a:spcAft>
              <a:buClr>
                <a:schemeClr val="dk1"/>
              </a:buClr>
              <a:buSzPts val="2400"/>
              <a:buFont typeface="Arial"/>
              <a:buChar char="»"/>
              <a:defRPr/>
            </a:lvl7pPr>
            <a:lvl8pPr marL="3657600" lvl="7" indent="-381000" algn="l" rtl="0">
              <a:lnSpc>
                <a:spcPct val="100000"/>
              </a:lnSpc>
              <a:spcBef>
                <a:spcPts val="400"/>
              </a:spcBef>
              <a:spcAft>
                <a:spcPts val="0"/>
              </a:spcAft>
              <a:buClr>
                <a:schemeClr val="dk1"/>
              </a:buClr>
              <a:buSzPts val="2400"/>
              <a:buFont typeface="Arial"/>
              <a:buChar char="»"/>
              <a:defRPr/>
            </a:lvl8pPr>
            <a:lvl9pPr marL="4114800" lvl="8" indent="-381000" algn="l" rtl="0">
              <a:lnSpc>
                <a:spcPct val="100000"/>
              </a:lnSpc>
              <a:spcBef>
                <a:spcPts val="400"/>
              </a:spcBef>
              <a:spcAft>
                <a:spcPts val="0"/>
              </a:spcAft>
              <a:buClr>
                <a:schemeClr val="dk1"/>
              </a:buClr>
              <a:buSzPts val="2400"/>
              <a:buFont typeface="Arial"/>
              <a:buChar char="»"/>
              <a:defRPr/>
            </a:lvl9pPr>
          </a:lstStyle>
          <a:p>
            <a:endParaRPr/>
          </a:p>
        </p:txBody>
      </p:sp>
      <p:sp>
        <p:nvSpPr>
          <p:cNvPr id="85" name="Google Shape;85;p1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300">
              <a:solidFill>
                <a:srgbClr val="005390"/>
              </a:solidFill>
              <a:latin typeface="Questrial"/>
              <a:ea typeface="Questrial"/>
              <a:cs typeface="Questria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2">
  <p:cSld name="OBJECT_3">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7200" y="205978"/>
            <a:ext cx="8229600" cy="857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a:lvl1pPr>
            <a:lvl2pPr lvl="1" algn="r" rtl="0">
              <a:lnSpc>
                <a:spcPct val="100000"/>
              </a:lnSpc>
              <a:spcBef>
                <a:spcPts val="0"/>
              </a:spcBef>
              <a:spcAft>
                <a:spcPts val="0"/>
              </a:spcAft>
              <a:buSzPts val="3000"/>
              <a:buNone/>
              <a:defRPr/>
            </a:lvl2pPr>
            <a:lvl3pPr lvl="2" algn="r" rtl="0">
              <a:lnSpc>
                <a:spcPct val="100000"/>
              </a:lnSpc>
              <a:spcBef>
                <a:spcPts val="0"/>
              </a:spcBef>
              <a:spcAft>
                <a:spcPts val="0"/>
              </a:spcAft>
              <a:buSzPts val="3000"/>
              <a:buNone/>
              <a:defRPr/>
            </a:lvl3pPr>
            <a:lvl4pPr lvl="3" algn="r" rtl="0">
              <a:lnSpc>
                <a:spcPct val="100000"/>
              </a:lnSpc>
              <a:spcBef>
                <a:spcPts val="0"/>
              </a:spcBef>
              <a:spcAft>
                <a:spcPts val="0"/>
              </a:spcAft>
              <a:buSzPts val="3000"/>
              <a:buNone/>
              <a:defRPr/>
            </a:lvl4pPr>
            <a:lvl5pPr lvl="4" algn="r" rtl="0">
              <a:lnSpc>
                <a:spcPct val="100000"/>
              </a:lnSpc>
              <a:spcBef>
                <a:spcPts val="0"/>
              </a:spcBef>
              <a:spcAft>
                <a:spcPts val="0"/>
              </a:spcAft>
              <a:buSzPts val="3000"/>
              <a:buNone/>
              <a:defRPr/>
            </a:lvl5pPr>
            <a:lvl6pPr lvl="5" algn="r" rtl="0">
              <a:lnSpc>
                <a:spcPct val="100000"/>
              </a:lnSpc>
              <a:spcBef>
                <a:spcPts val="0"/>
              </a:spcBef>
              <a:spcAft>
                <a:spcPts val="0"/>
              </a:spcAft>
              <a:buSzPts val="3000"/>
              <a:buNone/>
              <a:defRPr/>
            </a:lvl6pPr>
            <a:lvl7pPr lvl="6" algn="r" rtl="0">
              <a:lnSpc>
                <a:spcPct val="100000"/>
              </a:lnSpc>
              <a:spcBef>
                <a:spcPts val="0"/>
              </a:spcBef>
              <a:spcAft>
                <a:spcPts val="0"/>
              </a:spcAft>
              <a:buSzPts val="3000"/>
              <a:buNone/>
              <a:defRPr/>
            </a:lvl7pPr>
            <a:lvl8pPr lvl="7" algn="r" rtl="0">
              <a:lnSpc>
                <a:spcPct val="100000"/>
              </a:lnSpc>
              <a:spcBef>
                <a:spcPts val="0"/>
              </a:spcBef>
              <a:spcAft>
                <a:spcPts val="0"/>
              </a:spcAft>
              <a:buSzPts val="3000"/>
              <a:buNone/>
              <a:defRPr/>
            </a:lvl8pPr>
            <a:lvl9pPr lvl="8" algn="r" rtl="0">
              <a:lnSpc>
                <a:spcPct val="100000"/>
              </a:lnSpc>
              <a:spcBef>
                <a:spcPts val="0"/>
              </a:spcBef>
              <a:spcAft>
                <a:spcPts val="0"/>
              </a:spcAft>
              <a:buSzPts val="3000"/>
              <a:buNone/>
              <a:defRPr/>
            </a:lvl9pPr>
          </a:lstStyle>
          <a:p>
            <a:endParaRPr/>
          </a:p>
        </p:txBody>
      </p:sp>
      <p:sp>
        <p:nvSpPr>
          <p:cNvPr id="88" name="Google Shape;88;p1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81000" algn="l" rtl="0">
              <a:lnSpc>
                <a:spcPct val="100000"/>
              </a:lnSpc>
              <a:spcBef>
                <a:spcPts val="400"/>
              </a:spcBef>
              <a:spcAft>
                <a:spcPts val="0"/>
              </a:spcAft>
              <a:buClr>
                <a:schemeClr val="dk1"/>
              </a:buClr>
              <a:buSzPts val="2400"/>
              <a:buFont typeface="Arial"/>
              <a:buChar char="•"/>
              <a:defRPr/>
            </a:lvl1pPr>
            <a:lvl2pPr marL="914400" lvl="1" indent="-355600" algn="l" rtl="0">
              <a:lnSpc>
                <a:spcPct val="100000"/>
              </a:lnSpc>
              <a:spcBef>
                <a:spcPts val="400"/>
              </a:spcBef>
              <a:spcAft>
                <a:spcPts val="0"/>
              </a:spcAft>
              <a:buClr>
                <a:schemeClr val="dk1"/>
              </a:buClr>
              <a:buSzPts val="2000"/>
              <a:buFont typeface="Arial"/>
              <a:buChar char="–"/>
              <a:defRPr/>
            </a:lvl2pPr>
            <a:lvl3pPr marL="1371600" lvl="2" indent="-355600" algn="l" rtl="0">
              <a:lnSpc>
                <a:spcPct val="100000"/>
              </a:lnSpc>
              <a:spcBef>
                <a:spcPts val="400"/>
              </a:spcBef>
              <a:spcAft>
                <a:spcPts val="0"/>
              </a:spcAft>
              <a:buClr>
                <a:schemeClr val="dk1"/>
              </a:buClr>
              <a:buSzPts val="2000"/>
              <a:buFont typeface="Arial"/>
              <a:buChar char="•"/>
              <a:defRPr/>
            </a:lvl3pPr>
            <a:lvl4pPr marL="1828800" lvl="3" indent="-355600" algn="l" rtl="0">
              <a:lnSpc>
                <a:spcPct val="100000"/>
              </a:lnSpc>
              <a:spcBef>
                <a:spcPts val="400"/>
              </a:spcBef>
              <a:spcAft>
                <a:spcPts val="0"/>
              </a:spcAft>
              <a:buSzPts val="2000"/>
              <a:buChar char="▪"/>
              <a:defRPr/>
            </a:lvl4pPr>
            <a:lvl5pPr marL="2286000" lvl="4" indent="-355600" algn="l" rtl="0">
              <a:lnSpc>
                <a:spcPct val="100000"/>
              </a:lnSpc>
              <a:spcBef>
                <a:spcPts val="400"/>
              </a:spcBef>
              <a:spcAft>
                <a:spcPts val="0"/>
              </a:spcAft>
              <a:buClr>
                <a:schemeClr val="dk1"/>
              </a:buClr>
              <a:buSzPts val="2000"/>
              <a:buFont typeface="Arial"/>
              <a:buChar char="»"/>
              <a:defRPr/>
            </a:lvl5pPr>
            <a:lvl6pPr marL="2743200" lvl="5" indent="-381000" algn="l" rtl="0">
              <a:lnSpc>
                <a:spcPct val="100000"/>
              </a:lnSpc>
              <a:spcBef>
                <a:spcPts val="400"/>
              </a:spcBef>
              <a:spcAft>
                <a:spcPts val="0"/>
              </a:spcAft>
              <a:buClr>
                <a:schemeClr val="dk1"/>
              </a:buClr>
              <a:buSzPts val="2400"/>
              <a:buFont typeface="Arial"/>
              <a:buChar char="»"/>
              <a:defRPr/>
            </a:lvl6pPr>
            <a:lvl7pPr marL="3200400" lvl="6" indent="-381000" algn="l" rtl="0">
              <a:lnSpc>
                <a:spcPct val="100000"/>
              </a:lnSpc>
              <a:spcBef>
                <a:spcPts val="400"/>
              </a:spcBef>
              <a:spcAft>
                <a:spcPts val="0"/>
              </a:spcAft>
              <a:buClr>
                <a:schemeClr val="dk1"/>
              </a:buClr>
              <a:buSzPts val="2400"/>
              <a:buFont typeface="Arial"/>
              <a:buChar char="»"/>
              <a:defRPr/>
            </a:lvl7pPr>
            <a:lvl8pPr marL="3657600" lvl="7" indent="-381000" algn="l" rtl="0">
              <a:lnSpc>
                <a:spcPct val="100000"/>
              </a:lnSpc>
              <a:spcBef>
                <a:spcPts val="400"/>
              </a:spcBef>
              <a:spcAft>
                <a:spcPts val="0"/>
              </a:spcAft>
              <a:buClr>
                <a:schemeClr val="dk1"/>
              </a:buClr>
              <a:buSzPts val="2400"/>
              <a:buFont typeface="Arial"/>
              <a:buChar char="»"/>
              <a:defRPr/>
            </a:lvl8pPr>
            <a:lvl9pPr marL="4114800" lvl="8" indent="-381000" algn="l" rtl="0">
              <a:lnSpc>
                <a:spcPct val="100000"/>
              </a:lnSpc>
              <a:spcBef>
                <a:spcPts val="400"/>
              </a:spcBef>
              <a:spcAft>
                <a:spcPts val="0"/>
              </a:spcAft>
              <a:buClr>
                <a:schemeClr val="dk1"/>
              </a:buClr>
              <a:buSzPts val="2400"/>
              <a:buFont typeface="Arial"/>
              <a:buChar char="»"/>
              <a:defRPr/>
            </a:lvl9pPr>
          </a:lstStyle>
          <a:p>
            <a:endParaRPr/>
          </a:p>
        </p:txBody>
      </p:sp>
      <p:sp>
        <p:nvSpPr>
          <p:cNvPr id="89" name="Google Shape;89;p18"/>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300">
              <a:solidFill>
                <a:srgbClr val="005390"/>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9">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small-and-disadvantaged-business-utilization/how-to-use-new-mas-8a-sole-source-pool"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acquisition.gov/far/8.405-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small-and-disadvantaged-business-utilization/how-to-use-new-mas-8a-sole-source-pool"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small-and-disadvantaged-business-utilization/how-to-use-new-mas-8a-sole-source-pool"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s://www.sba.gov/about-sba/sba-locations/sba-district-offices" TargetMode="External"/><Relationship Id="rId4" Type="http://schemas.openxmlformats.org/officeDocument/2006/relationships/hyperlink" Target="https://www.gsa.gov/node/162855"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acquisition.gov/far/19.301-2"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96" name="Google Shape;96;p19" descr="Small Business Works logo"/>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97" name="Google Shape;97;p19"/>
          <p:cNvSpPr txBox="1">
            <a:spLocks noGrp="1"/>
          </p:cNvSpPr>
          <p:nvPr>
            <p:ph type="title" idx="4294967295"/>
          </p:nvPr>
        </p:nvSpPr>
        <p:spPr>
          <a:xfrm>
            <a:off x="2571750" y="2091875"/>
            <a:ext cx="6039000" cy="1631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500" b="1" i="0" u="none" strike="noStrike" kern="0" cap="none" spc="0" normalizeH="0" baseline="0" noProof="0" dirty="0">
                <a:ln>
                  <a:noFill/>
                </a:ln>
                <a:solidFill>
                  <a:srgbClr val="0059A8"/>
                </a:solidFill>
                <a:effectLst/>
                <a:uLnTx/>
                <a:uFillTx/>
                <a:latin typeface="Arial"/>
                <a:ea typeface="Arial"/>
                <a:cs typeface="Arial"/>
                <a:sym typeface="Arial"/>
              </a:rPr>
              <a:t>Small Business Works 2024</a:t>
            </a: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 </a:t>
            </a:r>
          </a:p>
          <a:p>
            <a:pPr marL="0" marR="0" lvl="0" indent="0" algn="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GSA OSDBU A.C.T.S on Maximizing Small Business Opportunities</a:t>
            </a:r>
            <a:endParaRPr kumimoji="0" lang="en-US" sz="1400" b="0" i="0" u="none" strike="noStrike" kern="0" cap="none" spc="0" normalizeH="0" baseline="0" noProof="0" dirty="0">
              <a:ln>
                <a:noFill/>
              </a:ln>
              <a:solidFill>
                <a:srgbClr val="0059A8"/>
              </a:solidFill>
              <a:effectLst/>
              <a:uLnTx/>
              <a:uFillTx/>
              <a:latin typeface="Arial"/>
              <a:ea typeface="Arial"/>
              <a:cs typeface="Arial"/>
              <a:sym typeface="Arial"/>
            </a:endParaRPr>
          </a:p>
        </p:txBody>
      </p:sp>
      <p:pic>
        <p:nvPicPr>
          <p:cNvPr id="98" name="Google Shape;98;p19" descr="GSA Starmark"/>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324000" y="90700"/>
            <a:ext cx="8456400" cy="816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5390"/>
              </a:buClr>
              <a:buSzPts val="700"/>
              <a:buFont typeface="Arial"/>
              <a:buNone/>
            </a:pPr>
            <a:r>
              <a:rPr lang="en-US" sz="3200" i="0">
                <a:solidFill>
                  <a:srgbClr val="0059A8"/>
                </a:solidFill>
              </a:rPr>
              <a:t>Order Instructions:</a:t>
            </a:r>
            <a:r>
              <a:rPr lang="en-US" sz="2650" i="0"/>
              <a:t> </a:t>
            </a:r>
            <a:endParaRPr sz="2650" i="0"/>
          </a:p>
          <a:p>
            <a:pPr marL="0" lvl="0" indent="0" algn="ctr" rtl="0">
              <a:lnSpc>
                <a:spcPct val="100000"/>
              </a:lnSpc>
              <a:spcBef>
                <a:spcPts val="0"/>
              </a:spcBef>
              <a:spcAft>
                <a:spcPts val="0"/>
              </a:spcAft>
              <a:buClr>
                <a:srgbClr val="005390"/>
              </a:buClr>
              <a:buSzPts val="700"/>
              <a:buFont typeface="Arial"/>
              <a:buNone/>
            </a:pPr>
            <a:r>
              <a:rPr lang="en-US" sz="2650" i="0" u="sng">
                <a:solidFill>
                  <a:schemeClr val="hlink"/>
                </a:solidFill>
                <a:hlinkClick r:id="rId3"/>
              </a:rPr>
              <a:t>How to Make a Competitive Award</a:t>
            </a:r>
            <a:endParaRPr sz="2650" i="0"/>
          </a:p>
        </p:txBody>
      </p:sp>
      <p:sp>
        <p:nvSpPr>
          <p:cNvPr id="174" name="Google Shape;174;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10</a:t>
            </a:fld>
            <a:endParaRPr/>
          </a:p>
        </p:txBody>
      </p:sp>
      <p:sp>
        <p:nvSpPr>
          <p:cNvPr id="175" name="Google Shape;175;p28"/>
          <p:cNvSpPr txBox="1"/>
          <p:nvPr/>
        </p:nvSpPr>
        <p:spPr>
          <a:xfrm>
            <a:off x="85650" y="873019"/>
            <a:ext cx="8933100" cy="417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1B1B1B"/>
              </a:buClr>
              <a:buSzPts val="1800"/>
              <a:buFont typeface="Arial"/>
              <a:buChar char="●"/>
            </a:pPr>
            <a:r>
              <a:rPr lang="en-US" sz="1800" b="1" i="0" u="none" strike="noStrike" cap="none">
                <a:solidFill>
                  <a:srgbClr val="1B1B1B"/>
                </a:solidFill>
                <a:latin typeface="Arial"/>
                <a:ea typeface="Arial"/>
                <a:cs typeface="Arial"/>
                <a:sym typeface="Arial"/>
              </a:rPr>
              <a:t>Perform market research</a:t>
            </a:r>
            <a:br>
              <a:rPr lang="en-US" sz="1800" b="1" i="0" u="none" strike="noStrike" cap="none">
                <a:solidFill>
                  <a:srgbClr val="1B1B1B"/>
                </a:solidFill>
                <a:latin typeface="Arial"/>
                <a:ea typeface="Arial"/>
                <a:cs typeface="Arial"/>
                <a:sym typeface="Arial"/>
              </a:rPr>
            </a:br>
            <a:r>
              <a:rPr lang="en-US" sz="1800" b="0" i="0" u="none" strike="noStrike" cap="none">
                <a:solidFill>
                  <a:srgbClr val="1B1B1B"/>
                </a:solidFill>
                <a:latin typeface="Arial"/>
                <a:ea typeface="Arial"/>
                <a:cs typeface="Arial"/>
                <a:sym typeface="Arial"/>
              </a:rPr>
              <a:t>Identify MAS 8(a) contractors that are suitable for the requirement.</a:t>
            </a:r>
            <a:endParaRPr sz="1800" b="0" i="0" u="none" strike="noStrike" cap="none">
              <a:solidFill>
                <a:srgbClr val="1B1B1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1800" b="0" i="0" u="none" strike="noStrike" cap="none">
              <a:solidFill>
                <a:srgbClr val="1B1B1B"/>
              </a:solidFill>
              <a:latin typeface="Arial"/>
              <a:ea typeface="Arial"/>
              <a:cs typeface="Arial"/>
              <a:sym typeface="Arial"/>
            </a:endParaRPr>
          </a:p>
          <a:p>
            <a:pPr marL="457200" marR="0" lvl="0" indent="-342900" algn="l" rtl="0">
              <a:lnSpc>
                <a:spcPct val="100000"/>
              </a:lnSpc>
              <a:spcBef>
                <a:spcPts val="0"/>
              </a:spcBef>
              <a:spcAft>
                <a:spcPts val="0"/>
              </a:spcAft>
              <a:buClr>
                <a:srgbClr val="1B1B1B"/>
              </a:buClr>
              <a:buSzPts val="1800"/>
              <a:buFont typeface="Arial"/>
              <a:buChar char="●"/>
            </a:pPr>
            <a:r>
              <a:rPr lang="en-US" sz="1800" b="1" i="0" u="none" strike="noStrike" cap="none">
                <a:solidFill>
                  <a:srgbClr val="1B1B1B"/>
                </a:solidFill>
                <a:latin typeface="Arial"/>
                <a:ea typeface="Arial"/>
                <a:cs typeface="Arial"/>
                <a:sym typeface="Arial"/>
              </a:rPr>
              <a:t>Check eLibrary</a:t>
            </a:r>
            <a:br>
              <a:rPr lang="en-US" sz="1800" b="1" i="0" u="none" strike="noStrike" cap="none">
                <a:solidFill>
                  <a:srgbClr val="1B1B1B"/>
                </a:solidFill>
                <a:latin typeface="Arial"/>
                <a:ea typeface="Arial"/>
                <a:cs typeface="Arial"/>
                <a:sym typeface="Arial"/>
              </a:rPr>
            </a:br>
            <a:r>
              <a:rPr lang="en-US" sz="1800" b="0" i="0" u="none" strike="noStrike" cap="none">
                <a:solidFill>
                  <a:srgbClr val="1B1B1B"/>
                </a:solidFill>
                <a:latin typeface="Arial"/>
                <a:ea typeface="Arial"/>
                <a:cs typeface="Arial"/>
                <a:sym typeface="Arial"/>
              </a:rPr>
              <a:t>Verify the following in eLibrary that:</a:t>
            </a:r>
            <a:endParaRPr sz="1800" b="0" i="0" u="none" strike="noStrike" cap="none">
              <a:solidFill>
                <a:srgbClr val="1B1B1B"/>
              </a:solidFill>
              <a:latin typeface="Arial"/>
              <a:ea typeface="Arial"/>
              <a:cs typeface="Arial"/>
              <a:sym typeface="Arial"/>
            </a:endParaRPr>
          </a:p>
          <a:p>
            <a:pPr marL="914400" marR="0" lvl="1" indent="-342900" algn="l" rtl="0">
              <a:lnSpc>
                <a:spcPct val="100000"/>
              </a:lnSpc>
              <a:spcBef>
                <a:spcPts val="0"/>
              </a:spcBef>
              <a:spcAft>
                <a:spcPts val="0"/>
              </a:spcAft>
              <a:buClr>
                <a:srgbClr val="1B1B1B"/>
              </a:buClr>
              <a:buSzPts val="1800"/>
              <a:buFont typeface="Arial"/>
              <a:buChar char="○"/>
            </a:pPr>
            <a:r>
              <a:rPr lang="en-US" sz="1800" b="0" i="0" u="none" strike="noStrike" cap="none">
                <a:solidFill>
                  <a:srgbClr val="1B1B1B"/>
                </a:solidFill>
                <a:latin typeface="Arial"/>
                <a:ea typeface="Arial"/>
                <a:cs typeface="Arial"/>
                <a:sym typeface="Arial"/>
              </a:rPr>
              <a:t>The 8(a) contractors are in the MAS 8(a) pool and eligible for competitive awards, having either an “8a” or “8aS” indicator. </a:t>
            </a:r>
            <a:endParaRPr sz="1800" b="0" i="0" u="none" strike="noStrike" cap="none">
              <a:solidFill>
                <a:srgbClr val="1B1B1B"/>
              </a:solidFill>
              <a:latin typeface="Arial"/>
              <a:ea typeface="Arial"/>
              <a:cs typeface="Arial"/>
              <a:sym typeface="Arial"/>
            </a:endParaRPr>
          </a:p>
          <a:p>
            <a:pPr marL="914400" marR="0" lvl="1" indent="-342900" algn="l" rtl="0">
              <a:lnSpc>
                <a:spcPct val="100000"/>
              </a:lnSpc>
              <a:spcBef>
                <a:spcPts val="0"/>
              </a:spcBef>
              <a:spcAft>
                <a:spcPts val="0"/>
              </a:spcAft>
              <a:buClr>
                <a:srgbClr val="1B1B1B"/>
              </a:buClr>
              <a:buSzPts val="1800"/>
              <a:buFont typeface="Arial"/>
              <a:buChar char="○"/>
            </a:pPr>
            <a:r>
              <a:rPr lang="en-US" sz="1800" b="0" i="0" u="none" strike="noStrike" cap="none">
                <a:solidFill>
                  <a:srgbClr val="1B1B1B"/>
                </a:solidFill>
                <a:latin typeface="Arial"/>
                <a:ea typeface="Arial"/>
                <a:cs typeface="Arial"/>
                <a:sym typeface="Arial"/>
              </a:rPr>
              <a:t>The 8(a) contractors have the appropriate special item number (SIN)  for the request for quote (RFQ).</a:t>
            </a:r>
            <a:endParaRPr sz="1800" b="0" i="0" u="none" strike="noStrike" cap="none">
              <a:solidFill>
                <a:srgbClr val="1B1B1B"/>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200"/>
              <a:buFont typeface="Arial"/>
              <a:buNone/>
            </a:pPr>
            <a:endParaRPr sz="1800" b="0" i="0" u="none" strike="noStrike" cap="none">
              <a:solidFill>
                <a:srgbClr val="1B1B1B"/>
              </a:solidFill>
              <a:latin typeface="Arial"/>
              <a:ea typeface="Arial"/>
              <a:cs typeface="Arial"/>
              <a:sym typeface="Arial"/>
            </a:endParaRPr>
          </a:p>
          <a:p>
            <a:pPr marL="457200" marR="0" lvl="0" indent="-342900" algn="l" rtl="0">
              <a:lnSpc>
                <a:spcPct val="100000"/>
              </a:lnSpc>
              <a:spcBef>
                <a:spcPts val="0"/>
              </a:spcBef>
              <a:spcAft>
                <a:spcPts val="0"/>
              </a:spcAft>
              <a:buClr>
                <a:srgbClr val="1B1B1B"/>
              </a:buClr>
              <a:buSzPts val="1800"/>
              <a:buFont typeface="Arial"/>
              <a:buChar char="●"/>
            </a:pPr>
            <a:r>
              <a:rPr lang="en-US" sz="1800" b="1" i="0" u="none" strike="noStrike" cap="none">
                <a:solidFill>
                  <a:srgbClr val="1B1B1B"/>
                </a:solidFill>
                <a:latin typeface="Arial"/>
                <a:ea typeface="Arial"/>
                <a:cs typeface="Arial"/>
                <a:sym typeface="Arial"/>
              </a:rPr>
              <a:t>Follow the ordering procedures</a:t>
            </a:r>
            <a:br>
              <a:rPr lang="en-US" sz="1800" b="1" i="0" u="none" strike="noStrike" cap="none">
                <a:solidFill>
                  <a:srgbClr val="1B1B1B"/>
                </a:solidFill>
                <a:latin typeface="Arial"/>
                <a:ea typeface="Arial"/>
                <a:cs typeface="Arial"/>
                <a:sym typeface="Arial"/>
              </a:rPr>
            </a:br>
            <a:r>
              <a:rPr lang="en-US" sz="1800" b="0" i="0" u="none" strike="noStrike" cap="none">
                <a:solidFill>
                  <a:srgbClr val="1B1B1B"/>
                </a:solidFill>
                <a:latin typeface="Arial"/>
                <a:ea typeface="Arial"/>
                <a:cs typeface="Arial"/>
                <a:sym typeface="Arial"/>
              </a:rPr>
              <a:t>Complete the order in accordance with </a:t>
            </a:r>
            <a:r>
              <a:rPr lang="en-US" sz="1800" b="0" i="0" u="sng" strike="noStrike" cap="none">
                <a:solidFill>
                  <a:schemeClr val="hlink"/>
                </a:solidFill>
                <a:latin typeface="Arial"/>
                <a:ea typeface="Arial"/>
                <a:cs typeface="Arial"/>
                <a:sym typeface="Arial"/>
                <a:hlinkClick r:id="rId4"/>
              </a:rPr>
              <a:t>FAR 8.405-5 (a)(2)(i)</a:t>
            </a:r>
            <a:r>
              <a:rPr lang="en-US" sz="1800" b="0" i="0" u="none" strike="noStrike" cap="none">
                <a:solidFill>
                  <a:srgbClr val="1B1B1B"/>
                </a:solidFill>
                <a:latin typeface="Arial"/>
                <a:ea typeface="Arial"/>
                <a:cs typeface="Arial"/>
                <a:sym typeface="Arial"/>
              </a:rPr>
              <a:t> and </a:t>
            </a:r>
            <a:r>
              <a:rPr lang="en-US" sz="1800" b="0" i="0" u="sng" strike="noStrike" cap="none">
                <a:solidFill>
                  <a:schemeClr val="hlink"/>
                </a:solidFill>
                <a:latin typeface="Arial"/>
                <a:ea typeface="Arial"/>
                <a:cs typeface="Arial"/>
                <a:sym typeface="Arial"/>
                <a:hlinkClick r:id="rId4"/>
              </a:rPr>
              <a:t>(ii)</a:t>
            </a:r>
            <a:r>
              <a:rPr lang="en-US" sz="1800" b="0" i="0" u="none" strike="noStrike" cap="none">
                <a:solidFill>
                  <a:srgbClr val="1B1B1B"/>
                </a:solidFill>
                <a:latin typeface="Arial"/>
                <a:ea typeface="Arial"/>
                <a:cs typeface="Arial"/>
                <a:sym typeface="Arial"/>
              </a:rPr>
              <a:t> for setting aside orders and BPAs.</a:t>
            </a:r>
            <a:endParaRPr sz="1800" b="0" i="0" u="none" strike="noStrike" cap="none">
              <a:solidFill>
                <a:srgbClr val="1B1B1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180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200"/>
              <a:buFont typeface="Arial"/>
              <a:buNone/>
            </a:pP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687388" y="93488"/>
            <a:ext cx="7769100" cy="554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5390"/>
              </a:buClr>
              <a:buSzPts val="700"/>
              <a:buFont typeface="Arial"/>
              <a:buNone/>
            </a:pPr>
            <a:r>
              <a:rPr lang="en-US" sz="3200" i="0">
                <a:solidFill>
                  <a:srgbClr val="0059A8"/>
                </a:solidFill>
              </a:rPr>
              <a:t>Order Instructions:</a:t>
            </a:r>
            <a:r>
              <a:rPr lang="en-US" sz="2650" i="0"/>
              <a:t>  </a:t>
            </a:r>
            <a:endParaRPr sz="2650" i="0"/>
          </a:p>
          <a:p>
            <a:pPr marL="0" lvl="0" indent="0" algn="ctr" rtl="0">
              <a:lnSpc>
                <a:spcPct val="100000"/>
              </a:lnSpc>
              <a:spcBef>
                <a:spcPts val="0"/>
              </a:spcBef>
              <a:spcAft>
                <a:spcPts val="0"/>
              </a:spcAft>
              <a:buClr>
                <a:srgbClr val="005390"/>
              </a:buClr>
              <a:buSzPts val="700"/>
              <a:buFont typeface="Arial"/>
              <a:buNone/>
            </a:pPr>
            <a:r>
              <a:rPr lang="en-US" sz="2650" i="0" u="sng">
                <a:solidFill>
                  <a:schemeClr val="hlink"/>
                </a:solidFill>
                <a:hlinkClick r:id="rId3"/>
              </a:rPr>
              <a:t>How to Make a Sole Source Award</a:t>
            </a:r>
            <a:endParaRPr sz="2650" i="0"/>
          </a:p>
          <a:p>
            <a:pPr marL="0" lvl="0" indent="0" algn="ctr" rtl="0">
              <a:lnSpc>
                <a:spcPct val="100000"/>
              </a:lnSpc>
              <a:spcBef>
                <a:spcPts val="0"/>
              </a:spcBef>
              <a:spcAft>
                <a:spcPts val="0"/>
              </a:spcAft>
              <a:buClr>
                <a:srgbClr val="005390"/>
              </a:buClr>
              <a:buSzPts val="700"/>
              <a:buFont typeface="Arial"/>
              <a:buNone/>
            </a:pPr>
            <a:endParaRPr sz="2400" i="0"/>
          </a:p>
        </p:txBody>
      </p:sp>
      <p:sp>
        <p:nvSpPr>
          <p:cNvPr id="183" name="Google Shape;183;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
        <p:nvSpPr>
          <p:cNvPr id="184" name="Google Shape;184;p29"/>
          <p:cNvSpPr txBox="1"/>
          <p:nvPr/>
        </p:nvSpPr>
        <p:spPr>
          <a:xfrm>
            <a:off x="105450" y="800569"/>
            <a:ext cx="8933100" cy="4271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700" b="1">
              <a:solidFill>
                <a:srgbClr val="1B1B1B"/>
              </a:solidFill>
            </a:endParaRPr>
          </a:p>
          <a:p>
            <a:pPr marL="457200" marR="0" lvl="0" indent="-323850" algn="l" rtl="0">
              <a:lnSpc>
                <a:spcPct val="100000"/>
              </a:lnSpc>
              <a:spcBef>
                <a:spcPts val="0"/>
              </a:spcBef>
              <a:spcAft>
                <a:spcPts val="0"/>
              </a:spcAft>
              <a:buClr>
                <a:srgbClr val="1B1B1B"/>
              </a:buClr>
              <a:buSzPts val="1500"/>
              <a:buFont typeface="Arial"/>
              <a:buChar char="●"/>
            </a:pPr>
            <a:r>
              <a:rPr lang="en-US" sz="1500" b="1" i="0" u="none" strike="noStrike" cap="none">
                <a:solidFill>
                  <a:srgbClr val="1B1B1B"/>
                </a:solidFill>
                <a:latin typeface="Arial"/>
                <a:ea typeface="Arial"/>
                <a:cs typeface="Arial"/>
                <a:sym typeface="Arial"/>
              </a:rPr>
              <a:t>Perform market research</a:t>
            </a:r>
            <a:br>
              <a:rPr lang="en-US" sz="1500" b="1" i="0" u="none" strike="noStrike" cap="none">
                <a:solidFill>
                  <a:srgbClr val="1B1B1B"/>
                </a:solidFill>
                <a:latin typeface="Arial"/>
                <a:ea typeface="Arial"/>
                <a:cs typeface="Arial"/>
                <a:sym typeface="Arial"/>
              </a:rPr>
            </a:br>
            <a:r>
              <a:rPr lang="en-US" sz="1500" b="0" i="0" u="none" strike="noStrike" cap="none">
                <a:solidFill>
                  <a:srgbClr val="1B1B1B"/>
                </a:solidFill>
                <a:latin typeface="Arial"/>
                <a:ea typeface="Arial"/>
                <a:cs typeface="Arial"/>
                <a:sym typeface="Arial"/>
              </a:rPr>
              <a:t>Identify a MAS 8(a) contractor that is suitable for the requirement.</a:t>
            </a:r>
            <a:endParaRPr sz="1500" b="0" i="0" u="none" strike="noStrike" cap="none">
              <a:solidFill>
                <a:srgbClr val="1B1B1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1500" b="0" i="0" u="none" strike="noStrike" cap="none">
              <a:solidFill>
                <a:srgbClr val="1B1B1B"/>
              </a:solidFill>
              <a:latin typeface="Arial"/>
              <a:ea typeface="Arial"/>
              <a:cs typeface="Arial"/>
              <a:sym typeface="Arial"/>
            </a:endParaRPr>
          </a:p>
          <a:p>
            <a:pPr marL="457200" marR="0" lvl="0" indent="-323850" algn="l" rtl="0">
              <a:lnSpc>
                <a:spcPct val="100000"/>
              </a:lnSpc>
              <a:spcBef>
                <a:spcPts val="0"/>
              </a:spcBef>
              <a:spcAft>
                <a:spcPts val="0"/>
              </a:spcAft>
              <a:buClr>
                <a:srgbClr val="1B1B1B"/>
              </a:buClr>
              <a:buSzPts val="1500"/>
              <a:buFont typeface="Roboto"/>
              <a:buChar char="●"/>
            </a:pPr>
            <a:r>
              <a:rPr lang="en-US" sz="1500" b="1" i="0" u="none" strike="noStrike" cap="none">
                <a:solidFill>
                  <a:srgbClr val="1B1B1B"/>
                </a:solidFill>
                <a:latin typeface="Arial"/>
                <a:ea typeface="Arial"/>
                <a:cs typeface="Arial"/>
                <a:sym typeface="Arial"/>
              </a:rPr>
              <a:t>Verify the following in eLibrary</a:t>
            </a:r>
            <a:r>
              <a:rPr lang="en-US" sz="1500" b="0" i="0" u="none" strike="noStrike" cap="none">
                <a:solidFill>
                  <a:srgbClr val="1B1B1B"/>
                </a:solidFill>
                <a:latin typeface="Arial"/>
                <a:ea typeface="Arial"/>
                <a:cs typeface="Arial"/>
                <a:sym typeface="Arial"/>
              </a:rPr>
              <a:t>:</a:t>
            </a:r>
            <a:endParaRPr sz="1500" b="0" i="0" u="none" strike="noStrike" cap="none">
              <a:solidFill>
                <a:srgbClr val="1B1B1B"/>
              </a:solidFill>
              <a:latin typeface="Arial"/>
              <a:ea typeface="Arial"/>
              <a:cs typeface="Arial"/>
              <a:sym typeface="Arial"/>
            </a:endParaRPr>
          </a:p>
          <a:p>
            <a:pPr marL="914400" marR="0" lvl="1" indent="-323850" algn="l" rtl="0">
              <a:lnSpc>
                <a:spcPct val="100000"/>
              </a:lnSpc>
              <a:spcBef>
                <a:spcPts val="0"/>
              </a:spcBef>
              <a:spcAft>
                <a:spcPts val="0"/>
              </a:spcAft>
              <a:buClr>
                <a:srgbClr val="1B1B1B"/>
              </a:buClr>
              <a:buSzPts val="1500"/>
              <a:buFont typeface="Arial"/>
              <a:buChar char="○"/>
            </a:pPr>
            <a:r>
              <a:rPr lang="en-US" sz="1500" b="0" i="0" u="none" strike="noStrike" cap="none">
                <a:solidFill>
                  <a:srgbClr val="1B1B1B"/>
                </a:solidFill>
                <a:latin typeface="Arial"/>
                <a:ea typeface="Arial"/>
                <a:cs typeface="Arial"/>
                <a:sym typeface="Arial"/>
              </a:rPr>
              <a:t>The 8(a) contractor is in the MAS 8(a) pool and is eligible for sole source awards, having the  “8aS” indicator.</a:t>
            </a:r>
            <a:endParaRPr sz="1500" b="0" i="0" u="none" strike="noStrike" cap="none">
              <a:solidFill>
                <a:srgbClr val="1B1B1B"/>
              </a:solidFill>
              <a:latin typeface="Arial"/>
              <a:ea typeface="Arial"/>
              <a:cs typeface="Arial"/>
              <a:sym typeface="Arial"/>
            </a:endParaRPr>
          </a:p>
          <a:p>
            <a:pPr marL="914400" marR="0" lvl="1" indent="-323850" algn="l" rtl="0">
              <a:lnSpc>
                <a:spcPct val="100000"/>
              </a:lnSpc>
              <a:spcBef>
                <a:spcPts val="0"/>
              </a:spcBef>
              <a:spcAft>
                <a:spcPts val="0"/>
              </a:spcAft>
              <a:buClr>
                <a:srgbClr val="1B1B1B"/>
              </a:buClr>
              <a:buSzPts val="1500"/>
              <a:buFont typeface="Arial"/>
              <a:buChar char="○"/>
            </a:pPr>
            <a:r>
              <a:rPr lang="en-US" sz="1500" b="0" i="0" u="none" strike="noStrike" cap="none">
                <a:solidFill>
                  <a:srgbClr val="1B1B1B"/>
                </a:solidFill>
                <a:latin typeface="Arial"/>
                <a:ea typeface="Arial"/>
                <a:cs typeface="Arial"/>
                <a:sym typeface="Arial"/>
              </a:rPr>
              <a:t>The 8(a) contractor  has the appropriate special item number (SIN) for the request for quote (RFQ).</a:t>
            </a:r>
            <a:endParaRPr sz="1500" b="0" i="0" u="none" strike="noStrike" cap="none">
              <a:solidFill>
                <a:srgbClr val="1B1B1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1500" b="0" i="0" u="none" strike="noStrike" cap="none">
              <a:solidFill>
                <a:srgbClr val="1B1B1B"/>
              </a:solidFill>
              <a:latin typeface="Arial"/>
              <a:ea typeface="Arial"/>
              <a:cs typeface="Arial"/>
              <a:sym typeface="Arial"/>
            </a:endParaRPr>
          </a:p>
          <a:p>
            <a:pPr marL="457200" marR="0" lvl="0" indent="-323850" algn="l" rtl="0">
              <a:lnSpc>
                <a:spcPct val="100000"/>
              </a:lnSpc>
              <a:spcBef>
                <a:spcPts val="0"/>
              </a:spcBef>
              <a:spcAft>
                <a:spcPts val="0"/>
              </a:spcAft>
              <a:buClr>
                <a:srgbClr val="1B1B1B"/>
              </a:buClr>
              <a:buSzPts val="1500"/>
              <a:buFont typeface="Arial"/>
              <a:buChar char="●"/>
            </a:pPr>
            <a:r>
              <a:rPr lang="en-US" sz="1500" b="1" i="0" u="none" strike="noStrike" cap="none">
                <a:solidFill>
                  <a:srgbClr val="1B1B1B"/>
                </a:solidFill>
                <a:latin typeface="Arial"/>
                <a:ea typeface="Arial"/>
                <a:cs typeface="Arial"/>
                <a:sym typeface="Arial"/>
              </a:rPr>
              <a:t>Complete offer and acceptance at the order level</a:t>
            </a:r>
            <a:r>
              <a:rPr lang="en-US" sz="1500" b="0" i="0" u="none" strike="noStrike" cap="none">
                <a:solidFill>
                  <a:srgbClr val="1B1B1B"/>
                </a:solidFill>
                <a:latin typeface="Arial"/>
                <a:ea typeface="Arial"/>
                <a:cs typeface="Arial"/>
                <a:sym typeface="Arial"/>
              </a:rPr>
              <a:t>: Check the contractor’s 8(a) exit date displayed in eLibrary, to ensure that the contractor will be an eligible 8(a) at the time of order award. At the time of order award, your contractor must be an active 8(a) program participant and must qualify as small for the size standard corresponding to the NAICS code assigned to the task/delivery order.</a:t>
            </a:r>
            <a:endParaRPr sz="1500" b="0" i="0" u="none" strike="noStrike" cap="none">
              <a:solidFill>
                <a:srgbClr val="1B1B1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170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200"/>
              <a:buFont typeface="Arial"/>
              <a:buNone/>
            </a:pPr>
            <a:endParaRPr sz="7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687388" y="93488"/>
            <a:ext cx="7769100" cy="554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5390"/>
              </a:buClr>
              <a:buSzPts val="700"/>
              <a:buFont typeface="Arial"/>
              <a:buNone/>
            </a:pPr>
            <a:r>
              <a:rPr lang="en-US" sz="2650" i="0" dirty="0"/>
              <a:t>Order Instructions:  </a:t>
            </a:r>
            <a:endParaRPr sz="2650" i="0" dirty="0"/>
          </a:p>
          <a:p>
            <a:pPr marL="0" lvl="0" indent="0" algn="ctr" rtl="0">
              <a:lnSpc>
                <a:spcPct val="100000"/>
              </a:lnSpc>
              <a:spcBef>
                <a:spcPts val="0"/>
              </a:spcBef>
              <a:spcAft>
                <a:spcPts val="0"/>
              </a:spcAft>
              <a:buClr>
                <a:srgbClr val="005390"/>
              </a:buClr>
              <a:buSzPts val="700"/>
              <a:buFont typeface="Arial"/>
              <a:buNone/>
            </a:pPr>
            <a:r>
              <a:rPr lang="en-US" sz="2650" i="0" u="sng" dirty="0">
                <a:solidFill>
                  <a:schemeClr val="hlink"/>
                </a:solidFill>
                <a:hlinkClick r:id="rId3"/>
              </a:rPr>
              <a:t>How to Make a Sole Source Award</a:t>
            </a:r>
            <a:endParaRPr sz="2650" i="0" dirty="0"/>
          </a:p>
        </p:txBody>
      </p:sp>
      <p:sp>
        <p:nvSpPr>
          <p:cNvPr id="192" name="Google Shape;192;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12</a:t>
            </a:fld>
            <a:endParaRPr/>
          </a:p>
        </p:txBody>
      </p:sp>
      <p:sp>
        <p:nvSpPr>
          <p:cNvPr id="193" name="Google Shape;193;p30"/>
          <p:cNvSpPr txBox="1"/>
          <p:nvPr/>
        </p:nvSpPr>
        <p:spPr>
          <a:xfrm>
            <a:off x="85650" y="1091944"/>
            <a:ext cx="8933100" cy="41079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1B1B1B"/>
              </a:buClr>
              <a:buSzPts val="2000"/>
              <a:buFont typeface="Arial"/>
              <a:buChar char="●"/>
            </a:pPr>
            <a:r>
              <a:rPr lang="en-US" sz="2000" b="1" i="0" u="none" strike="noStrike" cap="none">
                <a:solidFill>
                  <a:srgbClr val="1B1B1B"/>
                </a:solidFill>
                <a:latin typeface="Arial"/>
                <a:ea typeface="Arial"/>
                <a:cs typeface="Arial"/>
                <a:sym typeface="Arial"/>
              </a:rPr>
              <a:t>Select the MAS 8(a) contractor</a:t>
            </a:r>
            <a:br>
              <a:rPr lang="en-US" sz="2000" b="1" i="0" u="none" strike="noStrike" cap="none">
                <a:solidFill>
                  <a:srgbClr val="1B1B1B"/>
                </a:solidFill>
                <a:latin typeface="Arial"/>
                <a:ea typeface="Arial"/>
                <a:cs typeface="Arial"/>
                <a:sym typeface="Arial"/>
              </a:rPr>
            </a:br>
            <a:r>
              <a:rPr lang="en-US" sz="2000" b="0" i="0" u="none" strike="noStrike" cap="none">
                <a:solidFill>
                  <a:srgbClr val="1B1B1B"/>
                </a:solidFill>
                <a:latin typeface="Arial"/>
                <a:ea typeface="Arial"/>
                <a:cs typeface="Arial"/>
                <a:sym typeface="Arial"/>
              </a:rPr>
              <a:t>Make a selection in accordance with FAR 19.804-1. </a:t>
            </a:r>
            <a:endParaRPr sz="2000" b="0" i="0" u="none" strike="noStrike" cap="none">
              <a:solidFill>
                <a:srgbClr val="1B1B1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000" b="0" i="0" u="none" strike="noStrike" cap="none">
              <a:solidFill>
                <a:srgbClr val="1B1B1B"/>
              </a:solidFill>
              <a:latin typeface="Arial"/>
              <a:ea typeface="Arial"/>
              <a:cs typeface="Arial"/>
              <a:sym typeface="Arial"/>
            </a:endParaRPr>
          </a:p>
          <a:p>
            <a:pPr marL="457200" marR="0" lvl="0" indent="-355600" algn="l" rtl="0">
              <a:lnSpc>
                <a:spcPct val="100000"/>
              </a:lnSpc>
              <a:spcBef>
                <a:spcPts val="0"/>
              </a:spcBef>
              <a:spcAft>
                <a:spcPts val="0"/>
              </a:spcAft>
              <a:buClr>
                <a:srgbClr val="000000"/>
              </a:buClr>
              <a:buSzPts val="2000"/>
              <a:buFont typeface="Roboto"/>
              <a:buChar char="●"/>
            </a:pPr>
            <a:r>
              <a:rPr lang="en-US" sz="2000" b="1" i="0" u="none" strike="noStrike" cap="none">
                <a:solidFill>
                  <a:srgbClr val="1B1B1B"/>
                </a:solidFill>
                <a:latin typeface="Arial"/>
                <a:ea typeface="Arial"/>
                <a:cs typeface="Arial"/>
                <a:sym typeface="Arial"/>
              </a:rPr>
              <a:t>Offer the contract to SBA</a:t>
            </a:r>
            <a:br>
              <a:rPr lang="en-US" sz="2000" b="1" i="0" u="none" strike="noStrike" cap="none">
                <a:solidFill>
                  <a:srgbClr val="1B1B1B"/>
                </a:solidFill>
                <a:latin typeface="Arial"/>
                <a:ea typeface="Arial"/>
                <a:cs typeface="Arial"/>
                <a:sym typeface="Arial"/>
              </a:rPr>
            </a:br>
            <a:r>
              <a:rPr lang="en-US" sz="2000" b="0" i="0" u="none" strike="noStrike" cap="none">
                <a:solidFill>
                  <a:srgbClr val="1B1B1B"/>
                </a:solidFill>
                <a:latin typeface="Arial"/>
                <a:ea typeface="Arial"/>
                <a:cs typeface="Arial"/>
                <a:sym typeface="Arial"/>
              </a:rPr>
              <a:t>You can use our </a:t>
            </a:r>
            <a:r>
              <a:rPr lang="en-US" sz="2000" b="0" i="0" u="sng" strike="noStrike" cap="none">
                <a:solidFill>
                  <a:srgbClr val="005599"/>
                </a:solidFill>
                <a:latin typeface="Arial"/>
                <a:ea typeface="Arial"/>
                <a:cs typeface="Arial"/>
                <a:sym typeface="Arial"/>
                <a:hlinkClick r:id="rId4">
                  <a:extLst>
                    <a:ext uri="{A12FA001-AC4F-418D-AE19-62706E023703}">
                      <ahyp:hlinkClr xmlns:ahyp="http://schemas.microsoft.com/office/drawing/2018/hyperlinkcolor" val="tx"/>
                    </a:ext>
                  </a:extLst>
                </a:hlinkClick>
              </a:rPr>
              <a:t>8(a) sole source offer letter template</a:t>
            </a:r>
            <a:r>
              <a:rPr lang="en-US" sz="2000" b="0" i="0" u="none" strike="noStrike" cap="none">
                <a:solidFill>
                  <a:srgbClr val="1B1B1B"/>
                </a:solidFill>
                <a:latin typeface="Arial"/>
                <a:ea typeface="Arial"/>
                <a:cs typeface="Arial"/>
                <a:sym typeface="Arial"/>
              </a:rPr>
              <a:t>. Offer the contract to SBA in accordance with FAR 19.804-2. Find your </a:t>
            </a:r>
            <a:r>
              <a:rPr lang="en-US" sz="2000" b="0" i="0" u="sng" strike="noStrike" cap="none">
                <a:solidFill>
                  <a:srgbClr val="005599"/>
                </a:solidFill>
                <a:latin typeface="Arial"/>
                <a:ea typeface="Arial"/>
                <a:cs typeface="Arial"/>
                <a:sym typeface="Arial"/>
                <a:hlinkClick r:id="rId5">
                  <a:extLst>
                    <a:ext uri="{A12FA001-AC4F-418D-AE19-62706E023703}">
                      <ahyp:hlinkClr xmlns:ahyp="http://schemas.microsoft.com/office/drawing/2018/hyperlinkcolor" val="tx"/>
                    </a:ext>
                  </a:extLst>
                </a:hlinkClick>
              </a:rPr>
              <a:t>state and local SBA district office</a:t>
            </a:r>
            <a:r>
              <a:rPr lang="en-US" sz="2000" b="0" i="0" u="none" strike="noStrike" cap="none">
                <a:solidFill>
                  <a:srgbClr val="1B1B1B"/>
                </a:solidFill>
                <a:latin typeface="Arial"/>
                <a:ea typeface="Arial"/>
                <a:cs typeface="Arial"/>
                <a:sym typeface="Arial"/>
              </a:rPr>
              <a:t>.</a:t>
            </a:r>
            <a:endParaRPr sz="2000" b="0" i="0" u="none" strike="noStrike" cap="none">
              <a:solidFill>
                <a:srgbClr val="1B1B1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200"/>
              <a:buFont typeface="Arial"/>
              <a:buNone/>
            </a:pPr>
            <a:endParaRPr sz="2000" b="0" i="0" u="none" strike="noStrike" cap="none">
              <a:solidFill>
                <a:srgbClr val="1B1B1B"/>
              </a:solidFill>
              <a:latin typeface="Arial"/>
              <a:ea typeface="Arial"/>
              <a:cs typeface="Arial"/>
              <a:sym typeface="Arial"/>
            </a:endParaRPr>
          </a:p>
          <a:p>
            <a:pPr marL="457200" marR="0" lvl="0" indent="-355600" algn="l" rtl="0">
              <a:lnSpc>
                <a:spcPct val="100000"/>
              </a:lnSpc>
              <a:spcBef>
                <a:spcPts val="0"/>
              </a:spcBef>
              <a:spcAft>
                <a:spcPts val="0"/>
              </a:spcAft>
              <a:buClr>
                <a:srgbClr val="1B1B1B"/>
              </a:buClr>
              <a:buSzPts val="2000"/>
              <a:buFont typeface="Roboto"/>
              <a:buChar char="●"/>
            </a:pPr>
            <a:r>
              <a:rPr lang="en-US" sz="2000" b="1" i="0" u="none" strike="noStrike" cap="none">
                <a:solidFill>
                  <a:srgbClr val="1B1B1B"/>
                </a:solidFill>
                <a:latin typeface="Arial"/>
                <a:ea typeface="Arial"/>
                <a:cs typeface="Arial"/>
                <a:sym typeface="Arial"/>
              </a:rPr>
              <a:t>Wait for SBA decision</a:t>
            </a:r>
            <a:br>
              <a:rPr lang="en-US" sz="2000" b="1" i="0" u="none" strike="noStrike" cap="none">
                <a:solidFill>
                  <a:srgbClr val="1B1B1B"/>
                </a:solidFill>
                <a:latin typeface="Arial"/>
                <a:ea typeface="Arial"/>
                <a:cs typeface="Arial"/>
                <a:sym typeface="Arial"/>
              </a:rPr>
            </a:br>
            <a:r>
              <a:rPr lang="en-US" sz="2000" b="0" i="0" u="none" strike="noStrike" cap="none">
                <a:solidFill>
                  <a:srgbClr val="1B1B1B"/>
                </a:solidFill>
                <a:latin typeface="Arial"/>
                <a:ea typeface="Arial"/>
                <a:cs typeface="Arial"/>
                <a:sym typeface="Arial"/>
              </a:rPr>
              <a:t>If SBA determines that the offered contract is eligible, they’ll accept it, per FAR 19.804-3.</a:t>
            </a:r>
            <a:endParaRPr sz="2000" b="0" i="0" u="none" strike="noStrike" cap="none">
              <a:solidFill>
                <a:srgbClr val="1B1B1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00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2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1"/>
          <p:cNvSpPr txBox="1"/>
          <p:nvPr/>
        </p:nvSpPr>
        <p:spPr>
          <a:xfrm>
            <a:off x="105400" y="1905775"/>
            <a:ext cx="8417400" cy="2408700"/>
          </a:xfrm>
          <a:prstGeom prst="rect">
            <a:avLst/>
          </a:prstGeom>
          <a:noFill/>
          <a:ln>
            <a:noFill/>
          </a:ln>
        </p:spPr>
        <p:txBody>
          <a:bodyPr spcFirstLastPara="1" wrap="square" lIns="91425" tIns="91425" rIns="91425" bIns="91425" anchor="t" anchorCtr="0">
            <a:noAutofit/>
          </a:bodyPr>
          <a:lstStyle/>
          <a:p>
            <a:pPr marL="457200" marR="0" lvl="0" indent="0" algn="ctr" rtl="0">
              <a:lnSpc>
                <a:spcPct val="115000"/>
              </a:lnSpc>
              <a:spcBef>
                <a:spcPts val="120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Existing MAS 8(a) contractors may submit questions regarding their 8(a) Pool status to: opcpolicymailbox@gsa.gov</a:t>
            </a:r>
            <a:endParaRPr sz="1100" b="0" i="0" u="none" strike="noStrike" cap="none">
              <a:solidFill>
                <a:srgbClr val="222222"/>
              </a:solidFill>
              <a:latin typeface="Arial"/>
              <a:ea typeface="Arial"/>
              <a:cs typeface="Arial"/>
              <a:sym typeface="Arial"/>
            </a:endParaRPr>
          </a:p>
          <a:p>
            <a:pPr marL="0" marR="111125" lvl="0" indent="0" algn="l" rtl="0">
              <a:lnSpc>
                <a:spcPct val="95416"/>
              </a:lnSpc>
              <a:spcBef>
                <a:spcPts val="605"/>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1"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p:txBody>
      </p:sp>
      <p:sp>
        <p:nvSpPr>
          <p:cNvPr id="201" name="Google Shape;201;p31"/>
          <p:cNvSpPr txBox="1">
            <a:spLocks noGrp="1"/>
          </p:cNvSpPr>
          <p:nvPr>
            <p:ph type="title" idx="4294967295"/>
          </p:nvPr>
        </p:nvSpPr>
        <p:spPr>
          <a:xfrm>
            <a:off x="0" y="474675"/>
            <a:ext cx="9144000" cy="12930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14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32"/>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3" descr="GSA StarMark"/>
          <p:cNvPicPr preferRelativeResize="0"/>
          <p:nvPr/>
        </p:nvPicPr>
        <p:blipFill rotWithShape="1">
          <a:blip r:embed="rId3">
            <a:alphaModFix/>
          </a:blip>
          <a:srcRect/>
          <a:stretch/>
        </p:blipFill>
        <p:spPr>
          <a:xfrm>
            <a:off x="3122250" y="1344700"/>
            <a:ext cx="2899482" cy="2454112"/>
          </a:xfrm>
          <a:prstGeom prst="rect">
            <a:avLst/>
          </a:prstGeom>
          <a:noFill/>
          <a:ln>
            <a:noFill/>
          </a:ln>
        </p:spPr>
      </p:pic>
      <p:sp>
        <p:nvSpPr>
          <p:cNvPr id="213" name="Google Shape;213;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15</a:t>
            </a:fld>
            <a:endParaRPr/>
          </a:p>
        </p:txBody>
      </p:sp>
      <p:sp>
        <p:nvSpPr>
          <p:cNvPr id="2" name="Title 1">
            <a:extLst>
              <a:ext uri="{FF2B5EF4-FFF2-40B4-BE49-F238E27FC236}">
                <a16:creationId xmlns:a16="http://schemas.microsoft.com/office/drawing/2014/main" id="{434A3B74-593F-5A9F-F0BB-1CE0DAAB51D1}"/>
              </a:ext>
            </a:extLst>
          </p:cNvPr>
          <p:cNvSpPr>
            <a:spLocks noGrp="1"/>
          </p:cNvSpPr>
          <p:nvPr>
            <p:ph type="title"/>
          </p:nvPr>
        </p:nvSpPr>
        <p:spPr>
          <a:xfrm>
            <a:off x="588886" y="271704"/>
            <a:ext cx="7769100" cy="323100"/>
          </a:xfrm>
        </p:spPr>
        <p:txBody>
          <a:bodyPr spcFirstLastPara="1" wrap="square" lIns="91425" tIns="91425" rIns="91425" bIns="91425" anchor="b" anchorCtr="0">
            <a:noAutofit/>
          </a:bodyPr>
          <a:lstStyle/>
          <a:p>
            <a:r>
              <a:rPr lang="en-US" dirty="0">
                <a:solidFill>
                  <a:schemeClr val="bg1">
                    <a:lumMod val="95000"/>
                  </a:schemeClr>
                </a:solidFill>
              </a:rPr>
              <a:t>GSA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34290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3600" b="1" i="0" u="none" strike="noStrike" kern="0" cap="none" spc="0" normalizeH="0" baseline="0" noProof="0" dirty="0">
                <a:ln>
                  <a:noFill/>
                </a:ln>
                <a:solidFill>
                  <a:srgbClr val="0059A8"/>
                </a:solidFill>
                <a:effectLst/>
                <a:uLnTx/>
                <a:uFillTx/>
                <a:latin typeface="Arial"/>
                <a:ea typeface="Arial"/>
                <a:cs typeface="Arial"/>
                <a:sym typeface="Arial"/>
              </a:rPr>
              <a:t>MAS 8(a) Pool </a:t>
            </a:r>
            <a:endParaRPr kumimoji="0" lang="en-US" sz="3200" b="0" i="0" u="none" strike="noStrike" kern="0" cap="none" spc="0" normalizeH="0" baseline="0" noProof="0" dirty="0">
              <a:ln>
                <a:noFill/>
              </a:ln>
              <a:solidFill>
                <a:srgbClr val="0059A8"/>
              </a:solidFill>
              <a:effectLst/>
              <a:uLnTx/>
              <a:uFillTx/>
              <a:latin typeface="Arial"/>
              <a:ea typeface="Arial"/>
              <a:cs typeface="Arial"/>
              <a:sym typeface="Arial"/>
            </a:endParaRPr>
          </a:p>
        </p:txBody>
      </p:sp>
      <p:sp>
        <p:nvSpPr>
          <p:cNvPr id="104" name="Google Shape;104;p20"/>
          <p:cNvSpPr txBox="1"/>
          <p:nvPr/>
        </p:nvSpPr>
        <p:spPr>
          <a:xfrm>
            <a:off x="1011326" y="1953233"/>
            <a:ext cx="36576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dirty="0">
                <a:solidFill>
                  <a:srgbClr val="3864B2"/>
                </a:solidFill>
                <a:latin typeface="Open Sans"/>
                <a:ea typeface="Open Sans"/>
                <a:cs typeface="Open Sans"/>
                <a:sym typeface="Open Sans"/>
              </a:rPr>
              <a:t>Nicole </a:t>
            </a:r>
            <a:r>
              <a:rPr lang="en-US" sz="3600" b="1" dirty="0" err="1">
                <a:solidFill>
                  <a:srgbClr val="3864B2"/>
                </a:solidFill>
                <a:latin typeface="Open Sans"/>
                <a:ea typeface="Open Sans"/>
                <a:cs typeface="Open Sans"/>
                <a:sym typeface="Open Sans"/>
              </a:rPr>
              <a:t>Papanier</a:t>
            </a:r>
            <a:endParaRPr dirty="0">
              <a:solidFill>
                <a:srgbClr val="3864B2"/>
              </a:solidFill>
            </a:endParaRPr>
          </a:p>
          <a:p>
            <a:pPr marL="0" lvl="0" indent="0" algn="l" rtl="0">
              <a:spcBef>
                <a:spcPts val="0"/>
              </a:spcBef>
              <a:spcAft>
                <a:spcPts val="0"/>
              </a:spcAft>
              <a:buClr>
                <a:schemeClr val="dk1"/>
              </a:buClr>
              <a:buFont typeface="Arial"/>
              <a:buNone/>
            </a:pPr>
            <a:r>
              <a:rPr lang="en-US" sz="2000" dirty="0">
                <a:solidFill>
                  <a:srgbClr val="3864B2"/>
                </a:solidFill>
                <a:latin typeface="Open Sans"/>
                <a:ea typeface="Open Sans"/>
                <a:cs typeface="Open Sans"/>
                <a:sym typeface="Open Sans"/>
              </a:rPr>
              <a:t>Procurement Analyst in the Multiple Award Schedule (MAS) Policy Division </a:t>
            </a:r>
            <a:endParaRPr sz="650" dirty="0">
              <a:solidFill>
                <a:srgbClr val="3864B2"/>
              </a:solidFill>
            </a:endParaRPr>
          </a:p>
          <a:p>
            <a:pPr marL="0" lvl="0" indent="0" algn="l" rtl="0">
              <a:spcBef>
                <a:spcPts val="0"/>
              </a:spcBef>
              <a:spcAft>
                <a:spcPts val="0"/>
              </a:spcAft>
              <a:buClr>
                <a:schemeClr val="dk1"/>
              </a:buClr>
              <a:buFont typeface="Arial"/>
              <a:buNone/>
            </a:pPr>
            <a:r>
              <a:rPr lang="en-US" sz="2300" dirty="0">
                <a:solidFill>
                  <a:srgbClr val="3864B2"/>
                </a:solidFill>
                <a:latin typeface="Open Sans"/>
                <a:ea typeface="Open Sans"/>
                <a:cs typeface="Open Sans"/>
                <a:sym typeface="Open Sans"/>
              </a:rPr>
              <a:t>GSA</a:t>
            </a:r>
            <a:endParaRPr sz="1600" dirty="0">
              <a:solidFill>
                <a:srgbClr val="3864B2"/>
              </a:solidFill>
            </a:endParaRPr>
          </a:p>
        </p:txBody>
      </p:sp>
      <p:sp>
        <p:nvSpPr>
          <p:cNvPr id="106" name="Google Shape;106;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0" y="138650"/>
            <a:ext cx="9144000" cy="528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5390"/>
              </a:buClr>
              <a:buSzPts val="700"/>
              <a:buFont typeface="Arial"/>
              <a:buNone/>
            </a:pPr>
            <a:r>
              <a:rPr lang="en-US" sz="3200" b="1" i="0" u="none" strike="noStrike" cap="none" dirty="0">
                <a:solidFill>
                  <a:srgbClr val="005390"/>
                </a:solidFill>
                <a:latin typeface="Arial"/>
                <a:ea typeface="Arial"/>
                <a:cs typeface="Arial"/>
                <a:sym typeface="Arial"/>
              </a:rPr>
              <a:t>Agenda</a:t>
            </a:r>
            <a:endParaRPr sz="3200" i="0" dirty="0"/>
          </a:p>
        </p:txBody>
      </p:sp>
      <p:sp>
        <p:nvSpPr>
          <p:cNvPr id="113" name="Google Shape;113;p21"/>
          <p:cNvSpPr txBox="1"/>
          <p:nvPr/>
        </p:nvSpPr>
        <p:spPr>
          <a:xfrm>
            <a:off x="343750" y="667063"/>
            <a:ext cx="8701200" cy="30279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MAS 8(a) Pool Overview</a:t>
            </a:r>
            <a:endParaRPr sz="2400" b="0" i="0" u="none" strike="noStrike" cap="none">
              <a:solidFill>
                <a:schemeClr val="dk1"/>
              </a:solidFill>
              <a:latin typeface="Arial"/>
              <a:ea typeface="Arial"/>
              <a:cs typeface="Arial"/>
              <a:sym typeface="Arial"/>
            </a:endParaRPr>
          </a:p>
          <a:p>
            <a:pPr marL="914400" marR="0" lvl="1" indent="-381000" algn="l" rtl="0">
              <a:lnSpc>
                <a:spcPct val="15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Process for Existing MAS Contractors</a:t>
            </a:r>
            <a:endParaRPr sz="2400" b="0" i="0" u="none" strike="noStrike" cap="none">
              <a:solidFill>
                <a:schemeClr val="dk1"/>
              </a:solidFill>
              <a:latin typeface="Arial"/>
              <a:ea typeface="Arial"/>
              <a:cs typeface="Arial"/>
              <a:sym typeface="Arial"/>
            </a:endParaRPr>
          </a:p>
          <a:p>
            <a:pPr marL="914400" marR="0" lvl="1" indent="-381000" algn="l" rtl="0">
              <a:lnSpc>
                <a:spcPct val="15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Process for New MAS Offerors</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8(a) Competitive and Sole Source Eligibility</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Order Instructions</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Questions</a:t>
            </a:r>
            <a:endParaRPr sz="2400" b="0" i="0" u="none" strike="noStrike" cap="none">
              <a:solidFill>
                <a:schemeClr val="dk1"/>
              </a:solidFill>
              <a:latin typeface="Arial"/>
              <a:ea typeface="Arial"/>
              <a:cs typeface="Arial"/>
              <a:sym typeface="Arial"/>
            </a:endParaRPr>
          </a:p>
          <a:p>
            <a:pPr marL="457200" marR="0" lvl="0" indent="0" algn="l" rtl="0">
              <a:lnSpc>
                <a:spcPct val="15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0" y="93500"/>
            <a:ext cx="9144000" cy="55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5390"/>
              </a:buClr>
              <a:buSzPts val="700"/>
              <a:buFont typeface="Arial"/>
              <a:buNone/>
            </a:pPr>
            <a:r>
              <a:rPr lang="en-US" sz="3200" i="0"/>
              <a:t>Overview of MAS 8(a) Pool </a:t>
            </a:r>
            <a:endParaRPr sz="3200" i="0"/>
          </a:p>
        </p:txBody>
      </p:sp>
      <p:sp>
        <p:nvSpPr>
          <p:cNvPr id="122" name="Google Shape;122;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4</a:t>
            </a:fld>
            <a:endParaRPr/>
          </a:p>
        </p:txBody>
      </p:sp>
      <p:sp>
        <p:nvSpPr>
          <p:cNvPr id="123" name="Google Shape;123;p22"/>
          <p:cNvSpPr txBox="1"/>
          <p:nvPr/>
        </p:nvSpPr>
        <p:spPr>
          <a:xfrm>
            <a:off x="172375" y="780975"/>
            <a:ext cx="8933100" cy="3835500"/>
          </a:xfrm>
          <a:prstGeom prst="rect">
            <a:avLst/>
          </a:prstGeom>
          <a:noFill/>
          <a:ln>
            <a:noFill/>
          </a:ln>
        </p:spPr>
        <p:txBody>
          <a:bodyPr spcFirstLastPara="1" wrap="square" lIns="91425" tIns="91425" rIns="91425" bIns="91425" anchor="t" anchorCtr="0">
            <a:noAutofit/>
          </a:bodyPr>
          <a:lstStyle/>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GSA/SBA 8(a) Partnership Agreement was signed June 23, 2022, authorizing the establishment of an 8(a) pool under MAS for the </a:t>
            </a:r>
            <a:r>
              <a:rPr lang="en-US" sz="1900" b="1" i="0" u="none" strike="noStrike" cap="none">
                <a:solidFill>
                  <a:schemeClr val="dk1"/>
                </a:solidFill>
                <a:latin typeface="Arial"/>
                <a:ea typeface="Arial"/>
                <a:cs typeface="Arial"/>
                <a:sym typeface="Arial"/>
              </a:rPr>
              <a:t>exclusive participation of 8(a) Program Participants</a:t>
            </a:r>
            <a:endParaRPr sz="1900" b="1"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8(a) eligibility determinations completed at the contract level, for both existing MAS 8(a) contractors, as well as new offerors at the time of award</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Upon acceptance into the 8(a) pool, contracts are eligible for both competitive and sole source 8(a) awards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Contractors that are accepted into the MAS 8(a) pool are not limited to competitive 8(a) and sole source 8(a) awards. 8(a) pool contractors remain eligible to compete for any other MAS orders for which they are otherwise qualified.</a:t>
            </a: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r>
              <a:rPr lang="en-US" b="0" i="0" u="none" strike="noStrike" cap="none">
                <a:solidFill>
                  <a:schemeClr val="dk1"/>
                </a:solidFill>
                <a:latin typeface="Arial"/>
                <a:ea typeface="Arial"/>
                <a:cs typeface="Arial"/>
                <a:sym typeface="Arial"/>
              </a:rPr>
              <a:t> </a:t>
            </a:r>
            <a:endParaRPr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0" y="93500"/>
            <a:ext cx="9144000" cy="554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5390"/>
              </a:buClr>
              <a:buSzPts val="700"/>
              <a:buFont typeface="Arial"/>
              <a:buNone/>
            </a:pPr>
            <a:r>
              <a:rPr lang="en-US" sz="3200" i="0">
                <a:solidFill>
                  <a:srgbClr val="0059A8"/>
                </a:solidFill>
              </a:rPr>
              <a:t>8(a) Competitive and Sole Source Eligibility</a:t>
            </a:r>
            <a:endParaRPr sz="3200" i="0">
              <a:solidFill>
                <a:srgbClr val="0059A8"/>
              </a:solidFill>
            </a:endParaRPr>
          </a:p>
        </p:txBody>
      </p:sp>
      <p:sp>
        <p:nvSpPr>
          <p:cNvPr id="131" name="Google Shape;131;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
        <p:nvSpPr>
          <p:cNvPr id="132" name="Google Shape;132;p23"/>
          <p:cNvSpPr txBox="1"/>
          <p:nvPr/>
        </p:nvSpPr>
        <p:spPr>
          <a:xfrm>
            <a:off x="105400" y="581088"/>
            <a:ext cx="8933100" cy="4285800"/>
          </a:xfrm>
          <a:prstGeom prst="rect">
            <a:avLst/>
          </a:prstGeom>
          <a:noFill/>
          <a:ln>
            <a:noFill/>
          </a:ln>
        </p:spPr>
        <p:txBody>
          <a:bodyPr spcFirstLastPara="1" wrap="square" lIns="91425" tIns="91425" rIns="91425" bIns="91425" anchor="t" anchorCtr="0">
            <a:noAutofit/>
          </a:bodyPr>
          <a:lstStyle/>
          <a:p>
            <a:pPr marL="457200" marR="111125" lvl="0" indent="-336550" algn="l" rtl="0">
              <a:lnSpc>
                <a:spcPct val="115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Upon acceptance by SBA 8(a) pool contractors will be eligible for competitive and sole source 8(a) awards</a:t>
            </a:r>
            <a:endParaRPr sz="1700" b="0" i="0" u="none" strike="noStrike" cap="none">
              <a:solidFill>
                <a:schemeClr val="dk1"/>
              </a:solidFill>
              <a:latin typeface="Arial"/>
              <a:ea typeface="Arial"/>
              <a:cs typeface="Arial"/>
              <a:sym typeface="Arial"/>
            </a:endParaRPr>
          </a:p>
          <a:p>
            <a:pPr marL="457200" marR="111125" lvl="0" indent="0" algn="l" rtl="0">
              <a:lnSpc>
                <a:spcPct val="115000"/>
              </a:lnSpc>
              <a:spcBef>
                <a:spcPts val="0"/>
              </a:spcBef>
              <a:spcAft>
                <a:spcPts val="0"/>
              </a:spcAft>
              <a:buClr>
                <a:srgbClr val="000000"/>
              </a:buClr>
              <a:buSzPts val="2200"/>
              <a:buFont typeface="Arial"/>
              <a:buNone/>
            </a:pPr>
            <a:endParaRPr sz="1700" b="0" i="0" u="none" strike="noStrike" cap="none">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For </a:t>
            </a:r>
            <a:r>
              <a:rPr lang="en-US" sz="1700" b="1" i="0" u="none" strike="noStrike" cap="none">
                <a:solidFill>
                  <a:schemeClr val="dk1"/>
                </a:solidFill>
                <a:latin typeface="Arial"/>
                <a:ea typeface="Arial"/>
                <a:cs typeface="Arial"/>
                <a:sym typeface="Arial"/>
              </a:rPr>
              <a:t>competitive awards</a:t>
            </a:r>
            <a:r>
              <a:rPr lang="en-US" sz="1700" b="0" i="0" u="none" strike="noStrike" cap="none">
                <a:solidFill>
                  <a:schemeClr val="dk1"/>
                </a:solidFill>
                <a:latin typeface="Arial"/>
                <a:ea typeface="Arial"/>
                <a:cs typeface="Arial"/>
                <a:sym typeface="Arial"/>
              </a:rPr>
              <a:t>, because eligibility is obtained at the contract level, the order level CO is </a:t>
            </a:r>
            <a:r>
              <a:rPr lang="en-US" sz="1700" b="1" i="0" u="none" strike="noStrike" cap="none">
                <a:solidFill>
                  <a:schemeClr val="dk1"/>
                </a:solidFill>
                <a:latin typeface="Arial"/>
                <a:ea typeface="Arial"/>
                <a:cs typeface="Arial"/>
                <a:sym typeface="Arial"/>
              </a:rPr>
              <a:t>not required</a:t>
            </a:r>
            <a:r>
              <a:rPr lang="en-US" sz="1700" b="0" i="0" u="none" strike="noStrike" cap="none">
                <a:solidFill>
                  <a:schemeClr val="dk1"/>
                </a:solidFill>
                <a:latin typeface="Arial"/>
                <a:ea typeface="Arial"/>
                <a:cs typeface="Arial"/>
                <a:sym typeface="Arial"/>
              </a:rPr>
              <a:t> to obtain an eligibility determination at the order level</a:t>
            </a:r>
            <a:endParaRPr sz="1700" b="0" i="0" u="none" strike="noStrike" cap="none">
              <a:solidFill>
                <a:schemeClr val="dk1"/>
              </a:solidFill>
              <a:latin typeface="Arial"/>
              <a:ea typeface="Arial"/>
              <a:cs typeface="Arial"/>
              <a:sym typeface="Arial"/>
            </a:endParaRPr>
          </a:p>
          <a:p>
            <a:pPr marL="914400" marR="0" lvl="1"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8(a) pool contractors that have exited the 8(a) Program may continue to receive new competitive orders under the MAS contract for up to five (5) years from the date of entrance into the 8(a) pool, or until rerepresentation in accordance with </a:t>
            </a:r>
            <a:r>
              <a:rPr lang="en-US" sz="17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FAR 19.301-2(b)(1)</a:t>
            </a:r>
            <a:r>
              <a:rPr lang="en-US" sz="1700" b="0" i="0" u="none" strike="noStrike" cap="none">
                <a:solidFill>
                  <a:schemeClr val="dk1"/>
                </a:solidFill>
                <a:latin typeface="Arial"/>
                <a:ea typeface="Arial"/>
                <a:cs typeface="Arial"/>
                <a:sym typeface="Arial"/>
              </a:rPr>
              <a:t> (whichever is first). </a:t>
            </a:r>
            <a:endParaRPr sz="1700" b="0" i="0" u="none" strike="noStrike" cap="none">
              <a:solidFill>
                <a:schemeClr val="dk1"/>
              </a:solidFill>
              <a:latin typeface="Arial"/>
              <a:ea typeface="Arial"/>
              <a:cs typeface="Arial"/>
              <a:sym typeface="Arial"/>
            </a:endParaRPr>
          </a:p>
          <a:p>
            <a:pPr marL="914400" marR="0" lvl="1"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Contractors eligible for competitive awards only will be indicated in GSA eTools with a “8(a)” icon </a:t>
            </a:r>
            <a:endParaRPr sz="1700" b="0" i="0" u="none" strike="noStrike" cap="none">
              <a:solidFill>
                <a:schemeClr val="dk1"/>
              </a:solidFill>
              <a:latin typeface="Arial"/>
              <a:ea typeface="Arial"/>
              <a:cs typeface="Arial"/>
              <a:sym typeface="Arial"/>
            </a:endParaRPr>
          </a:p>
          <a:p>
            <a:pPr marL="914400" marR="0" lvl="1" indent="-336550" algn="l" rtl="0">
              <a:lnSpc>
                <a:spcPct val="100000"/>
              </a:lnSpc>
              <a:spcBef>
                <a:spcPts val="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Ordering agencies may continue to receive credit toward their prime contracting small business goals for such competitive orders awarded to MAS 8(a) pool contractors.</a:t>
            </a:r>
            <a:endParaRPr sz="1700" b="0" i="0" u="none" strike="noStrike" cap="none">
              <a:solidFill>
                <a:schemeClr val="dk1"/>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2200"/>
              <a:buFont typeface="Arial"/>
              <a:buNone/>
            </a:pPr>
            <a:endParaRPr sz="17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50"/>
              <a:buFont typeface="Arial"/>
              <a:buNone/>
            </a:pPr>
            <a:endParaRPr sz="145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200"/>
              <a:buFont typeface="Arial"/>
              <a:buNone/>
            </a:pPr>
            <a:endParaRPr sz="7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0" y="77700"/>
            <a:ext cx="9144000" cy="554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rgbClr val="005390"/>
              </a:buClr>
              <a:buSzPts val="700"/>
              <a:buFont typeface="Arial"/>
              <a:buNone/>
            </a:pPr>
            <a:r>
              <a:rPr lang="en-US" sz="3200" i="0"/>
              <a:t>8(a) Competitive and Sole Source Eligibility</a:t>
            </a:r>
            <a:endParaRPr sz="3200" i="0"/>
          </a:p>
        </p:txBody>
      </p:sp>
      <p:sp>
        <p:nvSpPr>
          <p:cNvPr id="140" name="Google Shape;140;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6</a:t>
            </a:fld>
            <a:endParaRPr/>
          </a:p>
        </p:txBody>
      </p:sp>
      <p:sp>
        <p:nvSpPr>
          <p:cNvPr id="141" name="Google Shape;141;p24"/>
          <p:cNvSpPr txBox="1"/>
          <p:nvPr/>
        </p:nvSpPr>
        <p:spPr>
          <a:xfrm>
            <a:off x="172375" y="348649"/>
            <a:ext cx="8933100" cy="4082400"/>
          </a:xfrm>
          <a:prstGeom prst="rect">
            <a:avLst/>
          </a:prstGeom>
          <a:noFill/>
          <a:ln>
            <a:noFill/>
          </a:ln>
        </p:spPr>
        <p:txBody>
          <a:bodyPr spcFirstLastPara="1" wrap="square" lIns="91425" tIns="91425" rIns="91425" bIns="91425" anchor="t" anchorCtr="0">
            <a:noAutofit/>
          </a:bodyPr>
          <a:lstStyle/>
          <a:p>
            <a:pPr marL="457200" marR="111125" lvl="0" indent="0" algn="l" rtl="0">
              <a:lnSpc>
                <a:spcPct val="115000"/>
              </a:lnSpc>
              <a:spcBef>
                <a:spcPts val="0"/>
              </a:spcBef>
              <a:spcAft>
                <a:spcPts val="0"/>
              </a:spcAft>
              <a:buClr>
                <a:srgbClr val="000000"/>
              </a:buClr>
              <a:buSzPts val="1950"/>
              <a:buFont typeface="Arial"/>
              <a:buNone/>
            </a:pPr>
            <a:endParaRPr sz="185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For </a:t>
            </a:r>
            <a:r>
              <a:rPr lang="en-US" sz="2100" b="1" i="0" u="none" strike="noStrike" cap="none">
                <a:solidFill>
                  <a:schemeClr val="dk1"/>
                </a:solidFill>
                <a:latin typeface="Arial"/>
                <a:ea typeface="Arial"/>
                <a:cs typeface="Arial"/>
                <a:sym typeface="Arial"/>
              </a:rPr>
              <a:t>sole source awards</a:t>
            </a:r>
            <a:r>
              <a:rPr lang="en-US" sz="2100" b="0" i="0" u="none" strike="noStrike" cap="none">
                <a:solidFill>
                  <a:schemeClr val="dk1"/>
                </a:solidFill>
                <a:latin typeface="Arial"/>
                <a:ea typeface="Arial"/>
                <a:cs typeface="Arial"/>
                <a:sym typeface="Arial"/>
              </a:rPr>
              <a:t>, order level offer and acceptance is required</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Contractors remain eligible for sole source awards as long as</a:t>
            </a:r>
            <a:endParaRPr sz="2100" b="0" i="0" u="none" strike="noStrike" cap="none">
              <a:solidFill>
                <a:schemeClr val="dk1"/>
              </a:solidFill>
              <a:latin typeface="Arial"/>
              <a:ea typeface="Arial"/>
              <a:cs typeface="Arial"/>
              <a:sym typeface="Arial"/>
            </a:endParaRPr>
          </a:p>
          <a:p>
            <a:pPr marL="1371600" marR="0" lvl="2"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They are active participants in the 8(a) Program at the time of the task/delivery order award; </a:t>
            </a:r>
            <a:endParaRPr sz="2100" b="0" i="0" u="none" strike="noStrike" cap="none">
              <a:solidFill>
                <a:schemeClr val="dk1"/>
              </a:solidFill>
              <a:latin typeface="Arial"/>
              <a:ea typeface="Arial"/>
              <a:cs typeface="Arial"/>
              <a:sym typeface="Arial"/>
            </a:endParaRPr>
          </a:p>
          <a:p>
            <a:pPr marL="1371600" marR="0" lvl="2"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Continue to meet all 8(a) Program eligibility requirements, as determined by SBA; and</a:t>
            </a:r>
            <a:endParaRPr sz="2100" b="0" i="0" u="none" strike="noStrike" cap="none">
              <a:solidFill>
                <a:schemeClr val="dk1"/>
              </a:solidFill>
              <a:latin typeface="Arial"/>
              <a:ea typeface="Arial"/>
              <a:cs typeface="Arial"/>
              <a:sym typeface="Arial"/>
            </a:endParaRPr>
          </a:p>
          <a:p>
            <a:pPr marL="1371600" marR="0" lvl="2"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Qualify as small for the size standard corresponding to the NAICS code assigned to the order, at the time of  task/delivery order award.</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Contractors eligible for sole source and competitive awards will be indicated in GSA eTools with a “8(a)S” icon</a:t>
            </a:r>
            <a:endParaRPr sz="2100" b="0" i="0" u="none" strike="noStrike" cap="none">
              <a:solidFill>
                <a:schemeClr val="dk1"/>
              </a:solidFill>
              <a:latin typeface="Arial"/>
              <a:ea typeface="Arial"/>
              <a:cs typeface="Arial"/>
              <a:sym typeface="Arial"/>
            </a:endParaRPr>
          </a:p>
          <a:p>
            <a:pPr marL="1371600" marR="0" lvl="0" indent="0" algn="l" rtl="0">
              <a:lnSpc>
                <a:spcPct val="100000"/>
              </a:lnSpc>
              <a:spcBef>
                <a:spcPts val="0"/>
              </a:spcBef>
              <a:spcAft>
                <a:spcPts val="0"/>
              </a:spcAft>
              <a:buClr>
                <a:srgbClr val="000000"/>
              </a:buClr>
              <a:buSzPts val="12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xfrm>
            <a:off x="457200" y="205976"/>
            <a:ext cx="8229600" cy="65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200" b="1">
                <a:solidFill>
                  <a:srgbClr val="0059A8"/>
                </a:solidFill>
              </a:rPr>
              <a:t>New Indicators on e-Tools</a:t>
            </a:r>
            <a:endParaRPr sz="3200" b="1">
              <a:solidFill>
                <a:srgbClr val="0059A8"/>
              </a:solidFill>
            </a:endParaRPr>
          </a:p>
        </p:txBody>
      </p:sp>
      <p:sp>
        <p:nvSpPr>
          <p:cNvPr id="148" name="Google Shape;148;p25"/>
          <p:cNvSpPr txBox="1">
            <a:spLocks noGrp="1"/>
          </p:cNvSpPr>
          <p:nvPr>
            <p:ph type="body" idx="1"/>
          </p:nvPr>
        </p:nvSpPr>
        <p:spPr>
          <a:xfrm>
            <a:off x="457200" y="869606"/>
            <a:ext cx="8364000" cy="4134600"/>
          </a:xfrm>
          <a:prstGeom prst="rect">
            <a:avLst/>
          </a:prstGeom>
          <a:noFill/>
          <a:ln>
            <a:noFill/>
          </a:ln>
        </p:spPr>
        <p:txBody>
          <a:bodyPr spcFirstLastPara="1" wrap="square" lIns="91425" tIns="91425" rIns="91425" bIns="91425" anchor="t" anchorCtr="0">
            <a:noAutofit/>
          </a:bodyPr>
          <a:lstStyle/>
          <a:p>
            <a:pPr marL="457200" lvl="0" indent="-349250" algn="l" rtl="0">
              <a:lnSpc>
                <a:spcPct val="100000"/>
              </a:lnSpc>
              <a:spcBef>
                <a:spcPts val="0"/>
              </a:spcBef>
              <a:spcAft>
                <a:spcPts val="0"/>
              </a:spcAft>
              <a:buClr>
                <a:schemeClr val="dk1"/>
              </a:buClr>
              <a:buSzPts val="1900"/>
              <a:buChar char="•"/>
            </a:pPr>
            <a:r>
              <a:rPr lang="en-US" sz="1900">
                <a:solidFill>
                  <a:schemeClr val="dk1"/>
                </a:solidFill>
                <a:latin typeface="Arial"/>
                <a:ea typeface="Arial"/>
                <a:cs typeface="Arial"/>
                <a:sym typeface="Arial"/>
              </a:rPr>
              <a:t>FAS has added indicators for each 8(a) pool contractor for display on GSA eTool websites (e.g., eLibrary, GSA Advantage!), indicating a contractor’s eligibility for 8(a) awards. </a:t>
            </a:r>
            <a:endParaRPr sz="1900">
              <a:solidFill>
                <a:schemeClr val="dk1"/>
              </a:solidFill>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US" sz="1900">
                <a:solidFill>
                  <a:schemeClr val="dk1"/>
                </a:solidFill>
                <a:latin typeface="Arial"/>
                <a:ea typeface="Arial"/>
                <a:cs typeface="Arial"/>
                <a:sym typeface="Arial"/>
              </a:rPr>
              <a:t>Contractors eligible for sole source and competitive awards will be identified with the indicator “8aS” or “8(a) Sole Source Pool”</a:t>
            </a:r>
            <a:r>
              <a:rPr lang="en-US" sz="1900" b="1">
                <a:solidFill>
                  <a:srgbClr val="FF0000"/>
                </a:solidFill>
                <a:latin typeface="Arial"/>
                <a:ea typeface="Arial"/>
                <a:cs typeface="Arial"/>
                <a:sym typeface="Arial"/>
              </a:rPr>
              <a:t>*</a:t>
            </a:r>
            <a:endParaRPr sz="1900" b="1">
              <a:solidFill>
                <a:srgbClr val="FF0000"/>
              </a:solidFill>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US" sz="1900">
                <a:solidFill>
                  <a:schemeClr val="dk1"/>
                </a:solidFill>
                <a:latin typeface="Arial"/>
                <a:ea typeface="Arial"/>
                <a:cs typeface="Arial"/>
                <a:sym typeface="Arial"/>
              </a:rPr>
              <a:t>Contractors eligible for competitive awards only will be identified with the indicator “8a” or “SBA Certified 8(a) Firm” </a:t>
            </a:r>
            <a:endParaRPr sz="1900">
              <a:solidFill>
                <a:schemeClr val="dk1"/>
              </a:solidFill>
              <a:latin typeface="Arial"/>
              <a:ea typeface="Arial"/>
              <a:cs typeface="Arial"/>
              <a:sym typeface="Arial"/>
            </a:endParaRPr>
          </a:p>
          <a:p>
            <a:pPr marL="0" lvl="0" indent="0" algn="l" rtl="0">
              <a:lnSpc>
                <a:spcPct val="100000"/>
              </a:lnSpc>
              <a:spcBef>
                <a:spcPts val="0"/>
              </a:spcBef>
              <a:spcAft>
                <a:spcPts val="0"/>
              </a:spcAft>
              <a:buSzPts val="2400"/>
              <a:buNone/>
            </a:pPr>
            <a:endParaRPr sz="1900">
              <a:solidFill>
                <a:schemeClr val="dk1"/>
              </a:solidFill>
              <a:latin typeface="Arial"/>
              <a:ea typeface="Arial"/>
              <a:cs typeface="Arial"/>
              <a:sym typeface="Arial"/>
            </a:endParaRPr>
          </a:p>
          <a:p>
            <a:pPr marL="0" lvl="0" indent="0" algn="l" rtl="0">
              <a:lnSpc>
                <a:spcPct val="100000"/>
              </a:lnSpc>
              <a:spcBef>
                <a:spcPts val="0"/>
              </a:spcBef>
              <a:spcAft>
                <a:spcPts val="0"/>
              </a:spcAft>
              <a:buSzPts val="2400"/>
              <a:buNone/>
            </a:pPr>
            <a:r>
              <a:rPr lang="en-US" sz="1900">
                <a:solidFill>
                  <a:srgbClr val="FF0000"/>
                </a:solidFill>
                <a:latin typeface="Arial"/>
                <a:ea typeface="Arial"/>
                <a:cs typeface="Arial"/>
                <a:sym typeface="Arial"/>
              </a:rPr>
              <a:t>*There is one pool- the MAS 8(a) Pool- in which contractors are eligible to compete for sole source and competitive awards. All references to a “Sole Source Pool” on GSA eTools and GSA.gov will be updated to clarify that there is one MAS 8(a) Pool.</a:t>
            </a:r>
            <a:endParaRPr sz="1900">
              <a:solidFill>
                <a:srgbClr val="FF0000"/>
              </a:solidFill>
              <a:latin typeface="Arial"/>
              <a:ea typeface="Arial"/>
              <a:cs typeface="Arial"/>
              <a:sym typeface="Arial"/>
            </a:endParaRPr>
          </a:p>
        </p:txBody>
      </p:sp>
      <p:sp>
        <p:nvSpPr>
          <p:cNvPr id="149" name="Google Shape;149;p25"/>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t>16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title"/>
          </p:nvPr>
        </p:nvSpPr>
        <p:spPr>
          <a:xfrm>
            <a:off x="457200" y="205976"/>
            <a:ext cx="8229600" cy="54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200" b="1" dirty="0">
                <a:solidFill>
                  <a:srgbClr val="0059A8"/>
                </a:solidFill>
              </a:rPr>
              <a:t>New Indicators on E-library</a:t>
            </a:r>
            <a:endParaRPr sz="3200" b="1" dirty="0">
              <a:solidFill>
                <a:srgbClr val="0059A8"/>
              </a:solidFill>
            </a:endParaRPr>
          </a:p>
        </p:txBody>
      </p:sp>
      <p:sp>
        <p:nvSpPr>
          <p:cNvPr id="156" name="Google Shape;156;p26"/>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t>17</a:t>
            </a:r>
            <a:endParaRPr/>
          </a:p>
        </p:txBody>
      </p:sp>
      <p:pic>
        <p:nvPicPr>
          <p:cNvPr id="157" name="Google Shape;157;p26" descr="GSA eLibrary webpage"/>
          <p:cNvPicPr preferRelativeResize="0"/>
          <p:nvPr/>
        </p:nvPicPr>
        <p:blipFill rotWithShape="1">
          <a:blip r:embed="rId3">
            <a:alphaModFix/>
          </a:blip>
          <a:srcRect/>
          <a:stretch/>
        </p:blipFill>
        <p:spPr>
          <a:xfrm>
            <a:off x="152400" y="973274"/>
            <a:ext cx="8991601" cy="3252087"/>
          </a:xfrm>
          <a:prstGeom prst="rect">
            <a:avLst/>
          </a:prstGeom>
          <a:noFill/>
          <a:ln>
            <a:noFill/>
          </a:ln>
        </p:spPr>
      </p:pic>
      <p:sp>
        <p:nvSpPr>
          <p:cNvPr id="158" name="Google Shape;158;p26" descr="Blue box around EPLS and Government Point of Contact fields"/>
          <p:cNvSpPr/>
          <p:nvPr/>
        </p:nvSpPr>
        <p:spPr>
          <a:xfrm>
            <a:off x="5476675" y="2445525"/>
            <a:ext cx="3542100" cy="543000"/>
          </a:xfrm>
          <a:prstGeom prst="rect">
            <a:avLst/>
          </a:prstGeom>
          <a:noFill/>
          <a:ln w="7620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457200" y="205976"/>
            <a:ext cx="8229600" cy="578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US" sz="3200" b="1">
                <a:solidFill>
                  <a:srgbClr val="0059A8"/>
                </a:solidFill>
              </a:rPr>
              <a:t>New Indicators on GSA Advantage</a:t>
            </a:r>
            <a:endParaRPr sz="3200" b="1">
              <a:solidFill>
                <a:srgbClr val="0059A8"/>
              </a:solidFill>
            </a:endParaRPr>
          </a:p>
        </p:txBody>
      </p:sp>
      <p:sp>
        <p:nvSpPr>
          <p:cNvPr id="165" name="Google Shape;165;p27"/>
          <p:cNvSpPr txBox="1">
            <a:spLocks noGrp="1"/>
          </p:cNvSpPr>
          <p:nvPr>
            <p:ph type="sldNum" idx="12"/>
          </p:nvPr>
        </p:nvSpPr>
        <p:spPr>
          <a:xfrm>
            <a:off x="6553200" y="4661297"/>
            <a:ext cx="1905000" cy="3429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Clr>
                <a:srgbClr val="000000"/>
              </a:buClr>
              <a:buSzPts val="1200"/>
              <a:buFont typeface="Arial"/>
              <a:buNone/>
            </a:pPr>
            <a:r>
              <a:rPr lang="en-US"/>
              <a:t>18</a:t>
            </a:r>
            <a:endParaRPr/>
          </a:p>
        </p:txBody>
      </p:sp>
      <p:pic>
        <p:nvPicPr>
          <p:cNvPr id="166" name="Google Shape;166;p2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6025" y="865850"/>
            <a:ext cx="8407824" cy="3647101"/>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1130</Words>
  <Application>Microsoft Office PowerPoint</Application>
  <PresentationFormat>On-screen Show (16:9)</PresentationFormat>
  <Paragraphs>107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Questrial</vt:lpstr>
      <vt:lpstr>Roboto</vt:lpstr>
      <vt:lpstr>Calibri</vt:lpstr>
      <vt:lpstr>Open Sans</vt:lpstr>
      <vt:lpstr>Arial</vt:lpstr>
      <vt:lpstr>Blank Presentation</vt:lpstr>
      <vt:lpstr>Small Business Works 2024  GSA OSDBU A.C.T.S on Maximizing Small Business Opportunities</vt:lpstr>
      <vt:lpstr>MAS 8(a) Pool </vt:lpstr>
      <vt:lpstr>Agenda</vt:lpstr>
      <vt:lpstr>Overview of MAS 8(a) Pool </vt:lpstr>
      <vt:lpstr>8(a) Competitive and Sole Source Eligibility</vt:lpstr>
      <vt:lpstr>8(a) Competitive and Sole Source Eligibility</vt:lpstr>
      <vt:lpstr>New Indicators on e-Tools</vt:lpstr>
      <vt:lpstr>New Indicators on E-library</vt:lpstr>
      <vt:lpstr>New Indicators on GSA Advantage</vt:lpstr>
      <vt:lpstr>Order Instructions:  How to Make a Competitive Award</vt:lpstr>
      <vt:lpstr>Order Instructions:   How to Make a Sole Source Award </vt:lpstr>
      <vt:lpstr>Order Instructions:   How to Make a Sole Source Award</vt:lpstr>
      <vt:lpstr>Questions?</vt:lpstr>
      <vt:lpstr>Thank You!</vt:lpstr>
      <vt:lpstr>GSA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3</cp:revision>
  <dcterms:modified xsi:type="dcterms:W3CDTF">2024-05-08T16:12:14Z</dcterms:modified>
</cp:coreProperties>
</file>