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Lst>
  <p:sldSz cx="12192000" cy="6858000"/>
  <p:notesSz cx="6858000" cy="9144000"/>
  <p:embeddedFontLst>
    <p:embeddedFont>
      <p:font typeface="Bodoni" panose="020B0604020202020204" charset="0"/>
      <p:bold r:id="rId21"/>
      <p:boldItalic r:id="rId22"/>
    </p:embeddedFon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
      <p:font typeface="Source Sans Pro" panose="020B0503030403020204" pitchFamily="34" charset="0"/>
      <p:regular r:id="rId35"/>
      <p:bold r:id="rId36"/>
      <p:italic r:id="rId37"/>
      <p:boldItalic r:id="rId38"/>
    </p:embeddedFont>
    <p:embeddedFont>
      <p:font typeface="Source Sans Pro SemiBold" panose="020B060303040302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7E5A9E3-09DA-40DC-AA54-C5618B6C68F8}">
  <a:tblStyle styleId="{57E5A9E3-09DA-40DC-AA54-C5618B6C68F8}"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6E6E6"/>
          </a:solidFill>
        </a:fill>
      </a:tcStyle>
    </a:band1H>
    <a:band2H>
      <a:tcTxStyle/>
      <a:tcStyle>
        <a:tcBdr/>
      </a:tcStyle>
    </a:band2H>
    <a:band1V>
      <a:tcTxStyle/>
      <a:tcStyle>
        <a:tcBdr/>
        <a:fill>
          <a:solidFill>
            <a:srgbClr val="E6E6E6"/>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Calibri"/>
          <a:ea typeface="Calibri"/>
          <a:cs typeface="Calibri"/>
        </a:font>
        <a:schemeClr val="dk1"/>
      </a:tcTxStyle>
      <a:tcStyle>
        <a:tcBdr/>
      </a:tcStyle>
    </a:seCell>
    <a:swCell>
      <a:tcTxStyle b="on" i="off">
        <a:font>
          <a:latin typeface="Calibri"/>
          <a:ea typeface="Calibri"/>
          <a:cs typeface="Calibri"/>
        </a:font>
        <a:schemeClr val="dk1"/>
      </a:tcTxStyle>
      <a:tcStyle>
        <a:tcBdr/>
      </a:tcStyle>
    </a:swCell>
    <a:firstRow>
      <a:tcTxStyle b="on" i="off">
        <a:font>
          <a:latin typeface="Calibri"/>
          <a:ea typeface="Calibri"/>
          <a:cs typeface="Calibri"/>
        </a:font>
        <a:schemeClr val="lt1"/>
      </a:tcTxStyle>
      <a:tcStyle>
        <a:tcBdr>
          <a:bottom>
            <a:ln w="25400" cap="flat" cmpd="sng">
              <a:solidFill>
                <a:schemeClr val="dk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3" autoAdjust="0"/>
    <p:restoredTop sz="94712" autoAdjust="0"/>
  </p:normalViewPr>
  <p:slideViewPr>
    <p:cSldViewPr snapToGrid="0">
      <p:cViewPr varScale="1">
        <p:scale>
          <a:sx n="108" d="100"/>
          <a:sy n="108" d="100"/>
        </p:scale>
        <p:origin x="678"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ableStyles" Target="tableStyles.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X1yjAROL96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228" name="Google Shape;2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10</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p>
        </p:txBody>
      </p:sp>
      <p:sp>
        <p:nvSpPr>
          <p:cNvPr id="241" name="Google Shape;24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11</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13</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00" name="Google Shape;30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14</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f0e633064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f0e6330648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gf0e6330648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f0e6330648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f0e6330648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f0e6330648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f0e633064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f0e6330648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f0e6330648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f0e6330648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gf0e6330648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cf6f69c5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17" name="Google Shape;117;gecf6f69c5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(Link to embedded video if needed: </a:t>
            </a:r>
            <a:r>
              <a:rPr lang="en-US" u="sng" dirty="0">
                <a:solidFill>
                  <a:schemeClr val="hlink"/>
                </a:solidFill>
                <a:hlinkClick r:id="rId3"/>
              </a:rPr>
              <a:t>SBA Surety Bonds for Small Businesses – YouTube</a:t>
            </a:r>
            <a:r>
              <a:rPr lang="en-US" dirty="0"/>
              <a:t>)</a:t>
            </a:r>
            <a:endParaRPr dirty="0"/>
          </a:p>
        </p:txBody>
      </p:sp>
      <p:sp>
        <p:nvSpPr>
          <p:cNvPr id="131" name="Google Shape;13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3</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110"/>
          </a:p>
        </p:txBody>
      </p:sp>
      <p:sp>
        <p:nvSpPr>
          <p:cNvPr id="137" name="Google Shape;13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4</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None/>
            </a:pPr>
            <a:endParaRPr sz="1110"/>
          </a:p>
        </p:txBody>
      </p:sp>
      <p:sp>
        <p:nvSpPr>
          <p:cNvPr id="164" name="Google Shape;1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5</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solidFill>
                <a:srgbClr val="000000"/>
              </a:solidFill>
              <a:latin typeface="Source Sans Pro"/>
              <a:ea typeface="Source Sans Pro"/>
              <a:cs typeface="Source Sans Pro"/>
              <a:sym typeface="Source Sans Pro"/>
            </a:endParaRPr>
          </a:p>
        </p:txBody>
      </p:sp>
      <p:sp>
        <p:nvSpPr>
          <p:cNvPr id="183" name="Google Shape;18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6</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7</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8</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a:solidFill>
                <a:srgbClr val="000000"/>
              </a:solidFill>
              <a:latin typeface="Source Sans Pro"/>
              <a:ea typeface="Source Sans Pro"/>
              <a:cs typeface="Source Sans Pro"/>
              <a:sym typeface="Source Sans Pro"/>
            </a:endParaRPr>
          </a:p>
        </p:txBody>
      </p:sp>
      <p:sp>
        <p:nvSpPr>
          <p:cNvPr id="214" name="Google Shape;21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000"/>
              <a:buFont typeface="Source Sans Pro"/>
              <a:buNone/>
            </a:pPr>
            <a:fld id="{00000000-1234-1234-1234-123412341234}" type="slidenum">
              <a:rPr lang="en-US" sz="1000" b="0" i="0" u="none" strike="noStrike" cap="none">
                <a:solidFill>
                  <a:srgbClr val="000000"/>
                </a:solidFill>
                <a:latin typeface="Source Sans Pro"/>
                <a:ea typeface="Source Sans Pro"/>
                <a:cs typeface="Source Sans Pro"/>
                <a:sym typeface="Source Sans Pro"/>
              </a:rPr>
              <a:t>9</a:t>
            </a:fld>
            <a:endParaRPr sz="1000" b="0" i="0" u="none" strike="noStrike" cap="none">
              <a:solidFill>
                <a:srgbClr val="000000"/>
              </a:solidFill>
              <a:latin typeface="Source Sans Pro"/>
              <a:ea typeface="Source Sans Pro"/>
              <a:cs typeface="Source Sans Pro"/>
              <a:sym typeface="Source Sans Pro"/>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7"/>
        <p:cNvGrpSpPr/>
        <p:nvPr/>
      </p:nvGrpSpPr>
      <p:grpSpPr>
        <a:xfrm>
          <a:off x="0" y="0"/>
          <a:ext cx="0" cy="0"/>
          <a:chOff x="0" y="0"/>
          <a:chExt cx="0" cy="0"/>
        </a:xfrm>
      </p:grpSpPr>
      <p:sp>
        <p:nvSpPr>
          <p:cNvPr id="18" name="Google Shape;18;p2"/>
          <p:cNvSpPr>
            <a:spLocks noGrp="1"/>
          </p:cNvSpPr>
          <p:nvPr>
            <p:ph type="pic" idx="2"/>
          </p:nvPr>
        </p:nvSpPr>
        <p:spPr>
          <a:xfrm>
            <a:off x="4812" y="2"/>
            <a:ext cx="12183475" cy="4117342"/>
          </a:xfrm>
          <a:prstGeom prst="rect">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2"/>
          <p:cNvSpPr>
            <a:spLocks noGrp="1"/>
          </p:cNvSpPr>
          <p:nvPr>
            <p:ph type="pic" idx="2"/>
          </p:nvPr>
        </p:nvSpPr>
        <p:spPr>
          <a:xfrm>
            <a:off x="5183188" y="987425"/>
            <a:ext cx="6172200" cy="4873625"/>
          </a:xfrm>
          <a:prstGeom prst="rect">
            <a:avLst/>
          </a:prstGeom>
          <a:noFill/>
          <a:ln>
            <a:noFill/>
          </a:ln>
        </p:spPr>
      </p:sp>
      <p:sp>
        <p:nvSpPr>
          <p:cNvPr id="76" name="Google Shape;76;p1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1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92"/>
        <p:cNvGrpSpPr/>
        <p:nvPr/>
      </p:nvGrpSpPr>
      <p:grpSpPr>
        <a:xfrm>
          <a:off x="0" y="0"/>
          <a:ext cx="0" cy="0"/>
          <a:chOff x="0" y="0"/>
          <a:chExt cx="0" cy="0"/>
        </a:xfrm>
      </p:grpSpPr>
      <p:sp>
        <p:nvSpPr>
          <p:cNvPr id="93" name="Google Shape;93;p15"/>
          <p:cNvSpPr>
            <a:spLocks noGrp="1"/>
          </p:cNvSpPr>
          <p:nvPr>
            <p:ph type="pic" idx="2"/>
          </p:nvPr>
        </p:nvSpPr>
        <p:spPr>
          <a:xfrm>
            <a:off x="987654" y="2253456"/>
            <a:ext cx="2351100" cy="2351100"/>
          </a:xfrm>
          <a:prstGeom prst="rect">
            <a:avLst/>
          </a:prstGeom>
          <a:noFill/>
          <a:ln>
            <a:noFill/>
          </a:ln>
        </p:spPr>
      </p:sp>
      <p:sp>
        <p:nvSpPr>
          <p:cNvPr id="94" name="Google Shape;94;p15"/>
          <p:cNvSpPr>
            <a:spLocks noGrp="1"/>
          </p:cNvSpPr>
          <p:nvPr>
            <p:ph type="pic" idx="3"/>
          </p:nvPr>
        </p:nvSpPr>
        <p:spPr>
          <a:xfrm>
            <a:off x="3619578" y="2253456"/>
            <a:ext cx="2351100" cy="2351100"/>
          </a:xfrm>
          <a:prstGeom prst="rect">
            <a:avLst/>
          </a:prstGeom>
          <a:noFill/>
          <a:ln>
            <a:noFill/>
          </a:ln>
        </p:spPr>
      </p:sp>
      <p:sp>
        <p:nvSpPr>
          <p:cNvPr id="95" name="Google Shape;95;p15"/>
          <p:cNvSpPr>
            <a:spLocks noGrp="1"/>
          </p:cNvSpPr>
          <p:nvPr>
            <p:ph type="pic" idx="4"/>
          </p:nvPr>
        </p:nvSpPr>
        <p:spPr>
          <a:xfrm>
            <a:off x="6251502" y="2253456"/>
            <a:ext cx="2351100" cy="2351100"/>
          </a:xfrm>
          <a:prstGeom prst="rect">
            <a:avLst/>
          </a:prstGeom>
          <a:noFill/>
          <a:ln>
            <a:noFill/>
          </a:ln>
        </p:spPr>
      </p:sp>
      <p:sp>
        <p:nvSpPr>
          <p:cNvPr id="96" name="Google Shape;96;p15"/>
          <p:cNvSpPr>
            <a:spLocks noGrp="1"/>
          </p:cNvSpPr>
          <p:nvPr>
            <p:ph type="pic" idx="5"/>
          </p:nvPr>
        </p:nvSpPr>
        <p:spPr>
          <a:xfrm>
            <a:off x="8883426" y="2253456"/>
            <a:ext cx="2351100" cy="2351100"/>
          </a:xfrm>
          <a:prstGeom prst="rect">
            <a:avLst/>
          </a:prstGeom>
          <a:noFill/>
          <a:ln>
            <a:noFill/>
          </a:ln>
        </p:spPr>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415600" y="593367"/>
            <a:ext cx="11360700" cy="763500"/>
          </a:xfrm>
          <a:prstGeom prst="rect">
            <a:avLst/>
          </a:prstGeom>
          <a:noFill/>
          <a:ln>
            <a:noFill/>
          </a:ln>
        </p:spPr>
        <p:txBody>
          <a:bodyPr spcFirstLastPara="1" wrap="square" lIns="91425" tIns="91425" rIns="91425" bIns="91425" anchor="t" anchorCtr="0">
            <a:normAutofit/>
          </a:bodyPr>
          <a:lstStyle>
            <a:lvl1pPr lvl="0" algn="l" rtl="0">
              <a:lnSpc>
                <a:spcPct val="90000"/>
              </a:lnSpc>
              <a:spcBef>
                <a:spcPts val="0"/>
              </a:spcBef>
              <a:spcAft>
                <a:spcPts val="0"/>
              </a:spcAft>
              <a:buClr>
                <a:schemeClr val="dk1"/>
              </a:buClr>
              <a:buSzPts val="2800"/>
              <a:buFont typeface="Calibri"/>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16"/>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normAutofit/>
          </a:bodyPr>
          <a:lstStyle>
            <a:lvl1pPr marL="457200" lvl="0" indent="-342900" algn="l" rtl="0">
              <a:lnSpc>
                <a:spcPct val="90000"/>
              </a:lnSpc>
              <a:spcBef>
                <a:spcPts val="0"/>
              </a:spcBef>
              <a:spcAft>
                <a:spcPts val="0"/>
              </a:spcAft>
              <a:buClr>
                <a:schemeClr val="dk1"/>
              </a:buClr>
              <a:buSzPts val="1800"/>
              <a:buChar char="●"/>
              <a:defRPr/>
            </a:lvl1pPr>
            <a:lvl2pPr marL="914400" lvl="1" indent="-317500" algn="l" rtl="0">
              <a:lnSpc>
                <a:spcPct val="90000"/>
              </a:lnSpc>
              <a:spcBef>
                <a:spcPts val="0"/>
              </a:spcBef>
              <a:spcAft>
                <a:spcPts val="0"/>
              </a:spcAft>
              <a:buClr>
                <a:schemeClr val="dk1"/>
              </a:buClr>
              <a:buSzPts val="1400"/>
              <a:buChar char="○"/>
              <a:defRPr/>
            </a:lvl2pPr>
            <a:lvl3pPr marL="1371600" lvl="2" indent="-317500" algn="l" rtl="0">
              <a:lnSpc>
                <a:spcPct val="90000"/>
              </a:lnSpc>
              <a:spcBef>
                <a:spcPts val="0"/>
              </a:spcBef>
              <a:spcAft>
                <a:spcPts val="0"/>
              </a:spcAft>
              <a:buClr>
                <a:schemeClr val="dk1"/>
              </a:buClr>
              <a:buSzPts val="1400"/>
              <a:buChar char="■"/>
              <a:defRPr/>
            </a:lvl3pPr>
            <a:lvl4pPr marL="1828800" lvl="3" indent="-317500" algn="l" rtl="0">
              <a:lnSpc>
                <a:spcPct val="90000"/>
              </a:lnSpc>
              <a:spcBef>
                <a:spcPts val="0"/>
              </a:spcBef>
              <a:spcAft>
                <a:spcPts val="0"/>
              </a:spcAft>
              <a:buClr>
                <a:schemeClr val="dk1"/>
              </a:buClr>
              <a:buSzPts val="1400"/>
              <a:buChar char="●"/>
              <a:defRPr/>
            </a:lvl4pPr>
            <a:lvl5pPr marL="2286000" lvl="4" indent="-317500" algn="l" rtl="0">
              <a:lnSpc>
                <a:spcPct val="90000"/>
              </a:lnSpc>
              <a:spcBef>
                <a:spcPts val="0"/>
              </a:spcBef>
              <a:spcAft>
                <a:spcPts val="0"/>
              </a:spcAft>
              <a:buClr>
                <a:schemeClr val="dk1"/>
              </a:buClr>
              <a:buSzPts val="1400"/>
              <a:buChar char="○"/>
              <a:defRPr/>
            </a:lvl5pPr>
            <a:lvl6pPr marL="2743200" lvl="5" indent="-317500" algn="l" rtl="0">
              <a:lnSpc>
                <a:spcPct val="90000"/>
              </a:lnSpc>
              <a:spcBef>
                <a:spcPts val="0"/>
              </a:spcBef>
              <a:spcAft>
                <a:spcPts val="0"/>
              </a:spcAft>
              <a:buClr>
                <a:schemeClr val="dk1"/>
              </a:buClr>
              <a:buSzPts val="1400"/>
              <a:buChar char="■"/>
              <a:defRPr/>
            </a:lvl6pPr>
            <a:lvl7pPr marL="3200400" lvl="6" indent="-317500" algn="l" rtl="0">
              <a:lnSpc>
                <a:spcPct val="90000"/>
              </a:lnSpc>
              <a:spcBef>
                <a:spcPts val="0"/>
              </a:spcBef>
              <a:spcAft>
                <a:spcPts val="0"/>
              </a:spcAft>
              <a:buClr>
                <a:schemeClr val="dk1"/>
              </a:buClr>
              <a:buSzPts val="1400"/>
              <a:buChar char="●"/>
              <a:defRPr/>
            </a:lvl7pPr>
            <a:lvl8pPr marL="3657600" lvl="7" indent="-317500" algn="l" rtl="0">
              <a:lnSpc>
                <a:spcPct val="90000"/>
              </a:lnSpc>
              <a:spcBef>
                <a:spcPts val="0"/>
              </a:spcBef>
              <a:spcAft>
                <a:spcPts val="0"/>
              </a:spcAft>
              <a:buClr>
                <a:schemeClr val="dk1"/>
              </a:buClr>
              <a:buSzPts val="1400"/>
              <a:buChar char="○"/>
              <a:defRPr/>
            </a:lvl8pPr>
            <a:lvl9pPr marL="4114800" lvl="8" indent="-317500" algn="l" rtl="0">
              <a:lnSpc>
                <a:spcPct val="90000"/>
              </a:lnSpc>
              <a:spcBef>
                <a:spcPts val="0"/>
              </a:spcBef>
              <a:spcAft>
                <a:spcPts val="0"/>
              </a:spcAft>
              <a:buClr>
                <a:schemeClr val="dk1"/>
              </a:buClr>
              <a:buSzPts val="1400"/>
              <a:buChar char="■"/>
              <a:defRPr/>
            </a:lvl9pPr>
          </a:lstStyle>
          <a:p>
            <a:endParaRPr/>
          </a:p>
        </p:txBody>
      </p:sp>
      <p:sp>
        <p:nvSpPr>
          <p:cNvPr id="100" name="Google Shape;100;p1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rmAutofit/>
          </a:bodyPr>
          <a:lstStyle>
            <a:lvl1pPr marL="0" lvl="0"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lvl="1"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lvl="2"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lvl="3"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lvl="4"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lvl="5"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lvl="6"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lvl="7"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lvl="8" indent="0" algn="r" rtl="0">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hapter Slide - Screen Only">
  <p:cSld name="Chapter Slide - Screen Only">
    <p:bg>
      <p:bgPr>
        <a:solidFill>
          <a:srgbClr val="003E7F"/>
        </a:solidFill>
        <a:effectLst/>
      </p:bgPr>
    </p:bg>
    <p:spTree>
      <p:nvGrpSpPr>
        <p:cNvPr id="1" name="Shape 19"/>
        <p:cNvGrpSpPr/>
        <p:nvPr/>
      </p:nvGrpSpPr>
      <p:grpSpPr>
        <a:xfrm>
          <a:off x="0" y="0"/>
          <a:ext cx="0" cy="0"/>
          <a:chOff x="0" y="0"/>
          <a:chExt cx="0" cy="0"/>
        </a:xfrm>
      </p:grpSpPr>
      <p:sp>
        <p:nvSpPr>
          <p:cNvPr id="20" name="Google Shape;20;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21" name="Google Shape;21;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100000"/>
              </a:lnSpc>
              <a:spcBef>
                <a:spcPts val="0"/>
              </a:spcBef>
              <a:spcAft>
                <a:spcPts val="0"/>
              </a:spcAft>
              <a:buClr>
                <a:srgbClr val="007EB4"/>
              </a:buClr>
              <a:buSzPts val="4500"/>
              <a:buFont typeface="Calibri"/>
              <a:buNone/>
              <a:defRPr sz="4500">
                <a:solidFill>
                  <a:srgbClr val="007EB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898989"/>
              </a:buClr>
              <a:buSzPts val="1800"/>
              <a:buNone/>
              <a:defRPr sz="1800" b="1">
                <a:solidFill>
                  <a:srgbClr val="898989"/>
                </a:solidFill>
              </a:defRPr>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alibri"/>
                <a:ea typeface="Calibri"/>
                <a:cs typeface="Calibri"/>
                <a:sym typeface="Calibri"/>
              </a:defRPr>
            </a:lvl1pPr>
            <a:lvl2pPr marL="914400" lvl="1" indent="-381000" algn="l">
              <a:lnSpc>
                <a:spcPct val="90000"/>
              </a:lnSpc>
              <a:spcBef>
                <a:spcPts val="500"/>
              </a:spcBef>
              <a:spcAft>
                <a:spcPts val="0"/>
              </a:spcAft>
              <a:buClr>
                <a:schemeClr val="dk1"/>
              </a:buClr>
              <a:buSzPts val="2400"/>
              <a:buChar char="•"/>
              <a:defRPr>
                <a:latin typeface="Calibri"/>
                <a:ea typeface="Calibri"/>
                <a:cs typeface="Calibri"/>
                <a:sym typeface="Calibri"/>
              </a:defRPr>
            </a:lvl2pPr>
            <a:lvl3pPr marL="1371600" lvl="2" indent="-355600" algn="l">
              <a:lnSpc>
                <a:spcPct val="90000"/>
              </a:lnSpc>
              <a:spcBef>
                <a:spcPts val="500"/>
              </a:spcBef>
              <a:spcAft>
                <a:spcPts val="0"/>
              </a:spcAft>
              <a:buClr>
                <a:schemeClr val="dk1"/>
              </a:buClr>
              <a:buSzPts val="2000"/>
              <a:buChar char="•"/>
              <a:defRPr>
                <a:latin typeface="Calibri"/>
                <a:ea typeface="Calibri"/>
                <a:cs typeface="Calibri"/>
                <a:sym typeface="Calibri"/>
              </a:defRPr>
            </a:lvl3pPr>
            <a:lvl4pPr marL="1828800" lvl="3" indent="-342900" algn="l">
              <a:lnSpc>
                <a:spcPct val="90000"/>
              </a:lnSpc>
              <a:spcBef>
                <a:spcPts val="500"/>
              </a:spcBef>
              <a:spcAft>
                <a:spcPts val="0"/>
              </a:spcAft>
              <a:buClr>
                <a:schemeClr val="dk1"/>
              </a:buClr>
              <a:buSzPts val="1800"/>
              <a:buChar char="•"/>
              <a:defRPr>
                <a:latin typeface="Calibri"/>
                <a:ea typeface="Calibri"/>
                <a:cs typeface="Calibri"/>
                <a:sym typeface="Calibri"/>
              </a:defRPr>
            </a:lvl4pPr>
            <a:lvl5pPr marL="2286000" lvl="4" indent="-342900" algn="l">
              <a:lnSpc>
                <a:spcPct val="90000"/>
              </a:lnSpc>
              <a:spcBef>
                <a:spcPts val="500"/>
              </a:spcBef>
              <a:spcAft>
                <a:spcPts val="0"/>
              </a:spcAft>
              <a:buClr>
                <a:schemeClr val="dk1"/>
              </a:buClr>
              <a:buSzPts val="1800"/>
              <a:buChar char="•"/>
              <a:defRPr>
                <a:latin typeface="Calibri"/>
                <a:ea typeface="Calibri"/>
                <a:cs typeface="Calibri"/>
                <a:sym typeface="Calibri"/>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0"/>
        <p:cNvGrpSpPr/>
        <p:nvPr/>
      </p:nvGrpSpPr>
      <p:grpSpPr>
        <a:xfrm>
          <a:off x="0" y="0"/>
          <a:ext cx="0" cy="0"/>
          <a:chOff x="0" y="0"/>
          <a:chExt cx="0" cy="0"/>
        </a:xfrm>
      </p:grpSpPr>
      <p:sp>
        <p:nvSpPr>
          <p:cNvPr id="41" name="Google Shape;41;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17">
            <a:alphaModFix/>
          </a:blip>
          <a:srcRect/>
          <a:stretch/>
        </p:blipFill>
        <p:spPr>
          <a:xfrm>
            <a:off x="0" y="5860473"/>
            <a:ext cx="1687816" cy="997527"/>
          </a:xfrm>
          <a:prstGeom prst="rect">
            <a:avLst/>
          </a:prstGeom>
          <a:noFill/>
          <a:ln>
            <a:noFill/>
          </a:ln>
        </p:spPr>
      </p:pic>
      <p:pic>
        <p:nvPicPr>
          <p:cNvPr id="16" name="Google Shape;16;p1"/>
          <p:cNvPicPr preferRelativeResize="0"/>
          <p:nvPr/>
        </p:nvPicPr>
        <p:blipFill rotWithShape="1">
          <a:blip r:embed="rId18">
            <a:alphaModFix/>
          </a:blip>
          <a:srcRect/>
          <a:stretch/>
        </p:blipFill>
        <p:spPr>
          <a:xfrm>
            <a:off x="10966898" y="74612"/>
            <a:ext cx="1105000" cy="10808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26" Type="http://schemas.openxmlformats.org/officeDocument/2006/relationships/image" Target="../media/image40.png"/><Relationship Id="rId3" Type="http://schemas.openxmlformats.org/officeDocument/2006/relationships/image" Target="../media/image17.png"/><Relationship Id="rId21" Type="http://schemas.openxmlformats.org/officeDocument/2006/relationships/image" Target="../media/image35.gif"/><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5" Type="http://schemas.openxmlformats.org/officeDocument/2006/relationships/image" Target="../media/image39.jpg"/><Relationship Id="rId2" Type="http://schemas.openxmlformats.org/officeDocument/2006/relationships/notesSlide" Target="../notesSlides/notesSlide11.xml"/><Relationship Id="rId16" Type="http://schemas.openxmlformats.org/officeDocument/2006/relationships/image" Target="../media/image30.png"/><Relationship Id="rId20" Type="http://schemas.openxmlformats.org/officeDocument/2006/relationships/image" Target="../media/image34.png"/><Relationship Id="rId29"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jp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jp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jpg"/><Relationship Id="rId14" Type="http://schemas.openxmlformats.org/officeDocument/2006/relationships/image" Target="../media/image28.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jp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8" Type="http://schemas.openxmlformats.org/officeDocument/2006/relationships/hyperlink" Target="https://go.usa.gov/xFR9p" TargetMode="External"/><Relationship Id="rId3" Type="http://schemas.openxmlformats.org/officeDocument/2006/relationships/hyperlink" Target="https://www.gsa.gov/" TargetMode="External"/><Relationship Id="rId7" Type="http://schemas.openxmlformats.org/officeDocument/2006/relationships/hyperlink" Target="https://www.sba.gov/" TargetMode="External"/><Relationship Id="rId12" Type="http://schemas.openxmlformats.org/officeDocument/2006/relationships/hyperlink" Target="https://go.usa.gov/xFRbn"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hyperlink" Target="https://www.gsa.gov/pbs" TargetMode="External"/><Relationship Id="rId11" Type="http://schemas.openxmlformats.org/officeDocument/2006/relationships/hyperlink" Target="https://go.usa.gov/xFNkS" TargetMode="External"/><Relationship Id="rId5" Type="http://schemas.openxmlformats.org/officeDocument/2006/relationships/hyperlink" Target="https://www.gsa.gov/fas" TargetMode="External"/><Relationship Id="rId10" Type="http://schemas.openxmlformats.org/officeDocument/2006/relationships/hyperlink" Target="https://www.aptac-us.org/" TargetMode="External"/><Relationship Id="rId4" Type="http://schemas.openxmlformats.org/officeDocument/2006/relationships/hyperlink" Target="https://www.gsa.gov/osdbu" TargetMode="External"/><Relationship Id="rId9" Type="http://schemas.openxmlformats.org/officeDocument/2006/relationships/hyperlink" Target="https://go.usa.gov/xFRPD"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X1yjAROL96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1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7"/>
            <a:ext cx="12192000" cy="4743469"/>
          </a:xfrm>
          <a:prstGeom prst="rect">
            <a:avLst/>
          </a:prstGeom>
          <a:noFill/>
          <a:ln>
            <a:noFill/>
          </a:ln>
        </p:spPr>
      </p:pic>
      <p:sp>
        <p:nvSpPr>
          <p:cNvPr id="112" name="Google Shape;112;p18"/>
          <p:cNvSpPr txBox="1"/>
          <p:nvPr/>
        </p:nvSpPr>
        <p:spPr>
          <a:xfrm>
            <a:off x="1070313" y="4318543"/>
            <a:ext cx="9919644" cy="252535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i="0" u="none" strike="noStrike" cap="none" dirty="0">
                <a:solidFill>
                  <a:srgbClr val="000000"/>
                </a:solidFill>
                <a:latin typeface="Calibri"/>
                <a:ea typeface="Calibri"/>
                <a:cs typeface="Calibri"/>
                <a:sym typeface="Calibri"/>
              </a:rPr>
              <a:t>Welcome</a:t>
            </a:r>
            <a:endParaRPr dirty="0"/>
          </a:p>
          <a:p>
            <a:pPr marL="0" marR="0" lvl="0" indent="0" algn="ctr" rtl="0">
              <a:spcBef>
                <a:spcPts val="0"/>
              </a:spcBef>
              <a:spcAft>
                <a:spcPts val="0"/>
              </a:spcAft>
              <a:buNone/>
            </a:pPr>
            <a:r>
              <a:rPr lang="en-US" sz="3600" b="0" i="0" u="none" strike="noStrike" cap="none" dirty="0">
                <a:solidFill>
                  <a:schemeClr val="dk1"/>
                </a:solidFill>
                <a:latin typeface="Calibri"/>
                <a:ea typeface="Calibri"/>
                <a:cs typeface="Calibri"/>
                <a:sym typeface="Calibri"/>
              </a:rPr>
              <a:t>How to Obtain Surety Bonds:  </a:t>
            </a:r>
            <a:endParaRPr dirty="0"/>
          </a:p>
          <a:p>
            <a:pPr marL="0" marR="0" lvl="0" indent="0" algn="ctr" rtl="0">
              <a:spcBef>
                <a:spcPts val="0"/>
              </a:spcBef>
              <a:spcAft>
                <a:spcPts val="0"/>
              </a:spcAft>
              <a:buNone/>
            </a:pPr>
            <a:r>
              <a:rPr lang="en-US" sz="3600" b="0" i="0" u="none" strike="noStrike" cap="none" dirty="0">
                <a:solidFill>
                  <a:schemeClr val="dk1"/>
                </a:solidFill>
                <a:latin typeface="Calibri"/>
                <a:ea typeface="Calibri"/>
                <a:cs typeface="Calibri"/>
                <a:sym typeface="Calibri"/>
              </a:rPr>
              <a:t>What Every Small Business Should Know!</a:t>
            </a:r>
            <a:br>
              <a:rPr lang="en-US" sz="3600" b="0" i="0" u="none" strike="noStrike" cap="none" dirty="0">
                <a:solidFill>
                  <a:schemeClr val="dk1"/>
                </a:solidFill>
                <a:latin typeface="Calibri"/>
                <a:ea typeface="Calibri"/>
                <a:cs typeface="Calibri"/>
                <a:sym typeface="Calibri"/>
              </a:rPr>
            </a:br>
            <a:endParaRPr sz="3600" b="0" i="0" u="none" strike="noStrike" cap="none" dirty="0">
              <a:solidFill>
                <a:srgbClr val="000000"/>
              </a:solidFill>
              <a:latin typeface="Calibri"/>
              <a:ea typeface="Calibri"/>
              <a:cs typeface="Calibri"/>
              <a:sym typeface="Calibri"/>
            </a:endParaRPr>
          </a:p>
        </p:txBody>
      </p:sp>
      <p:pic>
        <p:nvPicPr>
          <p:cNvPr id="114" name="Google Shape;114;p18" descr="GSA Starmark logo."/>
          <p:cNvPicPr preferRelativeResize="0"/>
          <p:nvPr/>
        </p:nvPicPr>
        <p:blipFill rotWithShape="1">
          <a:blip r:embed="rId4">
            <a:alphaModFix/>
          </a:blip>
          <a:srcRect/>
          <a:stretch/>
        </p:blipFill>
        <p:spPr>
          <a:xfrm>
            <a:off x="11203261" y="5907464"/>
            <a:ext cx="988739" cy="967136"/>
          </a:xfrm>
          <a:prstGeom prst="rect">
            <a:avLst/>
          </a:prstGeom>
          <a:noFill/>
          <a:ln>
            <a:noFill/>
          </a:ln>
        </p:spPr>
      </p:pic>
      <p:sp>
        <p:nvSpPr>
          <p:cNvPr id="2" name="Title 1">
            <a:extLst>
              <a:ext uri="{FF2B5EF4-FFF2-40B4-BE49-F238E27FC236}">
                <a16:creationId xmlns:a16="http://schemas.microsoft.com/office/drawing/2014/main" id="{416356F6-0278-4F76-97AA-0C304FEACACE}"/>
              </a:ext>
            </a:extLst>
          </p:cNvPr>
          <p:cNvSpPr>
            <a:spLocks noGrp="1"/>
          </p:cNvSpPr>
          <p:nvPr>
            <p:ph type="title" idx="4294967295"/>
          </p:nvPr>
        </p:nvSpPr>
        <p:spPr>
          <a:xfrm>
            <a:off x="7518948" y="3179577"/>
            <a:ext cx="4541322" cy="1325563"/>
          </a:xfrm>
        </p:spPr>
        <p:txBody>
          <a:bodyPr>
            <a:normAutofit/>
          </a:bodyPr>
          <a:lstStyle/>
          <a:p>
            <a:pPr rtl="0"/>
            <a:r>
              <a:rPr lang="en-US" sz="10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Welcome </a:t>
            </a:r>
            <a:r>
              <a:rPr lang="en-US" sz="10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How to Obtain Surety Bonds: What Every Small Business Should Know!</a:t>
            </a:r>
            <a:endParaRPr lang="en-US"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title"/>
          </p:nvPr>
        </p:nvSpPr>
        <p:spPr>
          <a:xfrm>
            <a:off x="1686991" y="850033"/>
            <a:ext cx="8690919" cy="473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dirty="0"/>
              <a:t>Prior Approval Program and </a:t>
            </a:r>
            <a:r>
              <a:rPr lang="en-US" sz="3600" b="1" dirty="0" err="1"/>
              <a:t>QuickApp</a:t>
            </a:r>
            <a:r>
              <a:rPr lang="en-US" sz="3600" b="1" dirty="0"/>
              <a:t> = </a:t>
            </a:r>
            <a:br>
              <a:rPr lang="en-US" sz="3600" b="1" dirty="0"/>
            </a:br>
            <a:r>
              <a:rPr lang="en-US" sz="3600" b="1" dirty="0"/>
              <a:t>Fast decisions to meet your needs</a:t>
            </a:r>
            <a:endParaRPr dirty="0"/>
          </a:p>
        </p:txBody>
      </p:sp>
      <p:pic>
        <p:nvPicPr>
          <p:cNvPr id="231" name="Google Shape;231;p27" descr="Icon of a sign saying &quot;Only 2 Days&quot;"/>
          <p:cNvPicPr preferRelativeResize="0"/>
          <p:nvPr/>
        </p:nvPicPr>
        <p:blipFill rotWithShape="1">
          <a:blip r:embed="rId3">
            <a:alphaModFix/>
          </a:blip>
          <a:srcRect/>
          <a:stretch/>
        </p:blipFill>
        <p:spPr>
          <a:xfrm>
            <a:off x="2330792" y="1999033"/>
            <a:ext cx="1826989" cy="1892590"/>
          </a:xfrm>
          <a:prstGeom prst="rect">
            <a:avLst/>
          </a:prstGeom>
          <a:noFill/>
          <a:ln>
            <a:noFill/>
          </a:ln>
        </p:spPr>
      </p:pic>
      <p:sp>
        <p:nvSpPr>
          <p:cNvPr id="232" name="Google Shape;232;p27"/>
          <p:cNvSpPr txBox="1"/>
          <p:nvPr/>
        </p:nvSpPr>
        <p:spPr>
          <a:xfrm>
            <a:off x="2711775" y="4341772"/>
            <a:ext cx="3230241"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2000" b="1" i="0" u="none" strike="noStrike" cap="none">
                <a:solidFill>
                  <a:srgbClr val="CC0000"/>
                </a:solidFill>
                <a:latin typeface="Source Sans Pro"/>
                <a:ea typeface="Source Sans Pro"/>
                <a:cs typeface="Source Sans Pro"/>
                <a:sym typeface="Source Sans Pro"/>
              </a:rPr>
              <a:t>Prior approval program </a:t>
            </a:r>
            <a:r>
              <a:rPr lang="en-US" sz="2000" b="1" i="0" u="none" strike="noStrike" cap="none">
                <a:solidFill>
                  <a:srgbClr val="1B1E29"/>
                </a:solidFill>
                <a:latin typeface="Source Sans Pro"/>
                <a:ea typeface="Source Sans Pro"/>
                <a:cs typeface="Source Sans Pro"/>
                <a:sym typeface="Source Sans Pro"/>
              </a:rPr>
              <a:t>delivers underwriting decisions in </a:t>
            </a:r>
            <a:r>
              <a:rPr lang="en-US" sz="2000" b="1" i="0" u="none" strike="noStrike" cap="none">
                <a:solidFill>
                  <a:srgbClr val="207DBB"/>
                </a:solidFill>
                <a:latin typeface="Source Sans Pro"/>
                <a:ea typeface="Source Sans Pro"/>
                <a:cs typeface="Source Sans Pro"/>
                <a:sym typeface="Source Sans Pro"/>
              </a:rPr>
              <a:t>2 days.</a:t>
            </a:r>
            <a:r>
              <a:rPr lang="en-US" sz="2000" b="1" i="0" u="none" strike="noStrike" cap="none">
                <a:solidFill>
                  <a:srgbClr val="207DBB"/>
                </a:solidFill>
                <a:highlight>
                  <a:srgbClr val="FFFF00"/>
                </a:highlight>
                <a:latin typeface="Source Sans Pro"/>
                <a:ea typeface="Source Sans Pro"/>
                <a:cs typeface="Source Sans Pro"/>
                <a:sym typeface="Source Sans Pro"/>
              </a:rPr>
              <a:t> </a:t>
            </a:r>
            <a:endParaRPr/>
          </a:p>
        </p:txBody>
      </p:sp>
      <p:pic>
        <p:nvPicPr>
          <p:cNvPr id="233" name="Google Shape;233;p27" descr="Icon of an arrow circling &quot;24 hours&quot;."/>
          <p:cNvPicPr preferRelativeResize="0"/>
          <p:nvPr/>
        </p:nvPicPr>
        <p:blipFill rotWithShape="1">
          <a:blip r:embed="rId4">
            <a:alphaModFix/>
          </a:blip>
          <a:srcRect/>
          <a:stretch/>
        </p:blipFill>
        <p:spPr>
          <a:xfrm>
            <a:off x="6107612" y="2222552"/>
            <a:ext cx="1386498" cy="1443455"/>
          </a:xfrm>
          <a:prstGeom prst="rect">
            <a:avLst/>
          </a:prstGeom>
          <a:noFill/>
          <a:ln>
            <a:noFill/>
          </a:ln>
        </p:spPr>
      </p:pic>
      <p:sp>
        <p:nvSpPr>
          <p:cNvPr id="234" name="Google Shape;234;p27"/>
          <p:cNvSpPr txBox="1"/>
          <p:nvPr/>
        </p:nvSpPr>
        <p:spPr>
          <a:xfrm>
            <a:off x="6518210" y="4341772"/>
            <a:ext cx="2855562"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2000" b="1" i="0" u="none" strike="noStrike" cap="none">
                <a:solidFill>
                  <a:srgbClr val="CC0000"/>
                </a:solidFill>
                <a:latin typeface="Source Sans Pro"/>
                <a:ea typeface="Source Sans Pro"/>
                <a:cs typeface="Source Sans Pro"/>
                <a:sym typeface="Source Sans Pro"/>
              </a:rPr>
              <a:t>QuickApp</a:t>
            </a:r>
            <a:r>
              <a:rPr lang="en-US" sz="2000" b="1" i="0" u="none" strike="noStrike" cap="none">
                <a:solidFill>
                  <a:srgbClr val="1B1E29"/>
                </a:solidFill>
                <a:latin typeface="Source Sans Pro"/>
                <a:ea typeface="Source Sans Pro"/>
                <a:cs typeface="Source Sans Pro"/>
                <a:sym typeface="Source Sans Pro"/>
              </a:rPr>
              <a:t> decisions within </a:t>
            </a:r>
            <a:r>
              <a:rPr lang="en-US" sz="2000" b="1" i="0" u="none" strike="noStrike" cap="none">
                <a:solidFill>
                  <a:srgbClr val="207DBB"/>
                </a:solidFill>
                <a:latin typeface="Source Sans Pro"/>
                <a:ea typeface="Source Sans Pro"/>
                <a:cs typeface="Source Sans Pro"/>
                <a:sym typeface="Source Sans Pro"/>
              </a:rPr>
              <a:t>24 hours </a:t>
            </a:r>
            <a:r>
              <a:rPr lang="en-US" sz="2000" b="1" i="0" u="none" strike="noStrike" cap="none">
                <a:solidFill>
                  <a:srgbClr val="1B1E29"/>
                </a:solidFill>
                <a:latin typeface="Source Sans Pro"/>
                <a:ea typeface="Source Sans Pro"/>
                <a:cs typeface="Source Sans Pro"/>
                <a:sym typeface="Source Sans Pro"/>
              </a:rPr>
              <a:t>on bonds of </a:t>
            </a:r>
            <a:r>
              <a:rPr lang="en-US" sz="2000" b="1" i="0" u="none" strike="noStrike" cap="none">
                <a:solidFill>
                  <a:srgbClr val="007DBC"/>
                </a:solidFill>
                <a:latin typeface="Source Sans Pro"/>
                <a:ea typeface="Source Sans Pro"/>
                <a:cs typeface="Source Sans Pro"/>
                <a:sym typeface="Source Sans Pro"/>
              </a:rPr>
              <a:t>$400,000 or less</a:t>
            </a:r>
            <a:r>
              <a:rPr lang="en-US" sz="2000" b="1" i="0" u="none" strike="noStrike" cap="none">
                <a:solidFill>
                  <a:srgbClr val="1B1E29"/>
                </a:solidFill>
                <a:latin typeface="Source Sans Pro"/>
                <a:ea typeface="Source Sans Pro"/>
                <a:cs typeface="Source Sans Pro"/>
                <a:sym typeface="Source Sans Pro"/>
              </a:rPr>
              <a:t>. </a:t>
            </a:r>
            <a:endParaRPr/>
          </a:p>
        </p:txBody>
      </p:sp>
      <p:cxnSp>
        <p:nvCxnSpPr>
          <p:cNvPr id="235" name="Google Shape;235;p27" descr="&quot; &quot;"/>
          <p:cNvCxnSpPr/>
          <p:nvPr/>
        </p:nvCxnSpPr>
        <p:spPr>
          <a:xfrm>
            <a:off x="2711774" y="4139618"/>
            <a:ext cx="548640" cy="0"/>
          </a:xfrm>
          <a:prstGeom prst="straightConnector1">
            <a:avLst/>
          </a:prstGeom>
          <a:noFill/>
          <a:ln w="44450" cap="flat" cmpd="sng">
            <a:solidFill>
              <a:srgbClr val="007DBC"/>
            </a:solidFill>
            <a:prstDash val="solid"/>
            <a:miter lim="800000"/>
            <a:headEnd type="none" w="sm" len="sm"/>
            <a:tailEnd type="none" w="sm" len="sm"/>
          </a:ln>
        </p:spPr>
      </p:cxnSp>
      <p:cxnSp>
        <p:nvCxnSpPr>
          <p:cNvPr id="236" name="Google Shape;236;p27" descr="&quot; &quot;"/>
          <p:cNvCxnSpPr/>
          <p:nvPr/>
        </p:nvCxnSpPr>
        <p:spPr>
          <a:xfrm>
            <a:off x="6518210" y="4139618"/>
            <a:ext cx="548640" cy="0"/>
          </a:xfrm>
          <a:prstGeom prst="straightConnector1">
            <a:avLst/>
          </a:prstGeom>
          <a:noFill/>
          <a:ln w="44450" cap="flat" cmpd="sng">
            <a:solidFill>
              <a:srgbClr val="007DBC"/>
            </a:solidFill>
            <a:prstDash val="solid"/>
            <a:miter lim="800000"/>
            <a:headEnd type="none" w="sm" len="sm"/>
            <a:tailEnd type="none" w="sm" len="sm"/>
          </a:ln>
        </p:spPr>
      </p:cxnSp>
      <p:sp>
        <p:nvSpPr>
          <p:cNvPr id="237" name="Google Shape;237;p27"/>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10</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8"/>
          <p:cNvSpPr txBox="1">
            <a:spLocks noGrp="1"/>
          </p:cNvSpPr>
          <p:nvPr>
            <p:ph type="title"/>
          </p:nvPr>
        </p:nvSpPr>
        <p:spPr>
          <a:xfrm>
            <a:off x="1637380" y="457200"/>
            <a:ext cx="8917241" cy="61806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A network of trusted partners</a:t>
            </a:r>
            <a:endParaRPr sz="3200" b="1" u="sng"/>
          </a:p>
        </p:txBody>
      </p:sp>
      <p:pic>
        <p:nvPicPr>
          <p:cNvPr id="244" name="Google Shape;244;p28" descr="AEGIS logo"/>
          <p:cNvPicPr preferRelativeResize="0">
            <a:picLocks noGrp="1"/>
          </p:cNvPicPr>
          <p:nvPr>
            <p:ph type="body" idx="1"/>
          </p:nvPr>
        </p:nvPicPr>
        <p:blipFill rotWithShape="1">
          <a:blip r:embed="rId3">
            <a:alphaModFix/>
          </a:blip>
          <a:srcRect/>
          <a:stretch/>
        </p:blipFill>
        <p:spPr>
          <a:xfrm>
            <a:off x="6556303" y="4827380"/>
            <a:ext cx="895742" cy="491438"/>
          </a:xfrm>
          <a:prstGeom prst="rect">
            <a:avLst/>
          </a:prstGeom>
          <a:noFill/>
          <a:ln>
            <a:noFill/>
          </a:ln>
        </p:spPr>
      </p:pic>
      <p:grpSp>
        <p:nvGrpSpPr>
          <p:cNvPr id="245" name="Google Shape;245;p28" descr="Icons for the following companies: The Service Insurance Company, USIC, SureTec, Markel, IFIC Group, AmTrust Financial, Bondex Insurance Group, Crum &amp; Forster, Liberty Mutual Insurance, Philadelphia Insurance Companies, RLI, Antilles Insurance, West Bend, Gray Surety, Insurors, the Cincinnati Insurance Companies, Hudson Insurance Group, Travelers, Intact Insurance Surety, QBE, Nationwide, CNA Surety, Tokio Marine HCC, National American Insurance Company, UC&amp;S, Old Republic Surety, FCCI, Western National Insurance"/>
          <p:cNvGrpSpPr/>
          <p:nvPr/>
        </p:nvGrpSpPr>
        <p:grpSpPr>
          <a:xfrm>
            <a:off x="2068603" y="1677677"/>
            <a:ext cx="8264145" cy="4414865"/>
            <a:chOff x="544602" y="1677676"/>
            <a:chExt cx="8264145" cy="4414865"/>
          </a:xfrm>
        </p:grpSpPr>
        <p:grpSp>
          <p:nvGrpSpPr>
            <p:cNvPr id="246" name="Google Shape;246;p28"/>
            <p:cNvGrpSpPr/>
            <p:nvPr/>
          </p:nvGrpSpPr>
          <p:grpSpPr>
            <a:xfrm>
              <a:off x="1223818" y="4806520"/>
              <a:ext cx="6785777" cy="533159"/>
              <a:chOff x="1223818" y="4806520"/>
              <a:chExt cx="6785777" cy="533159"/>
            </a:xfrm>
          </p:grpSpPr>
          <p:pic>
            <p:nvPicPr>
              <p:cNvPr id="247" name="Google Shape;247;p28" descr="Icons for the following companies: The Service Insurance Company, USIC, SureTec, Markel, IFIC Group, AmTrust Financial, Bondex Insurance Group, Crum &amp; Forster, Liberty Mutual Insurance, Philadelphia Insurance Companies, RLI, Antilles Insurance, West Bend, Gray Surety, Insurors, the Cincinnati Insurance Companies, Hudson Insurance Group, Travelers, Intact Insurance Surety, QBE, Nationwide, CNA Surety, Tokio Marine HCC, National American Insurance Company, UC&amp;S, Old Republic Surety, FCCI, Western National Insurance"/>
              <p:cNvPicPr preferRelativeResize="0"/>
              <p:nvPr/>
            </p:nvPicPr>
            <p:blipFill rotWithShape="1">
              <a:blip r:embed="rId4">
                <a:alphaModFix/>
              </a:blip>
              <a:srcRect/>
              <a:stretch/>
            </p:blipFill>
            <p:spPr>
              <a:xfrm>
                <a:off x="3036680" y="4806520"/>
                <a:ext cx="1332898" cy="533159"/>
              </a:xfrm>
              <a:prstGeom prst="rect">
                <a:avLst/>
              </a:prstGeom>
              <a:noFill/>
              <a:ln>
                <a:noFill/>
              </a:ln>
            </p:spPr>
          </p:pic>
          <p:pic>
            <p:nvPicPr>
              <p:cNvPr id="248" name="Google Shape;248;p28" descr="&quot; &quot;"/>
              <p:cNvPicPr preferRelativeResize="0"/>
              <p:nvPr/>
            </p:nvPicPr>
            <p:blipFill rotWithShape="1">
              <a:blip r:embed="rId5">
                <a:alphaModFix/>
              </a:blip>
              <a:srcRect/>
              <a:stretch/>
            </p:blipFill>
            <p:spPr>
              <a:xfrm>
                <a:off x="6590769" y="4810750"/>
                <a:ext cx="1418826" cy="524699"/>
              </a:xfrm>
              <a:prstGeom prst="rect">
                <a:avLst/>
              </a:prstGeom>
              <a:noFill/>
              <a:ln>
                <a:noFill/>
              </a:ln>
            </p:spPr>
          </p:pic>
          <p:pic>
            <p:nvPicPr>
              <p:cNvPr id="249" name="Google Shape;249;p28" descr="&quot; &quot;"/>
              <p:cNvPicPr preferRelativeResize="0"/>
              <p:nvPr/>
            </p:nvPicPr>
            <p:blipFill rotWithShape="1">
              <a:blip r:embed="rId6">
                <a:alphaModFix/>
              </a:blip>
              <a:srcRect/>
              <a:stretch/>
            </p:blipFill>
            <p:spPr>
              <a:xfrm>
                <a:off x="1223818" y="4847955"/>
                <a:ext cx="1150137" cy="450289"/>
              </a:xfrm>
              <a:prstGeom prst="rect">
                <a:avLst/>
              </a:prstGeom>
              <a:noFill/>
              <a:ln>
                <a:noFill/>
              </a:ln>
            </p:spPr>
          </p:pic>
        </p:grpSp>
        <p:pic>
          <p:nvPicPr>
            <p:cNvPr id="250" name="Google Shape;250;p28" descr="&quot; &quot;"/>
            <p:cNvPicPr preferRelativeResize="0"/>
            <p:nvPr/>
          </p:nvPicPr>
          <p:blipFill rotWithShape="1">
            <a:blip r:embed="rId7">
              <a:alphaModFix/>
            </a:blip>
            <a:srcRect t="16169" b="10728"/>
            <a:stretch/>
          </p:blipFill>
          <p:spPr>
            <a:xfrm>
              <a:off x="6038133" y="5517845"/>
              <a:ext cx="786146" cy="574696"/>
            </a:xfrm>
            <a:prstGeom prst="rect">
              <a:avLst/>
            </a:prstGeom>
            <a:noFill/>
            <a:ln>
              <a:noFill/>
            </a:ln>
          </p:spPr>
        </p:pic>
        <p:pic>
          <p:nvPicPr>
            <p:cNvPr id="251" name="Google Shape;251;p28" descr="&quot; &quot;"/>
            <p:cNvPicPr preferRelativeResize="0"/>
            <p:nvPr/>
          </p:nvPicPr>
          <p:blipFill rotWithShape="1">
            <a:blip r:embed="rId8">
              <a:alphaModFix/>
            </a:blip>
            <a:srcRect/>
            <a:stretch/>
          </p:blipFill>
          <p:spPr>
            <a:xfrm>
              <a:off x="7583748" y="5591296"/>
              <a:ext cx="956248" cy="427795"/>
            </a:xfrm>
            <a:prstGeom prst="rect">
              <a:avLst/>
            </a:prstGeom>
            <a:noFill/>
            <a:ln>
              <a:noFill/>
            </a:ln>
          </p:spPr>
        </p:pic>
        <p:sp>
          <p:nvSpPr>
            <p:cNvPr id="252" name="Google Shape;252;p28"/>
            <p:cNvSpPr txBox="1"/>
            <p:nvPr/>
          </p:nvSpPr>
          <p:spPr>
            <a:xfrm>
              <a:off x="2373955" y="5624284"/>
              <a:ext cx="963637" cy="361818"/>
            </a:xfrm>
            <a:prstGeom prst="rect">
              <a:avLst/>
            </a:prstGeom>
            <a:noFill/>
            <a:ln w="25400" cap="flat" cmpd="sng">
              <a:solidFill>
                <a:schemeClr val="dk1"/>
              </a:solidFill>
              <a:prstDash val="solid"/>
              <a:round/>
              <a:headEnd type="none" w="sm" len="sm"/>
              <a:tailEnd type="none" w="sm" len="sm"/>
            </a:ln>
          </p:spPr>
          <p:txBody>
            <a:bodyPr spcFirstLastPara="1" wrap="square" lIns="91425" tIns="45700" rIns="91425" bIns="45700" anchor="t" anchorCtr="0">
              <a:normAutofit fontScale="85000" lnSpcReduction="20000"/>
            </a:bodyPr>
            <a:lstStyle/>
            <a:p>
              <a:pPr marL="0" marR="0" lvl="0" indent="0" algn="ctr" rtl="0">
                <a:lnSpc>
                  <a:spcPct val="90000"/>
                </a:lnSpc>
                <a:spcBef>
                  <a:spcPts val="0"/>
                </a:spcBef>
                <a:spcAft>
                  <a:spcPts val="0"/>
                </a:spcAft>
                <a:buClr>
                  <a:srgbClr val="1B1E29"/>
                </a:buClr>
                <a:buSzPct val="100000"/>
                <a:buFont typeface="Bodoni"/>
                <a:buNone/>
              </a:pPr>
              <a:r>
                <a:rPr lang="en-US" sz="2700" b="0" i="0" u="none" strike="noStrike" cap="none">
                  <a:solidFill>
                    <a:srgbClr val="1B1E29"/>
                  </a:solidFill>
                  <a:latin typeface="Bodoni"/>
                  <a:ea typeface="Bodoni"/>
                  <a:cs typeface="Bodoni"/>
                  <a:sym typeface="Bodoni"/>
                </a:rPr>
                <a:t>UC&amp;S</a:t>
              </a:r>
              <a:r>
                <a:rPr lang="en-US" sz="2700" b="0" i="0" u="none" strike="noStrike" cap="none">
                  <a:solidFill>
                    <a:srgbClr val="003F80"/>
                  </a:solidFill>
                  <a:latin typeface="Arial"/>
                  <a:ea typeface="Arial"/>
                  <a:cs typeface="Arial"/>
                  <a:sym typeface="Arial"/>
                </a:rPr>
                <a:t>  </a:t>
              </a:r>
              <a:endParaRPr sz="2700" b="1" i="0" u="none" strike="noStrike" cap="none">
                <a:solidFill>
                  <a:srgbClr val="003F80"/>
                </a:solidFill>
                <a:latin typeface="Arial"/>
                <a:ea typeface="Arial"/>
                <a:cs typeface="Arial"/>
                <a:sym typeface="Arial"/>
              </a:endParaRPr>
            </a:p>
          </p:txBody>
        </p:sp>
        <p:pic>
          <p:nvPicPr>
            <p:cNvPr id="253" name="Google Shape;253;p28" descr="A close up of a logo&#10;&#10;Description automatically generated"/>
            <p:cNvPicPr preferRelativeResize="0"/>
            <p:nvPr/>
          </p:nvPicPr>
          <p:blipFill rotWithShape="1">
            <a:blip r:embed="rId9">
              <a:alphaModFix/>
            </a:blip>
            <a:srcRect/>
            <a:stretch/>
          </p:blipFill>
          <p:spPr>
            <a:xfrm>
              <a:off x="3915389" y="5609935"/>
              <a:ext cx="1702651" cy="390516"/>
            </a:xfrm>
            <a:prstGeom prst="rect">
              <a:avLst/>
            </a:prstGeom>
            <a:noFill/>
            <a:ln>
              <a:noFill/>
            </a:ln>
          </p:spPr>
        </p:pic>
        <p:grpSp>
          <p:nvGrpSpPr>
            <p:cNvPr id="254" name="Google Shape;254;p28"/>
            <p:cNvGrpSpPr/>
            <p:nvPr/>
          </p:nvGrpSpPr>
          <p:grpSpPr>
            <a:xfrm>
              <a:off x="544602" y="1677676"/>
              <a:ext cx="8264145" cy="2838121"/>
              <a:chOff x="544602" y="1677676"/>
              <a:chExt cx="8264145" cy="2838121"/>
            </a:xfrm>
          </p:grpSpPr>
          <p:pic>
            <p:nvPicPr>
              <p:cNvPr id="255" name="Google Shape;255;p28" descr="&quot; &quot;"/>
              <p:cNvPicPr preferRelativeResize="0"/>
              <p:nvPr/>
            </p:nvPicPr>
            <p:blipFill rotWithShape="1">
              <a:blip r:embed="rId10">
                <a:alphaModFix/>
              </a:blip>
              <a:srcRect/>
              <a:stretch/>
            </p:blipFill>
            <p:spPr>
              <a:xfrm>
                <a:off x="7915797" y="1712572"/>
                <a:ext cx="636929" cy="586833"/>
              </a:xfrm>
              <a:prstGeom prst="rect">
                <a:avLst/>
              </a:prstGeom>
              <a:noFill/>
              <a:ln>
                <a:noFill/>
              </a:ln>
            </p:spPr>
          </p:pic>
          <p:pic>
            <p:nvPicPr>
              <p:cNvPr id="256" name="Google Shape;256;p28" descr="&quot; &quot;"/>
              <p:cNvPicPr preferRelativeResize="0"/>
              <p:nvPr/>
            </p:nvPicPr>
            <p:blipFill rotWithShape="1">
              <a:blip r:embed="rId11">
                <a:alphaModFix/>
              </a:blip>
              <a:srcRect/>
              <a:stretch/>
            </p:blipFill>
            <p:spPr>
              <a:xfrm>
                <a:off x="3438738" y="1706791"/>
                <a:ext cx="692523" cy="598394"/>
              </a:xfrm>
              <a:prstGeom prst="rect">
                <a:avLst/>
              </a:prstGeom>
              <a:noFill/>
              <a:ln>
                <a:noFill/>
              </a:ln>
            </p:spPr>
          </p:pic>
          <p:pic>
            <p:nvPicPr>
              <p:cNvPr id="257" name="Google Shape;257;p28" descr="&quot; &quot;"/>
              <p:cNvPicPr preferRelativeResize="0"/>
              <p:nvPr/>
            </p:nvPicPr>
            <p:blipFill rotWithShape="1">
              <a:blip r:embed="rId12">
                <a:alphaModFix/>
              </a:blip>
              <a:srcRect/>
              <a:stretch/>
            </p:blipFill>
            <p:spPr>
              <a:xfrm>
                <a:off x="544602" y="3987971"/>
                <a:ext cx="1032006" cy="454938"/>
              </a:xfrm>
              <a:prstGeom prst="rect">
                <a:avLst/>
              </a:prstGeom>
              <a:noFill/>
              <a:ln>
                <a:noFill/>
              </a:ln>
            </p:spPr>
          </p:pic>
          <p:pic>
            <p:nvPicPr>
              <p:cNvPr id="258" name="Google Shape;258;p28" descr="&quot; &quot;"/>
              <p:cNvPicPr preferRelativeResize="0"/>
              <p:nvPr/>
            </p:nvPicPr>
            <p:blipFill rotWithShape="1">
              <a:blip r:embed="rId13">
                <a:alphaModFix/>
              </a:blip>
              <a:srcRect/>
              <a:stretch/>
            </p:blipFill>
            <p:spPr>
              <a:xfrm>
                <a:off x="7871245" y="2600023"/>
                <a:ext cx="937502" cy="429390"/>
              </a:xfrm>
              <a:prstGeom prst="rect">
                <a:avLst/>
              </a:prstGeom>
              <a:noFill/>
              <a:ln>
                <a:noFill/>
              </a:ln>
            </p:spPr>
          </p:pic>
          <p:pic>
            <p:nvPicPr>
              <p:cNvPr id="259" name="Google Shape;259;p28" descr="&quot; &quot;"/>
              <p:cNvPicPr preferRelativeResize="0"/>
              <p:nvPr/>
            </p:nvPicPr>
            <p:blipFill rotWithShape="1">
              <a:blip r:embed="rId14">
                <a:alphaModFix/>
              </a:blip>
              <a:srcRect t="41396"/>
              <a:stretch/>
            </p:blipFill>
            <p:spPr>
              <a:xfrm>
                <a:off x="5153418" y="3290404"/>
                <a:ext cx="1585166" cy="491437"/>
              </a:xfrm>
              <a:prstGeom prst="rect">
                <a:avLst/>
              </a:prstGeom>
              <a:noFill/>
              <a:ln>
                <a:noFill/>
              </a:ln>
            </p:spPr>
          </p:pic>
          <p:pic>
            <p:nvPicPr>
              <p:cNvPr id="260" name="Google Shape;260;p28" descr="&quot; &quot;"/>
              <p:cNvPicPr preferRelativeResize="0"/>
              <p:nvPr/>
            </p:nvPicPr>
            <p:blipFill rotWithShape="1">
              <a:blip r:embed="rId15">
                <a:alphaModFix/>
              </a:blip>
              <a:srcRect/>
              <a:stretch/>
            </p:blipFill>
            <p:spPr>
              <a:xfrm>
                <a:off x="6252135" y="2621386"/>
                <a:ext cx="1329362" cy="386665"/>
              </a:xfrm>
              <a:prstGeom prst="rect">
                <a:avLst/>
              </a:prstGeom>
              <a:noFill/>
              <a:ln>
                <a:noFill/>
              </a:ln>
            </p:spPr>
          </p:pic>
          <p:pic>
            <p:nvPicPr>
              <p:cNvPr id="261" name="Google Shape;261;p28" descr="&quot; &quot;"/>
              <p:cNvPicPr preferRelativeResize="0"/>
              <p:nvPr/>
            </p:nvPicPr>
            <p:blipFill rotWithShape="1">
              <a:blip r:embed="rId16">
                <a:alphaModFix/>
              </a:blip>
              <a:srcRect/>
              <a:stretch/>
            </p:blipFill>
            <p:spPr>
              <a:xfrm>
                <a:off x="7841809" y="4172198"/>
                <a:ext cx="784903" cy="310004"/>
              </a:xfrm>
              <a:prstGeom prst="rect">
                <a:avLst/>
              </a:prstGeom>
              <a:noFill/>
              <a:ln>
                <a:noFill/>
              </a:ln>
            </p:spPr>
          </p:pic>
          <p:pic>
            <p:nvPicPr>
              <p:cNvPr id="262" name="Google Shape;262;p28" descr="&quot; &quot;"/>
              <p:cNvPicPr preferRelativeResize="0"/>
              <p:nvPr/>
            </p:nvPicPr>
            <p:blipFill rotWithShape="1">
              <a:blip r:embed="rId17">
                <a:alphaModFix/>
              </a:blip>
              <a:srcRect/>
              <a:stretch/>
            </p:blipFill>
            <p:spPr>
              <a:xfrm>
                <a:off x="671111" y="1714467"/>
                <a:ext cx="606894" cy="583042"/>
              </a:xfrm>
              <a:prstGeom prst="rect">
                <a:avLst/>
              </a:prstGeom>
              <a:noFill/>
              <a:ln>
                <a:noFill/>
              </a:ln>
            </p:spPr>
          </p:pic>
          <p:pic>
            <p:nvPicPr>
              <p:cNvPr id="263" name="Google Shape;263;p28" descr="&quot; &quot;"/>
              <p:cNvPicPr preferRelativeResize="0"/>
              <p:nvPr/>
            </p:nvPicPr>
            <p:blipFill rotWithShape="1">
              <a:blip r:embed="rId18">
                <a:alphaModFix/>
              </a:blip>
              <a:srcRect/>
              <a:stretch/>
            </p:blipFill>
            <p:spPr>
              <a:xfrm>
                <a:off x="2393222" y="2659716"/>
                <a:ext cx="1420567" cy="310004"/>
              </a:xfrm>
              <a:prstGeom prst="rect">
                <a:avLst/>
              </a:prstGeom>
              <a:noFill/>
              <a:ln>
                <a:noFill/>
              </a:ln>
            </p:spPr>
          </p:pic>
          <p:pic>
            <p:nvPicPr>
              <p:cNvPr id="264" name="Google Shape;264;p28" descr="&quot; &quot;"/>
              <p:cNvPicPr preferRelativeResize="0"/>
              <p:nvPr/>
            </p:nvPicPr>
            <p:blipFill rotWithShape="1">
              <a:blip r:embed="rId19">
                <a:alphaModFix/>
              </a:blip>
              <a:srcRect r="43795"/>
              <a:stretch/>
            </p:blipFill>
            <p:spPr>
              <a:xfrm>
                <a:off x="3098800" y="3272849"/>
                <a:ext cx="1300344" cy="477703"/>
              </a:xfrm>
              <a:prstGeom prst="rect">
                <a:avLst/>
              </a:prstGeom>
              <a:noFill/>
              <a:ln>
                <a:noFill/>
              </a:ln>
            </p:spPr>
          </p:pic>
          <p:pic>
            <p:nvPicPr>
              <p:cNvPr id="265" name="Google Shape;265;p28" descr="&quot; &quot;"/>
              <p:cNvPicPr preferRelativeResize="0"/>
              <p:nvPr/>
            </p:nvPicPr>
            <p:blipFill rotWithShape="1">
              <a:blip r:embed="rId20">
                <a:alphaModFix/>
              </a:blip>
              <a:srcRect b="15135"/>
              <a:stretch/>
            </p:blipFill>
            <p:spPr>
              <a:xfrm>
                <a:off x="3914761" y="4148797"/>
                <a:ext cx="1267853" cy="356806"/>
              </a:xfrm>
              <a:prstGeom prst="rect">
                <a:avLst/>
              </a:prstGeom>
              <a:noFill/>
              <a:ln>
                <a:noFill/>
              </a:ln>
            </p:spPr>
          </p:pic>
          <p:pic>
            <p:nvPicPr>
              <p:cNvPr id="266" name="Google Shape;266;p28" descr="&quot; &quot;"/>
              <p:cNvPicPr preferRelativeResize="0"/>
              <p:nvPr/>
            </p:nvPicPr>
            <p:blipFill rotWithShape="1">
              <a:blip r:embed="rId21">
                <a:alphaModFix/>
              </a:blip>
              <a:srcRect/>
              <a:stretch/>
            </p:blipFill>
            <p:spPr>
              <a:xfrm>
                <a:off x="2273304" y="4143320"/>
                <a:ext cx="1068494" cy="367761"/>
              </a:xfrm>
              <a:prstGeom prst="rect">
                <a:avLst/>
              </a:prstGeom>
              <a:noFill/>
              <a:ln>
                <a:noFill/>
              </a:ln>
            </p:spPr>
          </p:pic>
          <p:pic>
            <p:nvPicPr>
              <p:cNvPr id="267" name="Google Shape;267;p28" descr="&quot; &quot;"/>
              <p:cNvPicPr preferRelativeResize="0"/>
              <p:nvPr/>
            </p:nvPicPr>
            <p:blipFill rotWithShape="1">
              <a:blip r:embed="rId22">
                <a:alphaModFix/>
              </a:blip>
              <a:srcRect/>
              <a:stretch/>
            </p:blipFill>
            <p:spPr>
              <a:xfrm>
                <a:off x="1087516" y="3392999"/>
                <a:ext cx="1335821" cy="286247"/>
              </a:xfrm>
              <a:prstGeom prst="rect">
                <a:avLst/>
              </a:prstGeom>
              <a:noFill/>
              <a:ln>
                <a:noFill/>
              </a:ln>
            </p:spPr>
          </p:pic>
          <p:pic>
            <p:nvPicPr>
              <p:cNvPr id="268" name="Google Shape;268;p28" descr="Insurors Indemnity"/>
              <p:cNvPicPr preferRelativeResize="0"/>
              <p:nvPr/>
            </p:nvPicPr>
            <p:blipFill rotWithShape="1">
              <a:blip r:embed="rId23">
                <a:alphaModFix/>
              </a:blip>
              <a:srcRect/>
              <a:stretch/>
            </p:blipFill>
            <p:spPr>
              <a:xfrm>
                <a:off x="7131035" y="3369443"/>
                <a:ext cx="1353738" cy="333358"/>
              </a:xfrm>
              <a:prstGeom prst="rect">
                <a:avLst/>
              </a:prstGeom>
              <a:noFill/>
              <a:ln>
                <a:noFill/>
              </a:ln>
            </p:spPr>
          </p:pic>
          <p:pic>
            <p:nvPicPr>
              <p:cNvPr id="269" name="Google Shape;269;p28" descr="&quot; &quot;"/>
              <p:cNvPicPr preferRelativeResize="0"/>
              <p:nvPr/>
            </p:nvPicPr>
            <p:blipFill rotWithShape="1">
              <a:blip r:embed="rId24">
                <a:alphaModFix/>
              </a:blip>
              <a:srcRect/>
              <a:stretch/>
            </p:blipFill>
            <p:spPr>
              <a:xfrm>
                <a:off x="6415091" y="1733913"/>
                <a:ext cx="629595" cy="544150"/>
              </a:xfrm>
              <a:prstGeom prst="rect">
                <a:avLst/>
              </a:prstGeom>
              <a:noFill/>
              <a:ln>
                <a:noFill/>
              </a:ln>
            </p:spPr>
          </p:pic>
          <p:pic>
            <p:nvPicPr>
              <p:cNvPr id="270" name="Google Shape;270;p28" descr="&quot; &quot;"/>
              <p:cNvPicPr preferRelativeResize="0"/>
              <p:nvPr/>
            </p:nvPicPr>
            <p:blipFill rotWithShape="1">
              <a:blip r:embed="rId25">
                <a:alphaModFix/>
              </a:blip>
              <a:srcRect/>
              <a:stretch/>
            </p:blipFill>
            <p:spPr>
              <a:xfrm>
                <a:off x="5002374" y="1682514"/>
                <a:ext cx="541604" cy="646948"/>
              </a:xfrm>
              <a:prstGeom prst="rect">
                <a:avLst/>
              </a:prstGeom>
              <a:noFill/>
              <a:ln>
                <a:noFill/>
              </a:ln>
            </p:spPr>
          </p:pic>
          <p:pic>
            <p:nvPicPr>
              <p:cNvPr id="271" name="Google Shape;271;p28" descr="&quot; &quot;"/>
              <p:cNvPicPr preferRelativeResize="0"/>
              <p:nvPr/>
            </p:nvPicPr>
            <p:blipFill rotWithShape="1">
              <a:blip r:embed="rId26">
                <a:alphaModFix/>
              </a:blip>
              <a:srcRect/>
              <a:stretch/>
            </p:blipFill>
            <p:spPr>
              <a:xfrm>
                <a:off x="575548" y="2619460"/>
                <a:ext cx="1359918" cy="390517"/>
              </a:xfrm>
              <a:prstGeom prst="rect">
                <a:avLst/>
              </a:prstGeom>
              <a:noFill/>
              <a:ln>
                <a:noFill/>
              </a:ln>
            </p:spPr>
          </p:pic>
          <p:pic>
            <p:nvPicPr>
              <p:cNvPr id="272" name="Google Shape;272;p28" descr="&quot; &quot;"/>
              <p:cNvPicPr preferRelativeResize="0"/>
              <p:nvPr/>
            </p:nvPicPr>
            <p:blipFill rotWithShape="1">
              <a:blip r:embed="rId27">
                <a:alphaModFix/>
              </a:blip>
              <a:srcRect/>
              <a:stretch/>
            </p:blipFill>
            <p:spPr>
              <a:xfrm>
                <a:off x="2149118" y="1677676"/>
                <a:ext cx="418507" cy="656624"/>
              </a:xfrm>
              <a:prstGeom prst="rect">
                <a:avLst/>
              </a:prstGeom>
              <a:noFill/>
              <a:ln>
                <a:noFill/>
              </a:ln>
            </p:spPr>
          </p:pic>
          <p:pic>
            <p:nvPicPr>
              <p:cNvPr id="273" name="Google Shape;273;p28" descr="A drawing of a face&#10;&#10;Description automatically generated"/>
              <p:cNvPicPr preferRelativeResize="0"/>
              <p:nvPr/>
            </p:nvPicPr>
            <p:blipFill rotWithShape="1">
              <a:blip r:embed="rId28">
                <a:alphaModFix/>
              </a:blip>
              <a:srcRect/>
              <a:stretch/>
            </p:blipFill>
            <p:spPr>
              <a:xfrm>
                <a:off x="5915108" y="4138604"/>
                <a:ext cx="1353738" cy="377193"/>
              </a:xfrm>
              <a:prstGeom prst="rect">
                <a:avLst/>
              </a:prstGeom>
              <a:noFill/>
              <a:ln>
                <a:noFill/>
              </a:ln>
            </p:spPr>
          </p:pic>
          <p:pic>
            <p:nvPicPr>
              <p:cNvPr id="274" name="Google Shape;274;p28" descr="A close up of a logo&#10;&#10;Description automatically generated"/>
              <p:cNvPicPr preferRelativeResize="0"/>
              <p:nvPr/>
            </p:nvPicPr>
            <p:blipFill rotWithShape="1">
              <a:blip r:embed="rId29">
                <a:alphaModFix/>
              </a:blip>
              <a:srcRect/>
              <a:stretch/>
            </p:blipFill>
            <p:spPr>
              <a:xfrm>
                <a:off x="4064000" y="2508137"/>
                <a:ext cx="1834283" cy="647013"/>
              </a:xfrm>
              <a:prstGeom prst="rect">
                <a:avLst/>
              </a:prstGeom>
              <a:noFill/>
              <a:ln>
                <a:noFill/>
              </a:ln>
            </p:spPr>
          </p:pic>
        </p:grpSp>
        <p:pic>
          <p:nvPicPr>
            <p:cNvPr id="275" name="Google Shape;275;p28" descr="A picture containing drawing&#10;&#10;Description automatically generated"/>
            <p:cNvPicPr preferRelativeResize="0"/>
            <p:nvPr/>
          </p:nvPicPr>
          <p:blipFill rotWithShape="1">
            <a:blip r:embed="rId30">
              <a:alphaModFix/>
            </a:blip>
            <a:srcRect/>
            <a:stretch/>
          </p:blipFill>
          <p:spPr>
            <a:xfrm>
              <a:off x="692150" y="5545393"/>
              <a:ext cx="1180413" cy="528279"/>
            </a:xfrm>
            <a:prstGeom prst="rect">
              <a:avLst/>
            </a:prstGeom>
            <a:noFill/>
            <a:ln>
              <a:noFill/>
            </a:ln>
          </p:spPr>
        </p:pic>
      </p:grpSp>
      <p:sp>
        <p:nvSpPr>
          <p:cNvPr id="276" name="Google Shape;276;p28"/>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11</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9"/>
          <p:cNvSpPr txBox="1">
            <a:spLocks noGrp="1"/>
          </p:cNvSpPr>
          <p:nvPr>
            <p:ph type="title" idx="4294967295"/>
          </p:nvPr>
        </p:nvSpPr>
        <p:spPr>
          <a:xfrm>
            <a:off x="1637379" y="648994"/>
            <a:ext cx="8917241" cy="61806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dirty="0">
                <a:solidFill>
                  <a:schemeClr val="dk1"/>
                </a:solidFill>
                <a:latin typeface="Calibri"/>
                <a:ea typeface="Calibri"/>
                <a:cs typeface="Calibri"/>
                <a:sym typeface="Calibri"/>
              </a:rPr>
              <a:t>Find an SBA-authorized bond agent</a:t>
            </a:r>
            <a:endParaRPr dirty="0"/>
          </a:p>
        </p:txBody>
      </p:sp>
      <p:grpSp>
        <p:nvGrpSpPr>
          <p:cNvPr id="282" name="Google Shape;282;p29" descr="Icon of a mobile device."/>
          <p:cNvGrpSpPr/>
          <p:nvPr/>
        </p:nvGrpSpPr>
        <p:grpSpPr>
          <a:xfrm>
            <a:off x="3600450" y="1758950"/>
            <a:ext cx="4991100" cy="3340100"/>
            <a:chOff x="2076450" y="1758950"/>
            <a:chExt cx="4991100" cy="3340100"/>
          </a:xfrm>
        </p:grpSpPr>
        <p:pic>
          <p:nvPicPr>
            <p:cNvPr id="283" name="Google Shape;283;p29" descr="&quot; &quot;"/>
            <p:cNvPicPr preferRelativeResize="0"/>
            <p:nvPr/>
          </p:nvPicPr>
          <p:blipFill rotWithShape="1">
            <a:blip r:embed="rId3">
              <a:alphaModFix/>
            </a:blip>
            <a:srcRect/>
            <a:stretch/>
          </p:blipFill>
          <p:spPr>
            <a:xfrm>
              <a:off x="2076450" y="1758950"/>
              <a:ext cx="4991100" cy="3340100"/>
            </a:xfrm>
            <a:prstGeom prst="rect">
              <a:avLst/>
            </a:prstGeom>
            <a:noFill/>
            <a:ln>
              <a:noFill/>
            </a:ln>
          </p:spPr>
        </p:pic>
        <p:pic>
          <p:nvPicPr>
            <p:cNvPr id="284" name="Google Shape;284;p29" descr="&quot; &quot;"/>
            <p:cNvPicPr preferRelativeResize="0"/>
            <p:nvPr/>
          </p:nvPicPr>
          <p:blipFill rotWithShape="1">
            <a:blip r:embed="rId4">
              <a:alphaModFix/>
            </a:blip>
            <a:srcRect/>
            <a:stretch/>
          </p:blipFill>
          <p:spPr>
            <a:xfrm>
              <a:off x="3531897" y="2124664"/>
              <a:ext cx="2188965" cy="1652802"/>
            </a:xfrm>
            <a:prstGeom prst="rect">
              <a:avLst/>
            </a:prstGeom>
            <a:noFill/>
            <a:ln>
              <a:noFill/>
            </a:ln>
          </p:spPr>
        </p:pic>
      </p:grpSp>
      <p:sp>
        <p:nvSpPr>
          <p:cNvPr id="285" name="Google Shape;285;p29"/>
          <p:cNvSpPr txBox="1"/>
          <p:nvPr/>
        </p:nvSpPr>
        <p:spPr>
          <a:xfrm>
            <a:off x="4704708" y="5364042"/>
            <a:ext cx="2891342" cy="1036759"/>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en-US" sz="3600" b="0" i="0" u="none" strike="noStrike" cap="none">
                <a:solidFill>
                  <a:srgbClr val="002E6D"/>
                </a:solidFill>
                <a:latin typeface="Source Sans Pro"/>
                <a:ea typeface="Source Sans Pro"/>
                <a:cs typeface="Source Sans Pro"/>
                <a:sym typeface="Source Sans Pro"/>
              </a:rPr>
              <a:t>Visit</a:t>
            </a:r>
            <a:endParaRPr/>
          </a:p>
          <a:p>
            <a:pPr marL="0" marR="0" lvl="0" indent="0" algn="ctr" rtl="0">
              <a:lnSpc>
                <a:spcPct val="85000"/>
              </a:lnSpc>
              <a:spcBef>
                <a:spcPts val="0"/>
              </a:spcBef>
              <a:spcAft>
                <a:spcPts val="0"/>
              </a:spcAft>
              <a:buNone/>
            </a:pPr>
            <a:r>
              <a:rPr lang="en-US" sz="3600" b="1" i="0" u="none" strike="noStrike" cap="none">
                <a:solidFill>
                  <a:srgbClr val="002E6D"/>
                </a:solidFill>
                <a:latin typeface="Source Sans Pro"/>
                <a:ea typeface="Source Sans Pro"/>
                <a:cs typeface="Source Sans Pro"/>
                <a:sym typeface="Source Sans Pro"/>
              </a:rPr>
              <a:t>sba.gov/osg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0"/>
          <p:cNvSpPr txBox="1">
            <a:spLocks noGrp="1"/>
          </p:cNvSpPr>
          <p:nvPr>
            <p:ph type="title" idx="4294967295"/>
          </p:nvPr>
        </p:nvSpPr>
        <p:spPr>
          <a:xfrm>
            <a:off x="3196347" y="1554007"/>
            <a:ext cx="6588344" cy="553998"/>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Clr>
                <a:srgbClr val="797676"/>
              </a:buClr>
              <a:buSzPts val="3000"/>
              <a:buFont typeface="Calibri"/>
              <a:buNone/>
            </a:pPr>
            <a:r>
              <a:rPr lang="en-US" sz="3000" dirty="0">
                <a:solidFill>
                  <a:srgbClr val="797676"/>
                </a:solidFill>
                <a:latin typeface="Calibri"/>
                <a:ea typeface="Calibri"/>
                <a:cs typeface="Calibri"/>
                <a:sym typeface="Calibri"/>
              </a:rPr>
              <a:t>Vera Hall, Small Business Owner</a:t>
            </a:r>
            <a:endParaRPr dirty="0"/>
          </a:p>
        </p:txBody>
      </p:sp>
      <p:pic>
        <p:nvPicPr>
          <p:cNvPr id="292" name="Google Shape;292;p30" descr="Icon of a woman."/>
          <p:cNvPicPr preferRelativeResize="0"/>
          <p:nvPr/>
        </p:nvPicPr>
        <p:blipFill rotWithShape="1">
          <a:blip r:embed="rId3">
            <a:alphaModFix/>
          </a:blip>
          <a:srcRect/>
          <a:stretch/>
        </p:blipFill>
        <p:spPr>
          <a:xfrm>
            <a:off x="2407310" y="997440"/>
            <a:ext cx="714233" cy="935891"/>
          </a:xfrm>
          <a:prstGeom prst="rect">
            <a:avLst/>
          </a:prstGeom>
          <a:noFill/>
          <a:ln>
            <a:noFill/>
          </a:ln>
        </p:spPr>
      </p:pic>
      <p:sp>
        <p:nvSpPr>
          <p:cNvPr id="293" name="Google Shape;293;p30"/>
          <p:cNvSpPr txBox="1"/>
          <p:nvPr/>
        </p:nvSpPr>
        <p:spPr>
          <a:xfrm>
            <a:off x="3192362" y="2108005"/>
            <a:ext cx="6022759" cy="182372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2E6D"/>
              </a:buClr>
              <a:buSzPts val="2000"/>
              <a:buFont typeface="Arial"/>
              <a:buNone/>
            </a:pPr>
            <a:r>
              <a:rPr lang="en-US" sz="2000" b="1" i="0" u="none" strike="noStrike" cap="none">
                <a:solidFill>
                  <a:srgbClr val="002E6D"/>
                </a:solidFill>
                <a:latin typeface="Source Sans Pro SemiBold"/>
                <a:ea typeface="Source Sans Pro SemiBold"/>
                <a:cs typeface="Source Sans Pro SemiBold"/>
                <a:sym typeface="Source Sans Pro SemiBold"/>
              </a:rPr>
              <a:t>“The ability to get this type of bonding through the SBA’s Surety Bond Guarantee program allows you as a small business owner to realistically compete with larger corporations for contracts that you want and need to grow your business.”</a:t>
            </a:r>
            <a:endParaRPr sz="2000" b="1" i="0" u="none" strike="noStrike" cap="none">
              <a:solidFill>
                <a:srgbClr val="002E6D"/>
              </a:solidFill>
              <a:latin typeface="Source Sans Pro SemiBold"/>
              <a:ea typeface="Source Sans Pro SemiBold"/>
              <a:cs typeface="Source Sans Pro SemiBold"/>
              <a:sym typeface="Source Sans Pro SemiBold"/>
            </a:endParaRPr>
          </a:p>
        </p:txBody>
      </p:sp>
      <p:sp>
        <p:nvSpPr>
          <p:cNvPr id="294" name="Google Shape;294;p30"/>
          <p:cNvSpPr txBox="1"/>
          <p:nvPr/>
        </p:nvSpPr>
        <p:spPr>
          <a:xfrm>
            <a:off x="3192361" y="4046107"/>
            <a:ext cx="6993621" cy="80264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C00000"/>
              </a:buClr>
              <a:buSzPts val="1900"/>
              <a:buFont typeface="Arial"/>
              <a:buNone/>
            </a:pPr>
            <a:r>
              <a:rPr lang="en-US" sz="1900" b="1" i="0" u="none" strike="noStrike" cap="none">
                <a:solidFill>
                  <a:srgbClr val="C00000"/>
                </a:solidFill>
                <a:latin typeface="Source Sans Pro SemiBold"/>
                <a:ea typeface="Source Sans Pro SemiBold"/>
                <a:cs typeface="Source Sans Pro SemiBold"/>
                <a:sym typeface="Source Sans Pro SemiBold"/>
              </a:rPr>
              <a:t>Let the SBG Program help your business grow. </a:t>
            </a:r>
            <a:endParaRPr sz="1800" b="1" i="0" u="none" strike="noStrike" cap="none">
              <a:solidFill>
                <a:srgbClr val="002E6D"/>
              </a:solidFill>
              <a:latin typeface="Source Sans Pro"/>
              <a:ea typeface="Source Sans Pro"/>
              <a:cs typeface="Source Sans Pro"/>
              <a:sym typeface="Source Sans Pro"/>
            </a:endParaRPr>
          </a:p>
        </p:txBody>
      </p:sp>
      <p:sp>
        <p:nvSpPr>
          <p:cNvPr id="295" name="Google Shape;295;p30"/>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13</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txBox="1">
            <a:spLocks noGrp="1"/>
          </p:cNvSpPr>
          <p:nvPr>
            <p:ph type="title"/>
          </p:nvPr>
        </p:nvSpPr>
        <p:spPr>
          <a:xfrm>
            <a:off x="3985905" y="1215190"/>
            <a:ext cx="4883163" cy="116003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E6D"/>
              </a:buClr>
              <a:buSzPts val="4000"/>
              <a:buFont typeface="Calibri"/>
              <a:buNone/>
            </a:pPr>
            <a:r>
              <a:rPr lang="en-US" sz="4000">
                <a:solidFill>
                  <a:srgbClr val="002E6D"/>
                </a:solidFill>
              </a:rPr>
              <a:t>Thank you!</a:t>
            </a:r>
            <a:br>
              <a:rPr lang="en-US">
                <a:solidFill>
                  <a:srgbClr val="002E6D"/>
                </a:solidFill>
              </a:rPr>
            </a:br>
            <a:r>
              <a:rPr lang="en-US" sz="3400">
                <a:solidFill>
                  <a:srgbClr val="002E6D"/>
                </a:solidFill>
                <a:latin typeface="Source Sans Pro"/>
                <a:ea typeface="Source Sans Pro"/>
                <a:cs typeface="Source Sans Pro"/>
                <a:sym typeface="Source Sans Pro"/>
              </a:rPr>
              <a:t>Any questions?</a:t>
            </a:r>
            <a:endParaRPr/>
          </a:p>
        </p:txBody>
      </p:sp>
      <p:sp>
        <p:nvSpPr>
          <p:cNvPr id="303" name="Google Shape;303;p31" descr="&quot; &quot;"/>
          <p:cNvSpPr/>
          <p:nvPr/>
        </p:nvSpPr>
        <p:spPr>
          <a:xfrm flipH="1">
            <a:off x="3985905" y="2462783"/>
            <a:ext cx="6585843" cy="45719"/>
          </a:xfrm>
          <a:prstGeom prst="snip1Rect">
            <a:avLst>
              <a:gd name="adj" fmla="val 16667"/>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304" name="Google Shape;304;p31"/>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14</a:t>
            </a:fld>
            <a:endParaRPr sz="900">
              <a:solidFill>
                <a:srgbClr val="89898B"/>
              </a:solidFill>
              <a:latin typeface="Source Sans Pro"/>
              <a:ea typeface="Source Sans Pro"/>
              <a:cs typeface="Source Sans Pro"/>
              <a:sym typeface="Source Sans Pro"/>
            </a:endParaRPr>
          </a:p>
        </p:txBody>
      </p:sp>
      <p:sp>
        <p:nvSpPr>
          <p:cNvPr id="305" name="Google Shape;305;p31"/>
          <p:cNvSpPr txBox="1"/>
          <p:nvPr/>
        </p:nvSpPr>
        <p:spPr>
          <a:xfrm>
            <a:off x="4999000" y="3662347"/>
            <a:ext cx="4883163" cy="37958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E6D"/>
              </a:buClr>
              <a:buSzPts val="2400"/>
              <a:buFont typeface="Source Sans Pro SemiBold"/>
              <a:buNone/>
            </a:pPr>
            <a:r>
              <a:rPr lang="en-US" sz="2400" b="0" i="0" u="none" strike="noStrike" cap="none">
                <a:solidFill>
                  <a:srgbClr val="002E6D"/>
                </a:solidFill>
                <a:latin typeface="Source Sans Pro SemiBold"/>
                <a:ea typeface="Source Sans Pro SemiBold"/>
                <a:cs typeface="Source Sans Pro SemiBold"/>
                <a:sym typeface="Source Sans Pro SemiBold"/>
              </a:rPr>
              <a:t>Presenter contact information</a:t>
            </a:r>
            <a:endParaRPr sz="2400" b="0" i="0" u="none" strike="noStrike" cap="none">
              <a:solidFill>
                <a:srgbClr val="002E6D"/>
              </a:solidFill>
              <a:latin typeface="Source Sans Pro"/>
              <a:ea typeface="Source Sans Pro"/>
              <a:cs typeface="Source Sans Pro"/>
              <a:sym typeface="Source Sans Pro"/>
            </a:endParaRPr>
          </a:p>
        </p:txBody>
      </p:sp>
      <p:sp>
        <p:nvSpPr>
          <p:cNvPr id="306" name="Google Shape;306;p31"/>
          <p:cNvSpPr txBox="1"/>
          <p:nvPr/>
        </p:nvSpPr>
        <p:spPr>
          <a:xfrm>
            <a:off x="4999000" y="4041936"/>
            <a:ext cx="4883163" cy="175736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3F80"/>
              </a:buClr>
              <a:buSzPts val="1800"/>
              <a:buFont typeface="Source Sans Pro"/>
              <a:buNone/>
            </a:pPr>
            <a:r>
              <a:rPr lang="en-US" sz="1800" b="0" i="0" u="none" strike="noStrike" cap="none">
                <a:solidFill>
                  <a:srgbClr val="003F80"/>
                </a:solidFill>
                <a:latin typeface="Source Sans Pro"/>
                <a:ea typeface="Source Sans Pro"/>
                <a:cs typeface="Source Sans Pro"/>
                <a:sym typeface="Source Sans Pro"/>
              </a:rPr>
              <a:t>Tamara E. Murray</a:t>
            </a:r>
            <a:br>
              <a:rPr lang="en-US" sz="1800" b="0" i="0" u="none" strike="noStrike" cap="none">
                <a:solidFill>
                  <a:srgbClr val="003F80"/>
                </a:solidFill>
                <a:latin typeface="Source Sans Pro"/>
                <a:ea typeface="Source Sans Pro"/>
                <a:cs typeface="Source Sans Pro"/>
                <a:sym typeface="Source Sans Pro"/>
              </a:rPr>
            </a:br>
            <a:r>
              <a:rPr lang="en-US" sz="1800" b="0" i="0" u="none" strike="noStrike" cap="none">
                <a:solidFill>
                  <a:srgbClr val="003F80"/>
                </a:solidFill>
                <a:latin typeface="Source Sans Pro"/>
                <a:ea typeface="Source Sans Pro"/>
                <a:cs typeface="Source Sans Pro"/>
                <a:sym typeface="Source Sans Pro"/>
              </a:rPr>
              <a:t>Underwriting Marketing Specialist</a:t>
            </a:r>
            <a:br>
              <a:rPr lang="en-US" sz="1800" b="0" i="0" u="none" strike="noStrike" cap="none">
                <a:solidFill>
                  <a:srgbClr val="003F80"/>
                </a:solidFill>
                <a:latin typeface="Source Sans Pro"/>
                <a:ea typeface="Source Sans Pro"/>
                <a:cs typeface="Source Sans Pro"/>
                <a:sym typeface="Source Sans Pro"/>
              </a:rPr>
            </a:br>
            <a:r>
              <a:rPr lang="en-US" sz="1800" b="0" i="0" u="none" strike="noStrike" cap="none">
                <a:solidFill>
                  <a:srgbClr val="003F80"/>
                </a:solidFill>
                <a:latin typeface="Source Sans Pro"/>
                <a:ea typeface="Source Sans Pro"/>
                <a:cs typeface="Source Sans Pro"/>
                <a:sym typeface="Source Sans Pro"/>
              </a:rPr>
              <a:t>(303) 995-5786</a:t>
            </a:r>
            <a:br>
              <a:rPr lang="en-US" sz="1800" b="0" i="0" u="none" strike="noStrike" cap="none">
                <a:solidFill>
                  <a:srgbClr val="003F80"/>
                </a:solidFill>
                <a:latin typeface="Source Sans Pro"/>
                <a:ea typeface="Source Sans Pro"/>
                <a:cs typeface="Source Sans Pro"/>
                <a:sym typeface="Source Sans Pro"/>
              </a:rPr>
            </a:br>
            <a:r>
              <a:rPr lang="en-US" sz="1800" b="0" i="0" u="none" strike="noStrike" cap="none">
                <a:solidFill>
                  <a:srgbClr val="003F80"/>
                </a:solidFill>
                <a:latin typeface="Source Sans Pro"/>
                <a:ea typeface="Source Sans Pro"/>
                <a:cs typeface="Source Sans Pro"/>
                <a:sym typeface="Source Sans Pro"/>
              </a:rPr>
              <a:t>tamara.murray@sba.gov</a:t>
            </a:r>
            <a:endParaRPr sz="1800" b="0" i="0" u="none" strike="noStrike" cap="none">
              <a:solidFill>
                <a:srgbClr val="002E6D"/>
              </a:solidFill>
              <a:latin typeface="Source Sans Pro"/>
              <a:ea typeface="Source Sans Pro"/>
              <a:cs typeface="Source Sans Pro"/>
              <a:sym typeface="Source Sans Pro"/>
            </a:endParaRPr>
          </a:p>
        </p:txBody>
      </p:sp>
      <p:sp>
        <p:nvSpPr>
          <p:cNvPr id="307" name="Google Shape;307;p31"/>
          <p:cNvSpPr txBox="1"/>
          <p:nvPr/>
        </p:nvSpPr>
        <p:spPr>
          <a:xfrm>
            <a:off x="2400179" y="6113052"/>
            <a:ext cx="7364055"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002E6D"/>
                </a:solidFill>
                <a:latin typeface="Source Sans Pro"/>
                <a:ea typeface="Source Sans Pro"/>
                <a:cs typeface="Source Sans Pro"/>
                <a:sym typeface="Source Sans Pro"/>
              </a:rPr>
              <a:t>sba.gov/</a:t>
            </a:r>
            <a:r>
              <a:rPr lang="en-US" sz="2800" b="1" i="0" u="none" strike="noStrike" cap="none" dirty="0" err="1">
                <a:solidFill>
                  <a:srgbClr val="002E6D"/>
                </a:solidFill>
                <a:latin typeface="Source Sans Pro"/>
                <a:ea typeface="Source Sans Pro"/>
                <a:cs typeface="Source Sans Pro"/>
                <a:sym typeface="Source Sans Pro"/>
              </a:rPr>
              <a:t>osg</a:t>
            </a:r>
            <a:endParaRPr dirty="0"/>
          </a:p>
        </p:txBody>
      </p:sp>
      <p:pic>
        <p:nvPicPr>
          <p:cNvPr id="308" name="Google Shape;308;p31" descr="SBA logo"/>
          <p:cNvPicPr preferRelativeResize="0"/>
          <p:nvPr/>
        </p:nvPicPr>
        <p:blipFill rotWithShape="1">
          <a:blip r:embed="rId3">
            <a:alphaModFix/>
          </a:blip>
          <a:srcRect/>
          <a:stretch/>
        </p:blipFill>
        <p:spPr>
          <a:xfrm>
            <a:off x="4999000" y="5137930"/>
            <a:ext cx="2407901" cy="6613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2"/>
          <p:cNvSpPr txBox="1">
            <a:spLocks noGrp="1"/>
          </p:cNvSpPr>
          <p:nvPr>
            <p:ph type="title" idx="4294967295"/>
          </p:nvPr>
        </p:nvSpPr>
        <p:spPr>
          <a:xfrm>
            <a:off x="1786600" y="2615825"/>
            <a:ext cx="7865100" cy="1223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7500" b="1" i="0" u="none" strike="noStrike" kern="0" cap="none" spc="0" normalizeH="0" baseline="0" noProof="0" dirty="0">
                <a:ln>
                  <a:noFill/>
                </a:ln>
                <a:solidFill>
                  <a:srgbClr val="002060"/>
                </a:solidFill>
                <a:effectLst/>
                <a:uLnTx/>
                <a:uFillTx/>
                <a:latin typeface="Roboto"/>
                <a:ea typeface="Roboto"/>
                <a:cs typeface="Roboto"/>
                <a:sym typeface="Roboto"/>
              </a:rPr>
              <a:t>Questions?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3"/>
          <p:cNvSpPr txBox="1">
            <a:spLocks noGrp="1"/>
          </p:cNvSpPr>
          <p:nvPr>
            <p:ph type="title"/>
          </p:nvPr>
        </p:nvSpPr>
        <p:spPr>
          <a:xfrm>
            <a:off x="415600" y="296067"/>
            <a:ext cx="11360700" cy="76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2060"/>
              </a:buClr>
              <a:buSzPts val="2800"/>
              <a:buFont typeface="Roboto"/>
              <a:buNone/>
            </a:pPr>
            <a:r>
              <a:rPr lang="en-US" sz="4660" b="1">
                <a:solidFill>
                  <a:srgbClr val="002060"/>
                </a:solidFill>
                <a:latin typeface="Roboto"/>
                <a:ea typeface="Roboto"/>
                <a:cs typeface="Roboto"/>
                <a:sym typeface="Roboto"/>
              </a:rPr>
              <a:t>Contact us:</a:t>
            </a:r>
            <a:endParaRPr sz="4660" b="1">
              <a:solidFill>
                <a:srgbClr val="002060"/>
              </a:solidFill>
              <a:latin typeface="Roboto"/>
              <a:ea typeface="Roboto"/>
              <a:cs typeface="Roboto"/>
              <a:sym typeface="Roboto"/>
            </a:endParaRPr>
          </a:p>
          <a:p>
            <a:pPr marL="0" lvl="0" indent="0" algn="l" rtl="0">
              <a:spcBef>
                <a:spcPts val="0"/>
              </a:spcBef>
              <a:spcAft>
                <a:spcPts val="0"/>
              </a:spcAft>
              <a:buSzPts val="990"/>
              <a:buNone/>
            </a:pPr>
            <a:endParaRPr sz="3959"/>
          </a:p>
        </p:txBody>
      </p:sp>
      <p:sp>
        <p:nvSpPr>
          <p:cNvPr id="321" name="Google Shape;321;p33"/>
          <p:cNvSpPr txBox="1"/>
          <p:nvPr/>
        </p:nvSpPr>
        <p:spPr>
          <a:xfrm>
            <a:off x="806950" y="1849675"/>
            <a:ext cx="9592200" cy="3949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3F80"/>
              </a:buClr>
              <a:buSzPts val="1800"/>
              <a:buFont typeface="Source Sans Pro"/>
              <a:buNone/>
            </a:pPr>
            <a:r>
              <a:rPr lang="en-US" sz="2400" b="1" i="0" u="none" strike="noStrike" cap="none">
                <a:solidFill>
                  <a:srgbClr val="003F80"/>
                </a:solidFill>
                <a:latin typeface="Source Sans Pro"/>
                <a:ea typeface="Source Sans Pro"/>
                <a:cs typeface="Source Sans Pro"/>
                <a:sym typeface="Source Sans Pro"/>
              </a:rPr>
              <a:t>Tamara E. Murray</a:t>
            </a:r>
            <a:br>
              <a:rPr lang="en-US" sz="2400" b="0" i="0" u="none" strike="noStrike" cap="none">
                <a:solidFill>
                  <a:srgbClr val="003F80"/>
                </a:solidFill>
                <a:latin typeface="Source Sans Pro"/>
                <a:ea typeface="Source Sans Pro"/>
                <a:cs typeface="Source Sans Pro"/>
                <a:sym typeface="Source Sans Pro"/>
              </a:rPr>
            </a:br>
            <a:r>
              <a:rPr lang="en-US" sz="2400" b="0" i="0" u="none" strike="noStrike" cap="none">
                <a:solidFill>
                  <a:srgbClr val="003F80"/>
                </a:solidFill>
                <a:latin typeface="Source Sans Pro"/>
                <a:ea typeface="Source Sans Pro"/>
                <a:cs typeface="Source Sans Pro"/>
                <a:sym typeface="Source Sans Pro"/>
              </a:rPr>
              <a:t>Underwriting Marketing Specialist</a:t>
            </a:r>
            <a:br>
              <a:rPr lang="en-US" sz="2400" b="0" i="0" u="none" strike="noStrike" cap="none">
                <a:solidFill>
                  <a:srgbClr val="003F80"/>
                </a:solidFill>
                <a:latin typeface="Source Sans Pro"/>
                <a:ea typeface="Source Sans Pro"/>
                <a:cs typeface="Source Sans Pro"/>
                <a:sym typeface="Source Sans Pro"/>
              </a:rPr>
            </a:br>
            <a:r>
              <a:rPr lang="en-US" sz="2400" b="0" i="0" u="none" strike="noStrike" cap="none">
                <a:solidFill>
                  <a:srgbClr val="003F80"/>
                </a:solidFill>
                <a:latin typeface="Source Sans Pro"/>
                <a:ea typeface="Source Sans Pro"/>
                <a:cs typeface="Source Sans Pro"/>
                <a:sym typeface="Source Sans Pro"/>
              </a:rPr>
              <a:t>(303) 995-5786</a:t>
            </a:r>
            <a:br>
              <a:rPr lang="en-US" sz="2400" b="0" i="0" u="none" strike="noStrike" cap="none">
                <a:solidFill>
                  <a:srgbClr val="003F80"/>
                </a:solidFill>
                <a:latin typeface="Source Sans Pro"/>
                <a:ea typeface="Source Sans Pro"/>
                <a:cs typeface="Source Sans Pro"/>
                <a:sym typeface="Source Sans Pro"/>
              </a:rPr>
            </a:br>
            <a:r>
              <a:rPr lang="en-US" sz="2400" b="0" i="0" u="none" strike="noStrike" cap="none">
                <a:solidFill>
                  <a:srgbClr val="003F80"/>
                </a:solidFill>
                <a:latin typeface="Source Sans Pro"/>
                <a:ea typeface="Source Sans Pro"/>
                <a:cs typeface="Source Sans Pro"/>
                <a:sym typeface="Source Sans Pro"/>
              </a:rPr>
              <a:t>tamara.murray@sba.gov</a:t>
            </a:r>
            <a:endParaRPr sz="2400" b="0" i="0" u="none" strike="noStrike" cap="none">
              <a:solidFill>
                <a:srgbClr val="002E6D"/>
              </a:solidFill>
              <a:latin typeface="Source Sans Pro"/>
              <a:ea typeface="Source Sans Pro"/>
              <a:cs typeface="Source Sans Pro"/>
              <a:sym typeface="Source Sans Pro"/>
            </a:endParaRPr>
          </a:p>
        </p:txBody>
      </p:sp>
      <p:pic>
        <p:nvPicPr>
          <p:cNvPr id="322" name="Google Shape;322;p33" descr="SBA logo"/>
          <p:cNvPicPr preferRelativeResize="0"/>
          <p:nvPr/>
        </p:nvPicPr>
        <p:blipFill rotWithShape="1">
          <a:blip r:embed="rId3">
            <a:alphaModFix/>
          </a:blip>
          <a:srcRect/>
          <a:stretch/>
        </p:blipFill>
        <p:spPr>
          <a:xfrm>
            <a:off x="920050" y="3370468"/>
            <a:ext cx="2407902" cy="66137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4"/>
          <p:cNvSpPr txBox="1">
            <a:spLocks noGrp="1"/>
          </p:cNvSpPr>
          <p:nvPr>
            <p:ph type="title"/>
          </p:nvPr>
        </p:nvSpPr>
        <p:spPr>
          <a:xfrm>
            <a:off x="415600" y="324920"/>
            <a:ext cx="11360700" cy="763500"/>
          </a:xfrm>
          <a:prstGeom prst="rect">
            <a:avLst/>
          </a:prstGeom>
          <a:noFill/>
          <a:ln>
            <a:noFill/>
          </a:ln>
        </p:spPr>
        <p:txBody>
          <a:bodyPr spcFirstLastPara="1" wrap="square" lIns="121900" tIns="121900" rIns="121900" bIns="121900" anchor="t" anchorCtr="0">
            <a:normAutofit fontScale="90000"/>
          </a:bodyPr>
          <a:lstStyle/>
          <a:p>
            <a:pPr marL="0" lvl="0" indent="0" algn="ctr" rtl="0">
              <a:lnSpc>
                <a:spcPct val="90000"/>
              </a:lnSpc>
              <a:spcBef>
                <a:spcPts val="0"/>
              </a:spcBef>
              <a:spcAft>
                <a:spcPts val="0"/>
              </a:spcAft>
              <a:buClr>
                <a:srgbClr val="002060"/>
              </a:buClr>
              <a:buSzPct val="70707"/>
              <a:buFont typeface="Roboto"/>
              <a:buNone/>
            </a:pPr>
            <a:r>
              <a:rPr lang="en-US" b="1">
                <a:solidFill>
                  <a:srgbClr val="002060"/>
                </a:solidFill>
                <a:latin typeface="Roboto"/>
                <a:ea typeface="Roboto"/>
                <a:cs typeface="Roboto"/>
                <a:sym typeface="Roboto"/>
              </a:rPr>
              <a:t>Small Business Resources</a:t>
            </a:r>
            <a:endParaRPr b="1">
              <a:solidFill>
                <a:srgbClr val="002060"/>
              </a:solidFill>
              <a:latin typeface="Roboto"/>
              <a:ea typeface="Roboto"/>
              <a:cs typeface="Roboto"/>
              <a:sym typeface="Roboto"/>
            </a:endParaRPr>
          </a:p>
        </p:txBody>
      </p:sp>
      <p:sp>
        <p:nvSpPr>
          <p:cNvPr id="328" name="Google Shape;328;p34"/>
          <p:cNvSpPr txBox="1">
            <a:spLocks noGrp="1"/>
          </p:cNvSpPr>
          <p:nvPr>
            <p:ph type="body" idx="1"/>
          </p:nvPr>
        </p:nvSpPr>
        <p:spPr>
          <a:xfrm>
            <a:off x="415600" y="1036137"/>
            <a:ext cx="11360700" cy="4555200"/>
          </a:xfrm>
          <a:prstGeom prst="rect">
            <a:avLst/>
          </a:prstGeom>
          <a:noFill/>
          <a:ln>
            <a:noFill/>
          </a:ln>
        </p:spPr>
        <p:txBody>
          <a:bodyPr spcFirstLastPara="1" wrap="square" lIns="121900" tIns="121900" rIns="121900" bIns="121900" anchor="t" anchorCtr="0">
            <a:normAutofit fontScale="25000" lnSpcReduction="20000"/>
          </a:bodyPr>
          <a:lstStyle/>
          <a:p>
            <a:pPr marL="609584" lvl="0" indent="-423354" algn="l" rtl="0">
              <a:lnSpc>
                <a:spcPct val="115000"/>
              </a:lnSpc>
              <a:spcBef>
                <a:spcPts val="0"/>
              </a:spcBef>
              <a:spcAft>
                <a:spcPts val="0"/>
              </a:spcAft>
              <a:buClr>
                <a:schemeClr val="dk1"/>
              </a:buClr>
              <a:buSzPct val="100000"/>
              <a:buChar char="●"/>
            </a:pPr>
            <a:r>
              <a:rPr lang="en-US" sz="7466" b="1">
                <a:latin typeface="Roboto"/>
                <a:ea typeface="Roboto"/>
                <a:cs typeface="Roboto"/>
                <a:sym typeface="Roboto"/>
              </a:rPr>
              <a:t>U.S. </a:t>
            </a:r>
            <a:r>
              <a:rPr lang="en-US" sz="7466" b="1">
                <a:solidFill>
                  <a:schemeClr val="dk1"/>
                </a:solidFill>
                <a:latin typeface="Roboto"/>
                <a:ea typeface="Roboto"/>
                <a:cs typeface="Roboto"/>
                <a:sym typeface="Roboto"/>
              </a:rPr>
              <a:t>General Services Administration (GSA)</a:t>
            </a:r>
            <a:r>
              <a:rPr lang="en-US" sz="7466">
                <a:solidFill>
                  <a:schemeClr val="dk1"/>
                </a:solidFill>
                <a:latin typeface="Roboto"/>
                <a:ea typeface="Roboto"/>
                <a:cs typeface="Roboto"/>
                <a:sym typeface="Roboto"/>
              </a:rPr>
              <a:t> </a:t>
            </a:r>
            <a:r>
              <a:rPr lang="en-US" sz="7466" b="1">
                <a:solidFill>
                  <a:schemeClr val="dk1"/>
                </a:solidFill>
                <a:latin typeface="Roboto"/>
                <a:ea typeface="Roboto"/>
                <a:cs typeface="Roboto"/>
                <a:sym typeface="Roboto"/>
              </a:rPr>
              <a:t>-</a:t>
            </a:r>
            <a:r>
              <a:rPr lang="en-US" sz="7466">
                <a:latin typeface="Roboto"/>
                <a:ea typeface="Roboto"/>
                <a:cs typeface="Roboto"/>
                <a:sym typeface="Roboto"/>
              </a:rPr>
              <a:t> </a:t>
            </a:r>
            <a:r>
              <a:rPr lang="en-US" sz="7466" u="sng">
                <a:solidFill>
                  <a:schemeClr val="hlink"/>
                </a:solidFill>
                <a:latin typeface="Roboto"/>
                <a:ea typeface="Roboto"/>
                <a:cs typeface="Roboto"/>
                <a:sym typeface="Roboto"/>
                <a:hlinkClick r:id="rId3"/>
              </a:rPr>
              <a:t>https://www.gsa.gov</a:t>
            </a:r>
            <a:endParaRPr sz="7466">
              <a:solidFill>
                <a:schemeClr val="dk1"/>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Office of Small &amp; Disadvantaged Business Utilization (OSDBU) - </a:t>
            </a:r>
            <a:r>
              <a:rPr lang="en-US" sz="7466" u="sng">
                <a:solidFill>
                  <a:schemeClr val="hlink"/>
                </a:solidFill>
                <a:latin typeface="Roboto"/>
                <a:ea typeface="Roboto"/>
                <a:cs typeface="Roboto"/>
                <a:sym typeface="Roboto"/>
                <a:hlinkClick r:id="rId4"/>
              </a:rPr>
              <a:t>https://www.gsa.gov/osdbu</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Federal Acquisition Service (FAS) - Commercial Products &amp; Services - </a:t>
            </a:r>
            <a:r>
              <a:rPr lang="en-US" sz="7466" u="sng">
                <a:solidFill>
                  <a:schemeClr val="hlink"/>
                </a:solidFill>
                <a:latin typeface="Roboto"/>
                <a:ea typeface="Roboto"/>
                <a:cs typeface="Roboto"/>
                <a:sym typeface="Roboto"/>
                <a:hlinkClick r:id="rId5"/>
              </a:rPr>
              <a:t>https://www.gsa.gov/fas</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Public Buildings Services (PBS) - Construction, Architecture, Interior Design, and Real Estate - </a:t>
            </a:r>
            <a:r>
              <a:rPr lang="en-US" sz="7466" u="sng">
                <a:solidFill>
                  <a:schemeClr val="hlink"/>
                </a:solidFill>
                <a:latin typeface="Roboto"/>
                <a:ea typeface="Roboto"/>
                <a:cs typeface="Roboto"/>
                <a:sym typeface="Roboto"/>
                <a:hlinkClick r:id="rId6"/>
              </a:rPr>
              <a:t>https://www.gsa.gov/pbs</a:t>
            </a:r>
            <a:endParaRPr sz="7466" b="1">
              <a:solidFill>
                <a:schemeClr val="dk1"/>
              </a:solidFill>
              <a:latin typeface="Roboto"/>
              <a:ea typeface="Roboto"/>
              <a:cs typeface="Roboto"/>
              <a:sym typeface="Roboto"/>
            </a:endParaRPr>
          </a:p>
          <a:p>
            <a:pPr marL="609584" lvl="0" indent="0" algn="l" rtl="0">
              <a:lnSpc>
                <a:spcPct val="100000"/>
              </a:lnSpc>
              <a:spcBef>
                <a:spcPts val="0"/>
              </a:spcBef>
              <a:spcAft>
                <a:spcPts val="0"/>
              </a:spcAft>
              <a:buClr>
                <a:schemeClr val="dk1"/>
              </a:buClr>
              <a:buSzPct val="96437"/>
              <a:buNone/>
            </a:pPr>
            <a:endParaRPr sz="7466">
              <a:solidFill>
                <a:srgbClr val="1C4587"/>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Small Business Administration (SBA) - </a:t>
            </a:r>
            <a:r>
              <a:rPr lang="en-US" sz="7466" u="sng">
                <a:solidFill>
                  <a:schemeClr val="hlink"/>
                </a:solidFill>
                <a:latin typeface="Roboto"/>
                <a:ea typeface="Roboto"/>
                <a:cs typeface="Roboto"/>
                <a:sym typeface="Roboto"/>
                <a:hlinkClick r:id="rId7"/>
              </a:rPr>
              <a:t>https://www.sba.gov</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SBA Size Standards - </a:t>
            </a:r>
            <a:r>
              <a:rPr lang="en-US" sz="7466" u="sng">
                <a:solidFill>
                  <a:schemeClr val="hlink"/>
                </a:solidFill>
                <a:latin typeface="Roboto"/>
                <a:ea typeface="Roboto"/>
                <a:cs typeface="Roboto"/>
                <a:sym typeface="Roboto"/>
                <a:hlinkClick r:id="rId8"/>
              </a:rPr>
              <a:t>https://go.usa.gov/xFR9p</a:t>
            </a:r>
            <a:endParaRPr sz="7466">
              <a:solidFill>
                <a:srgbClr val="1C4587"/>
              </a:solidFill>
              <a:latin typeface="Roboto"/>
              <a:ea typeface="Roboto"/>
              <a:cs typeface="Roboto"/>
              <a:sym typeface="Roboto"/>
            </a:endParaRPr>
          </a:p>
          <a:p>
            <a:pPr marL="1219169" lvl="1" indent="-423354" algn="l" rtl="0">
              <a:lnSpc>
                <a:spcPct val="115000"/>
              </a:lnSpc>
              <a:spcBef>
                <a:spcPts val="0"/>
              </a:spcBef>
              <a:spcAft>
                <a:spcPts val="0"/>
              </a:spcAft>
              <a:buClr>
                <a:schemeClr val="dk1"/>
              </a:buClr>
              <a:buSzPct val="100000"/>
              <a:buChar char="○"/>
            </a:pPr>
            <a:r>
              <a:rPr lang="en-US" sz="7466">
                <a:solidFill>
                  <a:schemeClr val="dk1"/>
                </a:solidFill>
                <a:latin typeface="Roboto"/>
                <a:ea typeface="Roboto"/>
                <a:cs typeface="Roboto"/>
                <a:sym typeface="Roboto"/>
              </a:rPr>
              <a:t>Small Business Loans -</a:t>
            </a:r>
            <a:r>
              <a:rPr lang="en-US" sz="7466" b="1">
                <a:latin typeface="Roboto"/>
                <a:ea typeface="Roboto"/>
                <a:cs typeface="Roboto"/>
                <a:sym typeface="Roboto"/>
              </a:rPr>
              <a:t> </a:t>
            </a:r>
            <a:r>
              <a:rPr lang="en-US" sz="7466" u="sng">
                <a:solidFill>
                  <a:schemeClr val="hlink"/>
                </a:solidFill>
                <a:latin typeface="Roboto"/>
                <a:ea typeface="Roboto"/>
                <a:cs typeface="Roboto"/>
                <a:sym typeface="Roboto"/>
                <a:hlinkClick r:id="rId9"/>
              </a:rPr>
              <a:t>https://go.usa.gov/xFRPD</a:t>
            </a:r>
            <a:endParaRPr sz="7466">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37"/>
              <a:buNone/>
            </a:pPr>
            <a:endParaRPr sz="7466" b="1">
              <a:solidFill>
                <a:schemeClr val="dk1"/>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Procurement Technical Assistance Centers (PTACS) -</a:t>
            </a:r>
            <a:r>
              <a:rPr lang="en-US" sz="7466">
                <a:latin typeface="Roboto"/>
                <a:ea typeface="Roboto"/>
                <a:cs typeface="Roboto"/>
                <a:sym typeface="Roboto"/>
              </a:rPr>
              <a:t> </a:t>
            </a:r>
            <a:r>
              <a:rPr lang="en-US" sz="7466" u="sng">
                <a:solidFill>
                  <a:schemeClr val="hlink"/>
                </a:solidFill>
                <a:latin typeface="Roboto"/>
                <a:ea typeface="Roboto"/>
                <a:cs typeface="Roboto"/>
                <a:sym typeface="Roboto"/>
                <a:hlinkClick r:id="rId10"/>
              </a:rPr>
              <a:t>https://www.aptac-us.org/</a:t>
            </a:r>
            <a:endParaRPr sz="7466">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37"/>
              <a:buNone/>
            </a:pPr>
            <a:endParaRPr sz="7466" b="1">
              <a:solidFill>
                <a:schemeClr val="dk1"/>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System for Award Management (SAM) -</a:t>
            </a:r>
            <a:r>
              <a:rPr lang="en-US" sz="7466">
                <a:latin typeface="Roboto"/>
                <a:ea typeface="Roboto"/>
                <a:cs typeface="Roboto"/>
                <a:sym typeface="Roboto"/>
              </a:rPr>
              <a:t> </a:t>
            </a:r>
            <a:r>
              <a:rPr lang="en-US" sz="7466" u="sng">
                <a:solidFill>
                  <a:schemeClr val="hlink"/>
                </a:solidFill>
                <a:latin typeface="Roboto"/>
                <a:ea typeface="Roboto"/>
                <a:cs typeface="Roboto"/>
                <a:sym typeface="Roboto"/>
                <a:hlinkClick r:id="rId11"/>
              </a:rPr>
              <a:t>https://go.usa.gov/xFNkS</a:t>
            </a:r>
            <a:endParaRPr sz="7466">
              <a:solidFill>
                <a:srgbClr val="1C4587"/>
              </a:solidFill>
              <a:latin typeface="Roboto"/>
              <a:ea typeface="Roboto"/>
              <a:cs typeface="Roboto"/>
              <a:sym typeface="Roboto"/>
            </a:endParaRPr>
          </a:p>
          <a:p>
            <a:pPr marL="0" lvl="0" indent="0" algn="l" rtl="0">
              <a:lnSpc>
                <a:spcPct val="100000"/>
              </a:lnSpc>
              <a:spcBef>
                <a:spcPts val="0"/>
              </a:spcBef>
              <a:spcAft>
                <a:spcPts val="0"/>
              </a:spcAft>
              <a:buClr>
                <a:schemeClr val="dk1"/>
              </a:buClr>
              <a:buSzPct val="96437"/>
              <a:buNone/>
            </a:pPr>
            <a:endParaRPr sz="7466" b="1">
              <a:solidFill>
                <a:schemeClr val="dk1"/>
              </a:solidFill>
              <a:latin typeface="Roboto"/>
              <a:ea typeface="Roboto"/>
              <a:cs typeface="Roboto"/>
              <a:sym typeface="Roboto"/>
            </a:endParaRPr>
          </a:p>
          <a:p>
            <a:pPr marL="609584" lvl="0" indent="-423354" algn="l" rtl="0">
              <a:lnSpc>
                <a:spcPct val="115000"/>
              </a:lnSpc>
              <a:spcBef>
                <a:spcPts val="0"/>
              </a:spcBef>
              <a:spcAft>
                <a:spcPts val="0"/>
              </a:spcAft>
              <a:buClr>
                <a:schemeClr val="dk1"/>
              </a:buClr>
              <a:buSzPct val="100000"/>
              <a:buChar char="●"/>
            </a:pPr>
            <a:r>
              <a:rPr lang="en-US" sz="7466" b="1">
                <a:solidFill>
                  <a:schemeClr val="dk1"/>
                </a:solidFill>
                <a:latin typeface="Roboto"/>
                <a:ea typeface="Roboto"/>
                <a:cs typeface="Roboto"/>
                <a:sym typeface="Roboto"/>
              </a:rPr>
              <a:t>Federal Agency Procurement Forecasts - </a:t>
            </a:r>
            <a:r>
              <a:rPr lang="en-US" sz="7466" u="sng">
                <a:solidFill>
                  <a:schemeClr val="hlink"/>
                </a:solidFill>
                <a:latin typeface="Roboto"/>
                <a:ea typeface="Roboto"/>
                <a:cs typeface="Roboto"/>
                <a:sym typeface="Roboto"/>
                <a:hlinkClick r:id="rId12"/>
              </a:rPr>
              <a:t>https://go.usa.gov/xFRbn</a:t>
            </a:r>
            <a:endParaRPr sz="7466">
              <a:solidFill>
                <a:srgbClr val="1C4587"/>
              </a:solidFill>
              <a:latin typeface="Roboto"/>
              <a:ea typeface="Roboto"/>
              <a:cs typeface="Roboto"/>
              <a:sym typeface="Roboto"/>
            </a:endParaRPr>
          </a:p>
          <a:p>
            <a:pPr marL="0" lvl="0" indent="0" algn="l" rtl="0">
              <a:lnSpc>
                <a:spcPct val="115000"/>
              </a:lnSpc>
              <a:spcBef>
                <a:spcPts val="0"/>
              </a:spcBef>
              <a:spcAft>
                <a:spcPts val="0"/>
              </a:spcAft>
              <a:buClr>
                <a:schemeClr val="dk1"/>
              </a:buClr>
              <a:buSzPct val="112500"/>
              <a:buNone/>
            </a:pPr>
            <a:endParaRPr sz="6400">
              <a:latin typeface="Roboto"/>
              <a:ea typeface="Roboto"/>
              <a:cs typeface="Roboto"/>
              <a:sym typeface="Roboto"/>
            </a:endParaRPr>
          </a:p>
          <a:p>
            <a:pPr marL="0" lvl="0" indent="0" algn="l" rtl="0">
              <a:lnSpc>
                <a:spcPct val="90000"/>
              </a:lnSpc>
              <a:spcBef>
                <a:spcPts val="1600"/>
              </a:spcBef>
              <a:spcAft>
                <a:spcPts val="0"/>
              </a:spcAft>
              <a:buClr>
                <a:schemeClr val="dk1"/>
              </a:buClr>
              <a:buSzPct val="257142"/>
              <a:buNone/>
            </a:pPr>
            <a:endParaRPr/>
          </a:p>
          <a:p>
            <a:pPr marL="0" lvl="0" indent="0" algn="l" rtl="0">
              <a:lnSpc>
                <a:spcPct val="90000"/>
              </a:lnSpc>
              <a:spcBef>
                <a:spcPts val="1600"/>
              </a:spcBef>
              <a:spcAft>
                <a:spcPts val="0"/>
              </a:spcAft>
              <a:buClr>
                <a:schemeClr val="dk1"/>
              </a:buClr>
              <a:buSzPct val="257142"/>
              <a:buNone/>
            </a:pPr>
            <a:endParaRPr/>
          </a:p>
          <a:p>
            <a:pPr marL="0" lvl="0" indent="0" algn="l" rtl="0">
              <a:lnSpc>
                <a:spcPct val="90000"/>
              </a:lnSpc>
              <a:spcBef>
                <a:spcPts val="1600"/>
              </a:spcBef>
              <a:spcAft>
                <a:spcPts val="0"/>
              </a:spcAft>
              <a:buClr>
                <a:schemeClr val="dk1"/>
              </a:buClr>
              <a:buSzPct val="257142"/>
              <a:buNone/>
            </a:pPr>
            <a:endParaRPr/>
          </a:p>
          <a:p>
            <a:pPr marL="0" lvl="0" indent="0" algn="l" rtl="0">
              <a:lnSpc>
                <a:spcPct val="90000"/>
              </a:lnSpc>
              <a:spcBef>
                <a:spcPts val="1600"/>
              </a:spcBef>
              <a:spcAft>
                <a:spcPts val="0"/>
              </a:spcAft>
              <a:buClr>
                <a:schemeClr val="dk1"/>
              </a:buClr>
              <a:buSzPct val="257142"/>
              <a:buNone/>
            </a:pPr>
            <a:endParaRPr/>
          </a:p>
          <a:p>
            <a:pPr marL="0" lvl="0" indent="0" algn="l" rtl="0">
              <a:lnSpc>
                <a:spcPct val="90000"/>
              </a:lnSpc>
              <a:spcBef>
                <a:spcPts val="1600"/>
              </a:spcBef>
              <a:spcAft>
                <a:spcPts val="0"/>
              </a:spcAft>
              <a:buClr>
                <a:schemeClr val="dk1"/>
              </a:buClr>
              <a:buSzPct val="257142"/>
              <a:buNone/>
            </a:pPr>
            <a:endParaRPr/>
          </a:p>
          <a:p>
            <a:pPr marL="0" lvl="0" indent="0" algn="l" rtl="0">
              <a:lnSpc>
                <a:spcPct val="90000"/>
              </a:lnSpc>
              <a:spcBef>
                <a:spcPts val="1600"/>
              </a:spcBef>
              <a:spcAft>
                <a:spcPts val="1600"/>
              </a:spcAft>
              <a:buClr>
                <a:schemeClr val="dk1"/>
              </a:buClr>
              <a:buSzPct val="257142"/>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6"/>
          <p:cNvSpPr txBox="1">
            <a:spLocks noGrp="1"/>
          </p:cNvSpPr>
          <p:nvPr>
            <p:ph type="title" idx="4294967295"/>
          </p:nvPr>
        </p:nvSpPr>
        <p:spPr>
          <a:xfrm>
            <a:off x="1873875" y="1331500"/>
            <a:ext cx="7865100" cy="32877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7500" b="1" i="0" u="none" strike="noStrike" kern="0" cap="none" spc="0" normalizeH="0" baseline="0" noProof="0" dirty="0">
              <a:ln>
                <a:noFill/>
              </a:ln>
              <a:solidFill>
                <a:srgbClr val="002060"/>
              </a:solidFill>
              <a:effectLst/>
              <a:uLnTx/>
              <a:uFillTx/>
              <a:latin typeface="Roboto"/>
              <a:ea typeface="Roboto"/>
              <a:cs typeface="Roboto"/>
              <a:sym typeface="Roboto"/>
            </a:endParaRP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7500" b="1" i="0" u="none" strike="noStrike" kern="0" cap="none" spc="0" normalizeH="0" baseline="0" noProof="0" dirty="0">
                <a:ln>
                  <a:noFill/>
                </a:ln>
                <a:solidFill>
                  <a:srgbClr val="002060"/>
                </a:solidFill>
                <a:effectLst/>
                <a:uLnTx/>
                <a:uFillTx/>
                <a:latin typeface="Roboto"/>
                <a:ea typeface="Roboto"/>
                <a:cs typeface="Roboto"/>
                <a:sym typeface="Roboto"/>
              </a:rPr>
              <a:t>Thank You! </a:t>
            </a:r>
          </a:p>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endParaRPr kumimoji="0" lang="en-US" sz="7400" b="1" i="0" u="none" strike="noStrike" kern="0" cap="none" spc="0" normalizeH="0" baseline="0" noProof="0" dirty="0">
              <a:ln>
                <a:noFill/>
              </a:ln>
              <a:solidFill>
                <a:srgbClr val="002060"/>
              </a:solidFill>
              <a:effectLst/>
              <a:uLnTx/>
              <a:uFillTx/>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a:extLst>
              <a:ext uri="{C183D7F6-B498-43B3-948B-1728B52AA6E4}">
                <adec:decorative xmlns:adec="http://schemas.microsoft.com/office/drawing/2017/decorative" val="1"/>
              </a:ext>
            </a:extLst>
          </p:cNvPr>
          <p:cNvSpPr/>
          <p:nvPr/>
        </p:nvSpPr>
        <p:spPr>
          <a:xfrm>
            <a:off x="0" y="1390259"/>
            <a:ext cx="12192000" cy="4414500"/>
          </a:xfrm>
          <a:prstGeom prst="rect">
            <a:avLst/>
          </a:prstGeom>
          <a:solidFill>
            <a:srgbClr val="2F54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Calibri"/>
              <a:ea typeface="Calibri"/>
              <a:cs typeface="Calibri"/>
              <a:sym typeface="Calibri"/>
            </a:endParaRPr>
          </a:p>
        </p:txBody>
      </p:sp>
      <p:sp>
        <p:nvSpPr>
          <p:cNvPr id="120" name="Google Shape;120;p19">
            <a:extLst>
              <a:ext uri="{C183D7F6-B498-43B3-948B-1728B52AA6E4}">
                <adec:decorative xmlns:adec="http://schemas.microsoft.com/office/drawing/2017/decorative" val="1"/>
              </a:ext>
            </a:extLst>
          </p:cNvPr>
          <p:cNvSpPr/>
          <p:nvPr/>
        </p:nvSpPr>
        <p:spPr>
          <a:xfrm>
            <a:off x="0" y="4584630"/>
            <a:ext cx="6455724" cy="1608545"/>
          </a:xfrm>
          <a:custGeom>
            <a:avLst/>
            <a:gdLst/>
            <a:ahLst/>
            <a:cxnLst/>
            <a:rect l="l" t="t" r="r" b="b"/>
            <a:pathLst>
              <a:path w="6795499" h="1596571" extrusionOk="0">
                <a:moveTo>
                  <a:pt x="0" y="740228"/>
                </a:moveTo>
                <a:cubicBezTo>
                  <a:pt x="916698" y="543076"/>
                  <a:pt x="2008656" y="894563"/>
                  <a:pt x="3047274" y="1009831"/>
                </a:cubicBezTo>
                <a:cubicBezTo>
                  <a:pt x="4586877" y="1290441"/>
                  <a:pt x="5821681" y="700465"/>
                  <a:pt x="6795499" y="0"/>
                </a:cubicBezTo>
                <a:cubicBezTo>
                  <a:pt x="6246375" y="590852"/>
                  <a:pt x="5424835" y="1120745"/>
                  <a:pt x="4441371" y="1246777"/>
                </a:cubicBezTo>
                <a:cubicBezTo>
                  <a:pt x="2934334" y="1442387"/>
                  <a:pt x="684106" y="872550"/>
                  <a:pt x="6894" y="1596571"/>
                </a:cubicBezTo>
                <a:lnTo>
                  <a:pt x="0" y="740228"/>
                </a:lnTo>
                <a:close/>
              </a:path>
            </a:pathLst>
          </a:cu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sp>
        <p:nvSpPr>
          <p:cNvPr id="121" name="Google Shape;121;p19">
            <a:extLst>
              <a:ext uri="{C183D7F6-B498-43B3-948B-1728B52AA6E4}">
                <adec:decorative xmlns:adec="http://schemas.microsoft.com/office/drawing/2017/decorative" val="1"/>
              </a:ext>
            </a:extLst>
          </p:cNvPr>
          <p:cNvSpPr/>
          <p:nvPr/>
        </p:nvSpPr>
        <p:spPr>
          <a:xfrm>
            <a:off x="5248508" y="3630131"/>
            <a:ext cx="6937944" cy="2005020"/>
          </a:xfrm>
          <a:custGeom>
            <a:avLst/>
            <a:gdLst/>
            <a:ahLst/>
            <a:cxnLst/>
            <a:rect l="l" t="t" r="r" b="b"/>
            <a:pathLst>
              <a:path w="7245894" h="2010045" extrusionOk="0">
                <a:moveTo>
                  <a:pt x="3067050" y="69733"/>
                </a:moveTo>
                <a:cubicBezTo>
                  <a:pt x="4380623" y="-260467"/>
                  <a:pt x="6389521" y="714258"/>
                  <a:pt x="7236369" y="260233"/>
                </a:cubicBezTo>
                <a:lnTo>
                  <a:pt x="7245894" y="381270"/>
                </a:lnTo>
                <a:cubicBezTo>
                  <a:pt x="6005346" y="916994"/>
                  <a:pt x="3793247" y="-252258"/>
                  <a:pt x="2400299" y="874016"/>
                </a:cubicBezTo>
                <a:cubicBezTo>
                  <a:pt x="885824" y="1928967"/>
                  <a:pt x="230505" y="1970459"/>
                  <a:pt x="0" y="2010045"/>
                </a:cubicBezTo>
                <a:cubicBezTo>
                  <a:pt x="1473200" y="1661724"/>
                  <a:pt x="2193925" y="275179"/>
                  <a:pt x="3067050" y="69733"/>
                </a:cubicBezTo>
                <a:close/>
              </a:path>
            </a:pathLst>
          </a:custGeom>
          <a:solidFill>
            <a:srgbClr val="01459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rgbClr val="FFFFFF"/>
              </a:solidFill>
              <a:latin typeface="Calibri"/>
              <a:ea typeface="Calibri"/>
              <a:cs typeface="Calibri"/>
              <a:sym typeface="Calibri"/>
            </a:endParaRPr>
          </a:p>
        </p:txBody>
      </p:sp>
      <p:pic>
        <p:nvPicPr>
          <p:cNvPr id="123" name="Google Shape;123;p19" descr="Photo of Tamara E. Murray."/>
          <p:cNvPicPr preferRelativeResize="0">
            <a:picLocks noGrp="1"/>
          </p:cNvPicPr>
          <p:nvPr>
            <p:ph type="pic" idx="2"/>
          </p:nvPr>
        </p:nvPicPr>
        <p:blipFill rotWithShape="1">
          <a:blip r:embed="rId3">
            <a:alphaModFix/>
          </a:blip>
          <a:srcRect l="-6375" r="7218"/>
          <a:stretch/>
        </p:blipFill>
        <p:spPr>
          <a:xfrm>
            <a:off x="2536343" y="1558514"/>
            <a:ext cx="2362200" cy="2834639"/>
          </a:xfrm>
          <a:prstGeom prst="rect">
            <a:avLst/>
          </a:prstGeom>
          <a:noFill/>
          <a:ln>
            <a:noFill/>
          </a:ln>
        </p:spPr>
      </p:pic>
      <p:sp>
        <p:nvSpPr>
          <p:cNvPr id="124" name="Google Shape;124;p19"/>
          <p:cNvSpPr txBox="1"/>
          <p:nvPr/>
        </p:nvSpPr>
        <p:spPr>
          <a:xfrm>
            <a:off x="683343" y="289247"/>
            <a:ext cx="104175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1" u="none" strike="noStrike" cap="none" dirty="0">
                <a:solidFill>
                  <a:srgbClr val="C00000"/>
                </a:solidFill>
                <a:latin typeface="Roboto"/>
                <a:ea typeface="Roboto"/>
                <a:cs typeface="Roboto"/>
                <a:sym typeface="Roboto"/>
              </a:rPr>
              <a:t>INTRODUCING TODAY’S </a:t>
            </a:r>
            <a:r>
              <a:rPr lang="en-US" sz="4000" b="1" i="1" dirty="0">
                <a:solidFill>
                  <a:srgbClr val="C00000"/>
                </a:solidFill>
                <a:latin typeface="Roboto"/>
                <a:ea typeface="Roboto"/>
                <a:cs typeface="Roboto"/>
                <a:sym typeface="Roboto"/>
              </a:rPr>
              <a:t>PRESENTERS</a:t>
            </a:r>
            <a:endParaRPr sz="4000" b="1" i="1" u="none" strike="noStrike" cap="none" dirty="0">
              <a:solidFill>
                <a:srgbClr val="C00000"/>
              </a:solidFill>
              <a:latin typeface="Roboto"/>
              <a:ea typeface="Roboto"/>
              <a:cs typeface="Roboto"/>
              <a:sym typeface="Roboto"/>
            </a:endParaRPr>
          </a:p>
        </p:txBody>
      </p:sp>
      <p:sp>
        <p:nvSpPr>
          <p:cNvPr id="125" name="Google Shape;125;p19"/>
          <p:cNvSpPr txBox="1"/>
          <p:nvPr/>
        </p:nvSpPr>
        <p:spPr>
          <a:xfrm>
            <a:off x="6340550" y="4467725"/>
            <a:ext cx="3609000" cy="138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chemeClr val="lt1"/>
                </a:solidFill>
                <a:latin typeface="Open Sans"/>
                <a:ea typeface="Open Sans"/>
                <a:cs typeface="Open Sans"/>
                <a:sym typeface="Open Sans"/>
              </a:rPr>
              <a:t>Kevin Valdes</a:t>
            </a:r>
            <a:endParaRPr dirty="0"/>
          </a:p>
          <a:p>
            <a:pPr marL="0" lvl="0" indent="0" algn="l" rtl="0">
              <a:spcBef>
                <a:spcPts val="0"/>
              </a:spcBef>
              <a:spcAft>
                <a:spcPts val="0"/>
              </a:spcAft>
              <a:buClr>
                <a:schemeClr val="dk1"/>
              </a:buClr>
              <a:buFont typeface="Arial"/>
              <a:buNone/>
            </a:pPr>
            <a:r>
              <a:rPr lang="en-US" sz="1600" dirty="0">
                <a:solidFill>
                  <a:schemeClr val="lt1"/>
                </a:solidFill>
                <a:latin typeface="Open Sans"/>
                <a:ea typeface="Open Sans"/>
                <a:cs typeface="Open Sans"/>
                <a:sym typeface="Open Sans"/>
              </a:rPr>
              <a:t>Underwriting Marketing Specialist</a:t>
            </a:r>
            <a:endParaRPr sz="1600" dirty="0">
              <a:solidFill>
                <a:schemeClr val="lt1"/>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n-US" sz="1600" dirty="0">
                <a:solidFill>
                  <a:schemeClr val="lt1"/>
                </a:solidFill>
                <a:latin typeface="Open Sans"/>
                <a:ea typeface="Open Sans"/>
                <a:cs typeface="Open Sans"/>
                <a:sym typeface="Open Sans"/>
              </a:rPr>
              <a:t>Office of Surety Guarantees</a:t>
            </a:r>
            <a:endParaRPr sz="1600" dirty="0">
              <a:solidFill>
                <a:schemeClr val="lt1"/>
              </a:solidFill>
              <a:latin typeface="Open Sans"/>
              <a:ea typeface="Open Sans"/>
              <a:cs typeface="Open Sans"/>
              <a:sym typeface="Open Sans"/>
            </a:endParaRPr>
          </a:p>
          <a:p>
            <a:pPr marL="0" lvl="0" indent="0" algn="ctr" rtl="0">
              <a:spcBef>
                <a:spcPts val="0"/>
              </a:spcBef>
              <a:spcAft>
                <a:spcPts val="0"/>
              </a:spcAft>
              <a:buClr>
                <a:schemeClr val="dk1"/>
              </a:buClr>
              <a:buFont typeface="Arial"/>
              <a:buNone/>
            </a:pPr>
            <a:r>
              <a:rPr lang="en-US" sz="1600" dirty="0">
                <a:solidFill>
                  <a:schemeClr val="lt1"/>
                </a:solidFill>
                <a:latin typeface="Open Sans"/>
                <a:ea typeface="Open Sans"/>
                <a:cs typeface="Open Sans"/>
                <a:sym typeface="Open Sans"/>
              </a:rPr>
              <a:t>SBA</a:t>
            </a:r>
            <a:endParaRPr sz="1600" dirty="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1800" dirty="0">
              <a:solidFill>
                <a:schemeClr val="lt1"/>
              </a:solidFill>
              <a:latin typeface="Open Sans"/>
              <a:ea typeface="Open Sans"/>
              <a:cs typeface="Open Sans"/>
              <a:sym typeface="Open Sans"/>
            </a:endParaRPr>
          </a:p>
        </p:txBody>
      </p:sp>
      <p:pic>
        <p:nvPicPr>
          <p:cNvPr id="126" name="Google Shape;126;p19" descr="Photo of Kevin Valdes."/>
          <p:cNvPicPr preferRelativeResize="0">
            <a:picLocks noGrp="1"/>
          </p:cNvPicPr>
          <p:nvPr>
            <p:ph type="pic" idx="4"/>
          </p:nvPr>
        </p:nvPicPr>
        <p:blipFill rotWithShape="1">
          <a:blip r:embed="rId4">
            <a:alphaModFix/>
          </a:blip>
          <a:srcRect l="7662" r="7662"/>
          <a:stretch/>
        </p:blipFill>
        <p:spPr>
          <a:xfrm>
            <a:off x="6974925" y="1566025"/>
            <a:ext cx="2118625" cy="2834623"/>
          </a:xfrm>
          <a:prstGeom prst="rect">
            <a:avLst/>
          </a:prstGeom>
          <a:noFill/>
          <a:ln>
            <a:noFill/>
          </a:ln>
        </p:spPr>
      </p:pic>
      <p:sp>
        <p:nvSpPr>
          <p:cNvPr id="127" name="Google Shape;127;p19"/>
          <p:cNvSpPr txBox="1"/>
          <p:nvPr/>
        </p:nvSpPr>
        <p:spPr>
          <a:xfrm>
            <a:off x="1917000" y="4467725"/>
            <a:ext cx="3483000" cy="1385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lt1"/>
                </a:solidFill>
                <a:latin typeface="Open Sans"/>
                <a:ea typeface="Open Sans"/>
                <a:cs typeface="Open Sans"/>
                <a:sym typeface="Open Sans"/>
              </a:rPr>
              <a:t>Tamara E. Murray</a:t>
            </a:r>
            <a:endParaRPr sz="1600">
              <a:solidFill>
                <a:schemeClr val="lt1"/>
              </a:solidFill>
              <a:latin typeface="Open Sans"/>
              <a:ea typeface="Open Sans"/>
              <a:cs typeface="Open Sans"/>
              <a:sym typeface="Open Sans"/>
            </a:endParaRPr>
          </a:p>
          <a:p>
            <a:pPr marL="0" marR="0" lvl="0" indent="0" algn="l" rtl="0">
              <a:spcBef>
                <a:spcPts val="0"/>
              </a:spcBef>
              <a:spcAft>
                <a:spcPts val="0"/>
              </a:spcAft>
              <a:buNone/>
            </a:pPr>
            <a:r>
              <a:rPr lang="en-US" sz="1600">
                <a:solidFill>
                  <a:schemeClr val="lt1"/>
                </a:solidFill>
                <a:latin typeface="Open Sans"/>
                <a:ea typeface="Open Sans"/>
                <a:cs typeface="Open Sans"/>
                <a:sym typeface="Open Sans"/>
              </a:rPr>
              <a:t>Underwriting Marketing Specialist</a:t>
            </a:r>
            <a:endParaRPr sz="16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600">
                <a:solidFill>
                  <a:schemeClr val="lt1"/>
                </a:solidFill>
                <a:latin typeface="Open Sans"/>
                <a:ea typeface="Open Sans"/>
                <a:cs typeface="Open Sans"/>
                <a:sym typeface="Open Sans"/>
              </a:rPr>
              <a:t>Office of Surety Guarantees</a:t>
            </a:r>
            <a:endParaRPr sz="16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600">
                <a:solidFill>
                  <a:schemeClr val="lt1"/>
                </a:solidFill>
                <a:latin typeface="Open Sans"/>
                <a:ea typeface="Open Sans"/>
                <a:cs typeface="Open Sans"/>
                <a:sym typeface="Open Sans"/>
              </a:rPr>
              <a:t>SBA</a:t>
            </a:r>
            <a:endParaRPr sz="16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US" sz="1600" i="0">
                <a:solidFill>
                  <a:schemeClr val="lt1"/>
                </a:solidFill>
                <a:latin typeface="Open Sans"/>
                <a:ea typeface="Open Sans"/>
                <a:cs typeface="Open Sans"/>
                <a:sym typeface="Open Sans"/>
              </a:rPr>
              <a:t>  </a:t>
            </a:r>
            <a:endParaRPr/>
          </a:p>
        </p:txBody>
      </p:sp>
      <p:sp>
        <p:nvSpPr>
          <p:cNvPr id="2" name="Title 1">
            <a:extLst>
              <a:ext uri="{FF2B5EF4-FFF2-40B4-BE49-F238E27FC236}">
                <a16:creationId xmlns:a16="http://schemas.microsoft.com/office/drawing/2014/main" id="{5D22DEE2-8F23-4009-AD7F-808404493FC1}"/>
              </a:ext>
            </a:extLst>
          </p:cNvPr>
          <p:cNvSpPr>
            <a:spLocks noGrp="1"/>
          </p:cNvSpPr>
          <p:nvPr>
            <p:ph type="title" idx="4294967295"/>
          </p:nvPr>
        </p:nvSpPr>
        <p:spPr>
          <a:xfrm>
            <a:off x="0" y="726094"/>
            <a:ext cx="1662545" cy="525524"/>
          </a:xfrm>
        </p:spPr>
        <p:txBody>
          <a:bodyPr/>
          <a:lstStyle/>
          <a:p>
            <a:pPr rtl="0"/>
            <a:r>
              <a:rPr lang="en-US" sz="1100" b="1" i="1" dirty="0">
                <a:solidFill>
                  <a:schemeClr val="bg1"/>
                </a:solidFill>
                <a:effectLst/>
                <a:latin typeface="Roboto" panose="02000000000000000000" pitchFamily="2" charset="0"/>
                <a:ea typeface="Roboto" panose="02000000000000000000" pitchFamily="2" charset="0"/>
                <a:cs typeface="Roboto" panose="02000000000000000000" pitchFamily="2" charset="0"/>
              </a:rPr>
              <a:t>INTRODUCING TODAY’S PRESENTERS</a:t>
            </a:r>
            <a:endParaRPr lang="en-US" sz="1100" dirty="0">
              <a:solidFill>
                <a:schemeClr val="bg1"/>
              </a:solidFill>
              <a:effectLst/>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0" descr="Image of storefront buildings and yellow tree.">
            <a:hlinkClick r:id="rId3"/>
          </p:cNvPr>
          <p:cNvPicPr preferRelativeResize="0"/>
          <p:nvPr/>
        </p:nvPicPr>
        <p:blipFill rotWithShape="1">
          <a:blip r:embed="rId4">
            <a:alphaModFix/>
          </a:blip>
          <a:srcRect/>
          <a:stretch/>
        </p:blipFill>
        <p:spPr>
          <a:xfrm>
            <a:off x="1524000" y="1392085"/>
            <a:ext cx="9144000" cy="5166360"/>
          </a:xfrm>
          <a:prstGeom prst="rect">
            <a:avLst/>
          </a:prstGeom>
          <a:noFill/>
          <a:ln>
            <a:noFill/>
          </a:ln>
        </p:spPr>
      </p:pic>
      <p:sp>
        <p:nvSpPr>
          <p:cNvPr id="2" name="Title 1">
            <a:extLst>
              <a:ext uri="{FF2B5EF4-FFF2-40B4-BE49-F238E27FC236}">
                <a16:creationId xmlns:a16="http://schemas.microsoft.com/office/drawing/2014/main" id="{162709F1-68F7-446B-BD58-CA931612A2B4}"/>
              </a:ext>
            </a:extLst>
          </p:cNvPr>
          <p:cNvSpPr>
            <a:spLocks noGrp="1"/>
          </p:cNvSpPr>
          <p:nvPr>
            <p:ph type="ctrTitle"/>
          </p:nvPr>
        </p:nvSpPr>
        <p:spPr>
          <a:xfrm>
            <a:off x="1428997" y="145175"/>
            <a:ext cx="9144000" cy="995515"/>
          </a:xfrm>
        </p:spPr>
        <p:txBody>
          <a:bodyPr>
            <a:normAutofit/>
          </a:bodyPr>
          <a:lstStyle/>
          <a:p>
            <a:r>
              <a:rPr lang="en-US" sz="3200" b="0" i="0" u="none"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SBA Surety Bonds for Small Businesses – YouTube</a:t>
            </a:r>
            <a:endParaRPr lang="en-US" sz="3200" u="non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1754659" y="435995"/>
            <a:ext cx="8690919" cy="473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dirty="0"/>
              <a:t>SBA guarantees contract bonds</a:t>
            </a:r>
            <a:endParaRPr sz="3600" b="1" dirty="0">
              <a:highlight>
                <a:srgbClr val="FFFF00"/>
              </a:highlight>
            </a:endParaRPr>
          </a:p>
        </p:txBody>
      </p:sp>
      <p:pic>
        <p:nvPicPr>
          <p:cNvPr id="140" name="Google Shape;140;p21" descr="An image of three people in hard hats looking over a set of plans."/>
          <p:cNvPicPr preferRelativeResize="0"/>
          <p:nvPr/>
        </p:nvPicPr>
        <p:blipFill rotWithShape="1">
          <a:blip r:embed="rId3">
            <a:alphaModFix/>
          </a:blip>
          <a:srcRect l="6574" r="25297" b="5229"/>
          <a:stretch/>
        </p:blipFill>
        <p:spPr>
          <a:xfrm>
            <a:off x="1524000" y="1404816"/>
            <a:ext cx="4009292" cy="3718170"/>
          </a:xfrm>
          <a:prstGeom prst="rect">
            <a:avLst/>
          </a:prstGeom>
          <a:noFill/>
          <a:ln>
            <a:noFill/>
          </a:ln>
        </p:spPr>
      </p:pic>
      <p:sp>
        <p:nvSpPr>
          <p:cNvPr id="141" name="Google Shape;141;p21"/>
          <p:cNvSpPr txBox="1"/>
          <p:nvPr/>
        </p:nvSpPr>
        <p:spPr>
          <a:xfrm>
            <a:off x="5851063" y="1120420"/>
            <a:ext cx="550366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1B1E29"/>
                </a:solidFill>
                <a:latin typeface="Calibri"/>
                <a:ea typeface="Calibri"/>
                <a:cs typeface="Calibri"/>
                <a:sym typeface="Calibri"/>
              </a:rPr>
              <a:t>A variety of bond types and amounts</a:t>
            </a:r>
            <a:r>
              <a:rPr lang="en-US" sz="2000" b="0" i="0" u="none" strike="noStrike" cap="none" dirty="0">
                <a:solidFill>
                  <a:srgbClr val="1B1E29"/>
                </a:solidFill>
                <a:latin typeface="Calibri"/>
                <a:ea typeface="Calibri"/>
                <a:cs typeface="Calibri"/>
                <a:sym typeface="Calibri"/>
              </a:rPr>
              <a:t>:</a:t>
            </a:r>
            <a:endParaRPr sz="2000" b="1" i="0" u="none" strike="noStrike" cap="none" dirty="0">
              <a:solidFill>
                <a:srgbClr val="207DBB"/>
              </a:solidFill>
              <a:latin typeface="Source Sans Pro"/>
              <a:ea typeface="Source Sans Pro"/>
              <a:cs typeface="Source Sans Pro"/>
              <a:sym typeface="Source Sans Pro"/>
            </a:endParaRPr>
          </a:p>
        </p:txBody>
      </p:sp>
      <p:grpSp>
        <p:nvGrpSpPr>
          <p:cNvPr id="142" name="Google Shape;142;p21" descr="1 Bid"/>
          <p:cNvGrpSpPr/>
          <p:nvPr/>
        </p:nvGrpSpPr>
        <p:grpSpPr>
          <a:xfrm>
            <a:off x="5893842" y="1574149"/>
            <a:ext cx="4551735" cy="682326"/>
            <a:chOff x="4369841" y="1574149"/>
            <a:chExt cx="4551735" cy="682326"/>
          </a:xfrm>
        </p:grpSpPr>
        <p:sp>
          <p:nvSpPr>
            <p:cNvPr id="143" name="Google Shape;143;p21"/>
            <p:cNvSpPr/>
            <p:nvPr/>
          </p:nvSpPr>
          <p:spPr>
            <a:xfrm flipH="1">
              <a:off x="4369841" y="1574149"/>
              <a:ext cx="4551735" cy="682326"/>
            </a:xfrm>
            <a:prstGeom prst="snip1Rect">
              <a:avLst>
                <a:gd name="adj" fmla="val 16667"/>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4" name="Google Shape;144;p21"/>
            <p:cNvSpPr txBox="1"/>
            <p:nvPr/>
          </p:nvSpPr>
          <p:spPr>
            <a:xfrm>
              <a:off x="4977580" y="1716001"/>
              <a:ext cx="595035"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rgbClr val="FFFFFF"/>
                  </a:solidFill>
                  <a:latin typeface="Source Sans Pro"/>
                  <a:ea typeface="Source Sans Pro"/>
                  <a:cs typeface="Source Sans Pro"/>
                  <a:sym typeface="Source Sans Pro"/>
                </a:rPr>
                <a:t>Bid</a:t>
              </a:r>
              <a:endParaRPr sz="2200" b="1" i="0" u="none" strike="noStrike" cap="none">
                <a:solidFill>
                  <a:srgbClr val="FFFFFF"/>
                </a:solidFill>
                <a:latin typeface="Source Sans Pro"/>
                <a:ea typeface="Source Sans Pro"/>
                <a:cs typeface="Source Sans Pro"/>
                <a:sym typeface="Source Sans Pro"/>
              </a:endParaRPr>
            </a:p>
          </p:txBody>
        </p:sp>
        <p:sp>
          <p:nvSpPr>
            <p:cNvPr id="145" name="Google Shape;145;p21"/>
            <p:cNvSpPr txBox="1"/>
            <p:nvPr/>
          </p:nvSpPr>
          <p:spPr>
            <a:xfrm>
              <a:off x="4551549" y="1593582"/>
              <a:ext cx="590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FFFF"/>
                  </a:solidFill>
                  <a:latin typeface="Source Sans Pro"/>
                  <a:ea typeface="Source Sans Pro"/>
                  <a:cs typeface="Source Sans Pro"/>
                  <a:sym typeface="Source Sans Pro"/>
                </a:rPr>
                <a:t>1</a:t>
              </a:r>
              <a:endParaRPr/>
            </a:p>
          </p:txBody>
        </p:sp>
      </p:grpSp>
      <p:grpSp>
        <p:nvGrpSpPr>
          <p:cNvPr id="146" name="Google Shape;146;p21" descr="2 Performance"/>
          <p:cNvGrpSpPr/>
          <p:nvPr/>
        </p:nvGrpSpPr>
        <p:grpSpPr>
          <a:xfrm>
            <a:off x="5893842" y="2394420"/>
            <a:ext cx="4551735" cy="682326"/>
            <a:chOff x="4369841" y="2394420"/>
            <a:chExt cx="4551735" cy="682326"/>
          </a:xfrm>
        </p:grpSpPr>
        <p:sp>
          <p:nvSpPr>
            <p:cNvPr id="147" name="Google Shape;147;p21"/>
            <p:cNvSpPr/>
            <p:nvPr/>
          </p:nvSpPr>
          <p:spPr>
            <a:xfrm flipH="1">
              <a:off x="4369841" y="2394420"/>
              <a:ext cx="4551735" cy="682326"/>
            </a:xfrm>
            <a:prstGeom prst="snip1Rect">
              <a:avLst>
                <a:gd name="adj" fmla="val 16667"/>
              </a:avLst>
            </a:prstGeom>
            <a:solidFill>
              <a:srgbClr val="207D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8" name="Google Shape;148;p21"/>
            <p:cNvSpPr/>
            <p:nvPr/>
          </p:nvSpPr>
          <p:spPr>
            <a:xfrm>
              <a:off x="4993969" y="2504606"/>
              <a:ext cx="3222932" cy="430887"/>
            </a:xfrm>
            <a:custGeom>
              <a:avLst/>
              <a:gdLst/>
              <a:ahLst/>
              <a:cxnLst/>
              <a:rect l="l" t="t" r="r" b="b"/>
              <a:pathLst>
                <a:path w="1522103" h="461665" extrusionOk="0">
                  <a:moveTo>
                    <a:pt x="272191" y="322931"/>
                  </a:moveTo>
                  <a:lnTo>
                    <a:pt x="1522103" y="0"/>
                  </a:lnTo>
                  <a:lnTo>
                    <a:pt x="1522103" y="461665"/>
                  </a:lnTo>
                  <a:lnTo>
                    <a:pt x="0" y="461665"/>
                  </a:lnTo>
                  <a:lnTo>
                    <a:pt x="272191" y="322931"/>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dirty="0">
                  <a:solidFill>
                    <a:srgbClr val="FFFFFF"/>
                  </a:solidFill>
                  <a:latin typeface="Source Sans Pro"/>
                  <a:ea typeface="Source Sans Pro"/>
                  <a:cs typeface="Source Sans Pro"/>
                  <a:sym typeface="Source Sans Pro"/>
                </a:rPr>
                <a:t>Performance</a:t>
              </a:r>
              <a:endParaRPr sz="1900" b="0" i="0" u="none" strike="noStrike" cap="none" dirty="0">
                <a:solidFill>
                  <a:srgbClr val="FFFFFF"/>
                </a:solidFill>
                <a:latin typeface="Source Sans Pro"/>
                <a:ea typeface="Source Sans Pro"/>
                <a:cs typeface="Source Sans Pro"/>
                <a:sym typeface="Source Sans Pro"/>
              </a:endParaRPr>
            </a:p>
          </p:txBody>
        </p:sp>
        <p:sp>
          <p:nvSpPr>
            <p:cNvPr id="149" name="Google Shape;149;p21"/>
            <p:cNvSpPr txBox="1"/>
            <p:nvPr/>
          </p:nvSpPr>
          <p:spPr>
            <a:xfrm>
              <a:off x="4551549" y="2400406"/>
              <a:ext cx="590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FFFF"/>
                  </a:solidFill>
                  <a:latin typeface="Source Sans Pro"/>
                  <a:ea typeface="Source Sans Pro"/>
                  <a:cs typeface="Source Sans Pro"/>
                  <a:sym typeface="Source Sans Pro"/>
                </a:rPr>
                <a:t>2</a:t>
              </a:r>
              <a:endParaRPr/>
            </a:p>
          </p:txBody>
        </p:sp>
      </p:grpSp>
      <p:grpSp>
        <p:nvGrpSpPr>
          <p:cNvPr id="150" name="Google Shape;150;p21" descr="3 Payment"/>
          <p:cNvGrpSpPr/>
          <p:nvPr/>
        </p:nvGrpSpPr>
        <p:grpSpPr>
          <a:xfrm>
            <a:off x="5893842" y="3214692"/>
            <a:ext cx="4551734" cy="682326"/>
            <a:chOff x="4369842" y="3214692"/>
            <a:chExt cx="4551734" cy="682326"/>
          </a:xfrm>
        </p:grpSpPr>
        <p:sp>
          <p:nvSpPr>
            <p:cNvPr id="151" name="Google Shape;151;p21"/>
            <p:cNvSpPr/>
            <p:nvPr/>
          </p:nvSpPr>
          <p:spPr>
            <a:xfrm flipH="1">
              <a:off x="4369842" y="3214692"/>
              <a:ext cx="4551734" cy="682326"/>
            </a:xfrm>
            <a:prstGeom prst="snip1Rect">
              <a:avLst>
                <a:gd name="adj" fmla="val 16667"/>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2" name="Google Shape;152;p21"/>
            <p:cNvSpPr txBox="1"/>
            <p:nvPr/>
          </p:nvSpPr>
          <p:spPr>
            <a:xfrm>
              <a:off x="4977580" y="3341245"/>
              <a:ext cx="375652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rgbClr val="FFFFFF"/>
                  </a:solidFill>
                  <a:latin typeface="Source Sans Pro"/>
                  <a:ea typeface="Source Sans Pro"/>
                  <a:cs typeface="Source Sans Pro"/>
                  <a:sym typeface="Source Sans Pro"/>
                </a:rPr>
                <a:t>Payment</a:t>
              </a:r>
              <a:endParaRPr sz="1900" b="0" i="0" u="none" strike="noStrike" cap="none">
                <a:solidFill>
                  <a:srgbClr val="FFFFFF"/>
                </a:solidFill>
                <a:latin typeface="Source Sans Pro"/>
                <a:ea typeface="Source Sans Pro"/>
                <a:cs typeface="Source Sans Pro"/>
                <a:sym typeface="Source Sans Pro"/>
              </a:endParaRPr>
            </a:p>
          </p:txBody>
        </p:sp>
        <p:sp>
          <p:nvSpPr>
            <p:cNvPr id="153" name="Google Shape;153;p21"/>
            <p:cNvSpPr txBox="1"/>
            <p:nvPr/>
          </p:nvSpPr>
          <p:spPr>
            <a:xfrm>
              <a:off x="4551549" y="3234125"/>
              <a:ext cx="590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FFFF"/>
                  </a:solidFill>
                  <a:latin typeface="Source Sans Pro"/>
                  <a:ea typeface="Source Sans Pro"/>
                  <a:cs typeface="Source Sans Pro"/>
                  <a:sym typeface="Source Sans Pro"/>
                </a:rPr>
                <a:t>3</a:t>
              </a:r>
              <a:endParaRPr/>
            </a:p>
          </p:txBody>
        </p:sp>
      </p:grpSp>
      <p:grpSp>
        <p:nvGrpSpPr>
          <p:cNvPr id="154" name="Google Shape;154;p21" descr="4 Ancillary"/>
          <p:cNvGrpSpPr/>
          <p:nvPr/>
        </p:nvGrpSpPr>
        <p:grpSpPr>
          <a:xfrm>
            <a:off x="5893842" y="4048410"/>
            <a:ext cx="4551735" cy="682326"/>
            <a:chOff x="4369841" y="4048410"/>
            <a:chExt cx="4551735" cy="682326"/>
          </a:xfrm>
        </p:grpSpPr>
        <p:sp>
          <p:nvSpPr>
            <p:cNvPr id="155" name="Google Shape;155;p21"/>
            <p:cNvSpPr/>
            <p:nvPr/>
          </p:nvSpPr>
          <p:spPr>
            <a:xfrm flipH="1">
              <a:off x="4369841" y="4048410"/>
              <a:ext cx="4551735" cy="682326"/>
            </a:xfrm>
            <a:prstGeom prst="snip1Rect">
              <a:avLst>
                <a:gd name="adj" fmla="val 16667"/>
              </a:avLst>
            </a:prstGeom>
            <a:solidFill>
              <a:srgbClr val="207D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56" name="Google Shape;156;p21"/>
            <p:cNvSpPr txBox="1"/>
            <p:nvPr/>
          </p:nvSpPr>
          <p:spPr>
            <a:xfrm>
              <a:off x="4977580" y="4171155"/>
              <a:ext cx="3879139"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rgbClr val="FFFFFF"/>
                  </a:solidFill>
                  <a:latin typeface="Source Sans Pro"/>
                  <a:ea typeface="Source Sans Pro"/>
                  <a:cs typeface="Source Sans Pro"/>
                  <a:sym typeface="Source Sans Pro"/>
                </a:rPr>
                <a:t>Maintenance</a:t>
              </a:r>
              <a:endParaRPr/>
            </a:p>
          </p:txBody>
        </p:sp>
        <p:sp>
          <p:nvSpPr>
            <p:cNvPr id="157" name="Google Shape;157;p21"/>
            <p:cNvSpPr txBox="1"/>
            <p:nvPr/>
          </p:nvSpPr>
          <p:spPr>
            <a:xfrm>
              <a:off x="4551549" y="4081290"/>
              <a:ext cx="59033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rgbClr val="FFFFFF"/>
                  </a:solidFill>
                  <a:latin typeface="Source Sans Pro"/>
                  <a:ea typeface="Source Sans Pro"/>
                  <a:cs typeface="Source Sans Pro"/>
                  <a:sym typeface="Source Sans Pro"/>
                </a:rPr>
                <a:t>4</a:t>
              </a:r>
              <a:endParaRPr/>
            </a:p>
          </p:txBody>
        </p:sp>
      </p:grpSp>
      <p:sp>
        <p:nvSpPr>
          <p:cNvPr id="158" name="Google Shape;158;p21"/>
          <p:cNvSpPr txBox="1"/>
          <p:nvPr/>
        </p:nvSpPr>
        <p:spPr>
          <a:xfrm>
            <a:off x="5864510" y="4897583"/>
            <a:ext cx="4513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B1E29"/>
                </a:solidFill>
                <a:latin typeface="Source Sans Pro"/>
                <a:ea typeface="Source Sans Pro"/>
                <a:cs typeface="Source Sans Pro"/>
                <a:sym typeface="Source Sans Pro"/>
              </a:rPr>
              <a:t>For each government and private sector </a:t>
            </a:r>
            <a:br>
              <a:rPr lang="en-US" sz="1800" b="1" i="0" u="none" strike="noStrike" cap="none">
                <a:solidFill>
                  <a:srgbClr val="1B1E29"/>
                </a:solidFill>
                <a:latin typeface="Source Sans Pro"/>
                <a:ea typeface="Source Sans Pro"/>
                <a:cs typeface="Source Sans Pro"/>
                <a:sym typeface="Source Sans Pro"/>
              </a:rPr>
            </a:br>
            <a:r>
              <a:rPr lang="en-US" sz="1800" b="1" i="0" u="none" strike="noStrike" cap="none">
                <a:solidFill>
                  <a:srgbClr val="1B1E29"/>
                </a:solidFill>
                <a:latin typeface="Source Sans Pro"/>
                <a:ea typeface="Source Sans Pro"/>
                <a:cs typeface="Source Sans Pro"/>
                <a:sym typeface="Source Sans Pro"/>
              </a:rPr>
              <a:t>contract </a:t>
            </a:r>
            <a:r>
              <a:rPr lang="en-US" sz="1800" b="1" i="0" u="none" strike="noStrike" cap="none">
                <a:solidFill>
                  <a:srgbClr val="207DBB"/>
                </a:solidFill>
                <a:latin typeface="Source Sans Pro"/>
                <a:ea typeface="Source Sans Pro"/>
                <a:cs typeface="Source Sans Pro"/>
                <a:sym typeface="Source Sans Pro"/>
              </a:rPr>
              <a:t>up to $6.5 million.</a:t>
            </a:r>
            <a:endParaRPr/>
          </a:p>
        </p:txBody>
      </p:sp>
      <p:sp>
        <p:nvSpPr>
          <p:cNvPr id="159" name="Google Shape;159;p21"/>
          <p:cNvSpPr txBox="1"/>
          <p:nvPr/>
        </p:nvSpPr>
        <p:spPr>
          <a:xfrm>
            <a:off x="5851063" y="5569396"/>
            <a:ext cx="347316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B1E29"/>
                </a:solidFill>
                <a:latin typeface="Source Sans Pro"/>
                <a:ea typeface="Source Sans Pro"/>
                <a:cs typeface="Source Sans Pro"/>
                <a:sym typeface="Source Sans Pro"/>
              </a:rPr>
              <a:t>For each direct federal contract, </a:t>
            </a:r>
            <a:br>
              <a:rPr lang="en-US" sz="1800" b="1" i="0" u="none" strike="noStrike" cap="none">
                <a:solidFill>
                  <a:srgbClr val="1B1E29"/>
                </a:solidFill>
                <a:latin typeface="Source Sans Pro"/>
                <a:ea typeface="Source Sans Pro"/>
                <a:cs typeface="Source Sans Pro"/>
                <a:sym typeface="Source Sans Pro"/>
              </a:rPr>
            </a:br>
            <a:r>
              <a:rPr lang="en-US" sz="1800" b="1" i="0" u="none" strike="noStrike" cap="none">
                <a:solidFill>
                  <a:srgbClr val="1B1E29"/>
                </a:solidFill>
                <a:latin typeface="Source Sans Pro"/>
                <a:ea typeface="Source Sans Pro"/>
                <a:cs typeface="Source Sans Pro"/>
                <a:sym typeface="Source Sans Pro"/>
              </a:rPr>
              <a:t>the limit is </a:t>
            </a:r>
            <a:r>
              <a:rPr lang="en-US" sz="1800" b="1" i="0" u="none" strike="noStrike" cap="none">
                <a:solidFill>
                  <a:srgbClr val="007DBC"/>
                </a:solidFill>
                <a:latin typeface="Source Sans Pro"/>
                <a:ea typeface="Source Sans Pro"/>
                <a:cs typeface="Source Sans Pro"/>
                <a:sym typeface="Source Sans Pro"/>
              </a:rPr>
              <a:t>$</a:t>
            </a:r>
            <a:r>
              <a:rPr lang="en-US" sz="1800" b="1" i="0" u="none" strike="noStrike" cap="none">
                <a:solidFill>
                  <a:srgbClr val="207DBB"/>
                </a:solidFill>
                <a:latin typeface="Source Sans Pro"/>
                <a:ea typeface="Source Sans Pro"/>
                <a:cs typeface="Source Sans Pro"/>
                <a:sym typeface="Source Sans Pro"/>
              </a:rPr>
              <a:t>10 million.</a:t>
            </a:r>
            <a:endParaRPr/>
          </a:p>
        </p:txBody>
      </p:sp>
      <p:sp>
        <p:nvSpPr>
          <p:cNvPr id="160" name="Google Shape;160;p21"/>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4</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2"/>
          <p:cNvSpPr txBox="1">
            <a:spLocks noGrp="1"/>
          </p:cNvSpPr>
          <p:nvPr>
            <p:ph type="title"/>
          </p:nvPr>
        </p:nvSpPr>
        <p:spPr>
          <a:xfrm>
            <a:off x="865763" y="400370"/>
            <a:ext cx="9579816" cy="118007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b="1"/>
              <a:t>Evaluation based on capacity, capital, and character</a:t>
            </a:r>
            <a:endParaRPr/>
          </a:p>
        </p:txBody>
      </p:sp>
      <p:grpSp>
        <p:nvGrpSpPr>
          <p:cNvPr id="167" name="Google Shape;167;p22" descr="Icon of a checklist."/>
          <p:cNvGrpSpPr/>
          <p:nvPr/>
        </p:nvGrpSpPr>
        <p:grpSpPr>
          <a:xfrm>
            <a:off x="2231923" y="1921628"/>
            <a:ext cx="1406012" cy="1863497"/>
            <a:chOff x="707923" y="1921627"/>
            <a:chExt cx="1406012" cy="1863497"/>
          </a:xfrm>
        </p:grpSpPr>
        <p:cxnSp>
          <p:nvCxnSpPr>
            <p:cNvPr id="168" name="Google Shape;168;p22"/>
            <p:cNvCxnSpPr/>
            <p:nvPr/>
          </p:nvCxnSpPr>
          <p:spPr>
            <a:xfrm>
              <a:off x="940634" y="3785124"/>
              <a:ext cx="548640" cy="0"/>
            </a:xfrm>
            <a:prstGeom prst="straightConnector1">
              <a:avLst/>
            </a:prstGeom>
            <a:noFill/>
            <a:ln w="44450" cap="flat" cmpd="sng">
              <a:solidFill>
                <a:srgbClr val="007DBC"/>
              </a:solidFill>
              <a:prstDash val="solid"/>
              <a:miter lim="800000"/>
              <a:headEnd type="none" w="sm" len="sm"/>
              <a:tailEnd type="none" w="sm" len="sm"/>
            </a:ln>
          </p:spPr>
        </p:cxnSp>
        <p:pic>
          <p:nvPicPr>
            <p:cNvPr id="169" name="Google Shape;169;p22" descr="A close up of a sign&#10;&#10;Description automatically generated"/>
            <p:cNvPicPr preferRelativeResize="0"/>
            <p:nvPr/>
          </p:nvPicPr>
          <p:blipFill rotWithShape="1">
            <a:blip r:embed="rId3">
              <a:alphaModFix/>
            </a:blip>
            <a:srcRect/>
            <a:stretch/>
          </p:blipFill>
          <p:spPr>
            <a:xfrm>
              <a:off x="707923" y="1921627"/>
              <a:ext cx="1406012" cy="1820980"/>
            </a:xfrm>
            <a:prstGeom prst="rect">
              <a:avLst/>
            </a:prstGeom>
            <a:noFill/>
            <a:ln>
              <a:noFill/>
            </a:ln>
          </p:spPr>
        </p:pic>
      </p:grpSp>
      <p:sp>
        <p:nvSpPr>
          <p:cNvPr id="170" name="Google Shape;170;p22"/>
          <p:cNvSpPr txBox="1"/>
          <p:nvPr/>
        </p:nvSpPr>
        <p:spPr>
          <a:xfrm>
            <a:off x="2448930" y="3943192"/>
            <a:ext cx="2345645" cy="138499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500" b="1" i="0" u="none" strike="noStrike" cap="none">
                <a:solidFill>
                  <a:srgbClr val="002E6D"/>
                </a:solidFill>
                <a:latin typeface="Source Sans Pro"/>
                <a:ea typeface="Source Sans Pro"/>
                <a:cs typeface="Source Sans Pro"/>
                <a:sym typeface="Source Sans Pro"/>
              </a:rPr>
              <a:t>Capacity</a:t>
            </a:r>
            <a:r>
              <a:rPr lang="en-US" sz="1500" b="1" i="0" u="none" strike="noStrike" cap="none">
                <a:solidFill>
                  <a:srgbClr val="1B1E29"/>
                </a:solidFill>
                <a:latin typeface="Source Sans Pro"/>
                <a:ea typeface="Source Sans Pro"/>
                <a:cs typeface="Source Sans Pro"/>
                <a:sym typeface="Source Sans Pro"/>
              </a:rPr>
              <a:t> </a:t>
            </a:r>
            <a:r>
              <a:rPr lang="en-US" sz="1500" b="1" i="0" u="none" strike="noStrike" cap="none">
                <a:solidFill>
                  <a:srgbClr val="1B1E29"/>
                </a:solidFill>
                <a:latin typeface="Source Sans Pro SemiBold"/>
                <a:ea typeface="Source Sans Pro SemiBold"/>
                <a:cs typeface="Source Sans Pro SemiBold"/>
                <a:sym typeface="Source Sans Pro SemiBold"/>
              </a:rPr>
              <a:t>(your ability to complete the work) is based on experience in your field, key personnel experience, and day-to-day business management practices.</a:t>
            </a:r>
            <a:endParaRPr sz="1500" b="1" i="0" u="none" strike="noStrike" cap="none">
              <a:solidFill>
                <a:srgbClr val="207DBB"/>
              </a:solidFill>
              <a:latin typeface="Source Sans Pro SemiBold"/>
              <a:ea typeface="Source Sans Pro SemiBold"/>
              <a:cs typeface="Source Sans Pro SemiBold"/>
              <a:sym typeface="Source Sans Pro SemiBold"/>
            </a:endParaRPr>
          </a:p>
        </p:txBody>
      </p:sp>
      <p:grpSp>
        <p:nvGrpSpPr>
          <p:cNvPr id="171" name="Google Shape;171;p22" descr="Icon of people and money."/>
          <p:cNvGrpSpPr/>
          <p:nvPr/>
        </p:nvGrpSpPr>
        <p:grpSpPr>
          <a:xfrm>
            <a:off x="5246169" y="2153266"/>
            <a:ext cx="1321780" cy="1631859"/>
            <a:chOff x="3722169" y="2153265"/>
            <a:chExt cx="1321780" cy="1631859"/>
          </a:xfrm>
        </p:grpSpPr>
        <p:cxnSp>
          <p:nvCxnSpPr>
            <p:cNvPr id="172" name="Google Shape;172;p22"/>
            <p:cNvCxnSpPr/>
            <p:nvPr/>
          </p:nvCxnSpPr>
          <p:spPr>
            <a:xfrm>
              <a:off x="3823590" y="3785124"/>
              <a:ext cx="548640" cy="0"/>
            </a:xfrm>
            <a:prstGeom prst="straightConnector1">
              <a:avLst/>
            </a:prstGeom>
            <a:noFill/>
            <a:ln w="44450" cap="flat" cmpd="sng">
              <a:solidFill>
                <a:srgbClr val="007DBC"/>
              </a:solidFill>
              <a:prstDash val="solid"/>
              <a:miter lim="800000"/>
              <a:headEnd type="none" w="sm" len="sm"/>
              <a:tailEnd type="none" w="sm" len="sm"/>
            </a:ln>
          </p:spPr>
        </p:cxnSp>
        <p:pic>
          <p:nvPicPr>
            <p:cNvPr id="173" name="Google Shape;173;p22" descr="A close up of a sign&#10;&#10;Description automatically generated"/>
            <p:cNvPicPr preferRelativeResize="0"/>
            <p:nvPr/>
          </p:nvPicPr>
          <p:blipFill rotWithShape="1">
            <a:blip r:embed="rId4">
              <a:alphaModFix/>
            </a:blip>
            <a:srcRect/>
            <a:stretch/>
          </p:blipFill>
          <p:spPr>
            <a:xfrm>
              <a:off x="3722169" y="2153265"/>
              <a:ext cx="1321780" cy="1345812"/>
            </a:xfrm>
            <a:prstGeom prst="rect">
              <a:avLst/>
            </a:prstGeom>
            <a:noFill/>
            <a:ln>
              <a:noFill/>
            </a:ln>
          </p:spPr>
        </p:pic>
      </p:grpSp>
      <p:sp>
        <p:nvSpPr>
          <p:cNvPr id="174" name="Google Shape;174;p22"/>
          <p:cNvSpPr txBox="1"/>
          <p:nvPr/>
        </p:nvSpPr>
        <p:spPr>
          <a:xfrm>
            <a:off x="5322696" y="3951651"/>
            <a:ext cx="2202054"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500" b="1" i="0" u="none" strike="noStrike" cap="none">
                <a:solidFill>
                  <a:srgbClr val="002E6D"/>
                </a:solidFill>
                <a:latin typeface="Source Sans Pro"/>
                <a:ea typeface="Source Sans Pro"/>
                <a:cs typeface="Source Sans Pro"/>
                <a:sym typeface="Source Sans Pro"/>
              </a:rPr>
              <a:t>Capital</a:t>
            </a:r>
            <a:r>
              <a:rPr lang="en-US" sz="1500" b="1" i="0" u="none" strike="noStrike" cap="none">
                <a:solidFill>
                  <a:srgbClr val="1B1E29"/>
                </a:solidFill>
                <a:latin typeface="Source Sans Pro SemiBold"/>
                <a:ea typeface="Source Sans Pro SemiBold"/>
                <a:cs typeface="Source Sans Pro SemiBold"/>
                <a:sym typeface="Source Sans Pro SemiBold"/>
              </a:rPr>
              <a:t> is based on your company’s profitability and the quality of your financial statements. </a:t>
            </a:r>
            <a:endParaRPr/>
          </a:p>
        </p:txBody>
      </p:sp>
      <p:grpSp>
        <p:nvGrpSpPr>
          <p:cNvPr id="175" name="Google Shape;175;p22" descr="Icon of thumbs up and a line of stars."/>
          <p:cNvGrpSpPr/>
          <p:nvPr/>
        </p:nvGrpSpPr>
        <p:grpSpPr>
          <a:xfrm>
            <a:off x="7742531" y="2110154"/>
            <a:ext cx="1537140" cy="1674970"/>
            <a:chOff x="6218531" y="2110154"/>
            <a:chExt cx="1537140" cy="1674970"/>
          </a:xfrm>
        </p:grpSpPr>
        <p:cxnSp>
          <p:nvCxnSpPr>
            <p:cNvPr id="176" name="Google Shape;176;p22"/>
            <p:cNvCxnSpPr/>
            <p:nvPr/>
          </p:nvCxnSpPr>
          <p:spPr>
            <a:xfrm>
              <a:off x="6566298" y="3785124"/>
              <a:ext cx="548640" cy="0"/>
            </a:xfrm>
            <a:prstGeom prst="straightConnector1">
              <a:avLst/>
            </a:prstGeom>
            <a:noFill/>
            <a:ln w="44450" cap="flat" cmpd="sng">
              <a:solidFill>
                <a:srgbClr val="007DBC"/>
              </a:solidFill>
              <a:prstDash val="solid"/>
              <a:miter lim="800000"/>
              <a:headEnd type="none" w="sm" len="sm"/>
              <a:tailEnd type="none" w="sm" len="sm"/>
            </a:ln>
          </p:spPr>
        </p:cxnSp>
        <p:pic>
          <p:nvPicPr>
            <p:cNvPr id="177" name="Google Shape;177;p22" descr="Icon of thumbs up and a line of stars."/>
            <p:cNvPicPr preferRelativeResize="0"/>
            <p:nvPr/>
          </p:nvPicPr>
          <p:blipFill rotWithShape="1">
            <a:blip r:embed="rId5">
              <a:alphaModFix/>
            </a:blip>
            <a:srcRect/>
            <a:stretch/>
          </p:blipFill>
          <p:spPr>
            <a:xfrm>
              <a:off x="6218531" y="2110154"/>
              <a:ext cx="1537140" cy="1348154"/>
            </a:xfrm>
            <a:prstGeom prst="rect">
              <a:avLst/>
            </a:prstGeom>
            <a:noFill/>
            <a:ln>
              <a:noFill/>
            </a:ln>
          </p:spPr>
        </p:pic>
      </p:grpSp>
      <p:sp>
        <p:nvSpPr>
          <p:cNvPr id="178" name="Google Shape;178;p22"/>
          <p:cNvSpPr txBox="1"/>
          <p:nvPr/>
        </p:nvSpPr>
        <p:spPr>
          <a:xfrm>
            <a:off x="8069448" y="3931618"/>
            <a:ext cx="2057400" cy="9233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1500" b="1" i="0" u="none" strike="noStrike" cap="none">
                <a:solidFill>
                  <a:srgbClr val="002E6D"/>
                </a:solidFill>
                <a:latin typeface="Source Sans Pro"/>
                <a:ea typeface="Source Sans Pro"/>
                <a:cs typeface="Source Sans Pro"/>
                <a:sym typeface="Source Sans Pro"/>
              </a:rPr>
              <a:t>Character </a:t>
            </a:r>
            <a:r>
              <a:rPr lang="en-US" sz="1500" b="1" i="0" u="none" strike="noStrike" cap="none">
                <a:solidFill>
                  <a:srgbClr val="1B1E29"/>
                </a:solidFill>
                <a:latin typeface="Source Sans Pro SemiBold"/>
                <a:ea typeface="Source Sans Pro SemiBold"/>
                <a:cs typeface="Source Sans Pro SemiBold"/>
                <a:sym typeface="Source Sans Pro SemiBold"/>
              </a:rPr>
              <a:t>means the small business owner’s personal credit history and business reputation. </a:t>
            </a:r>
            <a:endParaRPr/>
          </a:p>
        </p:txBody>
      </p:sp>
      <p:sp>
        <p:nvSpPr>
          <p:cNvPr id="179" name="Google Shape;179;p22"/>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5</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title"/>
          </p:nvPr>
        </p:nvSpPr>
        <p:spPr>
          <a:xfrm>
            <a:off x="6344406" y="1329734"/>
            <a:ext cx="3952209" cy="41529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chemeClr val="dk1"/>
              </a:buClr>
              <a:buSzPts val="2900"/>
              <a:buFont typeface="Source Sans Pro SemiBold"/>
              <a:buNone/>
            </a:pPr>
            <a:r>
              <a:rPr lang="en-US" sz="2900">
                <a:latin typeface="Source Sans Pro SemiBold"/>
                <a:ea typeface="Source Sans Pro SemiBold"/>
                <a:cs typeface="Source Sans Pro SemiBold"/>
                <a:sym typeface="Source Sans Pro SemiBold"/>
              </a:rPr>
              <a:t>We </a:t>
            </a:r>
            <a:r>
              <a:rPr lang="en-US" sz="2900">
                <a:solidFill>
                  <a:srgbClr val="CC0000"/>
                </a:solidFill>
                <a:latin typeface="Source Sans Pro SemiBold"/>
                <a:ea typeface="Source Sans Pro SemiBold"/>
                <a:cs typeface="Source Sans Pro SemiBold"/>
                <a:sym typeface="Source Sans Pro SemiBold"/>
              </a:rPr>
              <a:t>help small businesses </a:t>
            </a:r>
            <a:r>
              <a:rPr lang="en-US" sz="2900">
                <a:latin typeface="Source Sans Pro SemiBold"/>
                <a:ea typeface="Source Sans Pro SemiBold"/>
                <a:cs typeface="Source Sans Pro SemiBold"/>
                <a:sym typeface="Source Sans Pro SemiBold"/>
              </a:rPr>
              <a:t>facing barriers to success by </a:t>
            </a:r>
            <a:r>
              <a:rPr lang="en-US" sz="2900">
                <a:solidFill>
                  <a:srgbClr val="CC0000"/>
                </a:solidFill>
                <a:latin typeface="Source Sans Pro SemiBold"/>
                <a:ea typeface="Source Sans Pro SemiBold"/>
                <a:cs typeface="Source Sans Pro SemiBold"/>
                <a:sym typeface="Source Sans Pro SemiBold"/>
              </a:rPr>
              <a:t>creating access and opportunity </a:t>
            </a:r>
            <a:r>
              <a:rPr lang="en-US" sz="2900">
                <a:latin typeface="Source Sans Pro SemiBold"/>
                <a:ea typeface="Source Sans Pro SemiBold"/>
                <a:cs typeface="Source Sans Pro SemiBold"/>
                <a:sym typeface="Source Sans Pro SemiBold"/>
              </a:rPr>
              <a:t>for them </a:t>
            </a:r>
            <a:br>
              <a:rPr lang="en-US" sz="2900">
                <a:latin typeface="Source Sans Pro SemiBold"/>
                <a:ea typeface="Source Sans Pro SemiBold"/>
                <a:cs typeface="Source Sans Pro SemiBold"/>
                <a:sym typeface="Source Sans Pro SemiBold"/>
              </a:rPr>
            </a:br>
            <a:r>
              <a:rPr lang="en-US" sz="2900">
                <a:latin typeface="Source Sans Pro SemiBold"/>
                <a:ea typeface="Source Sans Pro SemiBold"/>
                <a:cs typeface="Source Sans Pro SemiBold"/>
                <a:sym typeface="Source Sans Pro SemiBold"/>
              </a:rPr>
              <a:t>to qualify for contract bonding, increase bonding capacity, and grow their business. </a:t>
            </a:r>
            <a:endParaRPr sz="2900">
              <a:latin typeface="Source Sans Pro SemiBold"/>
              <a:ea typeface="Source Sans Pro SemiBold"/>
              <a:cs typeface="Source Sans Pro SemiBold"/>
              <a:sym typeface="Source Sans Pro SemiBold"/>
            </a:endParaRPr>
          </a:p>
        </p:txBody>
      </p:sp>
      <p:pic>
        <p:nvPicPr>
          <p:cNvPr id="186" name="Google Shape;186;p23" descr="A woman works in a workshop."/>
          <p:cNvPicPr preferRelativeResize="0"/>
          <p:nvPr/>
        </p:nvPicPr>
        <p:blipFill rotWithShape="1">
          <a:blip r:embed="rId3">
            <a:alphaModFix/>
          </a:blip>
          <a:srcRect l="10572" r="23050" b="8231"/>
          <a:stretch/>
        </p:blipFill>
        <p:spPr>
          <a:xfrm>
            <a:off x="1524000" y="1406769"/>
            <a:ext cx="4489938" cy="4138246"/>
          </a:xfrm>
          <a:prstGeom prst="rect">
            <a:avLst/>
          </a:prstGeom>
          <a:noFill/>
          <a:ln>
            <a:noFill/>
          </a:ln>
        </p:spPr>
      </p:pic>
      <p:sp>
        <p:nvSpPr>
          <p:cNvPr id="187" name="Google Shape;187;p23"/>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6</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924127" y="839416"/>
            <a:ext cx="9570089" cy="47323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US" sz="3600" b="1"/>
              <a:t>Providing access and creating stability</a:t>
            </a:r>
            <a:endParaRPr/>
          </a:p>
        </p:txBody>
      </p:sp>
      <p:pic>
        <p:nvPicPr>
          <p:cNvPr id="194" name="Google Shape;194;p24" descr="Icon of a hand with money."/>
          <p:cNvPicPr preferRelativeResize="0"/>
          <p:nvPr/>
        </p:nvPicPr>
        <p:blipFill rotWithShape="1">
          <a:blip r:embed="rId3">
            <a:alphaModFix/>
          </a:blip>
          <a:srcRect l="11991"/>
          <a:stretch/>
        </p:blipFill>
        <p:spPr>
          <a:xfrm flipH="1">
            <a:off x="2007518" y="2673746"/>
            <a:ext cx="1840583" cy="1864312"/>
          </a:xfrm>
          <a:prstGeom prst="rect">
            <a:avLst/>
          </a:prstGeom>
          <a:noFill/>
          <a:ln>
            <a:noFill/>
          </a:ln>
        </p:spPr>
      </p:pic>
      <p:sp>
        <p:nvSpPr>
          <p:cNvPr id="195" name="Google Shape;195;p24"/>
          <p:cNvSpPr/>
          <p:nvPr/>
        </p:nvSpPr>
        <p:spPr>
          <a:xfrm>
            <a:off x="4178300" y="2488410"/>
            <a:ext cx="617220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i="0" u="none" strike="noStrike" cap="none">
                <a:solidFill>
                  <a:srgbClr val="002E6D"/>
                </a:solidFill>
                <a:latin typeface="Source Sans Pro"/>
                <a:ea typeface="Source Sans Pro"/>
                <a:cs typeface="Source Sans Pro"/>
                <a:sym typeface="Source Sans Pro"/>
              </a:rPr>
              <a:t>You gain access </a:t>
            </a:r>
            <a:r>
              <a:rPr lang="en-US" sz="2800" b="0" i="0" u="none" strike="noStrike" cap="none">
                <a:solidFill>
                  <a:srgbClr val="002E6D"/>
                </a:solidFill>
                <a:latin typeface="Source Sans Pro SemiBold"/>
                <a:ea typeface="Source Sans Pro SemiBold"/>
                <a:cs typeface="Source Sans Pro SemiBold"/>
                <a:sym typeface="Source Sans Pro SemiBold"/>
              </a:rPr>
              <a:t>to</a:t>
            </a:r>
            <a:r>
              <a:rPr lang="en-US" sz="2800" b="1" i="0" u="none" strike="noStrike" cap="none">
                <a:solidFill>
                  <a:srgbClr val="002E6D"/>
                </a:solidFill>
                <a:latin typeface="Source Sans Pro"/>
                <a:ea typeface="Source Sans Pro"/>
                <a:cs typeface="Source Sans Pro"/>
                <a:sym typeface="Source Sans Pro"/>
              </a:rPr>
              <a:t> </a:t>
            </a:r>
            <a:r>
              <a:rPr lang="en-US" sz="2800" b="1" i="0" u="none" strike="noStrike" cap="none">
                <a:solidFill>
                  <a:srgbClr val="002E6D"/>
                </a:solidFill>
                <a:latin typeface="Source Sans Pro SemiBold"/>
                <a:ea typeface="Source Sans Pro SemiBold"/>
                <a:cs typeface="Source Sans Pro SemiBold"/>
                <a:sym typeface="Source Sans Pro SemiBold"/>
              </a:rPr>
              <a:t>bid, performance, </a:t>
            </a:r>
            <a:br>
              <a:rPr lang="en-US" sz="2800" b="1" i="0" u="none" strike="noStrike" cap="none">
                <a:solidFill>
                  <a:srgbClr val="002E6D"/>
                </a:solidFill>
                <a:latin typeface="Source Sans Pro SemiBold"/>
                <a:ea typeface="Source Sans Pro SemiBold"/>
                <a:cs typeface="Source Sans Pro SemiBold"/>
                <a:sym typeface="Source Sans Pro SemiBold"/>
              </a:rPr>
            </a:br>
            <a:r>
              <a:rPr lang="en-US" sz="2800" b="1" i="0" u="none" strike="noStrike" cap="none">
                <a:solidFill>
                  <a:srgbClr val="002E6D"/>
                </a:solidFill>
                <a:latin typeface="Source Sans Pro SemiBold"/>
                <a:ea typeface="Source Sans Pro SemiBold"/>
                <a:cs typeface="Source Sans Pro SemiBold"/>
                <a:sym typeface="Source Sans Pro SemiBold"/>
              </a:rPr>
              <a:t>payment, and maintenance bonds.</a:t>
            </a:r>
            <a:endParaRPr/>
          </a:p>
        </p:txBody>
      </p:sp>
      <p:cxnSp>
        <p:nvCxnSpPr>
          <p:cNvPr id="196" name="Google Shape;196;p24" descr="&quot; &quot;"/>
          <p:cNvCxnSpPr/>
          <p:nvPr/>
        </p:nvCxnSpPr>
        <p:spPr>
          <a:xfrm rot="10800000">
            <a:off x="4102100" y="3569516"/>
            <a:ext cx="6540500" cy="0"/>
          </a:xfrm>
          <a:prstGeom prst="straightConnector1">
            <a:avLst/>
          </a:prstGeom>
          <a:noFill/>
          <a:ln w="12700" cap="flat" cmpd="sng">
            <a:solidFill>
              <a:srgbClr val="007DBC"/>
            </a:solidFill>
            <a:prstDash val="dot"/>
            <a:miter lim="800000"/>
            <a:headEnd type="none" w="sm" len="sm"/>
            <a:tailEnd type="oval" w="med" len="med"/>
          </a:ln>
        </p:spPr>
      </p:cxnSp>
      <p:sp>
        <p:nvSpPr>
          <p:cNvPr id="197" name="Google Shape;197;p24"/>
          <p:cNvSpPr txBox="1"/>
          <p:nvPr/>
        </p:nvSpPr>
        <p:spPr>
          <a:xfrm>
            <a:off x="4249321" y="3760916"/>
            <a:ext cx="6035221" cy="86177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r>
              <a:rPr lang="en-US" sz="2800" b="1" i="0" u="none" strike="noStrike" cap="none">
                <a:solidFill>
                  <a:srgbClr val="002E6D"/>
                </a:solidFill>
                <a:latin typeface="Source Sans Pro SemiBold"/>
                <a:ea typeface="Source Sans Pro SemiBold"/>
                <a:cs typeface="Source Sans Pro SemiBold"/>
                <a:sym typeface="Source Sans Pro SemiBold"/>
              </a:rPr>
              <a:t>Our guarantee allows small businesses to </a:t>
            </a:r>
            <a:r>
              <a:rPr lang="en-US" sz="2800" b="1" i="0" u="none" strike="noStrike" cap="none">
                <a:solidFill>
                  <a:srgbClr val="002E6D"/>
                </a:solidFill>
                <a:latin typeface="Source Sans Pro"/>
                <a:ea typeface="Source Sans Pro"/>
                <a:cs typeface="Source Sans Pro"/>
                <a:sym typeface="Source Sans Pro"/>
              </a:rPr>
              <a:t>qualify for more bonding</a:t>
            </a:r>
            <a:r>
              <a:rPr lang="en-US" sz="2800" b="1" i="0" u="none" strike="noStrike" cap="none">
                <a:solidFill>
                  <a:srgbClr val="002E6D"/>
                </a:solidFill>
                <a:latin typeface="Source Sans Pro SemiBold"/>
                <a:ea typeface="Source Sans Pro SemiBold"/>
                <a:cs typeface="Source Sans Pro SemiBold"/>
                <a:sym typeface="Source Sans Pro SemiBold"/>
              </a:rPr>
              <a:t>.</a:t>
            </a:r>
            <a:endParaRPr/>
          </a:p>
        </p:txBody>
      </p:sp>
      <p:cxnSp>
        <p:nvCxnSpPr>
          <p:cNvPr id="198" name="Google Shape;198;p24" descr="&quot; &quot;"/>
          <p:cNvCxnSpPr/>
          <p:nvPr/>
        </p:nvCxnSpPr>
        <p:spPr>
          <a:xfrm rot="10800000">
            <a:off x="4102100" y="4858771"/>
            <a:ext cx="6540500" cy="0"/>
          </a:xfrm>
          <a:prstGeom prst="straightConnector1">
            <a:avLst/>
          </a:prstGeom>
          <a:noFill/>
          <a:ln w="12700" cap="flat" cmpd="sng">
            <a:solidFill>
              <a:srgbClr val="007DBC"/>
            </a:solidFill>
            <a:prstDash val="dot"/>
            <a:miter lim="800000"/>
            <a:headEnd type="none" w="sm" len="sm"/>
            <a:tailEnd type="oval" w="med" len="med"/>
          </a:ln>
        </p:spPr>
      </p:cxnSp>
      <p:sp>
        <p:nvSpPr>
          <p:cNvPr id="199" name="Google Shape;199;p24"/>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7</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5"/>
          <p:cNvSpPr txBox="1">
            <a:spLocks noGrp="1"/>
          </p:cNvSpPr>
          <p:nvPr>
            <p:ph type="title" idx="4294967295"/>
          </p:nvPr>
        </p:nvSpPr>
        <p:spPr>
          <a:xfrm>
            <a:off x="1754659" y="400370"/>
            <a:ext cx="8690919" cy="696911"/>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Benefits of SBA guaranteed bonds</a:t>
            </a:r>
            <a:endParaRPr sz="3200" b="1" i="0" u="none" strike="noStrike" cap="none">
              <a:solidFill>
                <a:schemeClr val="dk1"/>
              </a:solidFill>
              <a:latin typeface="Calibri"/>
              <a:ea typeface="Calibri"/>
              <a:cs typeface="Calibri"/>
              <a:sym typeface="Calibri"/>
            </a:endParaRPr>
          </a:p>
        </p:txBody>
      </p:sp>
      <p:pic>
        <p:nvPicPr>
          <p:cNvPr id="206" name="Google Shape;206;p25" descr="An image shows increased capacity, starting with $100 K Working Capital (WC), $1 million traditional surety bond market, eligible for 10x, $2 million SBG Program, eligible for 20x."/>
          <p:cNvPicPr preferRelativeResize="0"/>
          <p:nvPr/>
        </p:nvPicPr>
        <p:blipFill rotWithShape="1">
          <a:blip r:embed="rId3">
            <a:alphaModFix/>
          </a:blip>
          <a:srcRect/>
          <a:stretch/>
        </p:blipFill>
        <p:spPr>
          <a:xfrm>
            <a:off x="1524001" y="1398386"/>
            <a:ext cx="4547538" cy="5315528"/>
          </a:xfrm>
          <a:prstGeom prst="rect">
            <a:avLst/>
          </a:prstGeom>
          <a:noFill/>
          <a:ln>
            <a:noFill/>
          </a:ln>
        </p:spPr>
      </p:pic>
      <p:sp>
        <p:nvSpPr>
          <p:cNvPr id="207" name="Google Shape;207;p25"/>
          <p:cNvSpPr txBox="1"/>
          <p:nvPr/>
        </p:nvSpPr>
        <p:spPr>
          <a:xfrm>
            <a:off x="6488984" y="2468326"/>
            <a:ext cx="3335737" cy="1231106"/>
          </a:xfrm>
          <a:prstGeom prst="rect">
            <a:avLst/>
          </a:prstGeom>
          <a:noFill/>
          <a:ln>
            <a:noFill/>
          </a:ln>
        </p:spPr>
        <p:txBody>
          <a:bodyPr spcFirstLastPara="1" wrap="square" lIns="0" tIns="0" rIns="0" bIns="0" anchor="ctr" anchorCtr="0">
            <a:spAutoFit/>
          </a:bodyPr>
          <a:lstStyle/>
          <a:p>
            <a:pPr marL="0" marR="0" lvl="1" indent="0" algn="l" rtl="0">
              <a:spcBef>
                <a:spcPts val="0"/>
              </a:spcBef>
              <a:spcAft>
                <a:spcPts val="0"/>
              </a:spcAft>
              <a:buNone/>
            </a:pPr>
            <a:r>
              <a:rPr lang="en-US" sz="2000" b="1" i="0" u="none" strike="noStrike" cap="none">
                <a:solidFill>
                  <a:srgbClr val="002E6D"/>
                </a:solidFill>
                <a:latin typeface="Source Sans Pro"/>
                <a:ea typeface="Source Sans Pro"/>
                <a:cs typeface="Source Sans Pro"/>
                <a:sym typeface="Source Sans Pro"/>
              </a:rPr>
              <a:t>Working capital requirement is about half what is normally required for contract surety bonds.</a:t>
            </a:r>
            <a:endParaRPr/>
          </a:p>
        </p:txBody>
      </p:sp>
      <p:cxnSp>
        <p:nvCxnSpPr>
          <p:cNvPr id="208" name="Google Shape;208;p25" descr="&quot; &quot;"/>
          <p:cNvCxnSpPr/>
          <p:nvPr/>
        </p:nvCxnSpPr>
        <p:spPr>
          <a:xfrm rot="10800000">
            <a:off x="6356176" y="3950231"/>
            <a:ext cx="4311824" cy="0"/>
          </a:xfrm>
          <a:prstGeom prst="straightConnector1">
            <a:avLst/>
          </a:prstGeom>
          <a:noFill/>
          <a:ln w="12700" cap="flat" cmpd="sng">
            <a:solidFill>
              <a:srgbClr val="007DBC"/>
            </a:solidFill>
            <a:prstDash val="dot"/>
            <a:miter lim="800000"/>
            <a:headEnd type="none" w="sm" len="sm"/>
            <a:tailEnd type="oval" w="med" len="med"/>
          </a:ln>
        </p:spPr>
      </p:cxnSp>
      <p:sp>
        <p:nvSpPr>
          <p:cNvPr id="209" name="Google Shape;209;p25"/>
          <p:cNvSpPr txBox="1"/>
          <p:nvPr/>
        </p:nvSpPr>
        <p:spPr>
          <a:xfrm>
            <a:off x="6488983" y="4329772"/>
            <a:ext cx="3415569" cy="923330"/>
          </a:xfrm>
          <a:prstGeom prst="rect">
            <a:avLst/>
          </a:prstGeom>
          <a:noFill/>
          <a:ln>
            <a:noFill/>
          </a:ln>
        </p:spPr>
        <p:txBody>
          <a:bodyPr spcFirstLastPara="1" wrap="square" lIns="0" tIns="0" rIns="0" bIns="0" anchor="ctr" anchorCtr="0">
            <a:spAutoFit/>
          </a:bodyPr>
          <a:lstStyle/>
          <a:p>
            <a:pPr marL="0" marR="0" lvl="1" indent="0" algn="l" rtl="0">
              <a:spcBef>
                <a:spcPts val="0"/>
              </a:spcBef>
              <a:spcAft>
                <a:spcPts val="0"/>
              </a:spcAft>
              <a:buNone/>
            </a:pPr>
            <a:r>
              <a:rPr lang="en-US" sz="2000" b="1" i="0" u="none" strike="noStrike" cap="none">
                <a:solidFill>
                  <a:srgbClr val="002E6D"/>
                </a:solidFill>
                <a:latin typeface="Source Sans Pro"/>
                <a:ea typeface="Source Sans Pro"/>
                <a:cs typeface="Source Sans Pro"/>
                <a:sym typeface="Source Sans Pro"/>
              </a:rPr>
              <a:t>We count the unused portion of bank lines of credit (BLOC) as working capital.</a:t>
            </a:r>
            <a:endParaRPr/>
          </a:p>
        </p:txBody>
      </p:sp>
      <p:sp>
        <p:nvSpPr>
          <p:cNvPr id="210" name="Google Shape;210;p25"/>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8</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6"/>
          <p:cNvSpPr txBox="1">
            <a:spLocks noGrp="1"/>
          </p:cNvSpPr>
          <p:nvPr>
            <p:ph type="title"/>
          </p:nvPr>
        </p:nvSpPr>
        <p:spPr>
          <a:xfrm>
            <a:off x="2152650" y="402651"/>
            <a:ext cx="7886700" cy="81084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b="1"/>
              <a:t>Typical contract bond costs</a:t>
            </a:r>
            <a:endParaRPr/>
          </a:p>
        </p:txBody>
      </p:sp>
      <p:sp>
        <p:nvSpPr>
          <p:cNvPr id="217" name="Google Shape;217;p26"/>
          <p:cNvSpPr/>
          <p:nvPr/>
        </p:nvSpPr>
        <p:spPr>
          <a:xfrm>
            <a:off x="6923367" y="2052237"/>
            <a:ext cx="3530143" cy="707886"/>
          </a:xfrm>
          <a:custGeom>
            <a:avLst/>
            <a:gdLst/>
            <a:ahLst/>
            <a:cxnLst/>
            <a:rect l="l" t="t" r="r" b="b"/>
            <a:pathLst>
              <a:path w="1522103" h="461665" extrusionOk="0">
                <a:moveTo>
                  <a:pt x="272191" y="322931"/>
                </a:moveTo>
                <a:lnTo>
                  <a:pt x="1522103" y="0"/>
                </a:lnTo>
                <a:lnTo>
                  <a:pt x="1522103" y="461665"/>
                </a:lnTo>
                <a:lnTo>
                  <a:pt x="0" y="461665"/>
                </a:lnTo>
                <a:lnTo>
                  <a:pt x="272191" y="322931"/>
                </a:lnTo>
                <a:close/>
              </a:path>
            </a:pathLst>
          </a:cu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002E6D"/>
                </a:solidFill>
                <a:latin typeface="Source Sans Pro"/>
                <a:ea typeface="Source Sans Pro"/>
                <a:cs typeface="Source Sans Pro"/>
                <a:sym typeface="Source Sans Pro"/>
              </a:rPr>
              <a:t>Bid bond guarantee fees</a:t>
            </a:r>
            <a:endParaRPr/>
          </a:p>
          <a:p>
            <a:pPr marL="0" marR="0" lvl="0" indent="0" algn="l" rtl="0">
              <a:spcBef>
                <a:spcPts val="0"/>
              </a:spcBef>
              <a:spcAft>
                <a:spcPts val="0"/>
              </a:spcAft>
              <a:buNone/>
            </a:pPr>
            <a:r>
              <a:rPr lang="en-US" sz="1800" b="0" i="0" u="none" strike="noStrike" cap="none">
                <a:solidFill>
                  <a:srgbClr val="002E6D"/>
                </a:solidFill>
                <a:latin typeface="Source Sans Pro SemiBold"/>
                <a:ea typeface="Source Sans Pro SemiBold"/>
                <a:cs typeface="Source Sans Pro SemiBold"/>
                <a:sym typeface="Source Sans Pro SemiBold"/>
              </a:rPr>
              <a:t>are never charged by the SBA. </a:t>
            </a:r>
            <a:endParaRPr/>
          </a:p>
        </p:txBody>
      </p:sp>
      <p:sp>
        <p:nvSpPr>
          <p:cNvPr id="218" name="Google Shape;218;p26"/>
          <p:cNvSpPr txBox="1"/>
          <p:nvPr/>
        </p:nvSpPr>
        <p:spPr>
          <a:xfrm>
            <a:off x="6940159" y="2892365"/>
            <a:ext cx="3355687" cy="12618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rgbClr val="002E6D"/>
                </a:solidFill>
                <a:latin typeface="Source Sans Pro"/>
                <a:ea typeface="Source Sans Pro"/>
                <a:cs typeface="Source Sans Pro"/>
                <a:sym typeface="Source Sans Pro"/>
              </a:rPr>
              <a:t>Contractor’s fee</a:t>
            </a:r>
            <a:endParaRPr/>
          </a:p>
          <a:p>
            <a:pPr marL="0" marR="0" lvl="0" indent="0" algn="l" rtl="0">
              <a:spcBef>
                <a:spcPts val="0"/>
              </a:spcBef>
              <a:spcAft>
                <a:spcPts val="0"/>
              </a:spcAft>
              <a:buNone/>
            </a:pPr>
            <a:r>
              <a:rPr lang="en-US" sz="1800" b="1" i="0" u="none" strike="noStrike" cap="none">
                <a:solidFill>
                  <a:srgbClr val="002E6D"/>
                </a:solidFill>
                <a:latin typeface="Source Sans Pro SemiBold"/>
                <a:ea typeface="Source Sans Pro SemiBold"/>
                <a:cs typeface="Source Sans Pro SemiBold"/>
                <a:sym typeface="Source Sans Pro SemiBold"/>
              </a:rPr>
              <a:t>is a percentage of the contract amount that is paid to the SBA </a:t>
            </a:r>
            <a:endParaRPr/>
          </a:p>
          <a:p>
            <a:pPr marL="0" marR="0" lvl="0" indent="0" algn="l" rtl="0">
              <a:spcBef>
                <a:spcPts val="0"/>
              </a:spcBef>
              <a:spcAft>
                <a:spcPts val="0"/>
              </a:spcAft>
              <a:buNone/>
            </a:pPr>
            <a:r>
              <a:rPr lang="en-US" sz="1800" b="1" i="0" u="none" strike="noStrike" cap="none">
                <a:solidFill>
                  <a:srgbClr val="002E6D"/>
                </a:solidFill>
                <a:latin typeface="Source Sans Pro SemiBold"/>
                <a:ea typeface="Source Sans Pro SemiBold"/>
                <a:cs typeface="Source Sans Pro SemiBold"/>
                <a:sym typeface="Source Sans Pro SemiBold"/>
              </a:rPr>
              <a:t>for the guarantee.</a:t>
            </a:r>
            <a:endParaRPr sz="1800" b="1" i="0" u="none" strike="noStrike" cap="none">
              <a:solidFill>
                <a:srgbClr val="002E6D"/>
              </a:solidFill>
              <a:latin typeface="Source Sans Pro SemiBold"/>
              <a:ea typeface="Source Sans Pro SemiBold"/>
              <a:cs typeface="Source Sans Pro SemiBold"/>
              <a:sym typeface="Source Sans Pro SemiBold"/>
            </a:endParaRPr>
          </a:p>
        </p:txBody>
      </p:sp>
      <p:sp>
        <p:nvSpPr>
          <p:cNvPr id="219" name="Google Shape;219;p26"/>
          <p:cNvSpPr txBox="1"/>
          <p:nvPr/>
        </p:nvSpPr>
        <p:spPr>
          <a:xfrm>
            <a:off x="6940159" y="4254015"/>
            <a:ext cx="3355687" cy="98488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b="1" i="0" u="none" strike="noStrike" cap="none">
                <a:solidFill>
                  <a:srgbClr val="002E6D"/>
                </a:solidFill>
                <a:latin typeface="Source Sans Pro"/>
                <a:ea typeface="Source Sans Pro"/>
                <a:cs typeface="Source Sans Pro"/>
                <a:sym typeface="Source Sans Pro"/>
              </a:rPr>
              <a:t>Surety premium</a:t>
            </a:r>
            <a:endParaRPr/>
          </a:p>
          <a:p>
            <a:pPr marL="0" marR="0" lvl="0" indent="0" algn="l" rtl="0">
              <a:spcBef>
                <a:spcPts val="0"/>
              </a:spcBef>
              <a:spcAft>
                <a:spcPts val="0"/>
              </a:spcAft>
              <a:buNone/>
            </a:pPr>
            <a:r>
              <a:rPr lang="en-US" sz="1800" b="1" i="0" u="none" strike="noStrike" cap="none">
                <a:solidFill>
                  <a:srgbClr val="002E6D"/>
                </a:solidFill>
                <a:latin typeface="Source Sans Pro SemiBold"/>
                <a:ea typeface="Source Sans Pro SemiBold"/>
                <a:cs typeface="Source Sans Pro SemiBold"/>
                <a:sym typeface="Source Sans Pro SemiBold"/>
              </a:rPr>
              <a:t>is a charge paid to the surety company for the bond. </a:t>
            </a:r>
            <a:endParaRPr sz="1800" b="1" i="0" u="none" strike="noStrike" cap="none">
              <a:solidFill>
                <a:srgbClr val="002E6D"/>
              </a:solidFill>
              <a:latin typeface="Source Sans Pro SemiBold"/>
              <a:ea typeface="Source Sans Pro SemiBold"/>
              <a:cs typeface="Source Sans Pro SemiBold"/>
              <a:sym typeface="Source Sans Pro SemiBold"/>
            </a:endParaRPr>
          </a:p>
        </p:txBody>
      </p:sp>
      <p:grpSp>
        <p:nvGrpSpPr>
          <p:cNvPr id="220" name="Google Shape;220;p26" descr="&quot; &quot;"/>
          <p:cNvGrpSpPr/>
          <p:nvPr/>
        </p:nvGrpSpPr>
        <p:grpSpPr>
          <a:xfrm>
            <a:off x="6834431" y="1693092"/>
            <a:ext cx="3833569" cy="3921070"/>
            <a:chOff x="4499661" y="2473111"/>
            <a:chExt cx="3951979" cy="2993052"/>
          </a:xfrm>
        </p:grpSpPr>
        <p:sp>
          <p:nvSpPr>
            <p:cNvPr id="221" name="Google Shape;221;p26"/>
            <p:cNvSpPr/>
            <p:nvPr/>
          </p:nvSpPr>
          <p:spPr>
            <a:xfrm rot="10800000" flipH="1">
              <a:off x="4499661" y="5320113"/>
              <a:ext cx="3951979" cy="146050"/>
            </a:xfrm>
            <a:prstGeom prst="rect">
              <a:avLst/>
            </a:prstGeom>
            <a:solidFill>
              <a:srgbClr val="002E6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Open Sans"/>
                <a:ea typeface="Open Sans"/>
                <a:cs typeface="Open Sans"/>
                <a:sym typeface="Open Sans"/>
              </a:endParaRPr>
            </a:p>
          </p:txBody>
        </p:sp>
        <p:sp>
          <p:nvSpPr>
            <p:cNvPr id="222" name="Google Shape;222;p26"/>
            <p:cNvSpPr/>
            <p:nvPr/>
          </p:nvSpPr>
          <p:spPr>
            <a:xfrm rot="10800000" flipH="1">
              <a:off x="4499661" y="2473111"/>
              <a:ext cx="3951979" cy="14605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Open Sans"/>
                <a:ea typeface="Open Sans"/>
                <a:cs typeface="Open Sans"/>
                <a:sym typeface="Open Sans"/>
              </a:endParaRPr>
            </a:p>
          </p:txBody>
        </p:sp>
      </p:grpSp>
      <p:pic>
        <p:nvPicPr>
          <p:cNvPr id="223" name="Google Shape;223;p26" descr="Two people work together in an office."/>
          <p:cNvPicPr preferRelativeResize="0"/>
          <p:nvPr/>
        </p:nvPicPr>
        <p:blipFill rotWithShape="1">
          <a:blip r:embed="rId3">
            <a:alphaModFix/>
          </a:blip>
          <a:srcRect l="35629" t="29578" r="2426"/>
          <a:stretch/>
        </p:blipFill>
        <p:spPr>
          <a:xfrm>
            <a:off x="1523998" y="1693092"/>
            <a:ext cx="5174788" cy="3921070"/>
          </a:xfrm>
          <a:prstGeom prst="rect">
            <a:avLst/>
          </a:prstGeom>
          <a:noFill/>
          <a:ln>
            <a:noFill/>
          </a:ln>
        </p:spPr>
      </p:pic>
      <p:sp>
        <p:nvSpPr>
          <p:cNvPr id="224" name="Google Shape;224;p26"/>
          <p:cNvSpPr txBox="1">
            <a:spLocks noGrp="1"/>
          </p:cNvSpPr>
          <p:nvPr>
            <p:ph type="sldNum" idx="12"/>
          </p:nvPr>
        </p:nvSpPr>
        <p:spPr>
          <a:xfrm>
            <a:off x="8320510" y="6271148"/>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900">
                <a:solidFill>
                  <a:srgbClr val="89898B"/>
                </a:solidFill>
                <a:latin typeface="Source Sans Pro"/>
                <a:ea typeface="Source Sans Pro"/>
                <a:cs typeface="Source Sans Pro"/>
                <a:sym typeface="Source Sans Pro"/>
              </a:rPr>
              <a:t>9</a:t>
            </a:fld>
            <a:endParaRPr sz="900">
              <a:solidFill>
                <a:srgbClr val="89898B"/>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718</Words>
  <Application>Microsoft Office PowerPoint</Application>
  <PresentationFormat>Widescreen</PresentationFormat>
  <Paragraphs>112</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Calibri</vt:lpstr>
      <vt:lpstr>Source Sans Pro</vt:lpstr>
      <vt:lpstr>Roboto</vt:lpstr>
      <vt:lpstr>Source Sans Pro SemiBold</vt:lpstr>
      <vt:lpstr>Open Sans</vt:lpstr>
      <vt:lpstr>Arial</vt:lpstr>
      <vt:lpstr>Bodoni</vt:lpstr>
      <vt:lpstr>1_Office Theme</vt:lpstr>
      <vt:lpstr>Welcome How to Obtain Surety Bonds: What Every Small Business Should Know!</vt:lpstr>
      <vt:lpstr>INTRODUCING TODAY’S PRESENTERS </vt:lpstr>
      <vt:lpstr>SBA Surety Bonds for Small Businesses – YouTube</vt:lpstr>
      <vt:lpstr>SBA guarantees contract bonds</vt:lpstr>
      <vt:lpstr>Evaluation based on capacity, capital, and character</vt:lpstr>
      <vt:lpstr>We help small businesses facing barriers to success by creating access and opportunity for them  to qualify for contract bonding, increase bonding capacity, and grow their business. </vt:lpstr>
      <vt:lpstr>Providing access and creating stability</vt:lpstr>
      <vt:lpstr>Benefits of SBA guaranteed bonds</vt:lpstr>
      <vt:lpstr>Typical contract bond costs</vt:lpstr>
      <vt:lpstr>Prior Approval Program and QuickApp =  Fast decisions to meet your needs</vt:lpstr>
      <vt:lpstr>A network of trusted partners</vt:lpstr>
      <vt:lpstr>Find an SBA-authorized bond agent</vt:lpstr>
      <vt:lpstr>Vera Hall, Small Business Owner</vt:lpstr>
      <vt:lpstr>Thank you! Any questions?</vt:lpstr>
      <vt:lpstr>Questions?</vt:lpstr>
      <vt:lpstr>Contact us: </vt:lpstr>
      <vt:lpstr>Small Business Resources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YolandaGJohnson</dc:creator>
  <cp:lastModifiedBy>YolandaGJohnson</cp:lastModifiedBy>
  <cp:revision>5</cp:revision>
  <dcterms:modified xsi:type="dcterms:W3CDTF">2021-09-29T03:19:24Z</dcterms:modified>
</cp:coreProperties>
</file>