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Merriweather" panose="00000500000000000000" pitchFamily="2"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i Brown - ZCR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357" autoAdjust="0"/>
  </p:normalViewPr>
  <p:slideViewPr>
    <p:cSldViewPr snapToGrid="0">
      <p:cViewPr varScale="1">
        <p:scale>
          <a:sx n="145" d="100"/>
          <a:sy n="145" d="100"/>
        </p:scale>
        <p:origin x="624" y="114"/>
      </p:cViewPr>
      <p:guideLst>
        <p:guide orient="horz" pos="756"/>
        <p:guide pos="5328"/>
        <p:guide orient="horz" pos="606"/>
        <p:guide orient="horz" pos="540"/>
      </p:guideLst>
    </p:cSldViewPr>
  </p:slideViewPr>
  <p:outlineViewPr>
    <p:cViewPr>
      <p:scale>
        <a:sx n="33" d="100"/>
        <a:sy n="33" d="100"/>
      </p:scale>
      <p:origin x="0" y="-24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c7912d4a5_1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Clr>
                <a:schemeClr val="dk1"/>
              </a:buClr>
              <a:buSzPts val="1100"/>
              <a:buFont typeface="Arial"/>
              <a:buNone/>
            </a:pPr>
            <a:endParaRPr sz="1100" dirty="0"/>
          </a:p>
          <a:p>
            <a:pPr marL="171450" lvl="0" indent="-101600" algn="l" rtl="0">
              <a:lnSpc>
                <a:spcPct val="108000"/>
              </a:lnSpc>
              <a:spcBef>
                <a:spcPts val="0"/>
              </a:spcBef>
              <a:spcAft>
                <a:spcPts val="0"/>
              </a:spcAft>
              <a:buClr>
                <a:schemeClr val="dk1"/>
              </a:buClr>
              <a:buSzPts val="1100"/>
              <a:buFont typeface="Arial"/>
              <a:buNone/>
            </a:pPr>
            <a:endParaRPr sz="1100" dirty="0"/>
          </a:p>
          <a:p>
            <a:pPr marL="0" lvl="0" indent="0" algn="l" rtl="0">
              <a:lnSpc>
                <a:spcPct val="100000"/>
              </a:lnSpc>
              <a:spcBef>
                <a:spcPts val="360"/>
              </a:spcBef>
              <a:spcAft>
                <a:spcPts val="0"/>
              </a:spcAft>
              <a:buSzPts val="1400"/>
              <a:buNone/>
            </a:pPr>
            <a:endParaRPr dirty="0"/>
          </a:p>
        </p:txBody>
      </p:sp>
      <p:sp>
        <p:nvSpPr>
          <p:cNvPr id="158" name="Google Shape;158;g2cc7912d4a5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c7912d4a5_1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01600" algn="l" rtl="0">
              <a:lnSpc>
                <a:spcPct val="108000"/>
              </a:lnSpc>
              <a:spcBef>
                <a:spcPts val="0"/>
              </a:spcBef>
              <a:spcAft>
                <a:spcPts val="0"/>
              </a:spcAft>
              <a:buClr>
                <a:schemeClr val="dk1"/>
              </a:buClr>
              <a:buSzPts val="1100"/>
              <a:buFont typeface="Arial"/>
              <a:buNone/>
            </a:pPr>
            <a:endParaRPr sz="1100" dirty="0"/>
          </a:p>
          <a:p>
            <a:pPr marL="0" lvl="0" indent="0" algn="l" rtl="0">
              <a:lnSpc>
                <a:spcPct val="100000"/>
              </a:lnSpc>
              <a:spcBef>
                <a:spcPts val="360"/>
              </a:spcBef>
              <a:spcAft>
                <a:spcPts val="0"/>
              </a:spcAft>
              <a:buSzPts val="1400"/>
              <a:buNone/>
            </a:pPr>
            <a:endParaRPr dirty="0"/>
          </a:p>
        </p:txBody>
      </p:sp>
      <p:sp>
        <p:nvSpPr>
          <p:cNvPr id="171" name="Google Shape;171;g2cc7912d4a5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cc7912d4a5_1_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6" name="Google Shape;186;g2cc7912d4a5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cc7912d4a5_1_10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08" name="Google Shape;208;g2cc7912d4a5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cc7912d4a5_1_2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8000"/>
              </a:lnSpc>
              <a:spcBef>
                <a:spcPts val="0"/>
              </a:spcBef>
              <a:spcAft>
                <a:spcPts val="0"/>
              </a:spcAft>
              <a:buClr>
                <a:schemeClr val="dk1"/>
              </a:buClr>
              <a:buSzPts val="1100"/>
              <a:buFont typeface="Noto Sans Symbols"/>
              <a:buChar char="⮚"/>
            </a:pPr>
            <a:r>
              <a:rPr lang="en-US" sz="1100" b="1"/>
              <a:t>Understand how the government marketplace works:</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Federal government contractors utilize the NAICS to publish subcontract opportunities and to determine the size of a subcontractor’s business. Therefore, understanding how the government marketplace works help you identify where you fit in, prevents the waste of resources and gives you a better return on investment </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b="1"/>
              <a:t>Do research to identify</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The NAICS that best describes your firm’s products and services. You’ll need to match your products and services to a NAICS. NAICS codes classify businesses based on the particular product or service they supply. A business will generally have a primary NAICS code, but it can also have multiple NAICS codes if it sells multiple products and services. To find your NAICS code, view the NAICS code list at the </a:t>
            </a:r>
            <a:r>
              <a:rPr lang="en-US" sz="1050" u="sng">
                <a:solidFill>
                  <a:srgbClr val="0563C1"/>
                </a:solidFill>
                <a:hlinkClick r:id="rId3">
                  <a:extLst>
                    <a:ext uri="{A12FA001-AC4F-418D-AE19-62706E023703}">
                      <ahyp:hlinkClr xmlns:ahyp="http://schemas.microsoft.com/office/drawing/2018/hyperlinkcolor" val="tx"/>
                    </a:ext>
                  </a:extLst>
                </a:hlinkClick>
              </a:rPr>
              <a:t>U.S. Census Bureau</a:t>
            </a:r>
            <a:r>
              <a:rPr lang="en-US" sz="1050"/>
              <a:t>.</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b="1"/>
              <a:t>Further identify your size under those NAICS  </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Are you a large or small business?</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Identify what NACIS can use your business products or services</a:t>
            </a:r>
            <a:endParaRPr sz="1100"/>
          </a:p>
          <a:p>
            <a:pPr marL="1085850" lvl="2" indent="-171450" algn="l" rtl="0">
              <a:lnSpc>
                <a:spcPct val="108000"/>
              </a:lnSpc>
              <a:spcBef>
                <a:spcPts val="0"/>
              </a:spcBef>
              <a:spcAft>
                <a:spcPts val="0"/>
              </a:spcAft>
              <a:buClr>
                <a:schemeClr val="dk1"/>
              </a:buClr>
              <a:buSzPts val="1000"/>
              <a:buFont typeface="Noto Sans Symbols"/>
              <a:buChar char="▪"/>
            </a:pPr>
            <a:r>
              <a:rPr lang="en-US" sz="1000"/>
              <a:t>Industry Targeting</a:t>
            </a:r>
            <a:endParaRPr sz="1100"/>
          </a:p>
          <a:p>
            <a:pPr marL="1085850" lvl="2" indent="-171450" algn="l" rtl="0">
              <a:lnSpc>
                <a:spcPct val="108000"/>
              </a:lnSpc>
              <a:spcBef>
                <a:spcPts val="0"/>
              </a:spcBef>
              <a:spcAft>
                <a:spcPts val="0"/>
              </a:spcAft>
              <a:buClr>
                <a:schemeClr val="dk1"/>
              </a:buClr>
              <a:buSzPts val="1000"/>
              <a:buFont typeface="Noto Sans Symbols"/>
              <a:buChar char="▪"/>
            </a:pPr>
            <a:r>
              <a:rPr lang="en-US" sz="1000"/>
              <a:t>Market Segmentation</a:t>
            </a:r>
            <a:endParaRPr sz="1100"/>
          </a:p>
          <a:p>
            <a:pPr marL="1085850" lvl="2" indent="-171450" algn="l" rtl="0">
              <a:lnSpc>
                <a:spcPct val="108000"/>
              </a:lnSpc>
              <a:spcBef>
                <a:spcPts val="0"/>
              </a:spcBef>
              <a:spcAft>
                <a:spcPts val="0"/>
              </a:spcAft>
              <a:buClr>
                <a:schemeClr val="dk1"/>
              </a:buClr>
              <a:buSzPts val="1000"/>
              <a:buFont typeface="Noto Sans Symbols"/>
              <a:buChar char="▪"/>
            </a:pPr>
            <a:r>
              <a:rPr lang="en-US" sz="1000"/>
              <a:t>Potential New Market</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a:t>Identify government-sponsored SB expos, trade shows, and other forums through FedBizOpps and other resources to meet and make contacts with other potential and existing Federal Contractors</a:t>
            </a:r>
            <a:endParaRPr/>
          </a:p>
          <a:p>
            <a:pPr marL="171450" lvl="0" indent="-101600" algn="l" rtl="0">
              <a:lnSpc>
                <a:spcPct val="108000"/>
              </a:lnSpc>
              <a:spcBef>
                <a:spcPts val="0"/>
              </a:spcBef>
              <a:spcAft>
                <a:spcPts val="0"/>
              </a:spcAft>
              <a:buClr>
                <a:schemeClr val="dk1"/>
              </a:buClr>
              <a:buSzPts val="1100"/>
              <a:buFont typeface="Arial"/>
              <a:buNone/>
            </a:pPr>
            <a:endParaRPr sz="1100"/>
          </a:p>
          <a:p>
            <a:pPr marL="0" lvl="0" indent="0" algn="l" rtl="0">
              <a:lnSpc>
                <a:spcPct val="100000"/>
              </a:lnSpc>
              <a:spcBef>
                <a:spcPts val="360"/>
              </a:spcBef>
              <a:spcAft>
                <a:spcPts val="0"/>
              </a:spcAft>
              <a:buSzPts val="1400"/>
              <a:buNone/>
            </a:pPr>
            <a:endParaRPr sz="1100" b="1"/>
          </a:p>
        </p:txBody>
      </p:sp>
      <p:sp>
        <p:nvSpPr>
          <p:cNvPr id="216" name="Google Shape;216;g2cc7912d4a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db0652c94_0_0: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cdb0652c94_0_0: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228" name="Google Shape;228;g2cdb0652c94_0_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c8123b102_1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100" b="1" dirty="0"/>
          </a:p>
        </p:txBody>
      </p:sp>
      <p:sp>
        <p:nvSpPr>
          <p:cNvPr id="239" name="Google Shape;239;g2cc8123b10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cdb0652c94_0_103: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cdb0652c94_0_103: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251" name="Google Shape;251;g2cdb0652c94_0_103: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cdb0652c94_0_205: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cdb0652c94_0_205: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262" name="Google Shape;262;g2cdb0652c94_0_205: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cdb0652c94_0_306: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cdb0652c94_0_306: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272" name="Google Shape;272;g2cdb0652c94_0_306: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Arial"/>
                <a:ea typeface="Arial"/>
                <a:cs typeface="Arial"/>
                <a:sym typeface="Arial"/>
              </a:rPr>
              <a:t>19</a:t>
            </a:fld>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d2b76ff6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6" name="Google Shape;86;g2cd2b76ff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cdb0652c94_0_418: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2cdb0652c94_0_418: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293" name="Google Shape;293;g2cdb0652c94_0_418: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db0652c94_0_522: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cdb0652c94_0_522: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306" name="Google Shape;306;g2cdb0652c94_0_52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cdb0652c94_0_623: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cdb0652c94_0_623: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360"/>
              </a:spcBef>
              <a:spcAft>
                <a:spcPts val="0"/>
              </a:spcAft>
              <a:buClr>
                <a:schemeClr val="dk1"/>
              </a:buClr>
              <a:buSzPts val="1100"/>
              <a:buNone/>
            </a:pPr>
            <a:endParaRPr dirty="0"/>
          </a:p>
        </p:txBody>
      </p:sp>
      <p:sp>
        <p:nvSpPr>
          <p:cNvPr id="316" name="Google Shape;316;g2cdb0652c94_0_623: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Arial"/>
                <a:ea typeface="Arial"/>
                <a:cs typeface="Arial"/>
                <a:sym typeface="Arial"/>
              </a:rPr>
              <a:t>22</a:t>
            </a:fld>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cdb0652c94_0_732:notes"/>
          <p:cNvSpPr>
            <a:spLocks noGrp="1" noRot="1" noChangeAspect="1"/>
          </p:cNvSpPr>
          <p:nvPr>
            <p:ph type="sldImg" idx="2"/>
          </p:nvPr>
        </p:nvSpPr>
        <p:spPr>
          <a:xfrm>
            <a:off x="1234125" y="1143000"/>
            <a:ext cx="4389600" cy="248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cdb0652c94_0_732: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a:p>
        </p:txBody>
      </p:sp>
      <p:sp>
        <p:nvSpPr>
          <p:cNvPr id="334" name="Google Shape;334;g2cdb0652c94_0_73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Arial"/>
                <a:ea typeface="Arial"/>
                <a:cs typeface="Arial"/>
                <a:sym typeface="Arial"/>
              </a:rPr>
              <a:t>23</a:t>
            </a:fld>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cdb0652c94_0_832:notes"/>
          <p:cNvSpPr>
            <a:spLocks noGrp="1" noRot="1" noChangeAspect="1"/>
          </p:cNvSpPr>
          <p:nvPr>
            <p:ph type="sldImg" idx="2"/>
          </p:nvPr>
        </p:nvSpPr>
        <p:spPr>
          <a:xfrm>
            <a:off x="1439863" y="563563"/>
            <a:ext cx="3827462" cy="2154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cdb0652c94_0_832:notes"/>
          <p:cNvSpPr txBox="1">
            <a:spLocks noGrp="1"/>
          </p:cNvSpPr>
          <p:nvPr>
            <p:ph type="body" idx="1"/>
          </p:nvPr>
        </p:nvSpPr>
        <p:spPr>
          <a:xfrm>
            <a:off x="250808" y="2960557"/>
            <a:ext cx="6205800" cy="53229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dirty="0"/>
          </a:p>
        </p:txBody>
      </p:sp>
      <p:sp>
        <p:nvSpPr>
          <p:cNvPr id="340" name="Google Shape;340;g2cdb0652c94_0_83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000000"/>
                </a:solidFill>
                <a:latin typeface="Arial"/>
                <a:ea typeface="Arial"/>
                <a:cs typeface="Arial"/>
                <a:sym typeface="Arial"/>
              </a:rPr>
              <a:t>24</a:t>
            </a:fld>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2" name="Google Shape;3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9" name="Google Shape;3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cc7912d4a5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Clr>
                <a:schemeClr val="dk1"/>
              </a:buClr>
              <a:buSzPts val="1100"/>
              <a:buFont typeface="Arial"/>
              <a:buNone/>
            </a:pPr>
            <a:endParaRPr sz="1100" b="1" dirty="0"/>
          </a:p>
          <a:p>
            <a:pPr marL="0" lvl="0" indent="0" algn="l" rtl="0">
              <a:lnSpc>
                <a:spcPct val="100000"/>
              </a:lnSpc>
              <a:spcBef>
                <a:spcPts val="360"/>
              </a:spcBef>
              <a:spcAft>
                <a:spcPts val="0"/>
              </a:spcAft>
              <a:buSzPts val="1400"/>
              <a:buNone/>
            </a:pPr>
            <a:endParaRPr dirty="0"/>
          </a:p>
        </p:txBody>
      </p:sp>
      <p:sp>
        <p:nvSpPr>
          <p:cNvPr id="103" name="Google Shape;103;g2cc7912d4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01600" algn="l" rtl="0">
              <a:lnSpc>
                <a:spcPct val="108000"/>
              </a:lnSpc>
              <a:spcBef>
                <a:spcPts val="0"/>
              </a:spcBef>
              <a:spcAft>
                <a:spcPts val="0"/>
              </a:spcAft>
              <a:buClr>
                <a:schemeClr val="dk1"/>
              </a:buClr>
              <a:buSzPts val="1100"/>
              <a:buFont typeface="Arial"/>
              <a:buNone/>
            </a:pPr>
            <a:endParaRPr sz="1100" dirty="0"/>
          </a:p>
          <a:p>
            <a:pPr marL="457200" lvl="1" indent="0" algn="l" rtl="0">
              <a:lnSpc>
                <a:spcPct val="108000"/>
              </a:lnSpc>
              <a:spcBef>
                <a:spcPts val="0"/>
              </a:spcBef>
              <a:spcAft>
                <a:spcPts val="0"/>
              </a:spcAft>
              <a:buClr>
                <a:schemeClr val="dk1"/>
              </a:buClr>
              <a:buSzPts val="1050"/>
              <a:buFont typeface="Arial"/>
              <a:buNone/>
            </a:pPr>
            <a:endParaRPr sz="1050" dirty="0"/>
          </a:p>
          <a:p>
            <a:pPr marL="0" lvl="0" indent="0" algn="l" rtl="0">
              <a:lnSpc>
                <a:spcPct val="100000"/>
              </a:lnSpc>
              <a:spcBef>
                <a:spcPts val="360"/>
              </a:spcBef>
              <a:spcAft>
                <a:spcPts val="0"/>
              </a:spcAft>
              <a:buSzPts val="1400"/>
              <a:buNone/>
            </a:pPr>
            <a:endParaRPr dirty="0"/>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c7912d4a5_1_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49" name="Google Shape;149;g2cc7912d4a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hapter Slide - Screen Only">
  <p:cSld name="Chapter Slide - Screen Only">
    <p:bg>
      <p:bgPr>
        <a:solidFill>
          <a:srgbClr val="003E7F"/>
        </a:solidFill>
        <a:effectLst/>
      </p:bgPr>
    </p:bg>
    <p:spTree>
      <p:nvGrpSpPr>
        <p:cNvPr id="1" name="Shape 65"/>
        <p:cNvGrpSpPr/>
        <p:nvPr/>
      </p:nvGrpSpPr>
      <p:grpSpPr>
        <a:xfrm>
          <a:off x="0" y="0"/>
          <a:ext cx="0" cy="0"/>
          <a:chOff x="0" y="0"/>
          <a:chExt cx="0" cy="0"/>
        </a:xfrm>
      </p:grpSpPr>
      <p:sp>
        <p:nvSpPr>
          <p:cNvPr id="66" name="Google Shape;66;p14"/>
          <p:cNvSpPr/>
          <p:nvPr/>
        </p:nvSpPr>
        <p:spPr>
          <a:xfrm>
            <a:off x="0" y="0"/>
            <a:ext cx="9144000" cy="5143500"/>
          </a:xfrm>
          <a:prstGeom prst="rect">
            <a:avLst/>
          </a:prstGeom>
          <a:solidFill>
            <a:srgbClr val="007E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7" name="Google Shape;67;p14"/>
          <p:cNvSpPr txBox="1">
            <a:spLocks noGrp="1"/>
          </p:cNvSpPr>
          <p:nvPr>
            <p:ph type="ctrTitle"/>
          </p:nvPr>
        </p:nvSpPr>
        <p:spPr>
          <a:xfrm>
            <a:off x="1143000" y="1676400"/>
            <a:ext cx="6858000" cy="17907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500"/>
              <a:buFont typeface="Arial"/>
              <a:buChar char="●"/>
              <a:defRPr sz="45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 with Subtitle 2">
  <p:cSld name="Title and Content - with Subtitle_2">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8650" y="161196"/>
            <a:ext cx="7886700" cy="4491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rgbClr val="003F80"/>
              </a:buClr>
              <a:buSzPts val="2800"/>
              <a:buFont typeface="Arial"/>
              <a:buChar char="●"/>
              <a:defRPr sz="2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5"/>
          <p:cNvSpPr txBox="1">
            <a:spLocks noGrp="1"/>
          </p:cNvSpPr>
          <p:nvPr>
            <p:ph type="body" idx="1"/>
          </p:nvPr>
        </p:nvSpPr>
        <p:spPr>
          <a:xfrm>
            <a:off x="628650" y="1189311"/>
            <a:ext cx="7886700" cy="3335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417815" y="4645730"/>
            <a:ext cx="17958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028950" y="4645730"/>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6873350" y="4783384"/>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5"/>
          <p:cNvSpPr txBox="1">
            <a:spLocks noGrp="1"/>
          </p:cNvSpPr>
          <p:nvPr>
            <p:ph type="subTitle" idx="2"/>
          </p:nvPr>
        </p:nvSpPr>
        <p:spPr>
          <a:xfrm>
            <a:off x="628650" y="725634"/>
            <a:ext cx="7886700" cy="5220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rgbClr val="898989"/>
              </a:buClr>
              <a:buSzPts val="1575"/>
              <a:buNone/>
              <a:defRPr sz="1575" b="1">
                <a:solidFill>
                  <a:srgbClr val="898989"/>
                </a:solidFill>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16">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81" name="Google Shape;81;p16" descr="Small Business Works logo"/>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82" name="Google Shape;82;p16"/>
          <p:cNvSpPr txBox="1">
            <a:spLocks noGrp="1"/>
          </p:cNvSpPr>
          <p:nvPr>
            <p:ph type="title" idx="4294967295"/>
          </p:nvPr>
        </p:nvSpPr>
        <p:spPr>
          <a:xfrm>
            <a:off x="2571750" y="2091875"/>
            <a:ext cx="6039000" cy="21549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59A8"/>
                </a:solidFill>
                <a:effectLst/>
                <a:uLnTx/>
                <a:uFillTx/>
                <a:latin typeface="Arial"/>
                <a:ea typeface="Arial"/>
                <a:cs typeface="Arial"/>
                <a:sym typeface="Arial"/>
              </a:rPr>
              <a:t>Small Business Works 2024</a:t>
            </a: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 </a:t>
            </a:r>
          </a:p>
          <a:p>
            <a:pPr marL="0" marR="0" lvl="0" indent="0" algn="ctr" defTabSz="914400" rtl="0" eaLnBrk="1" fontAlgn="auto" latinLnBrk="0" hangingPunct="1">
              <a:lnSpc>
                <a:spcPct val="90000"/>
              </a:lnSpc>
              <a:spcBef>
                <a:spcPts val="12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Subcontracting Strategies for Small Businesses</a:t>
            </a:r>
          </a:p>
          <a:p>
            <a:pPr marL="0" marR="0" lvl="0" indent="0" algn="r" defTabSz="914400" rtl="0" eaLnBrk="1" fontAlgn="auto" latinLnBrk="0" hangingPunct="1">
              <a:lnSpc>
                <a:spcPct val="90000"/>
              </a:lnSpc>
              <a:spcBef>
                <a:spcPts val="120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595959"/>
              </a:solidFill>
              <a:effectLst/>
              <a:uLnTx/>
              <a:uFillTx/>
              <a:latin typeface="Arial"/>
              <a:ea typeface="Arial"/>
              <a:cs typeface="Arial"/>
              <a:sym typeface="Arial"/>
            </a:endParaRPr>
          </a:p>
        </p:txBody>
      </p:sp>
      <p:pic>
        <p:nvPicPr>
          <p:cNvPr id="83" name="Google Shape;83;p16" descr="GSA Starmark"/>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Small Business Subcontracting Programs</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Regulations Require</a:t>
            </a:r>
          </a:p>
          <a:p>
            <a:pPr marL="0" marR="0" lvl="4" indent="0" algn="l" defTabSz="914400" rtl="0" eaLnBrk="1" fontAlgn="auto" latinLnBrk="0" hangingPunct="1">
              <a:lnSpc>
                <a:spcPct val="80000"/>
              </a:lnSpc>
              <a:spcBef>
                <a:spcPts val="0"/>
              </a:spcBef>
              <a:spcAft>
                <a:spcPts val="0"/>
              </a:spcAft>
              <a:buClr>
                <a:srgbClr val="1B1E29"/>
              </a:buClr>
              <a:buSzPts val="24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61" name="Google Shape;161;p2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62" name="Google Shape;162;p25" descr="Photograph of several office staff working in an office environment."/>
          <p:cNvPicPr preferRelativeResize="0"/>
          <p:nvPr/>
        </p:nvPicPr>
        <p:blipFill rotWithShape="1">
          <a:blip r:embed="rId3">
            <a:alphaModFix/>
          </a:blip>
          <a:srcRect/>
          <a:stretch/>
        </p:blipFill>
        <p:spPr>
          <a:xfrm>
            <a:off x="287225" y="1505901"/>
            <a:ext cx="3729600" cy="2947800"/>
          </a:xfrm>
          <a:prstGeom prst="rtTriangle">
            <a:avLst/>
          </a:prstGeom>
          <a:noFill/>
          <a:ln>
            <a:noFill/>
          </a:ln>
        </p:spPr>
      </p:pic>
      <p:sp>
        <p:nvSpPr>
          <p:cNvPr id="163" name="Google Shape;163;p25"/>
          <p:cNvSpPr/>
          <p:nvPr/>
        </p:nvSpPr>
        <p:spPr>
          <a:xfrm>
            <a:off x="3354830" y="2365946"/>
            <a:ext cx="411600" cy="411600"/>
          </a:xfrm>
          <a:prstGeom prst="flowChartConnector">
            <a:avLst/>
          </a:prstGeom>
          <a:solidFill>
            <a:srgbClr val="CC0000"/>
          </a:solidFill>
          <a:ln w="38100" cap="flat" cmpd="sng">
            <a:solidFill>
              <a:srgbClr val="002E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a:t>
            </a:r>
            <a:endParaRPr sz="4000" b="1" i="0" u="none" strike="noStrike" cap="none">
              <a:solidFill>
                <a:srgbClr val="FFFFFF"/>
              </a:solidFill>
              <a:latin typeface="Arial"/>
              <a:ea typeface="Arial"/>
              <a:cs typeface="Arial"/>
              <a:sym typeface="Arial"/>
            </a:endParaRPr>
          </a:p>
        </p:txBody>
      </p:sp>
      <p:sp>
        <p:nvSpPr>
          <p:cNvPr id="164" name="Google Shape;164;p25"/>
          <p:cNvSpPr/>
          <p:nvPr/>
        </p:nvSpPr>
        <p:spPr>
          <a:xfrm>
            <a:off x="2064855" y="1390746"/>
            <a:ext cx="411600" cy="411600"/>
          </a:xfrm>
          <a:prstGeom prst="flowChartConnector">
            <a:avLst/>
          </a:prstGeom>
          <a:solidFill>
            <a:srgbClr val="CC0000"/>
          </a:solidFill>
          <a:ln w="38100" cap="flat" cmpd="sng">
            <a:solidFill>
              <a:srgbClr val="002E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a:t>
            </a:r>
            <a:endParaRPr sz="4000" b="1" i="0" u="none" strike="noStrike" cap="none">
              <a:solidFill>
                <a:srgbClr val="FFFFFF"/>
              </a:solidFill>
              <a:latin typeface="Arial"/>
              <a:ea typeface="Arial"/>
              <a:cs typeface="Arial"/>
              <a:sym typeface="Arial"/>
            </a:endParaRPr>
          </a:p>
        </p:txBody>
      </p:sp>
      <p:sp>
        <p:nvSpPr>
          <p:cNvPr id="165" name="Google Shape;165;p25"/>
          <p:cNvSpPr/>
          <p:nvPr/>
        </p:nvSpPr>
        <p:spPr>
          <a:xfrm>
            <a:off x="4703780" y="3206396"/>
            <a:ext cx="411600" cy="411600"/>
          </a:xfrm>
          <a:prstGeom prst="flowChartConnector">
            <a:avLst/>
          </a:prstGeom>
          <a:solidFill>
            <a:srgbClr val="CC0000"/>
          </a:solidFill>
          <a:ln w="38100" cap="flat" cmpd="sng">
            <a:solidFill>
              <a:srgbClr val="002E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Arial"/>
              <a:buNone/>
            </a:pPr>
            <a:r>
              <a:rPr lang="en-US" sz="4000" b="1" i="0" u="none" strike="noStrike" cap="none">
                <a:solidFill>
                  <a:srgbClr val="FFFFFF"/>
                </a:solidFill>
                <a:latin typeface="Arial"/>
                <a:ea typeface="Arial"/>
                <a:cs typeface="Arial"/>
                <a:sym typeface="Arial"/>
              </a:rPr>
              <a:t>✔</a:t>
            </a:r>
            <a:endParaRPr sz="4000" b="1" i="0" u="none" strike="noStrike" cap="none">
              <a:solidFill>
                <a:srgbClr val="FFFFFF"/>
              </a:solidFill>
              <a:latin typeface="Arial"/>
              <a:ea typeface="Arial"/>
              <a:cs typeface="Arial"/>
              <a:sym typeface="Arial"/>
            </a:endParaRPr>
          </a:p>
        </p:txBody>
      </p:sp>
      <p:sp>
        <p:nvSpPr>
          <p:cNvPr id="166" name="Google Shape;166;p25"/>
          <p:cNvSpPr txBox="1"/>
          <p:nvPr/>
        </p:nvSpPr>
        <p:spPr>
          <a:xfrm>
            <a:off x="2551496" y="1297162"/>
            <a:ext cx="5678100" cy="598800"/>
          </a:xfrm>
          <a:prstGeom prst="rect">
            <a:avLst/>
          </a:prstGeom>
          <a:noFill/>
          <a:ln>
            <a:noFill/>
          </a:ln>
        </p:spPr>
        <p:txBody>
          <a:bodyPr spcFirstLastPara="1" wrap="square" lIns="91425" tIns="45700" rIns="91425" bIns="45700" anchor="t" anchorCtr="0">
            <a:noAutofit/>
          </a:bodyPr>
          <a:lstStyle/>
          <a:p>
            <a:pPr marL="0" lvl="4" indent="0" algn="l" rtl="0">
              <a:lnSpc>
                <a:spcPct val="80000"/>
              </a:lnSpc>
              <a:spcBef>
                <a:spcPts val="0"/>
              </a:spcBef>
              <a:spcAft>
                <a:spcPts val="0"/>
              </a:spcAft>
              <a:buNone/>
            </a:pPr>
            <a:r>
              <a:rPr lang="en-US" sz="2400" b="1">
                <a:solidFill>
                  <a:srgbClr val="1B1E29"/>
                </a:solidFill>
              </a:rPr>
              <a:t>Utilization of small business concerns</a:t>
            </a:r>
            <a:endParaRPr sz="1350">
              <a:solidFill>
                <a:srgbClr val="1B1E29"/>
              </a:solidFill>
            </a:endParaRPr>
          </a:p>
        </p:txBody>
      </p:sp>
      <p:sp>
        <p:nvSpPr>
          <p:cNvPr id="167" name="Google Shape;167;p25"/>
          <p:cNvSpPr txBox="1"/>
          <p:nvPr/>
        </p:nvSpPr>
        <p:spPr>
          <a:xfrm>
            <a:off x="3908433" y="2377788"/>
            <a:ext cx="3717000" cy="387900"/>
          </a:xfrm>
          <a:prstGeom prst="rect">
            <a:avLst/>
          </a:prstGeom>
          <a:noFill/>
          <a:ln>
            <a:noFill/>
          </a:ln>
        </p:spPr>
        <p:txBody>
          <a:bodyPr spcFirstLastPara="1" wrap="square" lIns="91425" tIns="45700" rIns="91425" bIns="45700" anchor="t" anchorCtr="0">
            <a:spAutoFit/>
          </a:bodyPr>
          <a:lstStyle/>
          <a:p>
            <a:pPr marL="0" marR="0" lvl="4" indent="0" algn="l" rtl="0">
              <a:lnSpc>
                <a:spcPct val="80000"/>
              </a:lnSpc>
              <a:spcBef>
                <a:spcPts val="0"/>
              </a:spcBef>
              <a:spcAft>
                <a:spcPts val="0"/>
              </a:spcAft>
              <a:buClr>
                <a:srgbClr val="1B1E29"/>
              </a:buClr>
              <a:buSzPts val="2400"/>
              <a:buFont typeface="Arial"/>
              <a:buNone/>
            </a:pPr>
            <a:r>
              <a:rPr lang="en-US" sz="2400" b="1" i="0" u="none" strike="noStrike" cap="none">
                <a:solidFill>
                  <a:srgbClr val="1B1E29"/>
                </a:solidFill>
                <a:latin typeface="Arial"/>
                <a:ea typeface="Arial"/>
                <a:cs typeface="Arial"/>
                <a:sym typeface="Arial"/>
              </a:rPr>
              <a:t>Subcontracting plans</a:t>
            </a:r>
            <a:endParaRPr/>
          </a:p>
        </p:txBody>
      </p:sp>
      <p:sp>
        <p:nvSpPr>
          <p:cNvPr id="168" name="Google Shape;168;p25"/>
          <p:cNvSpPr txBox="1"/>
          <p:nvPr/>
        </p:nvSpPr>
        <p:spPr>
          <a:xfrm>
            <a:off x="5265673" y="3206396"/>
            <a:ext cx="3362400" cy="695700"/>
          </a:xfrm>
          <a:prstGeom prst="rect">
            <a:avLst/>
          </a:prstGeom>
          <a:noFill/>
          <a:ln>
            <a:noFill/>
          </a:ln>
        </p:spPr>
        <p:txBody>
          <a:bodyPr spcFirstLastPara="1" wrap="square" lIns="91425" tIns="45700" rIns="91425" bIns="45700" anchor="t" anchorCtr="0">
            <a:spAutoFit/>
          </a:bodyPr>
          <a:lstStyle/>
          <a:p>
            <a:pPr marL="0" marR="0" lvl="4" indent="0" algn="l" rtl="0">
              <a:lnSpc>
                <a:spcPct val="80000"/>
              </a:lnSpc>
              <a:spcBef>
                <a:spcPts val="0"/>
              </a:spcBef>
              <a:spcAft>
                <a:spcPts val="0"/>
              </a:spcAft>
              <a:buClr>
                <a:srgbClr val="1B1E29"/>
              </a:buClr>
              <a:buSzPts val="2400"/>
              <a:buFont typeface="Arial"/>
              <a:buNone/>
            </a:pPr>
            <a:r>
              <a:rPr lang="en-US" sz="2400" b="1" i="0" u="none" strike="noStrike" cap="none">
                <a:solidFill>
                  <a:srgbClr val="1B1E29"/>
                </a:solidFill>
                <a:latin typeface="Arial"/>
                <a:ea typeface="Arial"/>
                <a:cs typeface="Arial"/>
                <a:sym typeface="Arial"/>
              </a:rPr>
              <a:t>Compliance reviews</a:t>
            </a:r>
            <a:endParaRPr sz="2400" b="1" i="0" u="none" strike="noStrike" cap="none">
              <a:solidFill>
                <a:srgbClr val="1B1E29"/>
              </a:solidFill>
              <a:latin typeface="Arial"/>
              <a:ea typeface="Arial"/>
              <a:cs typeface="Arial"/>
              <a:sym typeface="Arial"/>
            </a:endParaRPr>
          </a:p>
          <a:p>
            <a:pPr marL="0" marR="0" lvl="0" indent="0" algn="l" rtl="0">
              <a:lnSpc>
                <a:spcPct val="100000"/>
              </a:lnSpc>
              <a:spcBef>
                <a:spcPts val="0"/>
              </a:spcBef>
              <a:spcAft>
                <a:spcPts val="0"/>
              </a:spcAft>
              <a:buClr>
                <a:srgbClr val="1B1E29"/>
              </a:buClr>
              <a:buSzPts val="2000"/>
              <a:buFont typeface="Calibri"/>
              <a:buNone/>
            </a:pPr>
            <a:endParaRPr sz="2000" b="1" i="0" u="none" strike="noStrike" cap="none">
              <a:solidFill>
                <a:srgbClr val="1B1E2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Subcontracting Risk</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4" indent="0" algn="l" defTabSz="914400" rtl="0" eaLnBrk="1" fontAlgn="auto" latinLnBrk="0" hangingPunct="1">
              <a:lnSpc>
                <a:spcPct val="80000"/>
              </a:lnSpc>
              <a:spcBef>
                <a:spcPts val="0"/>
              </a:spcBef>
              <a:spcAft>
                <a:spcPts val="0"/>
              </a:spcAft>
              <a:buClr>
                <a:srgbClr val="1B1E29"/>
              </a:buClr>
              <a:buSzPts val="24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74" name="Google Shape;174;p2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75" name="Google Shape;175;p26"/>
          <p:cNvSpPr txBox="1"/>
          <p:nvPr/>
        </p:nvSpPr>
        <p:spPr>
          <a:xfrm>
            <a:off x="6796510" y="6194307"/>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rPr>
              <a:t>11</a:t>
            </a:fld>
            <a:endParaRPr sz="900">
              <a:solidFill>
                <a:srgbClr val="89898B"/>
              </a:solidFill>
            </a:endParaRPr>
          </a:p>
        </p:txBody>
      </p:sp>
      <p:sp>
        <p:nvSpPr>
          <p:cNvPr id="176" name="Google Shape;176;p26"/>
          <p:cNvSpPr/>
          <p:nvPr/>
        </p:nvSpPr>
        <p:spPr>
          <a:xfrm>
            <a:off x="547500" y="669451"/>
            <a:ext cx="641100" cy="642900"/>
          </a:xfrm>
          <a:prstGeom prst="ellipse">
            <a:avLst/>
          </a:prstGeom>
          <a:solidFill>
            <a:srgbClr val="CC0000"/>
          </a:solidFill>
          <a:ln w="57150" cap="flat" cmpd="sng">
            <a:solidFill>
              <a:srgbClr val="002E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rgbClr val="FFFFFF"/>
                </a:solidFill>
                <a:latin typeface="Arial"/>
                <a:ea typeface="Arial"/>
                <a:cs typeface="Arial"/>
                <a:sym typeface="Arial"/>
              </a:rPr>
              <a:t>1</a:t>
            </a:r>
            <a:endParaRPr sz="3600" b="1" i="0" u="none" strike="noStrike" cap="none">
              <a:solidFill>
                <a:srgbClr val="FFFFFF"/>
              </a:solidFill>
              <a:latin typeface="Arial"/>
              <a:ea typeface="Arial"/>
              <a:cs typeface="Arial"/>
              <a:sym typeface="Arial"/>
            </a:endParaRPr>
          </a:p>
        </p:txBody>
      </p:sp>
      <p:sp>
        <p:nvSpPr>
          <p:cNvPr id="177" name="Google Shape;177;p26"/>
          <p:cNvSpPr/>
          <p:nvPr/>
        </p:nvSpPr>
        <p:spPr>
          <a:xfrm>
            <a:off x="1377725" y="696400"/>
            <a:ext cx="5139600" cy="119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i="0" u="none" strike="noStrike" cap="none">
                <a:solidFill>
                  <a:srgbClr val="002E6D"/>
                </a:solidFill>
                <a:latin typeface="Arial"/>
                <a:ea typeface="Arial"/>
                <a:cs typeface="Arial"/>
                <a:sym typeface="Arial"/>
              </a:rPr>
              <a:t>Bait and Switch</a:t>
            </a:r>
            <a:endParaRPr sz="700"/>
          </a:p>
          <a:p>
            <a:pPr marL="285750" marR="0" lvl="0" indent="-241300" algn="l" rtl="0">
              <a:spcBef>
                <a:spcPts val="0"/>
              </a:spcBef>
              <a:spcAft>
                <a:spcPts val="0"/>
              </a:spcAft>
              <a:buClr>
                <a:srgbClr val="1B1E29"/>
              </a:buClr>
              <a:buSzPts val="1100"/>
              <a:buFont typeface="Noto Sans Symbols"/>
              <a:buChar char="▪"/>
            </a:pPr>
            <a:r>
              <a:rPr lang="en-US" sz="1100" b="0" i="0" u="none" strike="noStrike" cap="none">
                <a:solidFill>
                  <a:srgbClr val="1B1E29"/>
                </a:solidFill>
                <a:latin typeface="Arial"/>
                <a:ea typeface="Arial"/>
                <a:cs typeface="Arial"/>
                <a:sym typeface="Arial"/>
              </a:rPr>
              <a:t>Providing information on a proposal but not being given the work once the contract has been awarded</a:t>
            </a:r>
            <a:endParaRPr sz="700"/>
          </a:p>
          <a:p>
            <a:pPr marL="285750" marR="0" lvl="0" indent="-241300" algn="l" rtl="0">
              <a:spcBef>
                <a:spcPts val="0"/>
              </a:spcBef>
              <a:spcAft>
                <a:spcPts val="0"/>
              </a:spcAft>
              <a:buClr>
                <a:srgbClr val="1B1E29"/>
              </a:buClr>
              <a:buSzPts val="1100"/>
              <a:buFont typeface="Noto Sans Symbols"/>
              <a:buChar char="▪"/>
            </a:pPr>
            <a:r>
              <a:rPr lang="en-US" sz="1100" b="0" i="0" u="none" strike="noStrike" cap="none">
                <a:solidFill>
                  <a:srgbClr val="1B1E29"/>
                </a:solidFill>
                <a:latin typeface="Arial"/>
                <a:ea typeface="Arial"/>
                <a:cs typeface="Arial"/>
                <a:sym typeface="Arial"/>
              </a:rPr>
              <a:t>Federal Regulation prohibits and addresses what a SB shall do when they are a victim of Bait and Switch</a:t>
            </a:r>
            <a:endParaRPr sz="1100" b="0" i="0" u="none" strike="noStrike" cap="none">
              <a:solidFill>
                <a:srgbClr val="1B1E29"/>
              </a:solidFill>
              <a:latin typeface="Arial"/>
              <a:ea typeface="Arial"/>
              <a:cs typeface="Arial"/>
              <a:sym typeface="Arial"/>
            </a:endParaRPr>
          </a:p>
        </p:txBody>
      </p:sp>
      <p:sp>
        <p:nvSpPr>
          <p:cNvPr id="178" name="Google Shape;178;p26"/>
          <p:cNvSpPr/>
          <p:nvPr/>
        </p:nvSpPr>
        <p:spPr>
          <a:xfrm>
            <a:off x="565200" y="2022701"/>
            <a:ext cx="605700" cy="602400"/>
          </a:xfrm>
          <a:prstGeom prst="ellipse">
            <a:avLst/>
          </a:prstGeom>
          <a:solidFill>
            <a:srgbClr val="CC0000"/>
          </a:solidFill>
          <a:ln w="57150" cap="flat" cmpd="sng">
            <a:solidFill>
              <a:srgbClr val="002E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rgbClr val="FFFFFF"/>
                </a:solidFill>
                <a:latin typeface="Arial"/>
                <a:ea typeface="Arial"/>
                <a:cs typeface="Arial"/>
                <a:sym typeface="Arial"/>
              </a:rPr>
              <a:t>2</a:t>
            </a:r>
            <a:endParaRPr sz="3600"/>
          </a:p>
        </p:txBody>
      </p:sp>
      <p:sp>
        <p:nvSpPr>
          <p:cNvPr id="179" name="Google Shape;179;p26"/>
          <p:cNvSpPr/>
          <p:nvPr/>
        </p:nvSpPr>
        <p:spPr>
          <a:xfrm>
            <a:off x="1527975" y="2022702"/>
            <a:ext cx="6970800" cy="6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i="0" u="none" strike="noStrike" cap="none">
                <a:solidFill>
                  <a:srgbClr val="002E6D"/>
                </a:solidFill>
                <a:latin typeface="Arial"/>
                <a:ea typeface="Arial"/>
                <a:cs typeface="Arial"/>
                <a:sym typeface="Arial"/>
              </a:rPr>
              <a:t>Untimely Payments</a:t>
            </a:r>
            <a:endParaRPr sz="1700"/>
          </a:p>
          <a:p>
            <a:pPr marL="285750" marR="0" lvl="0" indent="-241300" algn="l" rtl="0">
              <a:spcBef>
                <a:spcPts val="0"/>
              </a:spcBef>
              <a:spcAft>
                <a:spcPts val="0"/>
              </a:spcAft>
              <a:buClr>
                <a:srgbClr val="1B1E29"/>
              </a:buClr>
              <a:buSzPts val="1100"/>
              <a:buFont typeface="Noto Sans Symbols"/>
              <a:buChar char="▪"/>
            </a:pPr>
            <a:r>
              <a:rPr lang="en-US" sz="1100">
                <a:solidFill>
                  <a:srgbClr val="1B1E29"/>
                </a:solidFill>
                <a:latin typeface="Arial"/>
                <a:ea typeface="Arial"/>
                <a:cs typeface="Arial"/>
                <a:sym typeface="Arial"/>
              </a:rPr>
              <a:t>Federal Regulation prohibits untimely payments and addresses what is acceptable for late payment and what a SB shall do when they are a victim of Untimely payments </a:t>
            </a:r>
            <a:endParaRPr sz="1100"/>
          </a:p>
        </p:txBody>
      </p:sp>
      <p:sp>
        <p:nvSpPr>
          <p:cNvPr id="180" name="Google Shape;180;p26"/>
          <p:cNvSpPr/>
          <p:nvPr/>
        </p:nvSpPr>
        <p:spPr>
          <a:xfrm>
            <a:off x="565200" y="2976300"/>
            <a:ext cx="605700" cy="602400"/>
          </a:xfrm>
          <a:prstGeom prst="ellipse">
            <a:avLst/>
          </a:prstGeom>
          <a:solidFill>
            <a:srgbClr val="CC0000"/>
          </a:solidFill>
          <a:ln w="57150" cap="flat" cmpd="sng">
            <a:solidFill>
              <a:srgbClr val="002E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FFFF"/>
                </a:solidFill>
                <a:latin typeface="Arial"/>
                <a:ea typeface="Arial"/>
                <a:cs typeface="Arial"/>
                <a:sym typeface="Arial"/>
              </a:rPr>
              <a:t>3</a:t>
            </a:r>
            <a:endParaRPr sz="4200" b="1">
              <a:solidFill>
                <a:srgbClr val="FFFFFF"/>
              </a:solidFill>
              <a:latin typeface="Arial"/>
              <a:ea typeface="Arial"/>
              <a:cs typeface="Arial"/>
              <a:sym typeface="Arial"/>
            </a:endParaRPr>
          </a:p>
        </p:txBody>
      </p:sp>
      <p:sp>
        <p:nvSpPr>
          <p:cNvPr id="181" name="Google Shape;181;p26"/>
          <p:cNvSpPr/>
          <p:nvPr/>
        </p:nvSpPr>
        <p:spPr>
          <a:xfrm>
            <a:off x="1527980" y="3067858"/>
            <a:ext cx="7132200"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rgbClr val="002E6D"/>
                </a:solidFill>
                <a:latin typeface="Arial"/>
                <a:ea typeface="Arial"/>
                <a:cs typeface="Arial"/>
                <a:sym typeface="Arial"/>
              </a:rPr>
              <a:t>Delay</a:t>
            </a:r>
            <a:endParaRPr sz="1700" b="1">
              <a:solidFill>
                <a:srgbClr val="002E6D"/>
              </a:solidFill>
              <a:latin typeface="Arial"/>
              <a:ea typeface="Arial"/>
              <a:cs typeface="Arial"/>
              <a:sym typeface="Arial"/>
            </a:endParaRPr>
          </a:p>
          <a:p>
            <a:pPr marL="285750" marR="0" lvl="1" indent="-241300" algn="l" rtl="0">
              <a:spcBef>
                <a:spcPts val="0"/>
              </a:spcBef>
              <a:spcAft>
                <a:spcPts val="0"/>
              </a:spcAft>
              <a:buClr>
                <a:srgbClr val="1B1E29"/>
              </a:buClr>
              <a:buSzPts val="1100"/>
              <a:buFont typeface="Noto Sans Symbols"/>
              <a:buChar char="▪"/>
            </a:pPr>
            <a:r>
              <a:rPr lang="en-US" sz="1100" b="0" i="0" u="none" strike="noStrike" cap="none">
                <a:solidFill>
                  <a:srgbClr val="1B1E29"/>
                </a:solidFill>
                <a:latin typeface="Arial"/>
                <a:ea typeface="Arial"/>
                <a:cs typeface="Arial"/>
                <a:sym typeface="Arial"/>
              </a:rPr>
              <a:t>No control over the delay caused by  dependency (work that must be done prior to you starting your work</a:t>
            </a:r>
            <a:endParaRPr sz="1100"/>
          </a:p>
        </p:txBody>
      </p:sp>
      <p:sp>
        <p:nvSpPr>
          <p:cNvPr id="182" name="Google Shape;182;p26"/>
          <p:cNvSpPr/>
          <p:nvPr/>
        </p:nvSpPr>
        <p:spPr>
          <a:xfrm>
            <a:off x="595350" y="3929900"/>
            <a:ext cx="545400" cy="545700"/>
          </a:xfrm>
          <a:prstGeom prst="ellipse">
            <a:avLst/>
          </a:prstGeom>
          <a:solidFill>
            <a:srgbClr val="CC0000"/>
          </a:solidFill>
          <a:ln w="57150" cap="flat" cmpd="sng">
            <a:solidFill>
              <a:srgbClr val="002E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FFFF"/>
                </a:solidFill>
                <a:latin typeface="Arial"/>
                <a:ea typeface="Arial"/>
                <a:cs typeface="Arial"/>
                <a:sym typeface="Arial"/>
              </a:rPr>
              <a:t>4</a:t>
            </a:r>
            <a:endParaRPr sz="4200" b="1">
              <a:solidFill>
                <a:srgbClr val="FFFFFF"/>
              </a:solidFill>
              <a:latin typeface="Arial"/>
              <a:ea typeface="Arial"/>
              <a:cs typeface="Arial"/>
              <a:sym typeface="Arial"/>
            </a:endParaRPr>
          </a:p>
        </p:txBody>
      </p:sp>
      <p:sp>
        <p:nvSpPr>
          <p:cNvPr id="183" name="Google Shape;183;p26"/>
          <p:cNvSpPr/>
          <p:nvPr/>
        </p:nvSpPr>
        <p:spPr>
          <a:xfrm>
            <a:off x="1482526" y="3817074"/>
            <a:ext cx="69708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rgbClr val="002E6D"/>
                </a:solidFill>
                <a:latin typeface="Arial"/>
                <a:ea typeface="Arial"/>
                <a:cs typeface="Arial"/>
                <a:sym typeface="Arial"/>
              </a:rPr>
              <a:t>Project Performance</a:t>
            </a:r>
            <a:endParaRPr sz="1700"/>
          </a:p>
          <a:p>
            <a:pPr marL="285750" marR="0" lvl="1" indent="-241300" algn="l" rtl="0">
              <a:spcBef>
                <a:spcPts val="0"/>
              </a:spcBef>
              <a:spcAft>
                <a:spcPts val="0"/>
              </a:spcAft>
              <a:buClr>
                <a:srgbClr val="1B1E29"/>
              </a:buClr>
              <a:buSzPts val="1100"/>
              <a:buFont typeface="Noto Sans Symbols"/>
              <a:buChar char="▪"/>
            </a:pPr>
            <a:r>
              <a:rPr lang="en-US" sz="1100" b="0" i="0" u="none" strike="noStrike" cap="none">
                <a:solidFill>
                  <a:srgbClr val="1B1E29"/>
                </a:solidFill>
                <a:latin typeface="Arial"/>
                <a:ea typeface="Arial"/>
                <a:cs typeface="Arial"/>
                <a:sym typeface="Arial"/>
              </a:rPr>
              <a:t>Federal Government contractor’s overall contract performance assessment is dependent on all subcontractors’  performance.  A subcontractor’s poor performance can give them a bad name in the industry</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a:spLocks noGrp="1"/>
          </p:cNvSpPr>
          <p:nvPr>
            <p:ph type="title" idx="4294967295"/>
          </p:nvPr>
        </p:nvSpPr>
        <p:spPr>
          <a:xfrm>
            <a:off x="447025" y="164100"/>
            <a:ext cx="8006400" cy="4356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2500" b="0"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2500" b="0" i="0" u="none" strike="noStrike" kern="0" cap="none" spc="0" normalizeH="0" baseline="0" noProof="0" dirty="0">
                <a:ln>
                  <a:noFill/>
                </a:ln>
                <a:solidFill>
                  <a:srgbClr val="3864B2"/>
                </a:solidFill>
                <a:effectLst/>
                <a:uLnTx/>
                <a:uFillTx/>
                <a:latin typeface="Arial"/>
                <a:ea typeface="Arial"/>
                <a:cs typeface="Arial"/>
                <a:sym typeface="Arial"/>
              </a:rPr>
              <a:t>How Do I Become a Federal Government SB Contractor</a:t>
            </a: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4" indent="0" algn="l" defTabSz="914400" rtl="0" eaLnBrk="1" fontAlgn="auto" latinLnBrk="0" hangingPunct="1">
              <a:lnSpc>
                <a:spcPct val="80000"/>
              </a:lnSpc>
              <a:spcBef>
                <a:spcPts val="0"/>
              </a:spcBef>
              <a:spcAft>
                <a:spcPts val="0"/>
              </a:spcAft>
              <a:buClr>
                <a:srgbClr val="1B1E29"/>
              </a:buClr>
              <a:buSzPts val="24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89" name="Google Shape;189;p2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90" name="Google Shape;190;p27"/>
          <p:cNvSpPr txBox="1"/>
          <p:nvPr/>
        </p:nvSpPr>
        <p:spPr>
          <a:xfrm>
            <a:off x="6796510" y="6194307"/>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rPr>
              <a:t>12</a:t>
            </a:fld>
            <a:endParaRPr sz="900">
              <a:solidFill>
                <a:srgbClr val="89898B"/>
              </a:solidFill>
            </a:endParaRPr>
          </a:p>
        </p:txBody>
      </p:sp>
      <p:grpSp>
        <p:nvGrpSpPr>
          <p:cNvPr id="191" name="Google Shape;191;p27">
            <a:extLst>
              <a:ext uri="{C183D7F6-B498-43B3-948B-1728B52AA6E4}">
                <adec:decorative xmlns:adec="http://schemas.microsoft.com/office/drawing/2017/decorative" val="1"/>
              </a:ext>
            </a:extLst>
          </p:cNvPr>
          <p:cNvGrpSpPr/>
          <p:nvPr/>
        </p:nvGrpSpPr>
        <p:grpSpPr>
          <a:xfrm>
            <a:off x="1016745" y="893275"/>
            <a:ext cx="6804007" cy="3404533"/>
            <a:chOff x="388173" y="1269"/>
            <a:chExt cx="7110468" cy="4443980"/>
          </a:xfrm>
        </p:grpSpPr>
        <p:sp>
          <p:nvSpPr>
            <p:cNvPr id="192" name="Google Shape;192;p27"/>
            <p:cNvSpPr/>
            <p:nvPr/>
          </p:nvSpPr>
          <p:spPr>
            <a:xfrm>
              <a:off x="388173" y="126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txBox="1"/>
            <p:nvPr/>
          </p:nvSpPr>
          <p:spPr>
            <a:xfrm>
              <a:off x="388173" y="1269"/>
              <a:ext cx="2222100" cy="1333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a:solidFill>
                    <a:srgbClr val="FFFFFF"/>
                  </a:solidFill>
                  <a:latin typeface="Calibri"/>
                  <a:ea typeface="Calibri"/>
                  <a:cs typeface="Calibri"/>
                  <a:sym typeface="Calibri"/>
                </a:rPr>
                <a:t>Meet Federal Government requirements</a:t>
              </a:r>
              <a:endParaRPr/>
            </a:p>
          </p:txBody>
        </p:sp>
        <p:sp>
          <p:nvSpPr>
            <p:cNvPr id="194" name="Google Shape;194;p27"/>
            <p:cNvSpPr/>
            <p:nvPr/>
          </p:nvSpPr>
          <p:spPr>
            <a:xfrm>
              <a:off x="2832357" y="126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txBox="1"/>
            <p:nvPr/>
          </p:nvSpPr>
          <p:spPr>
            <a:xfrm>
              <a:off x="2832357" y="1269"/>
              <a:ext cx="2222100" cy="1333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a:solidFill>
                    <a:srgbClr val="FFFFFF"/>
                  </a:solidFill>
                  <a:latin typeface="Calibri"/>
                  <a:ea typeface="Calibri"/>
                  <a:cs typeface="Calibri"/>
                  <a:sym typeface="Calibri"/>
                </a:rPr>
                <a:t>Identify your target market</a:t>
              </a:r>
              <a:endParaRPr/>
            </a:p>
          </p:txBody>
        </p:sp>
        <p:sp>
          <p:nvSpPr>
            <p:cNvPr id="196" name="Google Shape;196;p27"/>
            <p:cNvSpPr/>
            <p:nvPr/>
          </p:nvSpPr>
          <p:spPr>
            <a:xfrm>
              <a:off x="5276541" y="126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txBox="1"/>
            <p:nvPr/>
          </p:nvSpPr>
          <p:spPr>
            <a:xfrm>
              <a:off x="5276541" y="1269"/>
              <a:ext cx="2222100" cy="1333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a:solidFill>
                    <a:srgbClr val="FFFFFF"/>
                  </a:solidFill>
                  <a:latin typeface="Calibri"/>
                  <a:ea typeface="Calibri"/>
                  <a:cs typeface="Calibri"/>
                  <a:sym typeface="Calibri"/>
                </a:rPr>
                <a:t>Federal Government systems that provide promotional marketing assistance </a:t>
              </a:r>
              <a:endParaRPr/>
            </a:p>
          </p:txBody>
        </p:sp>
        <p:sp>
          <p:nvSpPr>
            <p:cNvPr id="198" name="Google Shape;198;p27"/>
            <p:cNvSpPr/>
            <p:nvPr/>
          </p:nvSpPr>
          <p:spPr>
            <a:xfrm>
              <a:off x="388173" y="155665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txBox="1"/>
            <p:nvPr/>
          </p:nvSpPr>
          <p:spPr>
            <a:xfrm>
              <a:off x="388173" y="1556659"/>
              <a:ext cx="2222100" cy="1333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a:solidFill>
                    <a:srgbClr val="FFFFFF"/>
                  </a:solidFill>
                  <a:latin typeface="Calibri"/>
                  <a:ea typeface="Calibri"/>
                  <a:cs typeface="Calibri"/>
                  <a:sym typeface="Calibri"/>
                </a:rPr>
                <a:t>Become familiar with the Federal Government contractors in your market and their suppliers</a:t>
              </a:r>
              <a:endParaRPr sz="1200"/>
            </a:p>
          </p:txBody>
        </p:sp>
        <p:sp>
          <p:nvSpPr>
            <p:cNvPr id="200" name="Google Shape;200;p27"/>
            <p:cNvSpPr/>
            <p:nvPr/>
          </p:nvSpPr>
          <p:spPr>
            <a:xfrm>
              <a:off x="2832357" y="155665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txBox="1"/>
            <p:nvPr/>
          </p:nvSpPr>
          <p:spPr>
            <a:xfrm>
              <a:off x="2832357" y="1556659"/>
              <a:ext cx="2222100" cy="1333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a:solidFill>
                    <a:srgbClr val="FFFFFF"/>
                  </a:solidFill>
                  <a:latin typeface="Calibri"/>
                  <a:ea typeface="Calibri"/>
                  <a:cs typeface="Calibri"/>
                  <a:sym typeface="Calibri"/>
                </a:rPr>
                <a:t>Identify subcontracting possibilities and opportunities</a:t>
              </a:r>
              <a:endParaRPr/>
            </a:p>
          </p:txBody>
        </p:sp>
        <p:sp>
          <p:nvSpPr>
            <p:cNvPr id="202" name="Google Shape;202;p27"/>
            <p:cNvSpPr/>
            <p:nvPr/>
          </p:nvSpPr>
          <p:spPr>
            <a:xfrm>
              <a:off x="5276541" y="155665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txBox="1"/>
            <p:nvPr/>
          </p:nvSpPr>
          <p:spPr>
            <a:xfrm>
              <a:off x="5276541" y="1556659"/>
              <a:ext cx="2222100" cy="1333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a:solidFill>
                    <a:srgbClr val="FFFFFF"/>
                  </a:solidFill>
                  <a:latin typeface="Calibri"/>
                  <a:ea typeface="Calibri"/>
                  <a:cs typeface="Calibri"/>
                  <a:sym typeface="Calibri"/>
                </a:rPr>
                <a:t>Submit a bid with an SB self-certification</a:t>
              </a:r>
              <a:endParaRPr/>
            </a:p>
          </p:txBody>
        </p:sp>
        <p:sp>
          <p:nvSpPr>
            <p:cNvPr id="204" name="Google Shape;204;p27"/>
            <p:cNvSpPr/>
            <p:nvPr/>
          </p:nvSpPr>
          <p:spPr>
            <a:xfrm>
              <a:off x="2832357" y="311204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txBox="1"/>
            <p:nvPr/>
          </p:nvSpPr>
          <p:spPr>
            <a:xfrm>
              <a:off x="2832357" y="3112049"/>
              <a:ext cx="2222100" cy="13332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a:solidFill>
                    <a:srgbClr val="FFFFFF"/>
                  </a:solidFill>
                  <a:latin typeface="Calibri"/>
                  <a:ea typeface="Calibri"/>
                  <a:cs typeface="Calibri"/>
                  <a:sym typeface="Calibri"/>
                </a:rPr>
                <a:t>Review and accept contract terms</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a:spLocks noGrp="1"/>
          </p:cNvSpPr>
          <p:nvPr>
            <p:ph type="title" idx="4294967295"/>
          </p:nvPr>
        </p:nvSpPr>
        <p:spPr>
          <a:xfrm>
            <a:off x="192375" y="265950"/>
            <a:ext cx="8661300" cy="11826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000" b="0" i="0" u="none" strike="noStrike" kern="0" cap="none" spc="0" normalizeH="0" baseline="0" noProof="0" dirty="0">
                <a:ln>
                  <a:noFill/>
                </a:ln>
                <a:solidFill>
                  <a:srgbClr val="3864B2"/>
                </a:solidFill>
                <a:effectLst/>
                <a:uLnTx/>
                <a:uFillTx/>
                <a:latin typeface="Arial"/>
                <a:ea typeface="Arial"/>
                <a:cs typeface="Arial"/>
                <a:sym typeface="Arial"/>
              </a:rPr>
              <a:t>Requirements for a Small Business Subcontractor </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4" indent="0" algn="l" defTabSz="914400" rtl="0" eaLnBrk="1" fontAlgn="auto" latinLnBrk="0" hangingPunct="1">
              <a:lnSpc>
                <a:spcPct val="80000"/>
              </a:lnSpc>
              <a:spcBef>
                <a:spcPts val="0"/>
              </a:spcBef>
              <a:spcAft>
                <a:spcPts val="0"/>
              </a:spcAft>
              <a:buClr>
                <a:srgbClr val="1B1E29"/>
              </a:buClr>
              <a:buSzPts val="24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211" name="Google Shape;211;p2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12" name="Google Shape;212;p28"/>
          <p:cNvSpPr txBox="1"/>
          <p:nvPr/>
        </p:nvSpPr>
        <p:spPr>
          <a:xfrm>
            <a:off x="6796510" y="6194307"/>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rPr>
              <a:t>13</a:t>
            </a:fld>
            <a:endParaRPr sz="900">
              <a:solidFill>
                <a:srgbClr val="89898B"/>
              </a:solidFill>
            </a:endParaRPr>
          </a:p>
        </p:txBody>
      </p:sp>
      <p:pic>
        <p:nvPicPr>
          <p:cNvPr id="213" name="Google Shape;213;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22450" y="858650"/>
            <a:ext cx="5332655" cy="3426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a:spLocks noGrp="1"/>
          </p:cNvSpPr>
          <p:nvPr>
            <p:ph type="title" idx="4294967295"/>
          </p:nvPr>
        </p:nvSpPr>
        <p:spPr>
          <a:xfrm>
            <a:off x="1010215" y="319128"/>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Identify Your Target Market</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4" indent="0" algn="l" defTabSz="914400" rtl="0" eaLnBrk="1" fontAlgn="auto" latinLnBrk="0" hangingPunct="1">
              <a:lnSpc>
                <a:spcPct val="80000"/>
              </a:lnSpc>
              <a:spcBef>
                <a:spcPts val="0"/>
              </a:spcBef>
              <a:spcAft>
                <a:spcPts val="0"/>
              </a:spcAft>
              <a:buClr>
                <a:srgbClr val="1B1E29"/>
              </a:buClr>
              <a:buSzPts val="24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219" name="Google Shape;219;p2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20" name="Google Shape;220;p29"/>
          <p:cNvSpPr txBox="1"/>
          <p:nvPr/>
        </p:nvSpPr>
        <p:spPr>
          <a:xfrm>
            <a:off x="6796510" y="6194307"/>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rPr>
              <a:t>14</a:t>
            </a:fld>
            <a:endParaRPr sz="900">
              <a:solidFill>
                <a:srgbClr val="89898B"/>
              </a:solidFill>
            </a:endParaRPr>
          </a:p>
        </p:txBody>
      </p:sp>
      <p:sp>
        <p:nvSpPr>
          <p:cNvPr id="221" name="Google Shape;221;p29"/>
          <p:cNvSpPr txBox="1"/>
          <p:nvPr/>
        </p:nvSpPr>
        <p:spPr>
          <a:xfrm>
            <a:off x="5366275" y="768125"/>
            <a:ext cx="3594000" cy="4027800"/>
          </a:xfrm>
          <a:prstGeom prst="rect">
            <a:avLst/>
          </a:prstGeom>
          <a:noFill/>
          <a:ln>
            <a:noFill/>
          </a:ln>
        </p:spPr>
        <p:txBody>
          <a:bodyPr spcFirstLastPara="1" wrap="square" lIns="91425" tIns="91425" rIns="91425" bIns="91425" anchor="t" anchorCtr="0">
            <a:spAutoFit/>
          </a:bodyPr>
          <a:lstStyle/>
          <a:p>
            <a:pPr marL="171450" lvl="0" indent="-196850" algn="l" rtl="0">
              <a:lnSpc>
                <a:spcPct val="108000"/>
              </a:lnSpc>
              <a:spcBef>
                <a:spcPts val="0"/>
              </a:spcBef>
              <a:spcAft>
                <a:spcPts val="0"/>
              </a:spcAft>
              <a:buClr>
                <a:schemeClr val="dk1"/>
              </a:buClr>
              <a:buSzPts val="1500"/>
              <a:buFont typeface="Noto Sans Symbols"/>
              <a:buChar char="⮚"/>
            </a:pPr>
            <a:r>
              <a:rPr lang="en-US" sz="1500">
                <a:solidFill>
                  <a:schemeClr val="dk1"/>
                </a:solidFill>
              </a:rPr>
              <a:t>Subcontracting could be your starting point into the Federal Government marketplace</a:t>
            </a:r>
            <a:endParaRPr sz="1500">
              <a:solidFill>
                <a:schemeClr val="dk1"/>
              </a:solidFill>
            </a:endParaRPr>
          </a:p>
          <a:p>
            <a:pPr marL="171450" lvl="0" indent="-196850" algn="l" rtl="0">
              <a:lnSpc>
                <a:spcPct val="108000"/>
              </a:lnSpc>
              <a:spcBef>
                <a:spcPts val="0"/>
              </a:spcBef>
              <a:spcAft>
                <a:spcPts val="0"/>
              </a:spcAft>
              <a:buClr>
                <a:schemeClr val="dk1"/>
              </a:buClr>
              <a:buSzPts val="1500"/>
              <a:buFont typeface="Noto Sans Symbols"/>
              <a:buChar char="⮚"/>
            </a:pPr>
            <a:r>
              <a:rPr lang="en-US" sz="1500">
                <a:solidFill>
                  <a:schemeClr val="dk1"/>
                </a:solidFill>
              </a:rPr>
              <a:t>The simpler, faster, and less burdensome way to get into the Federal Government marketplace is through subcontracting</a:t>
            </a:r>
            <a:endParaRPr sz="1500">
              <a:solidFill>
                <a:schemeClr val="dk1"/>
              </a:solidFill>
            </a:endParaRPr>
          </a:p>
          <a:p>
            <a:pPr marL="171450" lvl="0" indent="-196850" algn="l" rtl="0">
              <a:lnSpc>
                <a:spcPct val="108000"/>
              </a:lnSpc>
              <a:spcBef>
                <a:spcPts val="0"/>
              </a:spcBef>
              <a:spcAft>
                <a:spcPts val="0"/>
              </a:spcAft>
              <a:buClr>
                <a:schemeClr val="dk1"/>
              </a:buClr>
              <a:buSzPts val="1500"/>
              <a:buFont typeface="Noto Sans Symbols"/>
              <a:buChar char="⮚"/>
            </a:pPr>
            <a:r>
              <a:rPr lang="en-US" sz="1500">
                <a:solidFill>
                  <a:schemeClr val="dk1"/>
                </a:solidFill>
              </a:rPr>
              <a:t>Subcontracting allows an SB to work with the Federal Government indirectly</a:t>
            </a:r>
            <a:endParaRPr sz="1500">
              <a:solidFill>
                <a:schemeClr val="dk1"/>
              </a:solidFill>
            </a:endParaRPr>
          </a:p>
          <a:p>
            <a:pPr marL="171450" lvl="0" indent="-196850" algn="l" rtl="0">
              <a:lnSpc>
                <a:spcPct val="108000"/>
              </a:lnSpc>
              <a:spcBef>
                <a:spcPts val="0"/>
              </a:spcBef>
              <a:spcAft>
                <a:spcPts val="0"/>
              </a:spcAft>
              <a:buClr>
                <a:schemeClr val="dk1"/>
              </a:buClr>
              <a:buSzPts val="1500"/>
              <a:buFont typeface="Noto Sans Symbols"/>
              <a:buChar char="⮚"/>
            </a:pPr>
            <a:r>
              <a:rPr lang="en-US" sz="1500">
                <a:solidFill>
                  <a:schemeClr val="dk1"/>
                </a:solidFill>
              </a:rPr>
              <a:t>Subcontracting builds capacity and creates past performance</a:t>
            </a:r>
            <a:endParaRPr sz="1500">
              <a:solidFill>
                <a:schemeClr val="dk1"/>
              </a:solidFill>
            </a:endParaRPr>
          </a:p>
          <a:p>
            <a:pPr marL="171450" lvl="0" indent="-196850" algn="l" rtl="0">
              <a:lnSpc>
                <a:spcPct val="108000"/>
              </a:lnSpc>
              <a:spcBef>
                <a:spcPts val="0"/>
              </a:spcBef>
              <a:spcAft>
                <a:spcPts val="0"/>
              </a:spcAft>
              <a:buClr>
                <a:schemeClr val="dk1"/>
              </a:buClr>
              <a:buSzPts val="1500"/>
              <a:buFont typeface="Noto Sans Symbols"/>
              <a:buChar char="⮚"/>
            </a:pPr>
            <a:r>
              <a:rPr lang="en-US" sz="1500">
                <a:solidFill>
                  <a:schemeClr val="dk1"/>
                </a:solidFill>
              </a:rPr>
              <a:t>Allows more opportunities for small businesses</a:t>
            </a:r>
            <a:endParaRPr sz="1500">
              <a:solidFill>
                <a:schemeClr val="dk1"/>
              </a:solidFill>
            </a:endParaRPr>
          </a:p>
          <a:p>
            <a:pPr marL="0" lvl="0" indent="0" algn="l" rtl="0">
              <a:lnSpc>
                <a:spcPct val="108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8000"/>
              </a:lnSpc>
              <a:spcBef>
                <a:spcPts val="0"/>
              </a:spcBef>
              <a:spcAft>
                <a:spcPts val="0"/>
              </a:spcAft>
              <a:buClr>
                <a:schemeClr val="dk1"/>
              </a:buClr>
              <a:buSzPts val="1100"/>
              <a:buFont typeface="Arial"/>
              <a:buNone/>
            </a:pPr>
            <a:endParaRPr sz="1100" b="1">
              <a:solidFill>
                <a:schemeClr val="dk1"/>
              </a:solidFill>
            </a:endParaRPr>
          </a:p>
        </p:txBody>
      </p:sp>
      <p:sp>
        <p:nvSpPr>
          <p:cNvPr id="222" name="Google Shape;222;p29">
            <a:extLst>
              <a:ext uri="{C183D7F6-B498-43B3-948B-1728B52AA6E4}">
                <adec:decorative xmlns:adec="http://schemas.microsoft.com/office/drawing/2017/decorative" val="1"/>
              </a:ext>
            </a:extLst>
          </p:cNvPr>
          <p:cNvSpPr/>
          <p:nvPr/>
        </p:nvSpPr>
        <p:spPr>
          <a:xfrm>
            <a:off x="359225" y="482200"/>
            <a:ext cx="4760400" cy="3959400"/>
          </a:xfrm>
          <a:prstGeom prst="donut">
            <a:avLst>
              <a:gd name="adj" fmla="val 6508"/>
            </a:avLst>
          </a:prstGeom>
          <a:solidFill>
            <a:srgbClr val="CC0000"/>
          </a:solidFill>
          <a:ln>
            <a:noFill/>
          </a:ln>
          <a:effectLst>
            <a:outerShdw blurRad="44450" dist="27940" dir="5400000" algn="ctr">
              <a:srgbClr val="000000">
                <a:alpha val="3176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B1E29"/>
              </a:solidFill>
              <a:latin typeface="Calibri"/>
              <a:ea typeface="Calibri"/>
              <a:cs typeface="Calibri"/>
              <a:sym typeface="Calibri"/>
            </a:endParaRPr>
          </a:p>
        </p:txBody>
      </p:sp>
      <p:sp>
        <p:nvSpPr>
          <p:cNvPr id="223" name="Google Shape;223;p29" descr="Your target market"/>
          <p:cNvSpPr/>
          <p:nvPr/>
        </p:nvSpPr>
        <p:spPr>
          <a:xfrm>
            <a:off x="1073333" y="1076110"/>
            <a:ext cx="3332700" cy="2771700"/>
          </a:xfrm>
          <a:prstGeom prst="donut">
            <a:avLst>
              <a:gd name="adj" fmla="val 6508"/>
            </a:avLst>
          </a:prstGeom>
          <a:solidFill>
            <a:srgbClr val="898989"/>
          </a:solidFill>
          <a:ln>
            <a:noFill/>
          </a:ln>
          <a:effectLst>
            <a:outerShdw blurRad="44450" dist="27940" dir="5400000" algn="ctr">
              <a:srgbClr val="000000">
                <a:alpha val="3176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B1E29"/>
              </a:solidFill>
              <a:latin typeface="Calibri"/>
              <a:ea typeface="Calibri"/>
              <a:cs typeface="Calibri"/>
              <a:sym typeface="Calibri"/>
            </a:endParaRPr>
          </a:p>
        </p:txBody>
      </p:sp>
      <p:sp>
        <p:nvSpPr>
          <p:cNvPr id="224" name="Google Shape;224;p29"/>
          <p:cNvSpPr/>
          <p:nvPr/>
        </p:nvSpPr>
        <p:spPr>
          <a:xfrm>
            <a:off x="1644619" y="1551239"/>
            <a:ext cx="2189700" cy="1821300"/>
          </a:xfrm>
          <a:prstGeom prst="flowChartConnector">
            <a:avLst/>
          </a:prstGeom>
          <a:solidFill>
            <a:srgbClr val="002E6D"/>
          </a:solidFill>
          <a:ln>
            <a:noFill/>
          </a:ln>
          <a:effectLst>
            <a:outerShdw blurRad="44450" dist="27940" dir="5400000" algn="ctr">
              <a:srgbClr val="000000">
                <a:alpha val="3176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b="1">
                <a:solidFill>
                  <a:srgbClr val="FFFFFF"/>
                </a:solidFill>
                <a:latin typeface="Arial"/>
                <a:ea typeface="Arial"/>
                <a:cs typeface="Arial"/>
                <a:sym typeface="Arial"/>
              </a:rPr>
              <a:t>YOUR TARGET MARKET</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228127" y="172316"/>
            <a:ext cx="8689200" cy="411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2E6D"/>
              </a:buClr>
              <a:buSzPts val="2800"/>
              <a:buFont typeface="Arial"/>
              <a:buNone/>
            </a:pPr>
            <a:r>
              <a:rPr lang="en-US" dirty="0"/>
              <a:t>Promotional Marketing Assistance </a:t>
            </a:r>
            <a:endParaRPr dirty="0"/>
          </a:p>
        </p:txBody>
      </p:sp>
      <p:sp>
        <p:nvSpPr>
          <p:cNvPr id="231" name="Google Shape;231;p30"/>
          <p:cNvSpPr txBox="1">
            <a:spLocks noGrp="1"/>
          </p:cNvSpPr>
          <p:nvPr>
            <p:ph type="sldNum" idx="12"/>
          </p:nvPr>
        </p:nvSpPr>
        <p:spPr>
          <a:xfrm>
            <a:off x="6400800" y="3495973"/>
            <a:ext cx="1828800" cy="24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
        <p:nvSpPr>
          <p:cNvPr id="232" name="Google Shape;232;p30" descr="Promotional marketing assistance from SAM.gov, SBA, and Dynamic Small Business Search"/>
          <p:cNvSpPr/>
          <p:nvPr/>
        </p:nvSpPr>
        <p:spPr>
          <a:xfrm>
            <a:off x="537835" y="805581"/>
            <a:ext cx="8068200" cy="3840000"/>
          </a:xfrm>
          <a:prstGeom prst="roundRect">
            <a:avLst>
              <a:gd name="adj" fmla="val 16667"/>
            </a:avLst>
          </a:prstGeom>
          <a:solidFill>
            <a:srgbClr val="F2F2F2"/>
          </a:solidFill>
          <a:ln w="57150" cap="flat" cmpd="sng">
            <a:solidFill>
              <a:srgbClr val="002E6D"/>
            </a:solidFill>
            <a:prstDash val="solid"/>
            <a:miter lim="800000"/>
            <a:headEnd type="none" w="sm" len="sm"/>
            <a:tailEnd type="none" w="sm" len="sm"/>
          </a:ln>
        </p:spPr>
        <p:txBody>
          <a:bodyPr spcFirstLastPara="1" wrap="square" lIns="91425" tIns="45700" rIns="91425" bIns="45700" anchor="t" anchorCtr="0">
            <a:noAutofit/>
          </a:bodyPr>
          <a:lstStyle/>
          <a:p>
            <a:pPr marL="2286000" marR="0" lvl="0" indent="-330200" algn="l" rtl="0">
              <a:spcBef>
                <a:spcPts val="0"/>
              </a:spcBef>
              <a:spcAft>
                <a:spcPts val="0"/>
              </a:spcAft>
              <a:buClr>
                <a:schemeClr val="dk1"/>
              </a:buClr>
              <a:buSzPts val="200"/>
              <a:buFont typeface="Arial"/>
              <a:buNone/>
            </a:pPr>
            <a:endParaRPr sz="200">
              <a:solidFill>
                <a:srgbClr val="002E6D"/>
              </a:solidFill>
              <a:latin typeface="Arial"/>
              <a:ea typeface="Arial"/>
              <a:cs typeface="Arial"/>
              <a:sym typeface="Arial"/>
            </a:endParaRPr>
          </a:p>
        </p:txBody>
      </p:sp>
      <p:pic>
        <p:nvPicPr>
          <p:cNvPr id="233" name="Google Shape;233;p30" descr="Logo graphic for the System for Award Management."/>
          <p:cNvPicPr preferRelativeResize="0"/>
          <p:nvPr/>
        </p:nvPicPr>
        <p:blipFill rotWithShape="1">
          <a:blip r:embed="rId3">
            <a:alphaModFix/>
          </a:blip>
          <a:srcRect b="26583"/>
          <a:stretch/>
        </p:blipFill>
        <p:spPr>
          <a:xfrm>
            <a:off x="806636" y="1458356"/>
            <a:ext cx="1874406" cy="495136"/>
          </a:xfrm>
          <a:prstGeom prst="rect">
            <a:avLst/>
          </a:prstGeom>
          <a:noFill/>
          <a:ln>
            <a:noFill/>
          </a:ln>
        </p:spPr>
      </p:pic>
      <p:pic>
        <p:nvPicPr>
          <p:cNvPr id="234" name="Google Shape;234;p30" descr="Logo graphic for the Small Business Administration."/>
          <p:cNvPicPr preferRelativeResize="0"/>
          <p:nvPr/>
        </p:nvPicPr>
        <p:blipFill rotWithShape="1">
          <a:blip r:embed="rId4">
            <a:alphaModFix/>
          </a:blip>
          <a:srcRect/>
          <a:stretch/>
        </p:blipFill>
        <p:spPr>
          <a:xfrm>
            <a:off x="1146781" y="2409602"/>
            <a:ext cx="895588" cy="973952"/>
          </a:xfrm>
          <a:prstGeom prst="rect">
            <a:avLst/>
          </a:prstGeom>
          <a:noFill/>
          <a:ln>
            <a:noFill/>
          </a:ln>
        </p:spPr>
      </p:pic>
      <p:sp>
        <p:nvSpPr>
          <p:cNvPr id="235" name="Google Shape;235;p30"/>
          <p:cNvSpPr txBox="1"/>
          <p:nvPr/>
        </p:nvSpPr>
        <p:spPr>
          <a:xfrm>
            <a:off x="824512" y="3505696"/>
            <a:ext cx="20658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E6D"/>
                </a:solidFill>
                <a:latin typeface="Arial"/>
                <a:ea typeface="Arial"/>
                <a:cs typeface="Arial"/>
                <a:sym typeface="Arial"/>
              </a:rPr>
              <a:t>Dynamic Small Business Search</a:t>
            </a:r>
            <a:endParaRPr/>
          </a:p>
        </p:txBody>
      </p:sp>
      <p:sp>
        <p:nvSpPr>
          <p:cNvPr id="236" name="Google Shape;236;p30"/>
          <p:cNvSpPr txBox="1"/>
          <p:nvPr/>
        </p:nvSpPr>
        <p:spPr>
          <a:xfrm>
            <a:off x="2985595" y="1090247"/>
            <a:ext cx="5525400" cy="3678600"/>
          </a:xfrm>
          <a:prstGeom prst="rect">
            <a:avLst/>
          </a:prstGeom>
          <a:noFill/>
          <a:ln>
            <a:noFill/>
          </a:ln>
        </p:spPr>
        <p:txBody>
          <a:bodyPr spcFirstLastPara="1" wrap="square" lIns="91425" tIns="45700" rIns="91425" bIns="45700" anchor="t" anchorCtr="0">
            <a:spAutoFit/>
          </a:bodyPr>
          <a:lstStyle/>
          <a:p>
            <a:pPr marL="342900" marR="0" lvl="0" indent="-317500" algn="l" rtl="0">
              <a:spcBef>
                <a:spcPts val="0"/>
              </a:spcBef>
              <a:spcAft>
                <a:spcPts val="0"/>
              </a:spcAft>
              <a:buClr>
                <a:srgbClr val="002E6D"/>
              </a:buClr>
              <a:buSzPts val="1600"/>
              <a:buFont typeface="Arial"/>
              <a:buChar char="•"/>
            </a:pPr>
            <a:r>
              <a:rPr lang="en-US" sz="1600">
                <a:solidFill>
                  <a:srgbClr val="002E6D"/>
                </a:solidFill>
                <a:latin typeface="Arial"/>
                <a:ea typeface="Arial"/>
                <a:cs typeface="Arial"/>
                <a:sym typeface="Arial"/>
              </a:rPr>
              <a:t>DSBS displays a SB’s capability statements, bonding levels, insurance, certifications, security clearance levels and other pertinent business  information</a:t>
            </a:r>
            <a:endParaRPr sz="1000"/>
          </a:p>
          <a:p>
            <a:pPr marL="342900" marR="0" lvl="0" indent="-317500" algn="l" rtl="0">
              <a:spcBef>
                <a:spcPts val="600"/>
              </a:spcBef>
              <a:spcAft>
                <a:spcPts val="0"/>
              </a:spcAft>
              <a:buClr>
                <a:srgbClr val="002E6D"/>
              </a:buClr>
              <a:buSzPts val="1600"/>
              <a:buFont typeface="Arial"/>
              <a:buChar char="•"/>
            </a:pPr>
            <a:r>
              <a:rPr lang="en-US" sz="1600">
                <a:solidFill>
                  <a:srgbClr val="002E6D"/>
                </a:solidFill>
                <a:latin typeface="Arial"/>
                <a:ea typeface="Arial"/>
                <a:cs typeface="Arial"/>
                <a:sym typeface="Arial"/>
              </a:rPr>
              <a:t>Searching for SB using DSBS is mandatory for all Federal government contractors needing to identify SB sources                              </a:t>
            </a:r>
            <a:endParaRPr sz="1000"/>
          </a:p>
          <a:p>
            <a:pPr marL="342900" marR="0" lvl="0" indent="-317500" algn="l" rtl="0">
              <a:spcBef>
                <a:spcPts val="600"/>
              </a:spcBef>
              <a:spcAft>
                <a:spcPts val="0"/>
              </a:spcAft>
              <a:buClr>
                <a:srgbClr val="002E6D"/>
              </a:buClr>
              <a:buSzPts val="1600"/>
              <a:buFont typeface="Arial"/>
              <a:buChar char="•"/>
            </a:pPr>
            <a:r>
              <a:rPr lang="en-US" sz="1600">
                <a:solidFill>
                  <a:srgbClr val="002E6D"/>
                </a:solidFill>
                <a:latin typeface="Arial"/>
                <a:ea typeface="Arial"/>
                <a:cs typeface="Arial"/>
                <a:sym typeface="Arial"/>
              </a:rPr>
              <a:t> SAM provides the size status for the entire NAICS Table  </a:t>
            </a:r>
            <a:endParaRPr sz="1000"/>
          </a:p>
          <a:p>
            <a:pPr marL="342900" marR="0" lvl="0" indent="-317500" algn="l" rtl="0">
              <a:spcBef>
                <a:spcPts val="600"/>
              </a:spcBef>
              <a:spcAft>
                <a:spcPts val="0"/>
              </a:spcAft>
              <a:buClr>
                <a:srgbClr val="002E6D"/>
              </a:buClr>
              <a:buSzPts val="1600"/>
              <a:buFont typeface="Arial"/>
              <a:buChar char="•"/>
            </a:pPr>
            <a:r>
              <a:rPr lang="en-US" sz="1600">
                <a:solidFill>
                  <a:srgbClr val="002E6D"/>
                </a:solidFill>
                <a:latin typeface="Arial"/>
                <a:ea typeface="Arial"/>
                <a:cs typeface="Arial"/>
                <a:sym typeface="Arial"/>
              </a:rPr>
              <a:t>The valid SAM profile can be used as the self-certification</a:t>
            </a:r>
            <a:endParaRPr sz="1000"/>
          </a:p>
          <a:p>
            <a:pPr marL="342900" marR="0" lvl="0" indent="-317500" algn="l" rtl="0">
              <a:spcBef>
                <a:spcPts val="600"/>
              </a:spcBef>
              <a:spcAft>
                <a:spcPts val="0"/>
              </a:spcAft>
              <a:buClr>
                <a:srgbClr val="002E6D"/>
              </a:buClr>
              <a:buSzPts val="1600"/>
              <a:buFont typeface="Arial"/>
              <a:buChar char="•"/>
            </a:pPr>
            <a:r>
              <a:rPr lang="en-US" sz="1600">
                <a:solidFill>
                  <a:srgbClr val="002E6D"/>
                </a:solidFill>
                <a:latin typeface="Arial"/>
                <a:ea typeface="Arial"/>
                <a:cs typeface="Arial"/>
                <a:sym typeface="Arial"/>
              </a:rPr>
              <a:t>Business seeking SB can locate SB by searching both SAM and DSBS</a:t>
            </a:r>
            <a:endParaRPr sz="1000"/>
          </a:p>
          <a:p>
            <a:pPr marL="342900" marR="0" lvl="0" indent="-215900" algn="l" rtl="0">
              <a:spcBef>
                <a:spcPts val="600"/>
              </a:spcBef>
              <a:spcAft>
                <a:spcPts val="0"/>
              </a:spcAft>
              <a:buClr>
                <a:schemeClr val="dk1"/>
              </a:buClr>
              <a:buSzPts val="2000"/>
              <a:buFont typeface="Arial"/>
              <a:buNone/>
            </a:pPr>
            <a:endParaRPr sz="1600">
              <a:solidFill>
                <a:srgbClr val="002E6D"/>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a:spLocks noGrp="1"/>
          </p:cNvSpPr>
          <p:nvPr>
            <p:ph type="title" idx="4294967295"/>
          </p:nvPr>
        </p:nvSpPr>
        <p:spPr>
          <a:xfrm>
            <a:off x="1010215" y="319128"/>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2E6D"/>
              </a:buClr>
              <a:buSzPts val="2800"/>
              <a:buFont typeface="Arial"/>
              <a:buNone/>
              <a:tabLst/>
              <a:defRPr/>
            </a:pPr>
            <a:r>
              <a:rPr kumimoji="0" lang="en-US" sz="2800" b="1" i="0" u="none" strike="noStrike" kern="0" cap="none" spc="0" normalizeH="0" baseline="0" noProof="0" dirty="0">
                <a:ln>
                  <a:noFill/>
                </a:ln>
                <a:solidFill>
                  <a:srgbClr val="002E6D"/>
                </a:solidFill>
                <a:effectLst/>
                <a:uLnTx/>
                <a:uFillTx/>
                <a:latin typeface="Arial"/>
                <a:ea typeface="Arial"/>
                <a:cs typeface="Arial"/>
                <a:sym typeface="Arial"/>
              </a:rPr>
              <a:t>Become Familiar  </a:t>
            </a:r>
          </a:p>
          <a:p>
            <a:pPr marL="0" marR="0" lvl="4" indent="0" algn="l" defTabSz="914400" rtl="0" eaLnBrk="1" fontAlgn="auto" latinLnBrk="0" hangingPunct="1">
              <a:lnSpc>
                <a:spcPct val="80000"/>
              </a:lnSpc>
              <a:spcBef>
                <a:spcPts val="0"/>
              </a:spcBef>
              <a:spcAft>
                <a:spcPts val="0"/>
              </a:spcAft>
              <a:buClr>
                <a:srgbClr val="1B1E29"/>
              </a:buClr>
              <a:buSzPts val="24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242" name="Google Shape;242;p31"/>
          <p:cNvSpPr txBox="1"/>
          <p:nvPr/>
        </p:nvSpPr>
        <p:spPr>
          <a:xfrm>
            <a:off x="6796510" y="6194307"/>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rPr>
              <a:t>16</a:t>
            </a:fld>
            <a:endParaRPr sz="900">
              <a:solidFill>
                <a:srgbClr val="89898B"/>
              </a:solidFill>
            </a:endParaRPr>
          </a:p>
        </p:txBody>
      </p:sp>
      <p:sp>
        <p:nvSpPr>
          <p:cNvPr id="243" name="Google Shape;243;p31"/>
          <p:cNvSpPr txBox="1"/>
          <p:nvPr/>
        </p:nvSpPr>
        <p:spPr>
          <a:xfrm>
            <a:off x="317175" y="749425"/>
            <a:ext cx="2585400" cy="184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00" b="1" i="1">
                <a:solidFill>
                  <a:srgbClr val="002E6D"/>
                </a:solidFill>
                <a:latin typeface="Arial"/>
                <a:ea typeface="Arial"/>
                <a:cs typeface="Arial"/>
                <a:sym typeface="Arial"/>
              </a:rPr>
              <a:t>Get to know the NAICS code for what the</a:t>
            </a:r>
            <a:endParaRPr sz="500"/>
          </a:p>
          <a:p>
            <a:pPr marL="0" marR="0" lvl="0" indent="0" algn="ctr" rtl="0">
              <a:spcBef>
                <a:spcPts val="0"/>
              </a:spcBef>
              <a:spcAft>
                <a:spcPts val="0"/>
              </a:spcAft>
              <a:buNone/>
            </a:pPr>
            <a:r>
              <a:rPr lang="en-US" sz="1900" b="1" i="1">
                <a:solidFill>
                  <a:srgbClr val="002E6D"/>
                </a:solidFill>
                <a:latin typeface="Arial"/>
                <a:ea typeface="Arial"/>
                <a:cs typeface="Arial"/>
                <a:sym typeface="Arial"/>
              </a:rPr>
              <a:t>Federal Government needs and you can supply</a:t>
            </a:r>
            <a:endParaRPr sz="500"/>
          </a:p>
        </p:txBody>
      </p:sp>
      <p:pic>
        <p:nvPicPr>
          <p:cNvPr id="244" name="Google Shape;244;p31" descr="Icon graphic of a Target Audience."/>
          <p:cNvPicPr preferRelativeResize="0"/>
          <p:nvPr/>
        </p:nvPicPr>
        <p:blipFill rotWithShape="1">
          <a:blip r:embed="rId3">
            <a:alphaModFix/>
          </a:blip>
          <a:srcRect/>
          <a:stretch/>
        </p:blipFill>
        <p:spPr>
          <a:xfrm>
            <a:off x="149525" y="2332850"/>
            <a:ext cx="2541075" cy="2541075"/>
          </a:xfrm>
          <a:prstGeom prst="rect">
            <a:avLst/>
          </a:prstGeom>
          <a:noFill/>
          <a:ln>
            <a:noFill/>
          </a:ln>
        </p:spPr>
      </p:pic>
      <p:sp>
        <p:nvSpPr>
          <p:cNvPr id="245" name="Google Shape;245;p31"/>
          <p:cNvSpPr txBox="1"/>
          <p:nvPr/>
        </p:nvSpPr>
        <p:spPr>
          <a:xfrm>
            <a:off x="3842100" y="695925"/>
            <a:ext cx="43719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002E6D"/>
                </a:solidFill>
              </a:rPr>
              <a:t>Federal Contract Award Data</a:t>
            </a:r>
            <a:endParaRPr sz="700">
              <a:solidFill>
                <a:schemeClr val="dk1"/>
              </a:solidFill>
            </a:endParaRPr>
          </a:p>
          <a:p>
            <a:pPr marL="285750" lvl="0" indent="-241300" algn="l" rtl="0">
              <a:spcBef>
                <a:spcPts val="0"/>
              </a:spcBef>
              <a:spcAft>
                <a:spcPts val="0"/>
              </a:spcAft>
              <a:buClr>
                <a:srgbClr val="1B1E29"/>
              </a:buClr>
              <a:buSzPts val="1300"/>
              <a:buChar char="•"/>
            </a:pPr>
            <a:r>
              <a:rPr lang="en-US" sz="1300">
                <a:solidFill>
                  <a:srgbClr val="1B1E29"/>
                </a:solidFill>
              </a:rPr>
              <a:t>Federal Procurement Data System (FPDS-NG)</a:t>
            </a:r>
            <a:endParaRPr sz="700">
              <a:solidFill>
                <a:schemeClr val="dk1"/>
              </a:solidFill>
            </a:endParaRPr>
          </a:p>
          <a:p>
            <a:pPr marL="285750" lvl="0" indent="-241300" algn="l" rtl="0">
              <a:spcBef>
                <a:spcPts val="0"/>
              </a:spcBef>
              <a:spcAft>
                <a:spcPts val="0"/>
              </a:spcAft>
              <a:buClr>
                <a:srgbClr val="1B1E29"/>
              </a:buClr>
              <a:buSzPts val="1300"/>
              <a:buChar char="•"/>
            </a:pPr>
            <a:r>
              <a:rPr lang="en-US" sz="1300">
                <a:solidFill>
                  <a:srgbClr val="1B1E29"/>
                </a:solidFill>
              </a:rPr>
              <a:t>USA Spending</a:t>
            </a:r>
            <a:endParaRPr sz="700">
              <a:solidFill>
                <a:schemeClr val="dk1"/>
              </a:solidFill>
            </a:endParaRPr>
          </a:p>
          <a:p>
            <a:pPr marL="285750" lvl="0" indent="-241300" algn="l" rtl="0">
              <a:spcBef>
                <a:spcPts val="0"/>
              </a:spcBef>
              <a:spcAft>
                <a:spcPts val="0"/>
              </a:spcAft>
              <a:buClr>
                <a:srgbClr val="1B1E29"/>
              </a:buClr>
              <a:buSzPts val="1300"/>
              <a:buChar char="•"/>
            </a:pPr>
            <a:r>
              <a:rPr lang="en-US" sz="1300">
                <a:solidFill>
                  <a:srgbClr val="1B1E29"/>
                </a:solidFill>
              </a:rPr>
              <a:t>Federal Procurement Directories</a:t>
            </a:r>
            <a:endParaRPr sz="1300">
              <a:solidFill>
                <a:srgbClr val="1B1E29"/>
              </a:solidFill>
            </a:endParaRPr>
          </a:p>
        </p:txBody>
      </p:sp>
      <p:sp>
        <p:nvSpPr>
          <p:cNvPr id="246" name="Google Shape;246;p31"/>
          <p:cNvSpPr txBox="1"/>
          <p:nvPr/>
        </p:nvSpPr>
        <p:spPr>
          <a:xfrm>
            <a:off x="3861000" y="1681125"/>
            <a:ext cx="49929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002E6D"/>
                </a:solidFill>
              </a:rPr>
              <a:t>Federal Agency: Office of Small Business Utilization (OSDBU)</a:t>
            </a:r>
            <a:endParaRPr sz="800">
              <a:solidFill>
                <a:schemeClr val="dk1"/>
              </a:solidFill>
            </a:endParaRPr>
          </a:p>
          <a:p>
            <a:pPr marL="285750" lvl="0" indent="-247650" algn="l" rtl="0">
              <a:spcBef>
                <a:spcPts val="0"/>
              </a:spcBef>
              <a:spcAft>
                <a:spcPts val="0"/>
              </a:spcAft>
              <a:buClr>
                <a:srgbClr val="1B1E29"/>
              </a:buClr>
              <a:buSzPts val="1400"/>
              <a:buChar char="•"/>
            </a:pPr>
            <a:r>
              <a:rPr lang="en-US">
                <a:solidFill>
                  <a:srgbClr val="1B1E29"/>
                </a:solidFill>
              </a:rPr>
              <a:t>List of major Federal Government contractors</a:t>
            </a:r>
            <a:endParaRPr sz="800">
              <a:solidFill>
                <a:schemeClr val="dk1"/>
              </a:solidFill>
            </a:endParaRPr>
          </a:p>
          <a:p>
            <a:pPr marL="285750" lvl="0" indent="-247650" algn="l" rtl="0">
              <a:spcBef>
                <a:spcPts val="0"/>
              </a:spcBef>
              <a:spcAft>
                <a:spcPts val="0"/>
              </a:spcAft>
              <a:buClr>
                <a:srgbClr val="1B1E29"/>
              </a:buClr>
              <a:buSzPts val="1400"/>
              <a:buChar char="•"/>
            </a:pPr>
            <a:r>
              <a:rPr lang="en-US">
                <a:solidFill>
                  <a:srgbClr val="1B1E29"/>
                </a:solidFill>
              </a:rPr>
              <a:t>Information on SB opportunities</a:t>
            </a:r>
            <a:endParaRPr sz="800">
              <a:solidFill>
                <a:schemeClr val="dk1"/>
              </a:solidFill>
            </a:endParaRPr>
          </a:p>
          <a:p>
            <a:pPr marL="285750" lvl="0" indent="-247650" algn="l" rtl="0">
              <a:spcBef>
                <a:spcPts val="0"/>
              </a:spcBef>
              <a:spcAft>
                <a:spcPts val="0"/>
              </a:spcAft>
              <a:buClr>
                <a:srgbClr val="1B1E29"/>
              </a:buClr>
              <a:buSzPts val="1400"/>
              <a:buChar char="•"/>
            </a:pPr>
            <a:r>
              <a:rPr lang="en-US">
                <a:solidFill>
                  <a:srgbClr val="1B1E29"/>
                </a:solidFill>
              </a:rPr>
              <a:t>Listing of agency’s acquisitions</a:t>
            </a:r>
            <a:endParaRPr sz="800">
              <a:solidFill>
                <a:schemeClr val="dk1"/>
              </a:solidFill>
            </a:endParaRPr>
          </a:p>
        </p:txBody>
      </p:sp>
      <p:sp>
        <p:nvSpPr>
          <p:cNvPr id="247" name="Google Shape;247;p31"/>
          <p:cNvSpPr txBox="1"/>
          <p:nvPr/>
        </p:nvSpPr>
        <p:spPr>
          <a:xfrm>
            <a:off x="3886225" y="3011875"/>
            <a:ext cx="48318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solidFill>
                  <a:srgbClr val="002E6D"/>
                </a:solidFill>
              </a:rPr>
              <a:t>Other Resources</a:t>
            </a:r>
            <a:endParaRPr sz="900">
              <a:solidFill>
                <a:schemeClr val="dk1"/>
              </a:solidFill>
            </a:endParaRPr>
          </a:p>
          <a:p>
            <a:pPr marL="285750" lvl="0" indent="-254000" algn="l" rtl="0">
              <a:spcBef>
                <a:spcPts val="0"/>
              </a:spcBef>
              <a:spcAft>
                <a:spcPts val="0"/>
              </a:spcAft>
              <a:buClr>
                <a:srgbClr val="1B1E29"/>
              </a:buClr>
              <a:buSzPts val="1500"/>
              <a:buChar char="•"/>
            </a:pPr>
            <a:r>
              <a:rPr lang="en-US" sz="1500">
                <a:solidFill>
                  <a:srgbClr val="1B1E29"/>
                </a:solidFill>
              </a:rPr>
              <a:t>Government and industry's events, matchmaking, expos and trade shows</a:t>
            </a:r>
            <a:endParaRPr sz="900">
              <a:solidFill>
                <a:schemeClr val="dk1"/>
              </a:solidFill>
            </a:endParaRPr>
          </a:p>
          <a:p>
            <a:pPr marL="285750" lvl="0" indent="-254000" algn="l" rtl="0">
              <a:spcBef>
                <a:spcPts val="0"/>
              </a:spcBef>
              <a:spcAft>
                <a:spcPts val="0"/>
              </a:spcAft>
              <a:buClr>
                <a:srgbClr val="1B1E29"/>
              </a:buClr>
              <a:buSzPts val="1500"/>
              <a:buChar char="•"/>
            </a:pPr>
            <a:r>
              <a:rPr lang="en-US" sz="1500">
                <a:solidFill>
                  <a:srgbClr val="1B1E29"/>
                </a:solidFill>
              </a:rPr>
              <a:t>Current and potential Federal Government suppliers</a:t>
            </a:r>
            <a:endParaRPr sz="900">
              <a:solidFill>
                <a:schemeClr val="dk1"/>
              </a:solidFill>
            </a:endParaRPr>
          </a:p>
          <a:p>
            <a:pPr marL="285750" lvl="0" indent="-254000" algn="l" rtl="0">
              <a:spcBef>
                <a:spcPts val="0"/>
              </a:spcBef>
              <a:spcAft>
                <a:spcPts val="0"/>
              </a:spcAft>
              <a:buClr>
                <a:srgbClr val="1B1E29"/>
              </a:buClr>
              <a:buSzPts val="1500"/>
              <a:buChar char="•"/>
            </a:pPr>
            <a:r>
              <a:rPr lang="en-US" sz="1500">
                <a:solidFill>
                  <a:srgbClr val="1B1E29"/>
                </a:solidFill>
              </a:rPr>
              <a:t>FedBizOpps</a:t>
            </a:r>
            <a:endParaRPr sz="1500">
              <a:solidFill>
                <a:srgbClr val="1B1E2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2"/>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E6D"/>
              </a:buClr>
              <a:buSzPts val="2800"/>
              <a:buFont typeface="Arial"/>
              <a:buNone/>
            </a:pPr>
            <a:r>
              <a:rPr lang="en-US" dirty="0">
                <a:latin typeface="Arial"/>
                <a:ea typeface="Arial"/>
                <a:cs typeface="Arial"/>
                <a:sym typeface="Arial"/>
              </a:rPr>
              <a:t>Gathering Information</a:t>
            </a:r>
            <a:endParaRPr dirty="0"/>
          </a:p>
        </p:txBody>
      </p:sp>
      <p:sp>
        <p:nvSpPr>
          <p:cNvPr id="254" name="Google Shape;254;p32"/>
          <p:cNvSpPr txBox="1">
            <a:spLocks noGrp="1"/>
          </p:cNvSpPr>
          <p:nvPr>
            <p:ph type="sldNum" idx="12"/>
          </p:nvPr>
        </p:nvSpPr>
        <p:spPr>
          <a:xfrm>
            <a:off x="6400800" y="3495973"/>
            <a:ext cx="1828800" cy="24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
        <p:nvSpPr>
          <p:cNvPr id="255" name="Google Shape;255;p32">
            <a:extLst>
              <a:ext uri="{C183D7F6-B498-43B3-948B-1728B52AA6E4}">
                <adec:decorative xmlns:adec="http://schemas.microsoft.com/office/drawing/2017/decorative" val="1"/>
              </a:ext>
            </a:extLst>
          </p:cNvPr>
          <p:cNvSpPr/>
          <p:nvPr/>
        </p:nvSpPr>
        <p:spPr>
          <a:xfrm>
            <a:off x="3472522" y="828629"/>
            <a:ext cx="5120400" cy="1416600"/>
          </a:xfrm>
          <a:prstGeom prst="roundRect">
            <a:avLst>
              <a:gd name="adj" fmla="val 16667"/>
            </a:avLst>
          </a:prstGeom>
          <a:solidFill>
            <a:srgbClr val="002E6D"/>
          </a:solidFill>
          <a:ln w="28575" cap="flat" cmpd="sng">
            <a:solidFill>
              <a:srgbClr val="C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32"/>
          <p:cNvSpPr/>
          <p:nvPr/>
        </p:nvSpPr>
        <p:spPr>
          <a:xfrm>
            <a:off x="74625" y="1019401"/>
            <a:ext cx="2437800" cy="345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a:solidFill>
                  <a:srgbClr val="CC0000"/>
                </a:solidFill>
                <a:latin typeface="Calibri"/>
                <a:ea typeface="Calibri"/>
                <a:cs typeface="Calibri"/>
                <a:sym typeface="Calibri"/>
              </a:rPr>
              <a:t>R</a:t>
            </a:r>
            <a:endParaRPr sz="9600"/>
          </a:p>
        </p:txBody>
      </p:sp>
      <p:sp>
        <p:nvSpPr>
          <p:cNvPr id="257" name="Google Shape;257;p32"/>
          <p:cNvSpPr txBox="1"/>
          <p:nvPr/>
        </p:nvSpPr>
        <p:spPr>
          <a:xfrm>
            <a:off x="3474205" y="948954"/>
            <a:ext cx="5120400" cy="107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lt1"/>
                </a:solidFill>
                <a:latin typeface="Merriweather"/>
                <a:ea typeface="Merriweather"/>
                <a:cs typeface="Merriweather"/>
                <a:sym typeface="Merriweather"/>
              </a:rPr>
              <a:t>Relationships always matter, and relationships with Federal government suppliers are no exception, and first impressions </a:t>
            </a:r>
            <a:br>
              <a:rPr lang="en-US" sz="1600" b="1" dirty="0">
                <a:solidFill>
                  <a:schemeClr val="lt1"/>
                </a:solidFill>
                <a:latin typeface="Merriweather"/>
                <a:ea typeface="Merriweather"/>
                <a:cs typeface="Merriweather"/>
                <a:sym typeface="Merriweather"/>
              </a:rPr>
            </a:br>
            <a:r>
              <a:rPr lang="en-US" sz="1600" b="1" dirty="0">
                <a:solidFill>
                  <a:schemeClr val="lt1"/>
                </a:solidFill>
                <a:latin typeface="Merriweather"/>
                <a:ea typeface="Merriweather"/>
                <a:cs typeface="Merriweather"/>
                <a:sym typeface="Merriweather"/>
              </a:rPr>
              <a:t>are lasting. </a:t>
            </a:r>
            <a:endParaRPr sz="1000" dirty="0"/>
          </a:p>
        </p:txBody>
      </p:sp>
      <p:sp>
        <p:nvSpPr>
          <p:cNvPr id="258" name="Google Shape;258;p32"/>
          <p:cNvSpPr txBox="1"/>
          <p:nvPr/>
        </p:nvSpPr>
        <p:spPr>
          <a:xfrm>
            <a:off x="1751400" y="2415400"/>
            <a:ext cx="6978900" cy="1939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Conduct research on an organization’s processes, procedures and needs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Look to form long-term business relationships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Review subcontractor requirements and opportunities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Research existing suppliers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Use events to network and meet influencers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title"/>
          </p:nvPr>
        </p:nvSpPr>
        <p:spPr>
          <a:xfrm>
            <a:off x="230658" y="175062"/>
            <a:ext cx="8691000" cy="354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2E6D"/>
              </a:buClr>
              <a:buSzPct val="100000"/>
              <a:buFont typeface="Arial"/>
              <a:buNone/>
            </a:pPr>
            <a:r>
              <a:rPr lang="en-US"/>
              <a:t>Tools to Help Identify</a:t>
            </a:r>
            <a:endParaRPr/>
          </a:p>
        </p:txBody>
      </p:sp>
      <p:sp>
        <p:nvSpPr>
          <p:cNvPr id="265" name="Google Shape;265;p33"/>
          <p:cNvSpPr txBox="1">
            <a:spLocks noGrp="1"/>
          </p:cNvSpPr>
          <p:nvPr>
            <p:ph type="sldNum" idx="12"/>
          </p:nvPr>
        </p:nvSpPr>
        <p:spPr>
          <a:xfrm>
            <a:off x="6400800" y="3495973"/>
            <a:ext cx="1828800" cy="24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pic>
        <p:nvPicPr>
          <p:cNvPr id="266" name="Google Shape;266;p33" descr="Icon graphic of someone considering a checklist."/>
          <p:cNvPicPr preferRelativeResize="0"/>
          <p:nvPr/>
        </p:nvPicPr>
        <p:blipFill rotWithShape="1">
          <a:blip r:embed="rId3">
            <a:alphaModFix/>
          </a:blip>
          <a:srcRect/>
          <a:stretch/>
        </p:blipFill>
        <p:spPr>
          <a:xfrm>
            <a:off x="1219199" y="586254"/>
            <a:ext cx="2280332" cy="1824265"/>
          </a:xfrm>
          <a:prstGeom prst="rect">
            <a:avLst/>
          </a:prstGeom>
          <a:noFill/>
          <a:ln>
            <a:noFill/>
          </a:ln>
        </p:spPr>
      </p:pic>
      <p:sp>
        <p:nvSpPr>
          <p:cNvPr id="267" name="Google Shape;267;p33"/>
          <p:cNvSpPr txBox="1"/>
          <p:nvPr/>
        </p:nvSpPr>
        <p:spPr>
          <a:xfrm>
            <a:off x="230656" y="2466830"/>
            <a:ext cx="3927300" cy="1881000"/>
          </a:xfrm>
          <a:prstGeom prst="rect">
            <a:avLst/>
          </a:prstGeom>
          <a:noFill/>
          <a:ln>
            <a:noFill/>
          </a:ln>
        </p:spPr>
        <p:txBody>
          <a:bodyPr spcFirstLastPara="1" wrap="square" lIns="91425" tIns="45700" rIns="91425" bIns="45700" anchor="t" anchorCtr="0">
            <a:spAutoFit/>
          </a:bodyPr>
          <a:lstStyle/>
          <a:p>
            <a:pPr marL="0" marR="0" lvl="0" indent="0" algn="ctr" rtl="0">
              <a:lnSpc>
                <a:spcPct val="105000"/>
              </a:lnSpc>
              <a:spcBef>
                <a:spcPts val="0"/>
              </a:spcBef>
              <a:spcAft>
                <a:spcPts val="0"/>
              </a:spcAft>
              <a:buNone/>
            </a:pPr>
            <a:r>
              <a:rPr lang="en-US" sz="2800" b="1">
                <a:solidFill>
                  <a:srgbClr val="002E6D"/>
                </a:solidFill>
                <a:latin typeface="Merriweather"/>
                <a:ea typeface="Merriweather"/>
                <a:cs typeface="Merriweather"/>
                <a:sym typeface="Merriweather"/>
              </a:rPr>
              <a:t>Is it a </a:t>
            </a:r>
            <a:r>
              <a:rPr lang="en-US" sz="2800" b="1" u="sng">
                <a:solidFill>
                  <a:srgbClr val="002E6D"/>
                </a:solidFill>
                <a:latin typeface="Merriweather"/>
                <a:ea typeface="Merriweather"/>
                <a:cs typeface="Merriweather"/>
                <a:sym typeface="Merriweather"/>
              </a:rPr>
              <a:t>Subcontract  Possibility</a:t>
            </a:r>
            <a:r>
              <a:rPr lang="en-US" sz="2800" b="1">
                <a:solidFill>
                  <a:srgbClr val="002E6D"/>
                </a:solidFill>
                <a:latin typeface="Merriweather"/>
                <a:ea typeface="Merriweather"/>
                <a:cs typeface="Merriweather"/>
                <a:sym typeface="Merriweather"/>
              </a:rPr>
              <a:t>  or</a:t>
            </a:r>
            <a:endParaRPr/>
          </a:p>
          <a:p>
            <a:pPr marL="0" marR="0" lvl="0" indent="0" algn="ctr" rtl="0">
              <a:lnSpc>
                <a:spcPct val="105000"/>
              </a:lnSpc>
              <a:spcBef>
                <a:spcPts val="0"/>
              </a:spcBef>
              <a:spcAft>
                <a:spcPts val="0"/>
              </a:spcAft>
              <a:buNone/>
            </a:pPr>
            <a:r>
              <a:rPr lang="en-US" sz="2800" b="1" u="sng">
                <a:solidFill>
                  <a:srgbClr val="002E6D"/>
                </a:solidFill>
                <a:latin typeface="Merriweather"/>
                <a:ea typeface="Merriweather"/>
                <a:cs typeface="Merriweather"/>
                <a:sym typeface="Merriweather"/>
              </a:rPr>
              <a:t>Subcontract  Opportunity</a:t>
            </a:r>
            <a:r>
              <a:rPr lang="en-US" sz="2800" b="1">
                <a:solidFill>
                  <a:srgbClr val="002E6D"/>
                </a:solidFill>
                <a:latin typeface="Merriweather"/>
                <a:ea typeface="Merriweather"/>
                <a:cs typeface="Merriweather"/>
                <a:sym typeface="Merriweather"/>
              </a:rPr>
              <a:t>?  </a:t>
            </a:r>
            <a:endParaRPr/>
          </a:p>
        </p:txBody>
      </p:sp>
      <p:sp>
        <p:nvSpPr>
          <p:cNvPr id="268" name="Google Shape;268;p33"/>
          <p:cNvSpPr/>
          <p:nvPr/>
        </p:nvSpPr>
        <p:spPr>
          <a:xfrm>
            <a:off x="4572000" y="586251"/>
            <a:ext cx="4507200" cy="37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b="1">
                <a:solidFill>
                  <a:srgbClr val="002E6D"/>
                </a:solidFill>
                <a:latin typeface="Arial"/>
                <a:ea typeface="Arial"/>
                <a:cs typeface="Arial"/>
                <a:sym typeface="Arial"/>
              </a:rPr>
              <a:t>Subcontract Possibilities</a:t>
            </a:r>
            <a:endParaRPr sz="1000"/>
          </a:p>
          <a:p>
            <a:pPr marL="800100" marR="0" lvl="1" indent="-317500" algn="l" rtl="0">
              <a:spcBef>
                <a:spcPts val="0"/>
              </a:spcBef>
              <a:spcAft>
                <a:spcPts val="0"/>
              </a:spcAft>
              <a:buClr>
                <a:srgbClr val="002E6D"/>
              </a:buClr>
              <a:buSzPts val="1600"/>
              <a:buFont typeface="Arial"/>
              <a:buChar char="•"/>
            </a:pPr>
            <a:r>
              <a:rPr lang="en-US" sz="1600" b="0" i="0" u="none" strike="noStrike" cap="none">
                <a:solidFill>
                  <a:srgbClr val="002E6D"/>
                </a:solidFill>
                <a:latin typeface="Arial"/>
                <a:ea typeface="Arial"/>
                <a:cs typeface="Arial"/>
                <a:sym typeface="Arial"/>
              </a:rPr>
              <a:t>Federal Procurement Data System – New Generation</a:t>
            </a:r>
            <a:endParaRPr sz="1000"/>
          </a:p>
          <a:p>
            <a:pPr marL="800100" marR="0" lvl="1" indent="-317500" algn="l" rtl="0">
              <a:spcBef>
                <a:spcPts val="0"/>
              </a:spcBef>
              <a:spcAft>
                <a:spcPts val="0"/>
              </a:spcAft>
              <a:buClr>
                <a:srgbClr val="002E6D"/>
              </a:buClr>
              <a:buSzPts val="1600"/>
              <a:buFont typeface="Arial"/>
              <a:buChar char="•"/>
            </a:pPr>
            <a:r>
              <a:rPr lang="en-US" sz="1600" b="0" i="0" u="none" strike="noStrike" cap="none">
                <a:solidFill>
                  <a:srgbClr val="002E6D"/>
                </a:solidFill>
                <a:latin typeface="Arial"/>
                <a:ea typeface="Arial"/>
                <a:cs typeface="Arial"/>
                <a:sym typeface="Arial"/>
              </a:rPr>
              <a:t>Federal Directories</a:t>
            </a:r>
            <a:endParaRPr sz="1000"/>
          </a:p>
          <a:p>
            <a:pPr marL="800100" marR="0" lvl="1" indent="-215900" algn="l" rtl="0">
              <a:spcBef>
                <a:spcPts val="0"/>
              </a:spcBef>
              <a:spcAft>
                <a:spcPts val="0"/>
              </a:spcAft>
              <a:buClr>
                <a:schemeClr val="dk1"/>
              </a:buClr>
              <a:buSzPts val="2000"/>
              <a:buFont typeface="Arial"/>
              <a:buNone/>
            </a:pPr>
            <a:endParaRPr sz="1600" b="0" i="0" u="none" strike="noStrike" cap="none">
              <a:solidFill>
                <a:srgbClr val="002E6D"/>
              </a:solidFill>
              <a:latin typeface="Arial"/>
              <a:ea typeface="Arial"/>
              <a:cs typeface="Arial"/>
              <a:sym typeface="Arial"/>
            </a:endParaRPr>
          </a:p>
          <a:p>
            <a:pPr marL="0" marR="0" lvl="0" indent="0" algn="l" rtl="0">
              <a:spcBef>
                <a:spcPts val="0"/>
              </a:spcBef>
              <a:spcAft>
                <a:spcPts val="0"/>
              </a:spcAft>
              <a:buNone/>
            </a:pPr>
            <a:r>
              <a:rPr lang="en-US" sz="2100" b="1">
                <a:solidFill>
                  <a:srgbClr val="002E6D"/>
                </a:solidFill>
                <a:latin typeface="Arial"/>
                <a:ea typeface="Arial"/>
                <a:cs typeface="Arial"/>
                <a:sym typeface="Arial"/>
              </a:rPr>
              <a:t>Subcontract Opportunities</a:t>
            </a:r>
            <a:endParaRPr sz="1000"/>
          </a:p>
          <a:p>
            <a:pPr marL="0" marR="0" lvl="0" indent="0" algn="l" rtl="0">
              <a:spcBef>
                <a:spcPts val="0"/>
              </a:spcBef>
              <a:spcAft>
                <a:spcPts val="0"/>
              </a:spcAft>
              <a:buNone/>
            </a:pPr>
            <a:endParaRPr sz="1600" b="1">
              <a:solidFill>
                <a:srgbClr val="002E6D"/>
              </a:solidFill>
              <a:latin typeface="Arial"/>
              <a:ea typeface="Arial"/>
              <a:cs typeface="Arial"/>
              <a:sym typeface="Arial"/>
            </a:endParaRPr>
          </a:p>
          <a:p>
            <a:pPr marL="342900" marR="0" lvl="0" indent="-317500" algn="l" rtl="0">
              <a:spcBef>
                <a:spcPts val="0"/>
              </a:spcBef>
              <a:spcAft>
                <a:spcPts val="0"/>
              </a:spcAft>
              <a:buClr>
                <a:srgbClr val="002E6D"/>
              </a:buClr>
              <a:buSzPts val="1600"/>
              <a:buFont typeface="Arial"/>
              <a:buChar char="•"/>
            </a:pPr>
            <a:r>
              <a:rPr lang="en-US" sz="1600" b="1">
                <a:solidFill>
                  <a:srgbClr val="002E6D"/>
                </a:solidFill>
                <a:latin typeface="Arial"/>
                <a:ea typeface="Arial"/>
                <a:cs typeface="Arial"/>
                <a:sym typeface="Arial"/>
              </a:rPr>
              <a:t>SBA’s Subcontract Network System (SUBNet)</a:t>
            </a:r>
            <a:endParaRPr sz="1000"/>
          </a:p>
          <a:p>
            <a:pPr marL="800100" marR="0" lvl="1" indent="-317500" algn="l" rtl="0">
              <a:spcBef>
                <a:spcPts val="0"/>
              </a:spcBef>
              <a:spcAft>
                <a:spcPts val="0"/>
              </a:spcAft>
              <a:buClr>
                <a:srgbClr val="002E6D"/>
              </a:buClr>
              <a:buSzPts val="1600"/>
              <a:buFont typeface="Arial"/>
              <a:buChar char="•"/>
            </a:pPr>
            <a:r>
              <a:rPr lang="en-US" sz="1600" b="0" i="0" u="none" strike="noStrike" cap="none">
                <a:solidFill>
                  <a:srgbClr val="002E6D"/>
                </a:solidFill>
                <a:latin typeface="Arial"/>
                <a:ea typeface="Arial"/>
                <a:cs typeface="Arial"/>
                <a:sym typeface="Arial"/>
              </a:rPr>
              <a:t>Solicitations</a:t>
            </a:r>
            <a:endParaRPr sz="1000"/>
          </a:p>
          <a:p>
            <a:pPr marL="342900" marR="0" lvl="0" indent="-215900" algn="l" rtl="0">
              <a:spcBef>
                <a:spcPts val="0"/>
              </a:spcBef>
              <a:spcAft>
                <a:spcPts val="0"/>
              </a:spcAft>
              <a:buClr>
                <a:schemeClr val="dk1"/>
              </a:buClr>
              <a:buSzPts val="2000"/>
              <a:buFont typeface="Arial"/>
              <a:buNone/>
            </a:pPr>
            <a:endParaRPr sz="1600" b="1">
              <a:solidFill>
                <a:srgbClr val="002E6D"/>
              </a:solidFill>
              <a:latin typeface="Arial"/>
              <a:ea typeface="Arial"/>
              <a:cs typeface="Arial"/>
              <a:sym typeface="Arial"/>
            </a:endParaRPr>
          </a:p>
          <a:p>
            <a:pPr marL="342900" marR="0" lvl="0" indent="-317500" algn="l" rtl="0">
              <a:spcBef>
                <a:spcPts val="0"/>
              </a:spcBef>
              <a:spcAft>
                <a:spcPts val="0"/>
              </a:spcAft>
              <a:buClr>
                <a:srgbClr val="002E6D"/>
              </a:buClr>
              <a:buSzPts val="1600"/>
              <a:buFont typeface="Arial"/>
              <a:buChar char="•"/>
            </a:pPr>
            <a:r>
              <a:rPr lang="en-US" sz="1600" b="1">
                <a:solidFill>
                  <a:srgbClr val="002E6D"/>
                </a:solidFill>
                <a:latin typeface="Arial"/>
                <a:ea typeface="Arial"/>
                <a:cs typeface="Arial"/>
                <a:sym typeface="Arial"/>
              </a:rPr>
              <a:t>Firm’s Websites</a:t>
            </a:r>
            <a:endParaRPr sz="1000"/>
          </a:p>
          <a:p>
            <a:pPr marL="800100" marR="0" lvl="1" indent="-317500" algn="l" rtl="0">
              <a:spcBef>
                <a:spcPts val="0"/>
              </a:spcBef>
              <a:spcAft>
                <a:spcPts val="0"/>
              </a:spcAft>
              <a:buClr>
                <a:srgbClr val="002E6D"/>
              </a:buClr>
              <a:buSzPts val="1600"/>
              <a:buFont typeface="Arial"/>
              <a:buChar char="•"/>
            </a:pPr>
            <a:r>
              <a:rPr lang="en-US" sz="1600" b="0" i="0" u="none" strike="noStrike" cap="none">
                <a:solidFill>
                  <a:srgbClr val="002E6D"/>
                </a:solidFill>
                <a:latin typeface="Arial"/>
                <a:ea typeface="Arial"/>
                <a:cs typeface="Arial"/>
                <a:sym typeface="Arial"/>
              </a:rPr>
              <a:t>Provide instruction on what they buy, how to become a partner, and outreach events</a:t>
            </a:r>
            <a:endParaRPr sz="1000"/>
          </a:p>
          <a:p>
            <a:pPr marL="0" marR="0" lvl="0" indent="0" algn="l" rtl="0">
              <a:spcBef>
                <a:spcPts val="0"/>
              </a:spcBef>
              <a:spcAft>
                <a:spcPts val="0"/>
              </a:spcAft>
              <a:buNone/>
            </a:pPr>
            <a:r>
              <a:rPr lang="en-US" sz="1600" b="1">
                <a:solidFill>
                  <a:srgbClr val="002E6D"/>
                </a:solidFill>
                <a:latin typeface="Arial"/>
                <a:ea typeface="Arial"/>
                <a:cs typeface="Arial"/>
                <a:sym typeface="Arial"/>
              </a:rPr>
              <a:t>	</a:t>
            </a:r>
            <a:endParaRPr sz="1000"/>
          </a:p>
          <a:p>
            <a:pPr marL="0" marR="0" lvl="0" indent="0" algn="l" rtl="0">
              <a:spcBef>
                <a:spcPts val="0"/>
              </a:spcBef>
              <a:spcAft>
                <a:spcPts val="0"/>
              </a:spcAft>
              <a:buNone/>
            </a:pPr>
            <a:endParaRPr sz="1600" b="1">
              <a:solidFill>
                <a:srgbClr val="002E6D"/>
              </a:solidFill>
              <a:latin typeface="Arial"/>
              <a:ea typeface="Arial"/>
              <a:cs typeface="Arial"/>
              <a:sym typeface="Arial"/>
            </a:endParaRPr>
          </a:p>
          <a:p>
            <a:pPr marL="285750" marR="0" lvl="0" indent="-158750" algn="l" rtl="0">
              <a:spcBef>
                <a:spcPts val="0"/>
              </a:spcBef>
              <a:spcAft>
                <a:spcPts val="0"/>
              </a:spcAft>
              <a:buClr>
                <a:schemeClr val="dk1"/>
              </a:buClr>
              <a:buSzPts val="2000"/>
              <a:buFont typeface="Arial"/>
              <a:buNone/>
            </a:pPr>
            <a:endParaRPr sz="16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4"/>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E6D"/>
              </a:buClr>
              <a:buSzPts val="2800"/>
              <a:buFont typeface="Arial"/>
              <a:buNone/>
            </a:pPr>
            <a:r>
              <a:rPr lang="en-US" dirty="0"/>
              <a:t>Consider the Pricing Factors</a:t>
            </a:r>
            <a:endParaRPr dirty="0"/>
          </a:p>
        </p:txBody>
      </p:sp>
      <p:pic>
        <p:nvPicPr>
          <p:cNvPr id="275" name="Google Shape;275;p34" descr="Icon graphic of a checklist."/>
          <p:cNvPicPr preferRelativeResize="0"/>
          <p:nvPr/>
        </p:nvPicPr>
        <p:blipFill rotWithShape="1">
          <a:blip r:embed="rId3">
            <a:alphaModFix/>
          </a:blip>
          <a:srcRect/>
          <a:stretch/>
        </p:blipFill>
        <p:spPr>
          <a:xfrm>
            <a:off x="220723" y="1007302"/>
            <a:ext cx="1485901" cy="891540"/>
          </a:xfrm>
          <a:prstGeom prst="rect">
            <a:avLst/>
          </a:prstGeom>
          <a:noFill/>
          <a:ln>
            <a:noFill/>
          </a:ln>
        </p:spPr>
      </p:pic>
      <p:sp>
        <p:nvSpPr>
          <p:cNvPr id="276" name="Google Shape;276;p34"/>
          <p:cNvSpPr txBox="1"/>
          <p:nvPr/>
        </p:nvSpPr>
        <p:spPr>
          <a:xfrm>
            <a:off x="107609" y="1773869"/>
            <a:ext cx="2256600" cy="2735400"/>
          </a:xfrm>
          <a:prstGeom prst="rect">
            <a:avLst/>
          </a:prstGeom>
          <a:noFill/>
          <a:ln>
            <a:noFill/>
          </a:ln>
        </p:spPr>
        <p:txBody>
          <a:bodyPr spcFirstLastPara="1" wrap="square" lIns="137150" tIns="457200" rIns="137150" bIns="68575" anchor="t" anchorCtr="0">
            <a:noAutofit/>
          </a:bodyPr>
          <a:lstStyle/>
          <a:p>
            <a:pPr marL="0" marR="0" lvl="0" indent="0" algn="l" rtl="0">
              <a:lnSpc>
                <a:spcPct val="100000"/>
              </a:lnSpc>
              <a:spcBef>
                <a:spcPts val="0"/>
              </a:spcBef>
              <a:spcAft>
                <a:spcPts val="0"/>
              </a:spcAft>
              <a:buClr>
                <a:srgbClr val="1B1E29"/>
              </a:buClr>
              <a:buSzPts val="2200"/>
              <a:buFont typeface="Arial"/>
              <a:buNone/>
            </a:pPr>
            <a:r>
              <a:rPr lang="en-US" sz="1700" b="1" i="0" u="none" strike="noStrike" cap="none">
                <a:solidFill>
                  <a:srgbClr val="1B1E29"/>
                </a:solidFill>
                <a:latin typeface="Arial"/>
                <a:ea typeface="Arial"/>
                <a:cs typeface="Arial"/>
                <a:sym typeface="Arial"/>
              </a:rPr>
              <a:t>Subcontract pricing history</a:t>
            </a:r>
            <a:endParaRPr sz="900"/>
          </a:p>
          <a:p>
            <a:pPr marL="0" marR="0" lvl="0" indent="0" algn="l" rtl="0">
              <a:lnSpc>
                <a:spcPct val="100000"/>
              </a:lnSpc>
              <a:spcBef>
                <a:spcPts val="0"/>
              </a:spcBef>
              <a:spcAft>
                <a:spcPts val="0"/>
              </a:spcAft>
              <a:buClr>
                <a:schemeClr val="dk1"/>
              </a:buClr>
              <a:buSzPts val="2400"/>
              <a:buFont typeface="Calibri"/>
              <a:buNone/>
            </a:pPr>
            <a:endParaRPr sz="1900" b="0" i="0" u="none" strike="noStrike" cap="none">
              <a:solidFill>
                <a:srgbClr val="002E6D"/>
              </a:solidFill>
              <a:latin typeface="Arial"/>
              <a:ea typeface="Arial"/>
              <a:cs typeface="Arial"/>
              <a:sym typeface="Arial"/>
            </a:endParaRPr>
          </a:p>
          <a:p>
            <a:pPr marL="0" marR="0" lvl="0" indent="0" algn="l" rtl="0">
              <a:lnSpc>
                <a:spcPct val="100000"/>
              </a:lnSpc>
              <a:spcBef>
                <a:spcPts val="0"/>
              </a:spcBef>
              <a:spcAft>
                <a:spcPts val="0"/>
              </a:spcAft>
              <a:buClr>
                <a:srgbClr val="002E6D"/>
              </a:buClr>
              <a:buSzPts val="2400"/>
              <a:buFont typeface="Arial"/>
              <a:buNone/>
            </a:pPr>
            <a:r>
              <a:rPr lang="en-US" sz="1900" b="0" i="0" u="none" strike="noStrike" cap="none">
                <a:solidFill>
                  <a:srgbClr val="002E6D"/>
                </a:solidFill>
                <a:latin typeface="Arial"/>
                <a:ea typeface="Arial"/>
                <a:cs typeface="Arial"/>
                <a:sym typeface="Arial"/>
              </a:rPr>
              <a:t>Work with a local PTAC to get pricing data</a:t>
            </a:r>
            <a:endParaRPr sz="900" b="0" i="0" u="none" strike="noStrike" cap="none">
              <a:solidFill>
                <a:srgbClr val="002E6D"/>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350"/>
              <a:buFont typeface="Calibri"/>
              <a:buNone/>
            </a:pPr>
            <a:endParaRPr sz="1050" b="0" i="0" u="none" strike="noStrike" cap="none">
              <a:solidFill>
                <a:srgbClr val="FFFFFF"/>
              </a:solidFill>
              <a:latin typeface="Calibri"/>
              <a:ea typeface="Calibri"/>
              <a:cs typeface="Calibri"/>
              <a:sym typeface="Calibri"/>
            </a:endParaRPr>
          </a:p>
        </p:txBody>
      </p:sp>
      <p:pic>
        <p:nvPicPr>
          <p:cNvPr id="277" name="Google Shape;277;p34" descr="Icon graphic of a discussion."/>
          <p:cNvPicPr preferRelativeResize="0"/>
          <p:nvPr/>
        </p:nvPicPr>
        <p:blipFill rotWithShape="1">
          <a:blip r:embed="rId4">
            <a:alphaModFix/>
          </a:blip>
          <a:srcRect l="14310"/>
          <a:stretch/>
        </p:blipFill>
        <p:spPr>
          <a:xfrm>
            <a:off x="2721196" y="771057"/>
            <a:ext cx="1494210" cy="1165860"/>
          </a:xfrm>
          <a:prstGeom prst="rect">
            <a:avLst/>
          </a:prstGeom>
          <a:noFill/>
          <a:ln>
            <a:noFill/>
          </a:ln>
        </p:spPr>
      </p:pic>
      <p:sp>
        <p:nvSpPr>
          <p:cNvPr id="278" name="Google Shape;278;p34"/>
          <p:cNvSpPr txBox="1"/>
          <p:nvPr/>
        </p:nvSpPr>
        <p:spPr>
          <a:xfrm>
            <a:off x="2409779" y="1773868"/>
            <a:ext cx="2194800" cy="3095400"/>
          </a:xfrm>
          <a:prstGeom prst="rect">
            <a:avLst/>
          </a:prstGeom>
          <a:noFill/>
          <a:ln>
            <a:noFill/>
          </a:ln>
        </p:spPr>
        <p:txBody>
          <a:bodyPr spcFirstLastPara="1" wrap="square" lIns="137150" tIns="457200" rIns="137150" bIns="68575" anchor="t" anchorCtr="0">
            <a:noAutofit/>
          </a:bodyPr>
          <a:lstStyle/>
          <a:p>
            <a:pPr marL="0" marR="0" lvl="0" indent="0" algn="l" rtl="0">
              <a:lnSpc>
                <a:spcPct val="100000"/>
              </a:lnSpc>
              <a:spcBef>
                <a:spcPts val="0"/>
              </a:spcBef>
              <a:spcAft>
                <a:spcPts val="0"/>
              </a:spcAft>
              <a:buClr>
                <a:srgbClr val="1B1E29"/>
              </a:buClr>
              <a:buSzPts val="2200"/>
              <a:buFont typeface="Arial"/>
              <a:buNone/>
            </a:pPr>
            <a:r>
              <a:rPr lang="en-US" sz="1700" b="1" i="0" u="none" strike="noStrike" cap="none">
                <a:solidFill>
                  <a:srgbClr val="1B1E29"/>
                </a:solidFill>
                <a:latin typeface="Arial"/>
                <a:ea typeface="Arial"/>
                <a:cs typeface="Arial"/>
                <a:sym typeface="Arial"/>
              </a:rPr>
              <a:t>Special requireme</a:t>
            </a:r>
            <a:r>
              <a:rPr lang="en-US" sz="1900" b="1" i="0" u="none" strike="noStrike" cap="none">
                <a:solidFill>
                  <a:srgbClr val="1B1E29"/>
                </a:solidFill>
                <a:latin typeface="Arial"/>
                <a:ea typeface="Arial"/>
                <a:cs typeface="Arial"/>
                <a:sym typeface="Arial"/>
              </a:rPr>
              <a:t>nts</a:t>
            </a:r>
            <a:endParaRPr sz="900"/>
          </a:p>
          <a:p>
            <a:pPr marL="0" marR="0" lvl="0" indent="0" algn="l" rtl="0">
              <a:lnSpc>
                <a:spcPct val="100000"/>
              </a:lnSpc>
              <a:spcBef>
                <a:spcPts val="0"/>
              </a:spcBef>
              <a:spcAft>
                <a:spcPts val="0"/>
              </a:spcAft>
              <a:buClr>
                <a:schemeClr val="dk1"/>
              </a:buClr>
              <a:buSzPts val="2400"/>
              <a:buFont typeface="Calibri"/>
              <a:buNone/>
            </a:pPr>
            <a:endParaRPr sz="1900" b="0" i="0" u="none" strike="noStrike" cap="none">
              <a:solidFill>
                <a:srgbClr val="1B1E29"/>
              </a:solidFill>
              <a:latin typeface="Arial"/>
              <a:ea typeface="Arial"/>
              <a:cs typeface="Arial"/>
              <a:sym typeface="Arial"/>
            </a:endParaRPr>
          </a:p>
          <a:p>
            <a:pPr marL="0" marR="0" lvl="0" indent="0" algn="l" rtl="0">
              <a:lnSpc>
                <a:spcPct val="100000"/>
              </a:lnSpc>
              <a:spcBef>
                <a:spcPts val="0"/>
              </a:spcBef>
              <a:spcAft>
                <a:spcPts val="0"/>
              </a:spcAft>
              <a:buClr>
                <a:srgbClr val="002E6D"/>
              </a:buClr>
              <a:buSzPts val="2400"/>
              <a:buFont typeface="Arial"/>
              <a:buNone/>
            </a:pPr>
            <a:r>
              <a:rPr lang="en-US" sz="1900" b="0" i="0" u="none" strike="noStrike" cap="none">
                <a:solidFill>
                  <a:srgbClr val="002E6D"/>
                </a:solidFill>
                <a:latin typeface="Arial"/>
                <a:ea typeface="Arial"/>
                <a:cs typeface="Arial"/>
                <a:sym typeface="Arial"/>
              </a:rPr>
              <a:t>Consider all costs associated with special requirements</a:t>
            </a:r>
            <a:endParaRPr sz="900"/>
          </a:p>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rgbClr val="FFFFFF"/>
              </a:solidFill>
              <a:latin typeface="Arial"/>
              <a:ea typeface="Arial"/>
              <a:cs typeface="Arial"/>
              <a:sym typeface="Arial"/>
            </a:endParaRPr>
          </a:p>
        </p:txBody>
      </p:sp>
      <p:pic>
        <p:nvPicPr>
          <p:cNvPr id="279" name="Google Shape;279;p34" descr="Icon graphic of a lightbulb."/>
          <p:cNvPicPr preferRelativeResize="0"/>
          <p:nvPr/>
        </p:nvPicPr>
        <p:blipFill rotWithShape="1">
          <a:blip r:embed="rId5">
            <a:alphaModFix/>
          </a:blip>
          <a:srcRect/>
          <a:stretch/>
        </p:blipFill>
        <p:spPr>
          <a:xfrm>
            <a:off x="4861026" y="946293"/>
            <a:ext cx="952549" cy="952549"/>
          </a:xfrm>
          <a:prstGeom prst="rect">
            <a:avLst/>
          </a:prstGeom>
          <a:noFill/>
          <a:ln>
            <a:noFill/>
          </a:ln>
        </p:spPr>
      </p:pic>
      <p:sp>
        <p:nvSpPr>
          <p:cNvPr id="280" name="Google Shape;280;p34"/>
          <p:cNvSpPr txBox="1"/>
          <p:nvPr/>
        </p:nvSpPr>
        <p:spPr>
          <a:xfrm>
            <a:off x="4469485" y="1769804"/>
            <a:ext cx="2223300" cy="3300000"/>
          </a:xfrm>
          <a:prstGeom prst="rect">
            <a:avLst/>
          </a:prstGeom>
          <a:noFill/>
          <a:ln>
            <a:noFill/>
          </a:ln>
        </p:spPr>
        <p:txBody>
          <a:bodyPr spcFirstLastPara="1" wrap="square" lIns="137150" tIns="457200" rIns="137150" bIns="68575" anchor="t" anchorCtr="0">
            <a:noAutofit/>
          </a:bodyPr>
          <a:lstStyle/>
          <a:p>
            <a:pPr marL="0" marR="0" lvl="0" indent="0" algn="l" rtl="0">
              <a:lnSpc>
                <a:spcPct val="100000"/>
              </a:lnSpc>
              <a:spcBef>
                <a:spcPts val="0"/>
              </a:spcBef>
              <a:spcAft>
                <a:spcPts val="0"/>
              </a:spcAft>
              <a:buClr>
                <a:srgbClr val="1B1E29"/>
              </a:buClr>
              <a:buSzPts val="2200"/>
              <a:buFont typeface="Arial"/>
              <a:buNone/>
            </a:pPr>
            <a:r>
              <a:rPr lang="en-US" sz="1600" b="1" i="0" u="none" strike="noStrike" cap="none">
                <a:solidFill>
                  <a:srgbClr val="1B1E29"/>
                </a:solidFill>
                <a:latin typeface="Arial"/>
                <a:ea typeface="Arial"/>
                <a:cs typeface="Arial"/>
                <a:sym typeface="Arial"/>
              </a:rPr>
              <a:t>Quality requirements</a:t>
            </a:r>
            <a:endParaRPr sz="800"/>
          </a:p>
          <a:p>
            <a:pPr marL="0" marR="0" lvl="0" indent="0" algn="l" rtl="0">
              <a:lnSpc>
                <a:spcPct val="100000"/>
              </a:lnSpc>
              <a:spcBef>
                <a:spcPts val="0"/>
              </a:spcBef>
              <a:spcAft>
                <a:spcPts val="0"/>
              </a:spcAft>
              <a:buClr>
                <a:schemeClr val="dk1"/>
              </a:buClr>
              <a:buSzPts val="2400"/>
              <a:buFont typeface="Calibri"/>
              <a:buNone/>
            </a:pPr>
            <a:endParaRPr sz="1800" b="1" i="0" u="sng"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2E6D"/>
              </a:buClr>
              <a:buSzPts val="2400"/>
              <a:buFont typeface="Arial"/>
              <a:buNone/>
            </a:pPr>
            <a:r>
              <a:rPr lang="en-US" sz="1800" b="0" i="0" u="none" strike="noStrike" cap="none">
                <a:solidFill>
                  <a:srgbClr val="002E6D"/>
                </a:solidFill>
                <a:latin typeface="Arial"/>
                <a:ea typeface="Arial"/>
                <a:cs typeface="Arial"/>
                <a:sym typeface="Arial"/>
              </a:rPr>
              <a:t>Know all costs associated with certifications and fees</a:t>
            </a:r>
            <a:endParaRPr sz="800"/>
          </a:p>
        </p:txBody>
      </p:sp>
      <p:pic>
        <p:nvPicPr>
          <p:cNvPr id="281" name="Google Shape;281;p34" descr="Icon graphic of a piggy bank."/>
          <p:cNvPicPr preferRelativeResize="0"/>
          <p:nvPr/>
        </p:nvPicPr>
        <p:blipFill rotWithShape="1">
          <a:blip r:embed="rId6">
            <a:alphaModFix/>
          </a:blip>
          <a:srcRect/>
          <a:stretch/>
        </p:blipFill>
        <p:spPr>
          <a:xfrm>
            <a:off x="6801571" y="771057"/>
            <a:ext cx="1307856" cy="1165860"/>
          </a:xfrm>
          <a:prstGeom prst="rect">
            <a:avLst/>
          </a:prstGeom>
          <a:noFill/>
          <a:ln>
            <a:noFill/>
          </a:ln>
        </p:spPr>
      </p:pic>
      <p:sp>
        <p:nvSpPr>
          <p:cNvPr id="282" name="Google Shape;282;p34"/>
          <p:cNvSpPr txBox="1"/>
          <p:nvPr/>
        </p:nvSpPr>
        <p:spPr>
          <a:xfrm>
            <a:off x="6635771" y="1773868"/>
            <a:ext cx="2294400" cy="3505200"/>
          </a:xfrm>
          <a:prstGeom prst="rect">
            <a:avLst/>
          </a:prstGeom>
          <a:noFill/>
          <a:ln>
            <a:noFill/>
          </a:ln>
        </p:spPr>
        <p:txBody>
          <a:bodyPr spcFirstLastPara="1" wrap="square" lIns="137150" tIns="457200" rIns="137150" bIns="68575" anchor="t" anchorCtr="0">
            <a:noAutofit/>
          </a:bodyPr>
          <a:lstStyle/>
          <a:p>
            <a:pPr marL="0" marR="0" lvl="0" indent="0" algn="l" rtl="0">
              <a:lnSpc>
                <a:spcPct val="100000"/>
              </a:lnSpc>
              <a:spcBef>
                <a:spcPts val="0"/>
              </a:spcBef>
              <a:spcAft>
                <a:spcPts val="0"/>
              </a:spcAft>
              <a:buClr>
                <a:srgbClr val="1B1E29"/>
              </a:buClr>
              <a:buSzPts val="2200"/>
              <a:buFont typeface="Arial"/>
              <a:buNone/>
            </a:pPr>
            <a:r>
              <a:rPr lang="en-US" sz="1700" b="1" i="0" u="none" strike="noStrike" cap="none">
                <a:solidFill>
                  <a:srgbClr val="1B1E29"/>
                </a:solidFill>
                <a:latin typeface="Arial"/>
                <a:ea typeface="Arial"/>
                <a:cs typeface="Arial"/>
                <a:sym typeface="Arial"/>
              </a:rPr>
              <a:t>Overhead and profit</a:t>
            </a:r>
            <a:endParaRPr sz="900"/>
          </a:p>
          <a:p>
            <a:pPr marL="0" marR="0" lvl="0" indent="0" algn="l" rtl="0">
              <a:lnSpc>
                <a:spcPct val="100000"/>
              </a:lnSpc>
              <a:spcBef>
                <a:spcPts val="0"/>
              </a:spcBef>
              <a:spcAft>
                <a:spcPts val="0"/>
              </a:spcAft>
              <a:buClr>
                <a:schemeClr val="dk1"/>
              </a:buClr>
              <a:buSzPts val="2400"/>
              <a:buFont typeface="Calibri"/>
              <a:buNone/>
            </a:pPr>
            <a:endParaRPr sz="1900" b="0" i="1" u="none" strike="noStrike" cap="none">
              <a:solidFill>
                <a:srgbClr val="1B1E29"/>
              </a:solidFill>
              <a:latin typeface="Arial"/>
              <a:ea typeface="Arial"/>
              <a:cs typeface="Arial"/>
              <a:sym typeface="Arial"/>
            </a:endParaRPr>
          </a:p>
          <a:p>
            <a:pPr marL="0" marR="0" lvl="0" indent="0" algn="l" rtl="0">
              <a:lnSpc>
                <a:spcPct val="100000"/>
              </a:lnSpc>
              <a:spcBef>
                <a:spcPts val="0"/>
              </a:spcBef>
              <a:spcAft>
                <a:spcPts val="0"/>
              </a:spcAft>
              <a:buClr>
                <a:srgbClr val="002E6D"/>
              </a:buClr>
              <a:buSzPts val="2400"/>
              <a:buFont typeface="Arial"/>
              <a:buNone/>
            </a:pPr>
            <a:r>
              <a:rPr lang="en-US" sz="1900" b="0" i="0" u="none" strike="noStrike" cap="none">
                <a:solidFill>
                  <a:srgbClr val="002E6D"/>
                </a:solidFill>
                <a:latin typeface="Arial"/>
                <a:ea typeface="Arial"/>
                <a:cs typeface="Arial"/>
                <a:sym typeface="Arial"/>
              </a:rPr>
              <a:t>Consider all overhead costs to ensure you are making a profit</a:t>
            </a:r>
            <a:endParaRPr sz="900"/>
          </a:p>
        </p:txBody>
      </p:sp>
      <p:cxnSp>
        <p:nvCxnSpPr>
          <p:cNvPr id="283" name="Google Shape;283;p34">
            <a:extLst>
              <a:ext uri="{C183D7F6-B498-43B3-948B-1728B52AA6E4}">
                <adec:decorative xmlns:adec="http://schemas.microsoft.com/office/drawing/2017/decorative" val="1"/>
              </a:ext>
            </a:extLst>
          </p:cNvPr>
          <p:cNvCxnSpPr/>
          <p:nvPr/>
        </p:nvCxnSpPr>
        <p:spPr>
          <a:xfrm rot="5400000">
            <a:off x="413077" y="2874437"/>
            <a:ext cx="3977700" cy="0"/>
          </a:xfrm>
          <a:prstGeom prst="straightConnector1">
            <a:avLst/>
          </a:prstGeom>
          <a:noFill/>
          <a:ln w="28575" cap="flat" cmpd="sng">
            <a:solidFill>
              <a:srgbClr val="002E6D"/>
            </a:solidFill>
            <a:prstDash val="solid"/>
            <a:miter lim="800000"/>
            <a:headEnd type="none" w="sm" len="sm"/>
            <a:tailEnd type="none" w="sm" len="sm"/>
          </a:ln>
        </p:spPr>
      </p:cxnSp>
      <p:cxnSp>
        <p:nvCxnSpPr>
          <p:cNvPr id="284" name="Google Shape;284;p34">
            <a:extLst>
              <a:ext uri="{C183D7F6-B498-43B3-948B-1728B52AA6E4}">
                <adec:decorative xmlns:adec="http://schemas.microsoft.com/office/drawing/2017/decorative" val="1"/>
              </a:ext>
            </a:extLst>
          </p:cNvPr>
          <p:cNvCxnSpPr/>
          <p:nvPr/>
        </p:nvCxnSpPr>
        <p:spPr>
          <a:xfrm rot="5400000">
            <a:off x="2480635" y="2847408"/>
            <a:ext cx="3977700" cy="0"/>
          </a:xfrm>
          <a:prstGeom prst="straightConnector1">
            <a:avLst/>
          </a:prstGeom>
          <a:noFill/>
          <a:ln w="28575" cap="flat" cmpd="sng">
            <a:solidFill>
              <a:srgbClr val="002E6D"/>
            </a:solidFill>
            <a:prstDash val="solid"/>
            <a:miter lim="800000"/>
            <a:headEnd type="none" w="sm" len="sm"/>
            <a:tailEnd type="none" w="sm" len="sm"/>
          </a:ln>
        </p:spPr>
      </p:cxnSp>
      <p:cxnSp>
        <p:nvCxnSpPr>
          <p:cNvPr id="285" name="Google Shape;285;p34">
            <a:extLst>
              <a:ext uri="{C183D7F6-B498-43B3-948B-1728B52AA6E4}">
                <adec:decorative xmlns:adec="http://schemas.microsoft.com/office/drawing/2017/decorative" val="1"/>
              </a:ext>
            </a:extLst>
          </p:cNvPr>
          <p:cNvCxnSpPr/>
          <p:nvPr/>
        </p:nvCxnSpPr>
        <p:spPr>
          <a:xfrm rot="5400000">
            <a:off x="4538035" y="2847408"/>
            <a:ext cx="3977700" cy="0"/>
          </a:xfrm>
          <a:prstGeom prst="straightConnector1">
            <a:avLst/>
          </a:prstGeom>
          <a:noFill/>
          <a:ln w="28575" cap="flat" cmpd="sng">
            <a:solidFill>
              <a:srgbClr val="002E6D"/>
            </a:solidFill>
            <a:prstDash val="solid"/>
            <a:miter lim="800000"/>
            <a:headEnd type="none" w="sm" len="sm"/>
            <a:tailEnd type="none" w="sm" len="sm"/>
          </a:ln>
        </p:spPr>
      </p:cxnSp>
      <p:cxnSp>
        <p:nvCxnSpPr>
          <p:cNvPr id="286" name="Google Shape;286;p34">
            <a:extLst>
              <a:ext uri="{C183D7F6-B498-43B3-948B-1728B52AA6E4}">
                <adec:decorative xmlns:adec="http://schemas.microsoft.com/office/drawing/2017/decorative" val="1"/>
              </a:ext>
            </a:extLst>
          </p:cNvPr>
          <p:cNvCxnSpPr/>
          <p:nvPr/>
        </p:nvCxnSpPr>
        <p:spPr>
          <a:xfrm>
            <a:off x="228127" y="2778670"/>
            <a:ext cx="457200" cy="0"/>
          </a:xfrm>
          <a:prstGeom prst="straightConnector1">
            <a:avLst/>
          </a:prstGeom>
          <a:noFill/>
          <a:ln w="57150" cap="flat" cmpd="sng">
            <a:solidFill>
              <a:srgbClr val="CC0000"/>
            </a:solidFill>
            <a:prstDash val="solid"/>
            <a:miter lim="800000"/>
            <a:headEnd type="none" w="sm" len="sm"/>
            <a:tailEnd type="none" w="sm" len="sm"/>
          </a:ln>
        </p:spPr>
      </p:cxnSp>
      <p:cxnSp>
        <p:nvCxnSpPr>
          <p:cNvPr id="287" name="Google Shape;287;p34">
            <a:extLst>
              <a:ext uri="{C183D7F6-B498-43B3-948B-1728B52AA6E4}">
                <adec:decorative xmlns:adec="http://schemas.microsoft.com/office/drawing/2017/decorative" val="1"/>
              </a:ext>
            </a:extLst>
          </p:cNvPr>
          <p:cNvCxnSpPr/>
          <p:nvPr/>
        </p:nvCxnSpPr>
        <p:spPr>
          <a:xfrm>
            <a:off x="2537265" y="2778670"/>
            <a:ext cx="457200" cy="0"/>
          </a:xfrm>
          <a:prstGeom prst="straightConnector1">
            <a:avLst/>
          </a:prstGeom>
          <a:noFill/>
          <a:ln w="57150" cap="flat" cmpd="sng">
            <a:solidFill>
              <a:srgbClr val="CC0000"/>
            </a:solidFill>
            <a:prstDash val="solid"/>
            <a:miter lim="800000"/>
            <a:headEnd type="none" w="sm" len="sm"/>
            <a:tailEnd type="none" w="sm" len="sm"/>
          </a:ln>
        </p:spPr>
      </p:cxnSp>
      <p:cxnSp>
        <p:nvCxnSpPr>
          <p:cNvPr id="288" name="Google Shape;288;p34">
            <a:extLst>
              <a:ext uri="{C183D7F6-B498-43B3-948B-1728B52AA6E4}">
                <adec:decorative xmlns:adec="http://schemas.microsoft.com/office/drawing/2017/decorative" val="1"/>
              </a:ext>
            </a:extLst>
          </p:cNvPr>
          <p:cNvCxnSpPr/>
          <p:nvPr/>
        </p:nvCxnSpPr>
        <p:spPr>
          <a:xfrm>
            <a:off x="4632426" y="2766843"/>
            <a:ext cx="457200" cy="0"/>
          </a:xfrm>
          <a:prstGeom prst="straightConnector1">
            <a:avLst/>
          </a:prstGeom>
          <a:noFill/>
          <a:ln w="57150" cap="flat" cmpd="sng">
            <a:solidFill>
              <a:srgbClr val="CC0000"/>
            </a:solidFill>
            <a:prstDash val="solid"/>
            <a:miter lim="800000"/>
            <a:headEnd type="none" w="sm" len="sm"/>
            <a:tailEnd type="none" w="sm" len="sm"/>
          </a:ln>
        </p:spPr>
      </p:cxnSp>
      <p:cxnSp>
        <p:nvCxnSpPr>
          <p:cNvPr id="289" name="Google Shape;289;p34">
            <a:extLst>
              <a:ext uri="{C183D7F6-B498-43B3-948B-1728B52AA6E4}">
                <adec:decorative xmlns:adec="http://schemas.microsoft.com/office/drawing/2017/decorative" val="1"/>
              </a:ext>
            </a:extLst>
          </p:cNvPr>
          <p:cNvCxnSpPr/>
          <p:nvPr/>
        </p:nvCxnSpPr>
        <p:spPr>
          <a:xfrm>
            <a:off x="6801571" y="2766843"/>
            <a:ext cx="457200" cy="0"/>
          </a:xfrm>
          <a:prstGeom prst="straightConnector1">
            <a:avLst/>
          </a:prstGeom>
          <a:noFill/>
          <a:ln w="57150" cap="flat" cmpd="sng">
            <a:solidFill>
              <a:srgbClr val="CC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500"/>
                                        <p:tgtEl>
                                          <p:spTgt spid="2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0"/>
                                        </p:tgtEl>
                                        <p:attrNameLst>
                                          <p:attrName>style.visibility</p:attrName>
                                        </p:attrNameLst>
                                      </p:cBhvr>
                                      <p:to>
                                        <p:strVal val="visible"/>
                                      </p:to>
                                    </p:set>
                                    <p:animEffect transition="in" filter="fade">
                                      <p:cBhvr>
                                        <p:cTn id="17" dur="500"/>
                                        <p:tgtEl>
                                          <p:spTgt spid="2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gtEl>
                                        <p:attrNameLst>
                                          <p:attrName>style.visibility</p:attrName>
                                        </p:attrNameLst>
                                      </p:cBhvr>
                                      <p:to>
                                        <p:strVal val="visible"/>
                                      </p:to>
                                    </p:set>
                                    <p:animEffect transition="in" filter="fade">
                                      <p:cBhvr>
                                        <p:cTn id="22"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a:spLocks noGrp="1"/>
          </p:cNvSpPr>
          <p:nvPr>
            <p:ph type="title" idx="4294967295"/>
          </p:nvPr>
        </p:nvSpPr>
        <p:spPr>
          <a:xfrm>
            <a:off x="519754" y="437644"/>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How to Become a Federal Government Small Business (SB) Subcontractor</a:t>
            </a:r>
            <a:endParaRPr kumimoji="0" lang="en-US" sz="3200" b="1"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89" name="Google Shape;89;p17"/>
          <p:cNvSpPr txBox="1"/>
          <p:nvPr/>
        </p:nvSpPr>
        <p:spPr>
          <a:xfrm>
            <a:off x="3643275" y="2023120"/>
            <a:ext cx="38715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2400" dirty="0">
                <a:solidFill>
                  <a:srgbClr val="3864B2"/>
                </a:solidFill>
                <a:latin typeface="Open Sans"/>
                <a:ea typeface="Open Sans"/>
                <a:cs typeface="Open Sans"/>
                <a:sym typeface="Open Sans"/>
              </a:rPr>
              <a:t> </a:t>
            </a:r>
            <a:endParaRPr lang="en-US" sz="1050" dirty="0">
              <a:solidFill>
                <a:srgbClr val="3864B2"/>
              </a:solidFill>
            </a:endParaRPr>
          </a:p>
          <a:p>
            <a:pPr marL="0" lvl="0" indent="0" algn="l" rtl="0">
              <a:spcBef>
                <a:spcPts val="0"/>
              </a:spcBef>
              <a:spcAft>
                <a:spcPts val="0"/>
              </a:spcAft>
              <a:buClr>
                <a:schemeClr val="dk1"/>
              </a:buClr>
              <a:buFont typeface="Arial"/>
              <a:buNone/>
            </a:pPr>
            <a:endParaRPr lang="en-US" sz="2100" dirty="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Font typeface="Arial"/>
              <a:buNone/>
            </a:pPr>
            <a:endParaRPr lang="en-US" sz="2100" dirty="0">
              <a:solidFill>
                <a:srgbClr val="3864B2"/>
              </a:solidFill>
              <a:latin typeface="Open Sans"/>
              <a:ea typeface="Open Sans"/>
              <a:cs typeface="Open Sans"/>
              <a:sym typeface="Open Sans"/>
            </a:endParaRPr>
          </a:p>
          <a:p>
            <a:br>
              <a:rPr lang="en-US" sz="3200" b="0" dirty="0">
                <a:effectLst/>
              </a:rPr>
            </a:br>
            <a:r>
              <a:rPr lang="en-US" sz="3600" b="1" dirty="0">
                <a:solidFill>
                  <a:srgbClr val="3864B2"/>
                </a:solidFill>
                <a:latin typeface="Open Sans"/>
                <a:ea typeface="Open Sans"/>
                <a:cs typeface="Open Sans"/>
                <a:sym typeface="Open Sans"/>
              </a:rPr>
              <a:t>Stephanie Lewis</a:t>
            </a:r>
            <a:endParaRPr lang="en-US" sz="3600" dirty="0">
              <a:solidFill>
                <a:srgbClr val="3864B2"/>
              </a:solidFill>
            </a:endParaRPr>
          </a:p>
          <a:p>
            <a:pPr rtl="0">
              <a:spcBef>
                <a:spcPts val="0"/>
              </a:spcBef>
              <a:spcAft>
                <a:spcPts val="0"/>
              </a:spcAft>
            </a:pPr>
            <a:endParaRPr lang="en-US" sz="1800" b="0" i="0" u="none" strike="noStrike" dirty="0">
              <a:solidFill>
                <a:srgbClr val="3864B2"/>
              </a:solidFill>
              <a:effectLst/>
              <a:latin typeface="Open Sans" panose="020B0606030504020204" pitchFamily="34" charset="0"/>
            </a:endParaRPr>
          </a:p>
          <a:p>
            <a:pPr rtl="0">
              <a:spcBef>
                <a:spcPts val="0"/>
              </a:spcBef>
              <a:spcAft>
                <a:spcPts val="0"/>
              </a:spcAft>
            </a:pPr>
            <a:r>
              <a:rPr lang="en-US" sz="1800" b="0" i="0" u="none" strike="noStrike" dirty="0">
                <a:solidFill>
                  <a:srgbClr val="3864B2"/>
                </a:solidFill>
                <a:effectLst/>
                <a:latin typeface="Open Sans" panose="020B0606030504020204" pitchFamily="34" charset="0"/>
              </a:rPr>
              <a:t>National Program Manager: Subcontracting, Size, and Individual Nonmanufacturing Rule Waiver Program</a:t>
            </a:r>
          </a:p>
          <a:p>
            <a:pPr rtl="0">
              <a:spcBef>
                <a:spcPts val="0"/>
              </a:spcBef>
              <a:spcAft>
                <a:spcPts val="0"/>
              </a:spcAft>
            </a:pPr>
            <a:r>
              <a:rPr lang="en-US" sz="1800" b="0" i="0" u="none" strike="noStrike" dirty="0">
                <a:solidFill>
                  <a:srgbClr val="3864B2"/>
                </a:solidFill>
                <a:effectLst/>
                <a:latin typeface="Open Sans" panose="020B0606030504020204" pitchFamily="34" charset="0"/>
              </a:rPr>
              <a:t>U.S. Small Business Administration</a:t>
            </a:r>
            <a:endParaRPr lang="en-US" dirty="0">
              <a:solidFill>
                <a:srgbClr val="3864B2"/>
              </a:solidFill>
            </a:endParaRPr>
          </a:p>
        </p:txBody>
      </p:sp>
      <p:sp>
        <p:nvSpPr>
          <p:cNvPr id="91" name="Google Shape;91;p1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pic>
        <p:nvPicPr>
          <p:cNvPr id="92" name="Google Shape;92;p17" descr="Stephanie Lewis headshot"/>
          <p:cNvPicPr preferRelativeResize="0"/>
          <p:nvPr/>
        </p:nvPicPr>
        <p:blipFill>
          <a:blip r:embed="rId3"/>
          <a:srcRect/>
          <a:stretch/>
        </p:blipFill>
        <p:spPr>
          <a:xfrm>
            <a:off x="1399457" y="1429962"/>
            <a:ext cx="1974745" cy="26329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E6D"/>
              </a:buClr>
              <a:buSzPts val="2800"/>
              <a:buFont typeface="Arial"/>
              <a:buNone/>
            </a:pPr>
            <a:r>
              <a:rPr lang="en-US" dirty="0"/>
              <a:t>Submit a Bid with a SB Self-Certification</a:t>
            </a:r>
            <a:endParaRPr dirty="0"/>
          </a:p>
        </p:txBody>
      </p:sp>
      <p:sp>
        <p:nvSpPr>
          <p:cNvPr id="296" name="Google Shape;296;p35"/>
          <p:cNvSpPr txBox="1">
            <a:spLocks noGrp="1"/>
          </p:cNvSpPr>
          <p:nvPr>
            <p:ph type="sldNum" idx="12"/>
          </p:nvPr>
        </p:nvSpPr>
        <p:spPr>
          <a:xfrm>
            <a:off x="6400800" y="3495973"/>
            <a:ext cx="1828800" cy="24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
        <p:nvSpPr>
          <p:cNvPr id="297" name="Google Shape;297;p35">
            <a:extLst>
              <a:ext uri="{C183D7F6-B498-43B3-948B-1728B52AA6E4}">
                <adec:decorative xmlns:adec="http://schemas.microsoft.com/office/drawing/2017/decorative" val="1"/>
              </a:ext>
            </a:extLst>
          </p:cNvPr>
          <p:cNvSpPr/>
          <p:nvPr/>
        </p:nvSpPr>
        <p:spPr>
          <a:xfrm>
            <a:off x="616225" y="1955548"/>
            <a:ext cx="3302400" cy="1980900"/>
          </a:xfrm>
          <a:prstGeom prst="roundRect">
            <a:avLst>
              <a:gd name="adj" fmla="val 16667"/>
            </a:avLst>
          </a:prstGeom>
          <a:solidFill>
            <a:srgbClr val="002E6D"/>
          </a:solidFill>
          <a:ln w="57150" cap="flat" cmpd="sng">
            <a:solidFill>
              <a:srgbClr val="C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35">
            <a:extLst>
              <a:ext uri="{C183D7F6-B498-43B3-948B-1728B52AA6E4}">
                <adec:decorative xmlns:adec="http://schemas.microsoft.com/office/drawing/2017/decorative" val="1"/>
              </a:ext>
            </a:extLst>
          </p:cNvPr>
          <p:cNvSpPr/>
          <p:nvPr/>
        </p:nvSpPr>
        <p:spPr>
          <a:xfrm>
            <a:off x="5062330" y="1955547"/>
            <a:ext cx="3302400" cy="1980900"/>
          </a:xfrm>
          <a:prstGeom prst="roundRect">
            <a:avLst>
              <a:gd name="adj" fmla="val 16667"/>
            </a:avLst>
          </a:prstGeom>
          <a:solidFill>
            <a:srgbClr val="002E6D"/>
          </a:solidFill>
          <a:ln w="57150" cap="flat" cmpd="sng">
            <a:solidFill>
              <a:srgbClr val="C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35"/>
          <p:cNvSpPr/>
          <p:nvPr/>
        </p:nvSpPr>
        <p:spPr>
          <a:xfrm>
            <a:off x="489233" y="1282589"/>
            <a:ext cx="1371600" cy="1028700"/>
          </a:xfrm>
          <a:prstGeom prst="flowChartConnector">
            <a:avLst/>
          </a:prstGeom>
          <a:solidFill>
            <a:srgbClr val="002E6D"/>
          </a:solidFill>
          <a:ln w="57150" cap="flat" cmpd="sng">
            <a:solidFill>
              <a:srgbClr val="C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a:solidFill>
                  <a:schemeClr val="lt1"/>
                </a:solidFill>
                <a:latin typeface="Arial"/>
                <a:ea typeface="Arial"/>
                <a:cs typeface="Arial"/>
                <a:sym typeface="Arial"/>
              </a:rPr>
              <a:t>1</a:t>
            </a:r>
            <a:endParaRPr sz="9600" b="1">
              <a:solidFill>
                <a:schemeClr val="lt1"/>
              </a:solidFill>
              <a:latin typeface="Arial"/>
              <a:ea typeface="Arial"/>
              <a:cs typeface="Arial"/>
              <a:sym typeface="Arial"/>
            </a:endParaRPr>
          </a:p>
        </p:txBody>
      </p:sp>
      <p:sp>
        <p:nvSpPr>
          <p:cNvPr id="300" name="Google Shape;300;p35"/>
          <p:cNvSpPr/>
          <p:nvPr/>
        </p:nvSpPr>
        <p:spPr>
          <a:xfrm>
            <a:off x="1142256" y="2389623"/>
            <a:ext cx="2164200" cy="14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Follow the Bid instructions.</a:t>
            </a:r>
            <a:endParaRPr/>
          </a:p>
          <a:p>
            <a:pPr marL="0" marR="0" lvl="0" indent="0" algn="l" rtl="0">
              <a:spcBef>
                <a:spcPts val="0"/>
              </a:spcBef>
              <a:spcAft>
                <a:spcPts val="0"/>
              </a:spcAft>
              <a:buNone/>
            </a:pPr>
            <a:endParaRPr sz="2400" b="1">
              <a:solidFill>
                <a:schemeClr val="lt1"/>
              </a:solidFill>
              <a:latin typeface="Arial"/>
              <a:ea typeface="Arial"/>
              <a:cs typeface="Arial"/>
              <a:sym typeface="Arial"/>
            </a:endParaRPr>
          </a:p>
          <a:p>
            <a:pPr marL="0" marR="0" lvl="0" indent="0" algn="l" rtl="0">
              <a:spcBef>
                <a:spcPts val="0"/>
              </a:spcBef>
              <a:spcAft>
                <a:spcPts val="0"/>
              </a:spcAft>
              <a:buNone/>
            </a:pPr>
            <a:r>
              <a:rPr lang="en-US" sz="2400" b="1">
                <a:solidFill>
                  <a:schemeClr val="lt1"/>
                </a:solidFill>
                <a:latin typeface="Arial"/>
                <a:ea typeface="Arial"/>
                <a:cs typeface="Arial"/>
                <a:sym typeface="Arial"/>
              </a:rPr>
              <a:t>Do not deviate.</a:t>
            </a:r>
            <a:endParaRPr/>
          </a:p>
        </p:txBody>
      </p:sp>
      <p:sp>
        <p:nvSpPr>
          <p:cNvPr id="301" name="Google Shape;301;p35"/>
          <p:cNvSpPr/>
          <p:nvPr/>
        </p:nvSpPr>
        <p:spPr>
          <a:xfrm>
            <a:off x="4858309" y="1282589"/>
            <a:ext cx="1371600" cy="1028700"/>
          </a:xfrm>
          <a:prstGeom prst="flowChartConnector">
            <a:avLst/>
          </a:prstGeom>
          <a:solidFill>
            <a:srgbClr val="002E6D"/>
          </a:solidFill>
          <a:ln w="57150" cap="flat" cmpd="sng">
            <a:solidFill>
              <a:srgbClr val="C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1">
                <a:solidFill>
                  <a:schemeClr val="lt1"/>
                </a:solidFill>
                <a:latin typeface="Arial"/>
                <a:ea typeface="Arial"/>
                <a:cs typeface="Arial"/>
                <a:sym typeface="Arial"/>
              </a:rPr>
              <a:t>2</a:t>
            </a:r>
            <a:endParaRPr sz="9600" b="1">
              <a:solidFill>
                <a:schemeClr val="lt1"/>
              </a:solidFill>
              <a:latin typeface="Arial"/>
              <a:ea typeface="Arial"/>
              <a:cs typeface="Arial"/>
              <a:sym typeface="Arial"/>
            </a:endParaRPr>
          </a:p>
        </p:txBody>
      </p:sp>
      <p:sp>
        <p:nvSpPr>
          <p:cNvPr id="302" name="Google Shape;302;p35"/>
          <p:cNvSpPr/>
          <p:nvPr/>
        </p:nvSpPr>
        <p:spPr>
          <a:xfrm>
            <a:off x="5310227" y="2389623"/>
            <a:ext cx="2844900" cy="14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Attach a self-certification for the NAICS code identified in the solicitation.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6"/>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2E6D"/>
              </a:buClr>
              <a:buSzPct val="100000"/>
              <a:buFont typeface="Arial"/>
              <a:buNone/>
            </a:pPr>
            <a:r>
              <a:rPr lang="en-US" dirty="0">
                <a:latin typeface="Arial"/>
                <a:ea typeface="Arial"/>
                <a:cs typeface="Arial"/>
                <a:sym typeface="Arial"/>
              </a:rPr>
              <a:t>Review Contract Terms Before Signing the Subcontract</a:t>
            </a:r>
            <a:endParaRPr dirty="0"/>
          </a:p>
        </p:txBody>
      </p:sp>
      <p:sp>
        <p:nvSpPr>
          <p:cNvPr id="309" name="Google Shape;309;p36"/>
          <p:cNvSpPr txBox="1">
            <a:spLocks noGrp="1"/>
          </p:cNvSpPr>
          <p:nvPr>
            <p:ph type="sldNum" idx="12"/>
          </p:nvPr>
        </p:nvSpPr>
        <p:spPr>
          <a:xfrm>
            <a:off x="6400800" y="3495973"/>
            <a:ext cx="1828800" cy="24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
        <p:nvSpPr>
          <p:cNvPr id="310" name="Google Shape;310;p36">
            <a:extLst>
              <a:ext uri="{C183D7F6-B498-43B3-948B-1728B52AA6E4}">
                <adec:decorative xmlns:adec="http://schemas.microsoft.com/office/drawing/2017/decorative" val="1"/>
              </a:ext>
            </a:extLst>
          </p:cNvPr>
          <p:cNvSpPr/>
          <p:nvPr/>
        </p:nvSpPr>
        <p:spPr>
          <a:xfrm>
            <a:off x="534573" y="1409412"/>
            <a:ext cx="3200400" cy="2400300"/>
          </a:xfrm>
          <a:prstGeom prst="donut">
            <a:avLst>
              <a:gd name="adj" fmla="val 12494"/>
            </a:avLst>
          </a:prstGeom>
          <a:solidFill>
            <a:srgbClr val="CC0000"/>
          </a:solidFill>
          <a:ln w="38100" cap="flat" cmpd="sng">
            <a:solidFill>
              <a:srgbClr val="002E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11" name="Google Shape;311;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18382" y="1315062"/>
            <a:ext cx="2331720" cy="2331720"/>
          </a:xfrm>
          <a:prstGeom prst="rect">
            <a:avLst/>
          </a:prstGeom>
          <a:noFill/>
          <a:ln>
            <a:noFill/>
          </a:ln>
        </p:spPr>
      </p:pic>
      <p:sp>
        <p:nvSpPr>
          <p:cNvPr id="312" name="Google Shape;312;p36"/>
          <p:cNvSpPr txBox="1"/>
          <p:nvPr/>
        </p:nvSpPr>
        <p:spPr>
          <a:xfrm>
            <a:off x="4572000" y="1120693"/>
            <a:ext cx="38310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E6D"/>
                </a:solidFill>
                <a:latin typeface="Arial"/>
                <a:ea typeface="Arial"/>
                <a:cs typeface="Arial"/>
                <a:sym typeface="Arial"/>
              </a:rPr>
              <a:t>Make sure you understand the subcontract agreement terms and conditions, including payment terms. </a:t>
            </a:r>
            <a:endParaRPr sz="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7"/>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E6D"/>
              </a:buClr>
              <a:buSzPts val="2800"/>
              <a:buFont typeface="Arial"/>
              <a:buNone/>
            </a:pPr>
            <a:r>
              <a:rPr lang="en-US" dirty="0">
                <a:solidFill>
                  <a:srgbClr val="002E6D"/>
                </a:solidFill>
              </a:rPr>
              <a:t>Are You Ready to Be a Subcontractor?</a:t>
            </a:r>
            <a:endParaRPr dirty="0"/>
          </a:p>
        </p:txBody>
      </p:sp>
      <p:sp>
        <p:nvSpPr>
          <p:cNvPr id="319" name="Google Shape;319;p37"/>
          <p:cNvSpPr txBox="1">
            <a:spLocks noGrp="1"/>
          </p:cNvSpPr>
          <p:nvPr>
            <p:ph type="sldNum" idx="12"/>
          </p:nvPr>
        </p:nvSpPr>
        <p:spPr>
          <a:xfrm>
            <a:off x="6400800" y="3495973"/>
            <a:ext cx="1828800" cy="24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pic>
        <p:nvPicPr>
          <p:cNvPr id="320" name="Google Shape;320;p37" descr="Icon graphic of a document."/>
          <p:cNvPicPr preferRelativeResize="0"/>
          <p:nvPr/>
        </p:nvPicPr>
        <p:blipFill rotWithShape="1">
          <a:blip r:embed="rId3">
            <a:alphaModFix/>
          </a:blip>
          <a:srcRect/>
          <a:stretch/>
        </p:blipFill>
        <p:spPr>
          <a:xfrm>
            <a:off x="1387731" y="610936"/>
            <a:ext cx="952549" cy="952549"/>
          </a:xfrm>
          <a:prstGeom prst="rect">
            <a:avLst/>
          </a:prstGeom>
          <a:noFill/>
          <a:ln>
            <a:noFill/>
          </a:ln>
        </p:spPr>
      </p:pic>
      <p:sp>
        <p:nvSpPr>
          <p:cNvPr id="321" name="Google Shape;321;p37"/>
          <p:cNvSpPr/>
          <p:nvPr/>
        </p:nvSpPr>
        <p:spPr>
          <a:xfrm>
            <a:off x="2942148" y="723111"/>
            <a:ext cx="5487900" cy="548400"/>
          </a:xfrm>
          <a:prstGeom prst="rect">
            <a:avLst/>
          </a:prstGeom>
          <a:noFill/>
          <a:ln>
            <a:noFill/>
          </a:ln>
        </p:spPr>
        <p:txBody>
          <a:bodyPr spcFirstLastPara="1" wrap="square" lIns="182875" tIns="182875" rIns="182875" bIns="182875" anchor="t" anchorCtr="0">
            <a:noAutofit/>
          </a:bodyPr>
          <a:lstStyle/>
          <a:p>
            <a:pPr marL="0" marR="0" lvl="0" indent="0" algn="l" rtl="0">
              <a:lnSpc>
                <a:spcPct val="90000"/>
              </a:lnSpc>
              <a:spcBef>
                <a:spcPts val="0"/>
              </a:spcBef>
              <a:spcAft>
                <a:spcPts val="0"/>
              </a:spcAft>
              <a:buClr>
                <a:srgbClr val="002E6D"/>
              </a:buClr>
              <a:buSzPts val="2200"/>
              <a:buFont typeface="Arial"/>
              <a:buNone/>
            </a:pPr>
            <a:r>
              <a:rPr lang="en-US" sz="1900" b="1" i="0" u="none" strike="noStrike" cap="none">
                <a:solidFill>
                  <a:srgbClr val="002E6D"/>
                </a:solidFill>
                <a:latin typeface="Arial"/>
                <a:ea typeface="Arial"/>
                <a:cs typeface="Arial"/>
                <a:sym typeface="Arial"/>
              </a:rPr>
              <a:t>Do you have the capacity, capability and capital to perform a subcontract?</a:t>
            </a:r>
            <a:endParaRPr sz="1900" b="0" i="0" u="none" strike="noStrike" cap="none">
              <a:solidFill>
                <a:srgbClr val="002E6D"/>
              </a:solidFill>
              <a:latin typeface="Calibri"/>
              <a:ea typeface="Calibri"/>
              <a:cs typeface="Calibri"/>
              <a:sym typeface="Calibri"/>
            </a:endParaRPr>
          </a:p>
        </p:txBody>
      </p:sp>
      <p:cxnSp>
        <p:nvCxnSpPr>
          <p:cNvPr id="322" name="Google Shape;322;p37">
            <a:extLst>
              <a:ext uri="{C183D7F6-B498-43B3-948B-1728B52AA6E4}">
                <adec:decorative xmlns:adec="http://schemas.microsoft.com/office/drawing/2017/decorative" val="1"/>
              </a:ext>
            </a:extLst>
          </p:cNvPr>
          <p:cNvCxnSpPr/>
          <p:nvPr/>
        </p:nvCxnSpPr>
        <p:spPr>
          <a:xfrm>
            <a:off x="4823089" y="1563485"/>
            <a:ext cx="914400" cy="0"/>
          </a:xfrm>
          <a:prstGeom prst="straightConnector1">
            <a:avLst/>
          </a:prstGeom>
          <a:noFill/>
          <a:ln w="57150" cap="flat" cmpd="sng">
            <a:solidFill>
              <a:srgbClr val="CC0000"/>
            </a:solidFill>
            <a:prstDash val="solid"/>
            <a:miter lim="800000"/>
            <a:headEnd type="none" w="sm" len="sm"/>
            <a:tailEnd type="none" w="sm" len="sm"/>
          </a:ln>
        </p:spPr>
      </p:cxnSp>
      <p:pic>
        <p:nvPicPr>
          <p:cNvPr id="323" name="Google Shape;323;p37" descr="Icon graphic of a hand shake."/>
          <p:cNvPicPr preferRelativeResize="0"/>
          <p:nvPr/>
        </p:nvPicPr>
        <p:blipFill rotWithShape="1">
          <a:blip r:embed="rId4">
            <a:alphaModFix/>
          </a:blip>
          <a:srcRect/>
          <a:stretch/>
        </p:blipFill>
        <p:spPr>
          <a:xfrm>
            <a:off x="1336962" y="1668288"/>
            <a:ext cx="952549" cy="952549"/>
          </a:xfrm>
          <a:prstGeom prst="rect">
            <a:avLst/>
          </a:prstGeom>
          <a:noFill/>
          <a:ln>
            <a:noFill/>
          </a:ln>
        </p:spPr>
      </p:pic>
      <p:sp>
        <p:nvSpPr>
          <p:cNvPr id="324" name="Google Shape;324;p37"/>
          <p:cNvSpPr/>
          <p:nvPr/>
        </p:nvSpPr>
        <p:spPr>
          <a:xfrm>
            <a:off x="2942148" y="1713734"/>
            <a:ext cx="5487900" cy="546300"/>
          </a:xfrm>
          <a:prstGeom prst="rect">
            <a:avLst/>
          </a:prstGeom>
          <a:noFill/>
          <a:ln>
            <a:noFill/>
          </a:ln>
        </p:spPr>
        <p:txBody>
          <a:bodyPr spcFirstLastPara="1" wrap="square" lIns="182875" tIns="182875" rIns="182875" bIns="182875" anchor="t" anchorCtr="0">
            <a:noAutofit/>
          </a:bodyPr>
          <a:lstStyle/>
          <a:p>
            <a:pPr marL="0" marR="0" lvl="0" indent="0" algn="l" rtl="0">
              <a:lnSpc>
                <a:spcPct val="90000"/>
              </a:lnSpc>
              <a:spcBef>
                <a:spcPts val="0"/>
              </a:spcBef>
              <a:spcAft>
                <a:spcPts val="0"/>
              </a:spcAft>
              <a:buClr>
                <a:srgbClr val="002E6D"/>
              </a:buClr>
              <a:buSzPts val="2200"/>
              <a:buFont typeface="Arial"/>
              <a:buNone/>
            </a:pPr>
            <a:r>
              <a:rPr lang="en-US" sz="1800" b="1" i="0" u="none" strike="noStrike" cap="none">
                <a:solidFill>
                  <a:srgbClr val="002E6D"/>
                </a:solidFill>
                <a:latin typeface="Arial"/>
                <a:ea typeface="Arial"/>
                <a:cs typeface="Arial"/>
                <a:sym typeface="Arial"/>
              </a:rPr>
              <a:t>Do you have the proper qualifications, certifications and experience to support your capability statement?</a:t>
            </a:r>
            <a:endParaRPr sz="1000"/>
          </a:p>
        </p:txBody>
      </p:sp>
      <p:cxnSp>
        <p:nvCxnSpPr>
          <p:cNvPr id="325" name="Google Shape;325;p37">
            <a:extLst>
              <a:ext uri="{C183D7F6-B498-43B3-948B-1728B52AA6E4}">
                <adec:decorative xmlns:adec="http://schemas.microsoft.com/office/drawing/2017/decorative" val="1"/>
              </a:ext>
            </a:extLst>
          </p:cNvPr>
          <p:cNvCxnSpPr/>
          <p:nvPr/>
        </p:nvCxnSpPr>
        <p:spPr>
          <a:xfrm>
            <a:off x="4823089" y="2795347"/>
            <a:ext cx="914400" cy="0"/>
          </a:xfrm>
          <a:prstGeom prst="straightConnector1">
            <a:avLst/>
          </a:prstGeom>
          <a:noFill/>
          <a:ln w="57150" cap="flat" cmpd="sng">
            <a:solidFill>
              <a:srgbClr val="CC0000"/>
            </a:solidFill>
            <a:prstDash val="solid"/>
            <a:miter lim="800000"/>
            <a:headEnd type="none" w="sm" len="sm"/>
            <a:tailEnd type="none" w="sm" len="sm"/>
          </a:ln>
        </p:spPr>
      </p:cxnSp>
      <p:pic>
        <p:nvPicPr>
          <p:cNvPr id="326" name="Google Shape;326;p37" descr="Icon graphic of a of data chart."/>
          <p:cNvPicPr preferRelativeResize="0"/>
          <p:nvPr/>
        </p:nvPicPr>
        <p:blipFill rotWithShape="1">
          <a:blip r:embed="rId5">
            <a:alphaModFix/>
          </a:blip>
          <a:srcRect/>
          <a:stretch/>
        </p:blipFill>
        <p:spPr>
          <a:xfrm>
            <a:off x="1336962" y="2774071"/>
            <a:ext cx="1028700" cy="1028700"/>
          </a:xfrm>
          <a:prstGeom prst="rect">
            <a:avLst/>
          </a:prstGeom>
          <a:noFill/>
          <a:ln>
            <a:noFill/>
          </a:ln>
        </p:spPr>
      </p:pic>
      <p:sp>
        <p:nvSpPr>
          <p:cNvPr id="327" name="Google Shape;327;p37"/>
          <p:cNvSpPr/>
          <p:nvPr/>
        </p:nvSpPr>
        <p:spPr>
          <a:xfrm>
            <a:off x="2942148" y="3031585"/>
            <a:ext cx="5494200" cy="546300"/>
          </a:xfrm>
          <a:prstGeom prst="rect">
            <a:avLst/>
          </a:prstGeom>
          <a:noFill/>
          <a:ln>
            <a:noFill/>
          </a:ln>
        </p:spPr>
        <p:txBody>
          <a:bodyPr spcFirstLastPara="1" wrap="square" lIns="182875" tIns="182875" rIns="182875" bIns="182875" anchor="t" anchorCtr="0">
            <a:noAutofit/>
          </a:bodyPr>
          <a:lstStyle/>
          <a:p>
            <a:pPr marL="0" marR="0" lvl="0" indent="0" algn="l" rtl="0">
              <a:lnSpc>
                <a:spcPct val="90000"/>
              </a:lnSpc>
              <a:spcBef>
                <a:spcPts val="0"/>
              </a:spcBef>
              <a:spcAft>
                <a:spcPts val="0"/>
              </a:spcAft>
              <a:buClr>
                <a:srgbClr val="002E6D"/>
              </a:buClr>
              <a:buSzPts val="2200"/>
              <a:buFont typeface="Arial"/>
              <a:buNone/>
            </a:pPr>
            <a:r>
              <a:rPr lang="en-US" sz="1900" b="1" i="0" u="none" strike="noStrike" cap="none">
                <a:solidFill>
                  <a:srgbClr val="002E6D"/>
                </a:solidFill>
                <a:latin typeface="Arial"/>
                <a:ea typeface="Arial"/>
                <a:cs typeface="Arial"/>
                <a:sym typeface="Arial"/>
              </a:rPr>
              <a:t>Have you identified your target market?</a:t>
            </a:r>
            <a:endParaRPr sz="1100"/>
          </a:p>
        </p:txBody>
      </p:sp>
      <p:cxnSp>
        <p:nvCxnSpPr>
          <p:cNvPr id="328" name="Google Shape;328;p37">
            <a:extLst>
              <a:ext uri="{C183D7F6-B498-43B3-948B-1728B52AA6E4}">
                <adec:decorative xmlns:adec="http://schemas.microsoft.com/office/drawing/2017/decorative" val="1"/>
              </a:ext>
            </a:extLst>
          </p:cNvPr>
          <p:cNvCxnSpPr/>
          <p:nvPr/>
        </p:nvCxnSpPr>
        <p:spPr>
          <a:xfrm>
            <a:off x="4823089" y="3850760"/>
            <a:ext cx="914400" cy="0"/>
          </a:xfrm>
          <a:prstGeom prst="straightConnector1">
            <a:avLst/>
          </a:prstGeom>
          <a:noFill/>
          <a:ln w="57150" cap="flat" cmpd="sng">
            <a:solidFill>
              <a:srgbClr val="CC0000"/>
            </a:solidFill>
            <a:prstDash val="solid"/>
            <a:miter lim="800000"/>
            <a:headEnd type="none" w="sm" len="sm"/>
            <a:tailEnd type="none" w="sm" len="sm"/>
          </a:ln>
        </p:spPr>
      </p:cxnSp>
      <p:pic>
        <p:nvPicPr>
          <p:cNvPr id="329" name="Google Shape;329;p37" descr="Icon graphic of a of two gears in motion."/>
          <p:cNvPicPr preferRelativeResize="0"/>
          <p:nvPr/>
        </p:nvPicPr>
        <p:blipFill rotWithShape="1">
          <a:blip r:embed="rId6">
            <a:alphaModFix/>
          </a:blip>
          <a:srcRect/>
          <a:stretch/>
        </p:blipFill>
        <p:spPr>
          <a:xfrm>
            <a:off x="1360022" y="3956006"/>
            <a:ext cx="1015941" cy="891540"/>
          </a:xfrm>
          <a:prstGeom prst="rect">
            <a:avLst/>
          </a:prstGeom>
          <a:noFill/>
          <a:ln>
            <a:noFill/>
          </a:ln>
        </p:spPr>
      </p:pic>
      <p:sp>
        <p:nvSpPr>
          <p:cNvPr id="330" name="Google Shape;330;p37"/>
          <p:cNvSpPr/>
          <p:nvPr/>
        </p:nvSpPr>
        <p:spPr>
          <a:xfrm>
            <a:off x="2942148" y="3814111"/>
            <a:ext cx="5487900" cy="548400"/>
          </a:xfrm>
          <a:prstGeom prst="rect">
            <a:avLst/>
          </a:prstGeom>
          <a:noFill/>
          <a:ln>
            <a:noFill/>
          </a:ln>
        </p:spPr>
        <p:txBody>
          <a:bodyPr spcFirstLastPara="1" wrap="square" lIns="182875" tIns="182875" rIns="182875" bIns="182875" anchor="t" anchorCtr="0">
            <a:noAutofit/>
          </a:bodyPr>
          <a:lstStyle/>
          <a:p>
            <a:pPr marL="0" marR="0" lvl="0" indent="0" algn="l" rtl="0">
              <a:lnSpc>
                <a:spcPct val="90000"/>
              </a:lnSpc>
              <a:spcBef>
                <a:spcPts val="0"/>
              </a:spcBef>
              <a:spcAft>
                <a:spcPts val="0"/>
              </a:spcAft>
              <a:buClr>
                <a:srgbClr val="002E6D"/>
              </a:buClr>
              <a:buSzPts val="2200"/>
              <a:buFont typeface="Arial"/>
              <a:buNone/>
            </a:pPr>
            <a:r>
              <a:rPr lang="en-US" sz="1700" b="1" i="0" u="none" strike="noStrike" cap="none">
                <a:solidFill>
                  <a:srgbClr val="002E6D"/>
                </a:solidFill>
                <a:latin typeface="Arial"/>
                <a:ea typeface="Arial"/>
                <a:cs typeface="Arial"/>
                <a:sym typeface="Arial"/>
              </a:rPr>
              <a:t>Are you prepared to agree to the terms and conditions of a subcontract?</a:t>
            </a:r>
            <a:endParaRPr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8"/>
          <p:cNvSpPr txBox="1">
            <a:spLocks noGrp="1"/>
          </p:cNvSpPr>
          <p:nvPr>
            <p:ph type="ctrTitle"/>
          </p:nvPr>
        </p:nvSpPr>
        <p:spPr>
          <a:xfrm>
            <a:off x="1143000" y="1676400"/>
            <a:ext cx="6858000" cy="1790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500"/>
              <a:buFont typeface="Arial"/>
              <a:buNone/>
            </a:pPr>
            <a:r>
              <a:rPr lang="en-US"/>
              <a:t>Other Federal Government 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a:spLocks noGrp="1"/>
          </p:cNvSpPr>
          <p:nvPr>
            <p:ph type="title"/>
          </p:nvPr>
        </p:nvSpPr>
        <p:spPr>
          <a:xfrm>
            <a:off x="218210" y="176205"/>
            <a:ext cx="8635800" cy="4491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2E6D"/>
              </a:buClr>
              <a:buSzPct val="100000"/>
              <a:buFont typeface="Arial"/>
              <a:buNone/>
            </a:pPr>
            <a:r>
              <a:rPr lang="en-US">
                <a:solidFill>
                  <a:srgbClr val="002E6D"/>
                </a:solidFill>
              </a:rPr>
              <a:t>	Procurement Assistance	</a:t>
            </a:r>
            <a:endParaRPr/>
          </a:p>
        </p:txBody>
      </p:sp>
      <p:sp>
        <p:nvSpPr>
          <p:cNvPr id="343" name="Google Shape;343;p39"/>
          <p:cNvSpPr txBox="1">
            <a:spLocks noGrp="1"/>
          </p:cNvSpPr>
          <p:nvPr>
            <p:ph type="sldNum" idx="12"/>
          </p:nvPr>
        </p:nvSpPr>
        <p:spPr>
          <a:xfrm>
            <a:off x="6873350" y="4783384"/>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B"/>
              </a:buClr>
              <a:buSzPts val="900"/>
              <a:buFont typeface="Arial"/>
              <a:buNone/>
            </a:pPr>
            <a:fld id="{00000000-1234-1234-1234-123412341234}" type="slidenum">
              <a:rPr lang="en-US" sz="900" b="0" i="0" u="none" strike="noStrike" cap="none">
                <a:solidFill>
                  <a:srgbClr val="89898B"/>
                </a:solidFill>
                <a:latin typeface="Arial"/>
                <a:ea typeface="Arial"/>
                <a:cs typeface="Arial"/>
                <a:sym typeface="Arial"/>
              </a:rPr>
              <a:t>24</a:t>
            </a:fld>
            <a:endParaRPr sz="900" b="0" i="0" u="none" strike="noStrike" cap="none">
              <a:solidFill>
                <a:srgbClr val="89898B"/>
              </a:solidFill>
              <a:latin typeface="Arial"/>
              <a:ea typeface="Arial"/>
              <a:cs typeface="Arial"/>
              <a:sym typeface="Arial"/>
            </a:endParaRPr>
          </a:p>
        </p:txBody>
      </p:sp>
      <p:sp>
        <p:nvSpPr>
          <p:cNvPr id="344" name="Google Shape;344;p39"/>
          <p:cNvSpPr/>
          <p:nvPr/>
        </p:nvSpPr>
        <p:spPr>
          <a:xfrm>
            <a:off x="359964" y="1042836"/>
            <a:ext cx="5276400" cy="147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E6D"/>
              </a:buClr>
              <a:buSzPts val="2000"/>
              <a:buFont typeface="Arial"/>
              <a:buNone/>
            </a:pPr>
            <a:r>
              <a:rPr lang="en-US" sz="1600" b="1" i="0" u="none" strike="noStrike" cap="none">
                <a:solidFill>
                  <a:srgbClr val="002E6D"/>
                </a:solidFill>
                <a:latin typeface="Arial"/>
                <a:ea typeface="Arial"/>
                <a:cs typeface="Arial"/>
                <a:sym typeface="Arial"/>
              </a:rPr>
              <a:t>Procurement Technical Assistance Centers (PTACs)</a:t>
            </a:r>
            <a:endParaRPr sz="1000"/>
          </a:p>
          <a:p>
            <a:pPr marL="285750" marR="0" lvl="0" indent="-260350" algn="l" rtl="0">
              <a:lnSpc>
                <a:spcPct val="100000"/>
              </a:lnSpc>
              <a:spcBef>
                <a:spcPts val="0"/>
              </a:spcBef>
              <a:spcAft>
                <a:spcPts val="0"/>
              </a:spcAft>
              <a:buClr>
                <a:srgbClr val="1B1E29"/>
              </a:buClr>
              <a:buSzPts val="1600"/>
              <a:buFont typeface="Arial"/>
              <a:buChar char="•"/>
            </a:pPr>
            <a:r>
              <a:rPr lang="en-US" sz="1600" b="0" i="0" u="none" strike="noStrike" cap="none">
                <a:solidFill>
                  <a:srgbClr val="1B1E29"/>
                </a:solidFill>
                <a:latin typeface="Arial"/>
                <a:ea typeface="Arial"/>
                <a:cs typeface="Arial"/>
                <a:sym typeface="Arial"/>
              </a:rPr>
              <a:t>Government prime and subcontract assistance</a:t>
            </a:r>
            <a:endParaRPr sz="1000"/>
          </a:p>
          <a:p>
            <a:pPr marL="285750" marR="0" lvl="0" indent="-260350" algn="l" rtl="0">
              <a:lnSpc>
                <a:spcPct val="100000"/>
              </a:lnSpc>
              <a:spcBef>
                <a:spcPts val="0"/>
              </a:spcBef>
              <a:spcAft>
                <a:spcPts val="0"/>
              </a:spcAft>
              <a:buClr>
                <a:srgbClr val="1B1E29"/>
              </a:buClr>
              <a:buSzPts val="1600"/>
              <a:buFont typeface="Arial"/>
              <a:buChar char="•"/>
            </a:pPr>
            <a:r>
              <a:rPr lang="en-US" sz="1600" b="0" i="0" u="none" strike="noStrike" cap="none">
                <a:solidFill>
                  <a:srgbClr val="1B1E29"/>
                </a:solidFill>
                <a:latin typeface="Arial"/>
                <a:ea typeface="Arial"/>
                <a:cs typeface="Arial"/>
                <a:sym typeface="Arial"/>
              </a:rPr>
              <a:t>Consulting and workshops </a:t>
            </a:r>
            <a:endParaRPr sz="1000"/>
          </a:p>
          <a:p>
            <a:pPr marL="285750" marR="0" lvl="0" indent="-260350" algn="l" rtl="0">
              <a:lnSpc>
                <a:spcPct val="100000"/>
              </a:lnSpc>
              <a:spcBef>
                <a:spcPts val="0"/>
              </a:spcBef>
              <a:spcAft>
                <a:spcPts val="0"/>
              </a:spcAft>
              <a:buClr>
                <a:srgbClr val="1B1E29"/>
              </a:buClr>
              <a:buSzPts val="1600"/>
              <a:buFont typeface="Arial"/>
              <a:buChar char="•"/>
            </a:pPr>
            <a:r>
              <a:rPr lang="en-US" sz="1600" b="0" i="0" u="none" strike="noStrike" cap="none">
                <a:solidFill>
                  <a:srgbClr val="1B1E29"/>
                </a:solidFill>
                <a:latin typeface="Arial"/>
                <a:ea typeface="Arial"/>
                <a:cs typeface="Arial"/>
                <a:sym typeface="Arial"/>
              </a:rPr>
              <a:t>Information and resources</a:t>
            </a:r>
            <a:endParaRPr sz="1000"/>
          </a:p>
          <a:p>
            <a:pPr marL="285750" marR="0" lvl="0" indent="-158750" algn="l" rtl="0">
              <a:lnSpc>
                <a:spcPct val="100000"/>
              </a:lnSpc>
              <a:spcBef>
                <a:spcPts val="0"/>
              </a:spcBef>
              <a:spcAft>
                <a:spcPts val="0"/>
              </a:spcAft>
              <a:buClr>
                <a:schemeClr val="lt1"/>
              </a:buClr>
              <a:buSzPts val="2000"/>
              <a:buFont typeface="Arial"/>
              <a:buNone/>
            </a:pPr>
            <a:endParaRPr sz="1600" b="0" i="0" u="none" strike="noStrike" cap="none">
              <a:solidFill>
                <a:srgbClr val="1B1E29"/>
              </a:solidFill>
              <a:latin typeface="Arial"/>
              <a:ea typeface="Arial"/>
              <a:cs typeface="Arial"/>
              <a:sym typeface="Arial"/>
            </a:endParaRPr>
          </a:p>
        </p:txBody>
      </p:sp>
      <p:pic>
        <p:nvPicPr>
          <p:cNvPr id="345" name="Google Shape;345;p39" descr="Logo graphic for America's PTAC."/>
          <p:cNvPicPr preferRelativeResize="0"/>
          <p:nvPr/>
        </p:nvPicPr>
        <p:blipFill rotWithShape="1">
          <a:blip r:embed="rId3">
            <a:alphaModFix/>
          </a:blip>
          <a:srcRect/>
          <a:stretch/>
        </p:blipFill>
        <p:spPr>
          <a:xfrm>
            <a:off x="6005559" y="891286"/>
            <a:ext cx="1863847" cy="862030"/>
          </a:xfrm>
          <a:prstGeom prst="rect">
            <a:avLst/>
          </a:prstGeom>
          <a:noFill/>
          <a:ln>
            <a:noFill/>
          </a:ln>
        </p:spPr>
      </p:pic>
      <p:sp>
        <p:nvSpPr>
          <p:cNvPr id="346" name="Google Shape;346;p39"/>
          <p:cNvSpPr/>
          <p:nvPr/>
        </p:nvSpPr>
        <p:spPr>
          <a:xfrm>
            <a:off x="431783" y="2134514"/>
            <a:ext cx="4535100" cy="101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E6D"/>
              </a:buClr>
              <a:buSzPts val="2000"/>
              <a:buFont typeface="Arial"/>
              <a:buNone/>
            </a:pPr>
            <a:r>
              <a:rPr lang="en-US" sz="1600" b="1" i="0" u="none" strike="noStrike" cap="none">
                <a:solidFill>
                  <a:srgbClr val="002E6D"/>
                </a:solidFill>
                <a:latin typeface="Arial"/>
                <a:ea typeface="Arial"/>
                <a:cs typeface="Arial"/>
                <a:sym typeface="Arial"/>
              </a:rPr>
              <a:t>SBA Resources</a:t>
            </a:r>
            <a:endParaRPr sz="1000"/>
          </a:p>
          <a:p>
            <a:pPr marL="285750" marR="0" lvl="0" indent="-260350" algn="l" rtl="0">
              <a:lnSpc>
                <a:spcPct val="100000"/>
              </a:lnSpc>
              <a:spcBef>
                <a:spcPts val="0"/>
              </a:spcBef>
              <a:spcAft>
                <a:spcPts val="0"/>
              </a:spcAft>
              <a:buClr>
                <a:srgbClr val="1B1E29"/>
              </a:buClr>
              <a:buSzPts val="1600"/>
              <a:buFont typeface="Arial"/>
              <a:buChar char="•"/>
            </a:pPr>
            <a:r>
              <a:rPr lang="en-US" sz="1600" b="0" i="0" u="none" strike="noStrike" cap="none">
                <a:solidFill>
                  <a:srgbClr val="1B1E29"/>
                </a:solidFill>
                <a:latin typeface="Arial"/>
                <a:ea typeface="Arial"/>
                <a:cs typeface="Arial"/>
                <a:sym typeface="Arial"/>
              </a:rPr>
              <a:t>SBA’s Learning Center</a:t>
            </a:r>
            <a:endParaRPr sz="1000"/>
          </a:p>
          <a:p>
            <a:pPr marL="285750" marR="0" lvl="0" indent="-260350" algn="l" rtl="0">
              <a:lnSpc>
                <a:spcPct val="100000"/>
              </a:lnSpc>
              <a:spcBef>
                <a:spcPts val="0"/>
              </a:spcBef>
              <a:spcAft>
                <a:spcPts val="0"/>
              </a:spcAft>
              <a:buClr>
                <a:srgbClr val="1B1E29"/>
              </a:buClr>
              <a:buSzPts val="1600"/>
              <a:buFont typeface="Arial"/>
              <a:buChar char="•"/>
            </a:pPr>
            <a:r>
              <a:rPr lang="en-US" sz="1600">
                <a:solidFill>
                  <a:srgbClr val="1B1E29"/>
                </a:solidFill>
                <a:latin typeface="Arial"/>
                <a:ea typeface="Arial"/>
                <a:cs typeface="Arial"/>
                <a:sym typeface="Arial"/>
              </a:rPr>
              <a:t>SBA Commercial Market Representative (CMRs)</a:t>
            </a:r>
            <a:endParaRPr sz="1600" b="0" i="0" u="none" strike="noStrike" cap="none">
              <a:solidFill>
                <a:srgbClr val="1B1E29"/>
              </a:solidFill>
              <a:latin typeface="Arial"/>
              <a:ea typeface="Arial"/>
              <a:cs typeface="Arial"/>
              <a:sym typeface="Arial"/>
            </a:endParaRPr>
          </a:p>
          <a:p>
            <a:pPr marL="285750" marR="0" lvl="0" indent="-158750" algn="l" rtl="0">
              <a:lnSpc>
                <a:spcPct val="100000"/>
              </a:lnSpc>
              <a:spcBef>
                <a:spcPts val="0"/>
              </a:spcBef>
              <a:spcAft>
                <a:spcPts val="0"/>
              </a:spcAft>
              <a:buClr>
                <a:schemeClr val="lt1"/>
              </a:buClr>
              <a:buSzPts val="2000"/>
              <a:buFont typeface="Arial"/>
              <a:buNone/>
            </a:pPr>
            <a:endParaRPr sz="1600" b="0" i="0" u="none" strike="noStrike" cap="none">
              <a:solidFill>
                <a:srgbClr val="1B1E29"/>
              </a:solidFill>
              <a:latin typeface="Arial"/>
              <a:ea typeface="Arial"/>
              <a:cs typeface="Arial"/>
              <a:sym typeface="Arial"/>
            </a:endParaRPr>
          </a:p>
          <a:p>
            <a:pPr marL="285750" marR="0" lvl="0" indent="-158750" algn="l" rtl="0">
              <a:lnSpc>
                <a:spcPct val="100000"/>
              </a:lnSpc>
              <a:spcBef>
                <a:spcPts val="0"/>
              </a:spcBef>
              <a:spcAft>
                <a:spcPts val="0"/>
              </a:spcAft>
              <a:buClr>
                <a:schemeClr val="lt1"/>
              </a:buClr>
              <a:buSzPts val="2000"/>
              <a:buFont typeface="Arial"/>
              <a:buNone/>
            </a:pPr>
            <a:endParaRPr sz="1600" b="0" i="0" u="none" strike="noStrike" cap="none">
              <a:solidFill>
                <a:srgbClr val="1B1E29"/>
              </a:solidFill>
              <a:latin typeface="Arial"/>
              <a:ea typeface="Arial"/>
              <a:cs typeface="Arial"/>
              <a:sym typeface="Arial"/>
            </a:endParaRPr>
          </a:p>
        </p:txBody>
      </p:sp>
      <p:pic>
        <p:nvPicPr>
          <p:cNvPr id="347" name="Google Shape;347;p39" descr="Logo graphic for the Small Business Administration."/>
          <p:cNvPicPr preferRelativeResize="0"/>
          <p:nvPr/>
        </p:nvPicPr>
        <p:blipFill rotWithShape="1">
          <a:blip r:embed="rId4">
            <a:alphaModFix/>
          </a:blip>
          <a:srcRect/>
          <a:stretch/>
        </p:blipFill>
        <p:spPr>
          <a:xfrm>
            <a:off x="6376052" y="2154549"/>
            <a:ext cx="1122857" cy="858287"/>
          </a:xfrm>
          <a:prstGeom prst="rect">
            <a:avLst/>
          </a:prstGeom>
          <a:noFill/>
          <a:ln>
            <a:noFill/>
          </a:ln>
        </p:spPr>
      </p:pic>
      <p:sp>
        <p:nvSpPr>
          <p:cNvPr id="348" name="Google Shape;348;p39"/>
          <p:cNvSpPr/>
          <p:nvPr/>
        </p:nvSpPr>
        <p:spPr>
          <a:xfrm>
            <a:off x="431784" y="3153141"/>
            <a:ext cx="4656300" cy="181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E6D"/>
              </a:buClr>
              <a:buSzPts val="2000"/>
              <a:buFont typeface="Arial"/>
              <a:buNone/>
            </a:pPr>
            <a:r>
              <a:rPr lang="en-US" b="1" i="0" u="none" strike="noStrike" cap="none">
                <a:solidFill>
                  <a:srgbClr val="002E6D"/>
                </a:solidFill>
                <a:latin typeface="Arial"/>
                <a:ea typeface="Arial"/>
                <a:cs typeface="Arial"/>
                <a:sym typeface="Arial"/>
              </a:rPr>
              <a:t>Other Resources</a:t>
            </a:r>
            <a:endParaRPr sz="800"/>
          </a:p>
          <a:p>
            <a:pPr marL="285750" marR="0" lvl="0" indent="-247650" algn="l" rtl="0">
              <a:lnSpc>
                <a:spcPct val="100000"/>
              </a:lnSpc>
              <a:spcBef>
                <a:spcPts val="0"/>
              </a:spcBef>
              <a:spcAft>
                <a:spcPts val="0"/>
              </a:spcAft>
              <a:buClr>
                <a:srgbClr val="1B1E29"/>
              </a:buClr>
              <a:buSzPts val="1400"/>
              <a:buFont typeface="Arial"/>
              <a:buChar char="•"/>
            </a:pPr>
            <a:r>
              <a:rPr lang="en-US" b="0" i="0" u="none" strike="noStrike" cap="none">
                <a:solidFill>
                  <a:srgbClr val="1B1E29"/>
                </a:solidFill>
                <a:latin typeface="Arial"/>
                <a:ea typeface="Arial"/>
                <a:cs typeface="Arial"/>
                <a:sym typeface="Arial"/>
              </a:rPr>
              <a:t>Federal Agency Procurement Directory</a:t>
            </a:r>
            <a:endParaRPr sz="800"/>
          </a:p>
          <a:p>
            <a:pPr marL="742950" marR="0" lvl="1" indent="-247650" algn="l" rtl="0">
              <a:spcBef>
                <a:spcPts val="0"/>
              </a:spcBef>
              <a:spcAft>
                <a:spcPts val="0"/>
              </a:spcAft>
              <a:buClr>
                <a:srgbClr val="1B1E29"/>
              </a:buClr>
              <a:buSzPts val="1400"/>
              <a:buFont typeface="Arial"/>
              <a:buChar char="•"/>
            </a:pPr>
            <a:r>
              <a:rPr lang="en-US" b="0" i="0" u="none" strike="noStrike" cap="none">
                <a:solidFill>
                  <a:srgbClr val="1B1E29"/>
                </a:solidFill>
                <a:latin typeface="Arial"/>
                <a:ea typeface="Arial"/>
                <a:cs typeface="Arial"/>
                <a:sym typeface="Arial"/>
              </a:rPr>
              <a:t>SBA’s Federal Government Prime Contractors with Subcontracting Plan</a:t>
            </a:r>
            <a:endParaRPr sz="800"/>
          </a:p>
          <a:p>
            <a:pPr marL="742950" marR="0" lvl="1" indent="-247650" algn="l" rtl="0">
              <a:spcBef>
                <a:spcPts val="0"/>
              </a:spcBef>
              <a:spcAft>
                <a:spcPts val="0"/>
              </a:spcAft>
              <a:buClr>
                <a:srgbClr val="1B1E29"/>
              </a:buClr>
              <a:buSzPts val="1400"/>
              <a:buFont typeface="Arial"/>
              <a:buChar char="•"/>
            </a:pPr>
            <a:r>
              <a:rPr lang="en-US" b="0" i="0" u="none" strike="noStrike" cap="none">
                <a:solidFill>
                  <a:srgbClr val="1B1E29"/>
                </a:solidFill>
                <a:latin typeface="Arial"/>
                <a:ea typeface="Arial"/>
                <a:cs typeface="Arial"/>
                <a:sym typeface="Arial"/>
              </a:rPr>
              <a:t>GSA Subcontracting Directory</a:t>
            </a:r>
            <a:endParaRPr sz="800"/>
          </a:p>
          <a:p>
            <a:pPr marL="742950" marR="0" lvl="1" indent="-247650" algn="l" rtl="0">
              <a:spcBef>
                <a:spcPts val="0"/>
              </a:spcBef>
              <a:spcAft>
                <a:spcPts val="0"/>
              </a:spcAft>
              <a:buClr>
                <a:srgbClr val="1B1E29"/>
              </a:buClr>
              <a:buSzPts val="1400"/>
              <a:buFont typeface="Arial"/>
              <a:buChar char="•"/>
            </a:pPr>
            <a:r>
              <a:rPr lang="en-US" b="0" i="0" u="none" strike="noStrike" cap="none">
                <a:solidFill>
                  <a:srgbClr val="1B1E29"/>
                </a:solidFill>
                <a:latin typeface="Arial"/>
                <a:ea typeface="Arial"/>
                <a:cs typeface="Arial"/>
                <a:sym typeface="Arial"/>
              </a:rPr>
              <a:t>DoD Prime Contracting Directory</a:t>
            </a:r>
            <a:endParaRPr sz="800"/>
          </a:p>
        </p:txBody>
      </p:sp>
      <p:pic>
        <p:nvPicPr>
          <p:cNvPr id="349" name="Google Shape;349;p39" descr="Logo graphic for the SGA Subcontracting Directory."/>
          <p:cNvPicPr preferRelativeResize="0"/>
          <p:nvPr/>
        </p:nvPicPr>
        <p:blipFill rotWithShape="1">
          <a:blip r:embed="rId5">
            <a:alphaModFix/>
          </a:blip>
          <a:srcRect/>
          <a:stretch/>
        </p:blipFill>
        <p:spPr>
          <a:xfrm>
            <a:off x="6453435" y="3414057"/>
            <a:ext cx="968085" cy="9680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4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356" name="Google Shape;356;p40"/>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41"/>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3864B2"/>
                </a:solidFill>
                <a:effectLst/>
                <a:uLnTx/>
                <a:uFillTx/>
                <a:latin typeface="Arial"/>
                <a:ea typeface="Arial"/>
                <a:cs typeface="Arial"/>
                <a:sym typeface="Arial"/>
              </a:rPr>
              <a:t>Understanding Subcontracting</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98" name="Google Shape;98;p18"/>
          <p:cNvSpPr/>
          <p:nvPr/>
        </p:nvSpPr>
        <p:spPr>
          <a:xfrm>
            <a:off x="682625" y="1028710"/>
            <a:ext cx="77724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dk1"/>
              </a:buClr>
              <a:buSzPts val="2000"/>
              <a:buFont typeface="Arial"/>
              <a:buChar char="•"/>
            </a:pPr>
            <a:r>
              <a:rPr lang="en-US" sz="2000">
                <a:solidFill>
                  <a:schemeClr val="dk1"/>
                </a:solidFill>
              </a:rPr>
              <a:t>The Benefit of Subcontracting</a:t>
            </a:r>
            <a:endParaRPr sz="2000">
              <a:solidFill>
                <a:schemeClr val="dk1"/>
              </a:solidFill>
            </a:endParaRPr>
          </a:p>
          <a:p>
            <a:pPr marL="342900" marR="0" lvl="0" indent="-342900" algn="l" rtl="0">
              <a:lnSpc>
                <a:spcPct val="115000"/>
              </a:lnSpc>
              <a:spcBef>
                <a:spcPts val="0"/>
              </a:spcBef>
              <a:spcAft>
                <a:spcPts val="0"/>
              </a:spcAft>
              <a:buClr>
                <a:schemeClr val="dk1"/>
              </a:buClr>
              <a:buSzPts val="2000"/>
              <a:buFont typeface="Arial"/>
              <a:buChar char="•"/>
            </a:pPr>
            <a:r>
              <a:rPr lang="en-US" sz="2000">
                <a:solidFill>
                  <a:schemeClr val="dk1"/>
                </a:solidFill>
              </a:rPr>
              <a:t>Why are Subcontractors needed?</a:t>
            </a:r>
            <a:endParaRPr sz="2000">
              <a:solidFill>
                <a:schemeClr val="dk1"/>
              </a:solidFill>
            </a:endParaRPr>
          </a:p>
          <a:p>
            <a:pPr marL="342900" marR="0" lvl="0" indent="-342900" algn="l" rtl="0">
              <a:lnSpc>
                <a:spcPct val="115000"/>
              </a:lnSpc>
              <a:spcBef>
                <a:spcPts val="0"/>
              </a:spcBef>
              <a:spcAft>
                <a:spcPts val="0"/>
              </a:spcAft>
              <a:buClr>
                <a:schemeClr val="dk1"/>
              </a:buClr>
              <a:buSzPts val="2000"/>
              <a:buFont typeface="Arial"/>
              <a:buChar char="•"/>
            </a:pPr>
            <a:r>
              <a:rPr lang="en-US" sz="2000">
                <a:solidFill>
                  <a:schemeClr val="dk1"/>
                </a:solidFill>
              </a:rPr>
              <a:t>Understanding important Subcontracting Terms</a:t>
            </a:r>
            <a:endParaRPr sz="2000">
              <a:solidFill>
                <a:schemeClr val="dk1"/>
              </a:solidFill>
            </a:endParaRPr>
          </a:p>
          <a:p>
            <a:pPr marL="342900" marR="0" lvl="0" indent="-342900" algn="l" rtl="0">
              <a:lnSpc>
                <a:spcPct val="115000"/>
              </a:lnSpc>
              <a:spcBef>
                <a:spcPts val="0"/>
              </a:spcBef>
              <a:spcAft>
                <a:spcPts val="0"/>
              </a:spcAft>
              <a:buClr>
                <a:schemeClr val="dk1"/>
              </a:buClr>
              <a:buSzPts val="2000"/>
              <a:buFont typeface="Arial"/>
              <a:buChar char="•"/>
            </a:pPr>
            <a:r>
              <a:rPr lang="en-US" sz="2000">
                <a:solidFill>
                  <a:schemeClr val="dk1"/>
                </a:solidFill>
              </a:rPr>
              <a:t>Understanding the Subcontracting Federal Acquisition Regulation (FAR)</a:t>
            </a:r>
            <a:endParaRPr sz="2000">
              <a:solidFill>
                <a:schemeClr val="dk1"/>
              </a:solidFill>
            </a:endParaRPr>
          </a:p>
          <a:p>
            <a:pPr marL="342900" marR="0" lvl="0" indent="-342900" algn="l" rtl="0">
              <a:lnSpc>
                <a:spcPct val="115000"/>
              </a:lnSpc>
              <a:spcBef>
                <a:spcPts val="0"/>
              </a:spcBef>
              <a:spcAft>
                <a:spcPts val="0"/>
              </a:spcAft>
              <a:buClr>
                <a:schemeClr val="dk1"/>
              </a:buClr>
              <a:buSzPts val="2000"/>
              <a:buFont typeface="Arial"/>
              <a:buChar char="•"/>
            </a:pPr>
            <a:r>
              <a:rPr lang="en-US" sz="2000">
                <a:solidFill>
                  <a:schemeClr val="dk1"/>
                </a:solidFill>
              </a:rPr>
              <a:t>How does the Federal government ensure there are SB Subcontracting Opportunities?</a:t>
            </a:r>
            <a:endParaRPr sz="2000">
              <a:solidFill>
                <a:schemeClr val="dk1"/>
              </a:solidFill>
            </a:endParaRPr>
          </a:p>
          <a:p>
            <a:pPr marL="342900" marR="0" lvl="0" indent="-342900" algn="l" rtl="0">
              <a:lnSpc>
                <a:spcPct val="115000"/>
              </a:lnSpc>
              <a:spcBef>
                <a:spcPts val="0"/>
              </a:spcBef>
              <a:spcAft>
                <a:spcPts val="0"/>
              </a:spcAft>
              <a:buClr>
                <a:schemeClr val="dk1"/>
              </a:buClr>
              <a:buSzPts val="2000"/>
              <a:buFont typeface="Arial"/>
              <a:buChar char="•"/>
            </a:pPr>
            <a:r>
              <a:rPr lang="en-US" sz="2000">
                <a:solidFill>
                  <a:schemeClr val="dk1"/>
                </a:solidFill>
              </a:rPr>
              <a:t>Subcontracting Risk</a:t>
            </a:r>
            <a:endParaRPr sz="2000">
              <a:solidFill>
                <a:schemeClr val="dk1"/>
              </a:solidFill>
            </a:endParaRPr>
          </a:p>
          <a:p>
            <a:pPr marL="342900" marR="0" lvl="0" indent="-342900" algn="l" rtl="0">
              <a:lnSpc>
                <a:spcPct val="115000"/>
              </a:lnSpc>
              <a:spcBef>
                <a:spcPts val="0"/>
              </a:spcBef>
              <a:spcAft>
                <a:spcPts val="0"/>
              </a:spcAft>
              <a:buClr>
                <a:schemeClr val="dk1"/>
              </a:buClr>
              <a:buSzPts val="2000"/>
              <a:buFont typeface="Arial"/>
              <a:buChar char="•"/>
            </a:pPr>
            <a:r>
              <a:rPr lang="en-US" sz="2000">
                <a:solidFill>
                  <a:schemeClr val="dk1"/>
                </a:solidFill>
              </a:rPr>
              <a:t>Are you ready to be a Subcontractor?</a:t>
            </a:r>
            <a:endParaRPr sz="2000">
              <a:solidFill>
                <a:schemeClr val="dk1"/>
              </a:solidFill>
            </a:endParaRPr>
          </a:p>
          <a:p>
            <a:pPr marL="457200" marR="0" lvl="0" indent="0" algn="l" rtl="0">
              <a:lnSpc>
                <a:spcPct val="115000"/>
              </a:lnSpc>
              <a:spcBef>
                <a:spcPts val="0"/>
              </a:spcBef>
              <a:spcAft>
                <a:spcPts val="0"/>
              </a:spcAft>
              <a:buNone/>
            </a:pPr>
            <a:endParaRPr sz="2000">
              <a:solidFill>
                <a:schemeClr val="dk1"/>
              </a:solidFill>
            </a:endParaRPr>
          </a:p>
        </p:txBody>
      </p:sp>
      <p:sp>
        <p:nvSpPr>
          <p:cNvPr id="100" name="Google Shape;100;p1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3864B2"/>
                </a:solidFill>
                <a:effectLst/>
                <a:uLnTx/>
                <a:uFillTx/>
                <a:latin typeface="Arial"/>
                <a:ea typeface="Arial"/>
                <a:cs typeface="Arial"/>
                <a:sym typeface="Arial"/>
              </a:rPr>
              <a:t>Benefits</a:t>
            </a:r>
            <a:r>
              <a:rPr kumimoji="0" lang="en-US" sz="2800" b="1" i="0" u="none" strike="noStrike" kern="0" cap="none" spc="0" normalizeH="0" baseline="0" noProof="0" dirty="0">
                <a:ln>
                  <a:noFill/>
                </a:ln>
                <a:solidFill>
                  <a:srgbClr val="002E6D"/>
                </a:solidFill>
                <a:effectLst/>
                <a:uLnTx/>
                <a:uFillTx/>
                <a:latin typeface="Arial"/>
                <a:ea typeface="Arial"/>
                <a:cs typeface="Arial"/>
                <a:sym typeface="Arial"/>
              </a:rPr>
              <a:t> </a:t>
            </a:r>
            <a:r>
              <a:rPr kumimoji="0" lang="en-US" sz="3200" b="1" i="0" u="none" strike="noStrike" kern="0" cap="none" spc="0" normalizeH="0" baseline="0" noProof="0" dirty="0">
                <a:ln>
                  <a:noFill/>
                </a:ln>
                <a:solidFill>
                  <a:srgbClr val="3864B2"/>
                </a:solidFill>
                <a:effectLst/>
                <a:uLnTx/>
                <a:uFillTx/>
                <a:latin typeface="Arial"/>
                <a:ea typeface="Arial"/>
                <a:cs typeface="Arial"/>
                <a:sym typeface="Arial"/>
              </a:rPr>
              <a:t>of Subcontracting</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08" name="Google Shape;108;p1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09" name="Google Shape;109;p19"/>
          <p:cNvSpPr/>
          <p:nvPr/>
        </p:nvSpPr>
        <p:spPr>
          <a:xfrm flipH="1">
            <a:off x="5908500" y="968774"/>
            <a:ext cx="3235500" cy="642900"/>
          </a:xfrm>
          <a:prstGeom prst="snip1Rect">
            <a:avLst>
              <a:gd name="adj" fmla="val 16667"/>
            </a:avLst>
          </a:prstGeom>
          <a:solidFill>
            <a:srgbClr val="002E6D"/>
          </a:solidFill>
          <a:ln>
            <a:noFill/>
          </a:ln>
        </p:spPr>
        <p:txBody>
          <a:bodyPr spcFirstLastPara="1" wrap="square" lIns="91425" tIns="45700" rIns="91425" bIns="45700" anchor="ctr" anchorCtr="0">
            <a:noAutofit/>
          </a:bodyPr>
          <a:lstStyle/>
          <a:p>
            <a:pPr marL="182880" marR="0" lvl="0" indent="0" algn="l" rtl="0">
              <a:spcBef>
                <a:spcPts val="0"/>
              </a:spcBef>
              <a:spcAft>
                <a:spcPts val="0"/>
              </a:spcAft>
              <a:buNone/>
            </a:pPr>
            <a:r>
              <a:rPr lang="en-US" sz="2000" b="1" i="0" u="none" strike="noStrike" cap="none">
                <a:solidFill>
                  <a:srgbClr val="FFFFFF"/>
                </a:solidFill>
                <a:latin typeface="Arial"/>
                <a:ea typeface="Arial"/>
                <a:cs typeface="Arial"/>
                <a:sym typeface="Arial"/>
              </a:rPr>
              <a:t>Starting point for Federal contracting</a:t>
            </a:r>
            <a:endParaRPr/>
          </a:p>
        </p:txBody>
      </p:sp>
      <p:sp>
        <p:nvSpPr>
          <p:cNvPr id="110" name="Google Shape;110;p19"/>
          <p:cNvSpPr/>
          <p:nvPr/>
        </p:nvSpPr>
        <p:spPr>
          <a:xfrm flipH="1">
            <a:off x="5963400" y="1611674"/>
            <a:ext cx="3235500" cy="642900"/>
          </a:xfrm>
          <a:prstGeom prst="snip1Rect">
            <a:avLst>
              <a:gd name="adj" fmla="val 16667"/>
            </a:avLst>
          </a:prstGeom>
          <a:solidFill>
            <a:srgbClr val="CC0000"/>
          </a:solidFill>
          <a:ln>
            <a:noFill/>
          </a:ln>
        </p:spPr>
        <p:txBody>
          <a:bodyPr spcFirstLastPara="1" wrap="square" lIns="91425" tIns="45700" rIns="91425" bIns="45700" anchor="ctr" anchorCtr="0">
            <a:noAutofit/>
          </a:bodyPr>
          <a:lstStyle/>
          <a:p>
            <a:pPr marL="182880" marR="0" lvl="0" indent="0" algn="l" rtl="0">
              <a:spcBef>
                <a:spcPts val="0"/>
              </a:spcBef>
              <a:spcAft>
                <a:spcPts val="0"/>
              </a:spcAft>
              <a:buNone/>
            </a:pPr>
            <a:r>
              <a:rPr lang="en-US" sz="2000" b="1" i="0" u="none" strike="noStrike" cap="none">
                <a:solidFill>
                  <a:srgbClr val="FFFFFF"/>
                </a:solidFill>
                <a:latin typeface="Arial"/>
                <a:ea typeface="Arial"/>
                <a:cs typeface="Arial"/>
                <a:sym typeface="Arial"/>
              </a:rPr>
              <a:t>Builds capacity</a:t>
            </a:r>
            <a:endParaRPr/>
          </a:p>
        </p:txBody>
      </p:sp>
      <p:sp>
        <p:nvSpPr>
          <p:cNvPr id="111" name="Google Shape;111;p19"/>
          <p:cNvSpPr/>
          <p:nvPr/>
        </p:nvSpPr>
        <p:spPr>
          <a:xfrm flipH="1">
            <a:off x="5990850" y="2254575"/>
            <a:ext cx="3180600" cy="751800"/>
          </a:xfrm>
          <a:prstGeom prst="snip1Rect">
            <a:avLst>
              <a:gd name="adj" fmla="val 16667"/>
            </a:avLst>
          </a:prstGeom>
          <a:solidFill>
            <a:srgbClr val="002E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rgbClr val="FFFFFF"/>
                </a:solidFill>
                <a:latin typeface="Arial"/>
                <a:ea typeface="Arial"/>
                <a:cs typeface="Arial"/>
                <a:sym typeface="Arial"/>
              </a:rPr>
              <a:t>Creates past performance</a:t>
            </a:r>
            <a:endParaRPr/>
          </a:p>
        </p:txBody>
      </p:sp>
      <p:sp>
        <p:nvSpPr>
          <p:cNvPr id="112" name="Google Shape;112;p19"/>
          <p:cNvSpPr/>
          <p:nvPr/>
        </p:nvSpPr>
        <p:spPr>
          <a:xfrm flipH="1">
            <a:off x="5935950" y="3006364"/>
            <a:ext cx="3180600" cy="642900"/>
          </a:xfrm>
          <a:prstGeom prst="snip1Rect">
            <a:avLst>
              <a:gd name="adj" fmla="val 16667"/>
            </a:avLst>
          </a:prstGeom>
          <a:solidFill>
            <a:srgbClr val="CC0000"/>
          </a:solidFill>
          <a:ln>
            <a:noFill/>
          </a:ln>
        </p:spPr>
        <p:txBody>
          <a:bodyPr spcFirstLastPara="1" wrap="square" lIns="91425" tIns="45700" rIns="91425" bIns="45700" anchor="ctr" anchorCtr="0">
            <a:noAutofit/>
          </a:bodyPr>
          <a:lstStyle/>
          <a:p>
            <a:pPr marL="182880" marR="0" lvl="0" indent="0" algn="l" rtl="0">
              <a:spcBef>
                <a:spcPts val="0"/>
              </a:spcBef>
              <a:spcAft>
                <a:spcPts val="0"/>
              </a:spcAft>
              <a:buNone/>
            </a:pPr>
            <a:r>
              <a:rPr lang="en-US" sz="2000" b="1" i="0" u="none" strike="noStrike" cap="none">
                <a:solidFill>
                  <a:srgbClr val="FFFFFF"/>
                </a:solidFill>
                <a:latin typeface="Arial"/>
                <a:ea typeface="Arial"/>
                <a:cs typeface="Arial"/>
                <a:sym typeface="Arial"/>
              </a:rPr>
              <a:t>Access to the Federal Government indirectly</a:t>
            </a:r>
            <a:endParaRPr/>
          </a:p>
        </p:txBody>
      </p:sp>
      <p:sp>
        <p:nvSpPr>
          <p:cNvPr id="113" name="Google Shape;113;p19"/>
          <p:cNvSpPr/>
          <p:nvPr/>
        </p:nvSpPr>
        <p:spPr>
          <a:xfrm flipH="1">
            <a:off x="5902800" y="3649272"/>
            <a:ext cx="3235500" cy="671100"/>
          </a:xfrm>
          <a:prstGeom prst="snip1Rect">
            <a:avLst>
              <a:gd name="adj" fmla="val 16667"/>
            </a:avLst>
          </a:prstGeom>
          <a:solidFill>
            <a:srgbClr val="002E6D"/>
          </a:solidFill>
          <a:ln>
            <a:noFill/>
          </a:ln>
        </p:spPr>
        <p:txBody>
          <a:bodyPr spcFirstLastPara="1" wrap="square" lIns="91425" tIns="45700" rIns="91425" bIns="45700" anchor="ctr" anchorCtr="0">
            <a:noAutofit/>
          </a:bodyPr>
          <a:lstStyle/>
          <a:p>
            <a:pPr marL="182880" marR="0" lvl="0" indent="0" algn="l" rtl="0">
              <a:lnSpc>
                <a:spcPct val="100000"/>
              </a:lnSpc>
              <a:spcBef>
                <a:spcPts val="0"/>
              </a:spcBef>
              <a:spcAft>
                <a:spcPts val="0"/>
              </a:spcAft>
              <a:buNone/>
            </a:pPr>
            <a:r>
              <a:rPr lang="en-US" sz="2000" b="1" i="0" u="none" strike="noStrike" cap="none">
                <a:solidFill>
                  <a:srgbClr val="FFFFFF"/>
                </a:solidFill>
                <a:latin typeface="Arial"/>
                <a:ea typeface="Arial"/>
                <a:cs typeface="Arial"/>
                <a:sym typeface="Arial"/>
              </a:rPr>
              <a:t>Faster way to enter the Federal Marketplace</a:t>
            </a:r>
            <a:endParaRPr/>
          </a:p>
        </p:txBody>
      </p:sp>
      <p:pic>
        <p:nvPicPr>
          <p:cNvPr id="114" name="Google Shape;114;p19" descr="Photograph of business man speaking to a small group of business people."/>
          <p:cNvPicPr preferRelativeResize="0"/>
          <p:nvPr/>
        </p:nvPicPr>
        <p:blipFill rotWithShape="1">
          <a:blip r:embed="rId3">
            <a:alphaModFix/>
          </a:blip>
          <a:srcRect l="39921" t="5258"/>
          <a:stretch/>
        </p:blipFill>
        <p:spPr>
          <a:xfrm>
            <a:off x="0" y="968775"/>
            <a:ext cx="3570350" cy="3412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3864B2"/>
                </a:solidFill>
                <a:effectLst/>
                <a:uLnTx/>
                <a:uFillTx/>
                <a:latin typeface="Arial"/>
                <a:ea typeface="Arial"/>
                <a:cs typeface="Arial"/>
                <a:sym typeface="Arial"/>
              </a:rPr>
              <a:t>Why are Subcontractors Needed? </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20" name="Google Shape;120;p20"/>
          <p:cNvSpPr/>
          <p:nvPr/>
        </p:nvSpPr>
        <p:spPr>
          <a:xfrm>
            <a:off x="5306549" y="1125150"/>
            <a:ext cx="3781500" cy="3267300"/>
          </a:xfrm>
          <a:prstGeom prst="rect">
            <a:avLst/>
          </a:prstGeom>
          <a:noFill/>
          <a:ln>
            <a:noFill/>
          </a:ln>
        </p:spPr>
        <p:txBody>
          <a:bodyPr spcFirstLastPara="1" wrap="square" lIns="91425" tIns="45700" rIns="91425" bIns="45700" anchor="t" anchorCtr="0">
            <a:noAutofit/>
          </a:bodyPr>
          <a:lstStyle/>
          <a:p>
            <a:pPr marL="342900" marR="0" lvl="0" indent="-381000" algn="l" rtl="0">
              <a:lnSpc>
                <a:spcPct val="100000"/>
              </a:lnSpc>
              <a:spcBef>
                <a:spcPts val="0"/>
              </a:spcBef>
              <a:spcAft>
                <a:spcPts val="0"/>
              </a:spcAft>
              <a:buClr>
                <a:schemeClr val="dk1"/>
              </a:buClr>
              <a:buSzPts val="2600"/>
              <a:buFont typeface="Arial"/>
              <a:buChar char="•"/>
            </a:pPr>
            <a:r>
              <a:rPr lang="en-US" sz="2000"/>
              <a:t>When a federal government contractor needs assistance fulfilling certain project components.</a:t>
            </a:r>
            <a:endParaRPr sz="2000"/>
          </a:p>
          <a:p>
            <a:pPr marL="457200" marR="0" lvl="0" indent="0" algn="l" rtl="0">
              <a:lnSpc>
                <a:spcPct val="100000"/>
              </a:lnSpc>
              <a:spcBef>
                <a:spcPts val="0"/>
              </a:spcBef>
              <a:spcAft>
                <a:spcPts val="0"/>
              </a:spcAft>
              <a:buNone/>
            </a:pPr>
            <a:endParaRPr sz="2000"/>
          </a:p>
          <a:p>
            <a:pPr marL="342900" marR="0" lvl="0" indent="-381000" algn="l" rtl="0">
              <a:lnSpc>
                <a:spcPct val="100000"/>
              </a:lnSpc>
              <a:spcBef>
                <a:spcPts val="0"/>
              </a:spcBef>
              <a:spcAft>
                <a:spcPts val="0"/>
              </a:spcAft>
              <a:buClr>
                <a:schemeClr val="dk1"/>
              </a:buClr>
              <a:buSzPts val="2600"/>
              <a:buFont typeface="Arial"/>
              <a:buChar char="•"/>
            </a:pPr>
            <a:r>
              <a:rPr lang="en-US" sz="2000"/>
              <a:t>Contract requirements and business goals.</a:t>
            </a:r>
            <a:endParaRPr sz="2000"/>
          </a:p>
          <a:p>
            <a:pPr marL="457200" marR="0" lvl="0" indent="0" algn="l" rtl="0">
              <a:lnSpc>
                <a:spcPct val="100000"/>
              </a:lnSpc>
              <a:spcBef>
                <a:spcPts val="0"/>
              </a:spcBef>
              <a:spcAft>
                <a:spcPts val="0"/>
              </a:spcAft>
              <a:buNone/>
            </a:pPr>
            <a:endParaRPr/>
          </a:p>
        </p:txBody>
      </p:sp>
      <p:sp>
        <p:nvSpPr>
          <p:cNvPr id="121" name="Google Shape;121;p2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22" name="Google Shape;122;p20" descr="Question mark"/>
          <p:cNvPicPr preferRelativeResize="0"/>
          <p:nvPr/>
        </p:nvPicPr>
        <p:blipFill rotWithShape="1">
          <a:blip r:embed="rId3">
            <a:alphaModFix/>
          </a:blip>
          <a:srcRect/>
          <a:stretch/>
        </p:blipFill>
        <p:spPr>
          <a:xfrm>
            <a:off x="360592" y="975725"/>
            <a:ext cx="3566160" cy="35661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Important Subcontracting Terms</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28" name="Google Shape;128;p21"/>
          <p:cNvSpPr txBox="1"/>
          <p:nvPr/>
        </p:nvSpPr>
        <p:spPr>
          <a:xfrm>
            <a:off x="635150" y="757325"/>
            <a:ext cx="8113500" cy="471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700" b="1">
                <a:solidFill>
                  <a:schemeClr val="dk1"/>
                </a:solidFill>
              </a:rPr>
              <a:t>Federal Government Prime Contractor: </a:t>
            </a:r>
            <a:r>
              <a:rPr lang="en-US" sz="1700">
                <a:solidFill>
                  <a:schemeClr val="dk1"/>
                </a:solidFill>
              </a:rPr>
              <a:t>A person/business  who </a:t>
            </a:r>
            <a:endParaRPr sz="1700">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1700">
                <a:solidFill>
                  <a:schemeClr val="dk1"/>
                </a:solidFill>
              </a:rPr>
              <a:t>has entered into a prime contract with the Federal Government to obtain supplies, materials, equipment, or services.</a:t>
            </a:r>
            <a:endParaRPr sz="170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1700">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1700" b="1">
                <a:solidFill>
                  <a:schemeClr val="dk1"/>
                </a:solidFill>
              </a:rPr>
              <a:t>Federal Government Large Business (LB) Subcontractor: </a:t>
            </a:r>
            <a:r>
              <a:rPr lang="en-US" sz="1700">
                <a:solidFill>
                  <a:schemeClr val="dk1"/>
                </a:solidFill>
              </a:rPr>
              <a:t>A person/business that doesn’t meet the qualifications of a small business that was awarded a subcontract to provide supplies or services necessary in the performance of someone else’s Federal Government’s contract.</a:t>
            </a:r>
            <a:endParaRPr sz="170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1700">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1700" b="1">
                <a:solidFill>
                  <a:schemeClr val="dk1"/>
                </a:solidFill>
              </a:rPr>
              <a:t>SB Federal Government Subcontractor:</a:t>
            </a:r>
            <a:r>
              <a:rPr lang="en-US" sz="1700">
                <a:solidFill>
                  <a:schemeClr val="dk1"/>
                </a:solidFill>
              </a:rPr>
              <a:t>  A concern that does not exceed the size standard for the North American Industry Classification Systems (NAICS) code that the Federal Government contractor determines best describes the product or service being acquired by the subcontract.</a:t>
            </a:r>
            <a:endParaRPr sz="1700">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1700">
                <a:solidFill>
                  <a:schemeClr val="dk1"/>
                </a:solidFill>
              </a:rPr>
              <a:t>NAICS: Economic classification system used to classify economic </a:t>
            </a:r>
            <a:r>
              <a:rPr lang="en-US" sz="1900">
                <a:solidFill>
                  <a:schemeClr val="dk1"/>
                </a:solidFill>
              </a:rPr>
              <a:t>activity. </a:t>
            </a:r>
            <a:endParaRPr sz="190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29" name="Google Shape;129;p2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Additional Subcontracting Terms</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35" name="Google Shape;135;p22"/>
          <p:cNvSpPr txBox="1"/>
          <p:nvPr/>
        </p:nvSpPr>
        <p:spPr>
          <a:xfrm>
            <a:off x="4135575" y="962050"/>
            <a:ext cx="4322700" cy="3327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1600" b="1">
                <a:solidFill>
                  <a:srgbClr val="1B1E29"/>
                </a:solidFill>
              </a:rPr>
              <a:t>Subcontract: </a:t>
            </a:r>
            <a:r>
              <a:rPr lang="en-US" sz="1600">
                <a:solidFill>
                  <a:srgbClr val="1B1E29"/>
                </a:solidFill>
              </a:rPr>
              <a:t>A contract for a company/person to do work for another company/person as part of a larger contractual project. </a:t>
            </a:r>
            <a:endParaRPr sz="800">
              <a:solidFill>
                <a:schemeClr val="dk1"/>
              </a:solidFill>
            </a:endParaRPr>
          </a:p>
          <a:p>
            <a:pPr marL="0" lvl="0" indent="0" algn="l" rtl="0">
              <a:spcBef>
                <a:spcPts val="600"/>
              </a:spcBef>
              <a:spcAft>
                <a:spcPts val="0"/>
              </a:spcAft>
              <a:buClr>
                <a:schemeClr val="dk1"/>
              </a:buClr>
              <a:buFont typeface="Arial"/>
              <a:buNone/>
            </a:pPr>
            <a:r>
              <a:rPr lang="en-US" sz="1600" b="1">
                <a:solidFill>
                  <a:srgbClr val="1B1E29"/>
                </a:solidFill>
              </a:rPr>
              <a:t>Notices of Sources Sought (NSS):</a:t>
            </a:r>
            <a:r>
              <a:rPr lang="en-US" sz="1600">
                <a:solidFill>
                  <a:srgbClr val="1B1E29"/>
                </a:solidFill>
              </a:rPr>
              <a:t> A notice to gain information about an industry.</a:t>
            </a:r>
            <a:endParaRPr sz="800">
              <a:solidFill>
                <a:schemeClr val="dk1"/>
              </a:solidFill>
            </a:endParaRPr>
          </a:p>
          <a:p>
            <a:pPr marL="0" lvl="0" indent="0" algn="l" rtl="0">
              <a:spcBef>
                <a:spcPts val="600"/>
              </a:spcBef>
              <a:spcAft>
                <a:spcPts val="0"/>
              </a:spcAft>
              <a:buClr>
                <a:schemeClr val="dk1"/>
              </a:buClr>
              <a:buFont typeface="Arial"/>
              <a:buNone/>
            </a:pPr>
            <a:r>
              <a:rPr lang="en-US" sz="1600" b="1">
                <a:solidFill>
                  <a:srgbClr val="1B1E29"/>
                </a:solidFill>
              </a:rPr>
              <a:t>Subcontract Possibility:</a:t>
            </a:r>
            <a:r>
              <a:rPr lang="en-US" sz="1600">
                <a:solidFill>
                  <a:srgbClr val="1B1E29"/>
                </a:solidFill>
              </a:rPr>
              <a:t> When a firm has identified a need for outside support, but they have not provided the opportunity to bid on any requirement. </a:t>
            </a:r>
            <a:endParaRPr sz="800">
              <a:solidFill>
                <a:schemeClr val="dk1"/>
              </a:solidFill>
            </a:endParaRPr>
          </a:p>
          <a:p>
            <a:pPr marL="0" lvl="0" indent="0" algn="l" rtl="0">
              <a:spcBef>
                <a:spcPts val="600"/>
              </a:spcBef>
              <a:spcAft>
                <a:spcPts val="0"/>
              </a:spcAft>
              <a:buClr>
                <a:schemeClr val="dk1"/>
              </a:buClr>
              <a:buFont typeface="Arial"/>
              <a:buNone/>
            </a:pPr>
            <a:r>
              <a:rPr lang="en-US" sz="1600" b="1">
                <a:solidFill>
                  <a:srgbClr val="1B1E29"/>
                </a:solidFill>
              </a:rPr>
              <a:t>Subcontract Opportunity:</a:t>
            </a:r>
            <a:r>
              <a:rPr lang="en-US" sz="1600">
                <a:solidFill>
                  <a:srgbClr val="1B1E29"/>
                </a:solidFill>
              </a:rPr>
              <a:t> A Subcontract Opportunity is when a Federal Government Contractor has identified a need and is seeking a subcontractor.</a:t>
            </a:r>
            <a:endParaRPr sz="1200">
              <a:solidFill>
                <a:schemeClr val="dk1"/>
              </a:solidFill>
            </a:endParaRPr>
          </a:p>
        </p:txBody>
      </p:sp>
      <p:sp>
        <p:nvSpPr>
          <p:cNvPr id="136" name="Google Shape;136;p2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37" name="Google Shape;137;p22" descr="Icon graphic of a sign post."/>
          <p:cNvPicPr preferRelativeResize="0"/>
          <p:nvPr/>
        </p:nvPicPr>
        <p:blipFill rotWithShape="1">
          <a:blip r:embed="rId3">
            <a:alphaModFix/>
          </a:blip>
          <a:srcRect/>
          <a:stretch/>
        </p:blipFill>
        <p:spPr>
          <a:xfrm>
            <a:off x="520426" y="1125147"/>
            <a:ext cx="2710074" cy="3375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Understanding the Subcontracting </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Federal Acquisition Regulation (FAR)</a:t>
            </a:r>
          </a:p>
        </p:txBody>
      </p:sp>
      <p:sp>
        <p:nvSpPr>
          <p:cNvPr id="143" name="Google Shape;143;p2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44" name="Google Shape;144;p23" descr="Icon graphic of a document."/>
          <p:cNvPicPr preferRelativeResize="0"/>
          <p:nvPr/>
        </p:nvPicPr>
        <p:blipFill rotWithShape="1">
          <a:blip r:embed="rId3">
            <a:alphaModFix/>
          </a:blip>
          <a:srcRect/>
          <a:stretch/>
        </p:blipFill>
        <p:spPr>
          <a:xfrm>
            <a:off x="450625" y="1460201"/>
            <a:ext cx="2842000" cy="2842000"/>
          </a:xfrm>
          <a:prstGeom prst="rect">
            <a:avLst/>
          </a:prstGeom>
          <a:noFill/>
          <a:ln>
            <a:noFill/>
          </a:ln>
        </p:spPr>
      </p:pic>
      <p:sp>
        <p:nvSpPr>
          <p:cNvPr id="145" name="Google Shape;145;p23"/>
          <p:cNvSpPr/>
          <p:nvPr/>
        </p:nvSpPr>
        <p:spPr>
          <a:xfrm>
            <a:off x="4745350" y="1460200"/>
            <a:ext cx="3965700" cy="1390500"/>
          </a:xfrm>
          <a:prstGeom prst="wedgeRectCallout">
            <a:avLst>
              <a:gd name="adj1" fmla="val -57059"/>
              <a:gd name="adj2" fmla="val -19488"/>
            </a:avLst>
          </a:prstGeom>
          <a:solidFill>
            <a:srgbClr val="002E6D"/>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lvl="1" indent="0" algn="l" rtl="0">
              <a:spcBef>
                <a:spcPts val="0"/>
              </a:spcBef>
              <a:spcAft>
                <a:spcPts val="0"/>
              </a:spcAft>
              <a:buClr>
                <a:schemeClr val="dk1"/>
              </a:buClr>
              <a:buFont typeface="Arial"/>
              <a:buNone/>
            </a:pPr>
            <a:r>
              <a:rPr lang="en-US" b="1">
                <a:solidFill>
                  <a:schemeClr val="lt1"/>
                </a:solidFill>
              </a:rPr>
              <a:t>Small business subcontractors must:</a:t>
            </a:r>
            <a:endParaRPr sz="800">
              <a:solidFill>
                <a:schemeClr val="dk1"/>
              </a:solidFill>
            </a:endParaRPr>
          </a:p>
          <a:p>
            <a:pPr marL="342900" lvl="1" indent="-304800" algn="l" rtl="0">
              <a:spcBef>
                <a:spcPts val="0"/>
              </a:spcBef>
              <a:spcAft>
                <a:spcPts val="0"/>
              </a:spcAft>
              <a:buClr>
                <a:schemeClr val="lt1"/>
              </a:buClr>
              <a:buSzPts val="1400"/>
              <a:buChar char="•"/>
            </a:pPr>
            <a:r>
              <a:rPr lang="en-US">
                <a:solidFill>
                  <a:schemeClr val="lt1"/>
                </a:solidFill>
              </a:rPr>
              <a:t>Adhere to the FAR clauses in their contract</a:t>
            </a:r>
            <a:endParaRPr sz="800">
              <a:solidFill>
                <a:schemeClr val="dk1"/>
              </a:solidFill>
            </a:endParaRPr>
          </a:p>
          <a:p>
            <a:pPr marL="342900" lvl="1" indent="-304800" algn="l" rtl="0">
              <a:spcBef>
                <a:spcPts val="0"/>
              </a:spcBef>
              <a:spcAft>
                <a:spcPts val="0"/>
              </a:spcAft>
              <a:buClr>
                <a:schemeClr val="lt1"/>
              </a:buClr>
              <a:buSzPts val="1400"/>
              <a:buChar char="•"/>
            </a:pPr>
            <a:r>
              <a:rPr lang="en-US">
                <a:solidFill>
                  <a:schemeClr val="lt1"/>
                </a:solidFill>
              </a:rPr>
              <a:t>Be aware of all regulatory requirements  </a:t>
            </a:r>
            <a:endParaRPr sz="1200">
              <a:solidFill>
                <a:srgbClr val="FFFFFF"/>
              </a:solidFill>
              <a:latin typeface="Calibri"/>
              <a:ea typeface="Calibri"/>
              <a:cs typeface="Calibri"/>
              <a:sym typeface="Calibri"/>
            </a:endParaRPr>
          </a:p>
        </p:txBody>
      </p:sp>
      <p:sp>
        <p:nvSpPr>
          <p:cNvPr id="146" name="Google Shape;146;p23"/>
          <p:cNvSpPr/>
          <p:nvPr/>
        </p:nvSpPr>
        <p:spPr>
          <a:xfrm>
            <a:off x="4745350" y="2980925"/>
            <a:ext cx="3983400" cy="1390500"/>
          </a:xfrm>
          <a:prstGeom prst="wedgeRectCallout">
            <a:avLst>
              <a:gd name="adj1" fmla="val -57059"/>
              <a:gd name="adj2" fmla="val -19488"/>
            </a:avLst>
          </a:prstGeom>
          <a:solidFill>
            <a:srgbClr val="CC0000"/>
          </a:solidFill>
          <a:ln w="12700" cap="flat" cmpd="sng">
            <a:solidFill>
              <a:srgbClr val="6D6D6D"/>
            </a:solidFill>
            <a:prstDash val="solid"/>
            <a:miter lim="800000"/>
            <a:headEnd type="none" w="sm" len="sm"/>
            <a:tailEnd type="none" w="sm" len="sm"/>
          </a:ln>
        </p:spPr>
        <p:txBody>
          <a:bodyPr spcFirstLastPara="1" wrap="square" lIns="91425" tIns="45700" rIns="91425" bIns="45700" anchor="ctr" anchorCtr="0">
            <a:noAutofit/>
          </a:bodyPr>
          <a:lstStyle/>
          <a:p>
            <a:pPr marL="0" lvl="1" indent="0" algn="l" rtl="0">
              <a:spcBef>
                <a:spcPts val="0"/>
              </a:spcBef>
              <a:spcAft>
                <a:spcPts val="0"/>
              </a:spcAft>
              <a:buClr>
                <a:schemeClr val="dk1"/>
              </a:buClr>
              <a:buFont typeface="Arial"/>
              <a:buNone/>
            </a:pPr>
            <a:r>
              <a:rPr lang="en-US" b="1">
                <a:solidFill>
                  <a:schemeClr val="lt1"/>
                </a:solidFill>
              </a:rPr>
              <a:t>Subcontract regulation that governs the SB Subcontracting Program</a:t>
            </a:r>
            <a:endParaRPr sz="800">
              <a:solidFill>
                <a:schemeClr val="dk1"/>
              </a:solidFill>
            </a:endParaRPr>
          </a:p>
          <a:p>
            <a:pPr marL="342900" lvl="1" indent="-304800" algn="l" rtl="0">
              <a:spcBef>
                <a:spcPts val="0"/>
              </a:spcBef>
              <a:spcAft>
                <a:spcPts val="0"/>
              </a:spcAft>
              <a:buClr>
                <a:schemeClr val="lt1"/>
              </a:buClr>
              <a:buSzPts val="1300"/>
              <a:buChar char="•"/>
            </a:pPr>
            <a:r>
              <a:rPr lang="en-US" sz="1300">
                <a:solidFill>
                  <a:schemeClr val="lt1"/>
                </a:solidFill>
              </a:rPr>
              <a:t>FAR Subpart 19.7 SB Programs</a:t>
            </a:r>
            <a:endParaRPr sz="800">
              <a:solidFill>
                <a:schemeClr val="dk1"/>
              </a:solidFill>
            </a:endParaRPr>
          </a:p>
          <a:p>
            <a:pPr marL="342900" lvl="1" indent="-304800" algn="l" rtl="0">
              <a:spcBef>
                <a:spcPts val="0"/>
              </a:spcBef>
              <a:spcAft>
                <a:spcPts val="0"/>
              </a:spcAft>
              <a:buClr>
                <a:schemeClr val="lt1"/>
              </a:buClr>
              <a:buSzPts val="1300"/>
              <a:buChar char="•"/>
            </a:pPr>
            <a:r>
              <a:rPr lang="en-US" sz="1300">
                <a:solidFill>
                  <a:schemeClr val="lt1"/>
                </a:solidFill>
              </a:rPr>
              <a:t>FAR 52.219-8 Utilization of SB Concerns</a:t>
            </a:r>
            <a:endParaRPr sz="800">
              <a:solidFill>
                <a:schemeClr val="dk1"/>
              </a:solidFill>
            </a:endParaRPr>
          </a:p>
          <a:p>
            <a:pPr marL="342900" lvl="1" indent="-304800" algn="l" rtl="0">
              <a:spcBef>
                <a:spcPts val="0"/>
              </a:spcBef>
              <a:spcAft>
                <a:spcPts val="0"/>
              </a:spcAft>
              <a:buClr>
                <a:schemeClr val="lt1"/>
              </a:buClr>
              <a:buSzPts val="1300"/>
              <a:buChar char="•"/>
            </a:pPr>
            <a:r>
              <a:rPr lang="en-US" sz="1300">
                <a:solidFill>
                  <a:schemeClr val="lt1"/>
                </a:solidFill>
              </a:rPr>
              <a:t>FAR 52.219-9 SB Subcontracting Plan</a:t>
            </a:r>
            <a:endParaRPr sz="800">
              <a:solidFill>
                <a:schemeClr val="dk1"/>
              </a:solidFill>
            </a:endParaRPr>
          </a:p>
          <a:p>
            <a:pPr marL="342900" lvl="1" indent="-304800" algn="l" rtl="0">
              <a:spcBef>
                <a:spcPts val="0"/>
              </a:spcBef>
              <a:spcAft>
                <a:spcPts val="0"/>
              </a:spcAft>
              <a:buClr>
                <a:schemeClr val="lt1"/>
              </a:buClr>
              <a:buSzPts val="1300"/>
              <a:buChar char="•"/>
            </a:pPr>
            <a:r>
              <a:rPr lang="en-US" sz="1300">
                <a:solidFill>
                  <a:schemeClr val="lt1"/>
                </a:solidFill>
              </a:rPr>
              <a:t>13 CFR 125. Government Contract Programs</a:t>
            </a:r>
            <a:endParaRPr sz="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Small Business Subcontracting Opportunities</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52" name="Google Shape;152;p2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53" name="Google Shape;153;p24" descr="Icon graphic of the United States' flag."/>
          <p:cNvPicPr preferRelativeResize="0"/>
          <p:nvPr/>
        </p:nvPicPr>
        <p:blipFill rotWithShape="1">
          <a:blip r:embed="rId3">
            <a:alphaModFix/>
          </a:blip>
          <a:srcRect/>
          <a:stretch/>
        </p:blipFill>
        <p:spPr>
          <a:xfrm>
            <a:off x="218049" y="1125103"/>
            <a:ext cx="2651774" cy="3064300"/>
          </a:xfrm>
          <a:prstGeom prst="rect">
            <a:avLst/>
          </a:prstGeom>
          <a:noFill/>
          <a:ln>
            <a:noFill/>
          </a:ln>
        </p:spPr>
      </p:pic>
      <p:sp>
        <p:nvSpPr>
          <p:cNvPr id="154" name="Google Shape;154;p24"/>
          <p:cNvSpPr/>
          <p:nvPr/>
        </p:nvSpPr>
        <p:spPr>
          <a:xfrm>
            <a:off x="3323725" y="857250"/>
            <a:ext cx="5454000" cy="3580800"/>
          </a:xfrm>
          <a:prstGeom prst="rect">
            <a:avLst/>
          </a:prstGeom>
          <a:no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None/>
            </a:pPr>
            <a:r>
              <a:rPr lang="en-US" sz="2400" b="0" i="0" u="none" strike="noStrike" cap="none">
                <a:solidFill>
                  <a:srgbClr val="1B1E29"/>
                </a:solidFill>
                <a:latin typeface="Arial"/>
                <a:ea typeface="Arial"/>
                <a:cs typeface="Arial"/>
                <a:sym typeface="Arial"/>
              </a:rPr>
              <a:t>Locate a contractor who has been awarded a Federal government prime or subcontract that utilize what you supply</a:t>
            </a:r>
            <a:endParaRPr/>
          </a:p>
          <a:p>
            <a:pPr marL="0" marR="0" lvl="0" indent="0" algn="l" rtl="0">
              <a:lnSpc>
                <a:spcPct val="108000"/>
              </a:lnSpc>
              <a:spcBef>
                <a:spcPts val="0"/>
              </a:spcBef>
              <a:spcAft>
                <a:spcPts val="0"/>
              </a:spcAft>
              <a:buNone/>
            </a:pPr>
            <a:endParaRPr sz="2400" b="0" i="0" u="none" strike="noStrike" cap="none">
              <a:solidFill>
                <a:srgbClr val="1B1E29"/>
              </a:solidFill>
              <a:latin typeface="Arial"/>
              <a:ea typeface="Arial"/>
              <a:cs typeface="Arial"/>
              <a:sym typeface="Arial"/>
            </a:endParaRPr>
          </a:p>
          <a:p>
            <a:pPr marL="0" marR="0" lvl="0" indent="0" algn="l" rtl="0">
              <a:lnSpc>
                <a:spcPct val="108000"/>
              </a:lnSpc>
              <a:spcBef>
                <a:spcPts val="0"/>
              </a:spcBef>
              <a:spcAft>
                <a:spcPts val="0"/>
              </a:spcAft>
              <a:buNone/>
            </a:pPr>
            <a:endParaRPr sz="2400" b="0" i="0" u="none" strike="noStrike" cap="none">
              <a:solidFill>
                <a:srgbClr val="1B1E29"/>
              </a:solidFill>
              <a:latin typeface="Arial"/>
              <a:ea typeface="Arial"/>
              <a:cs typeface="Arial"/>
              <a:sym typeface="Arial"/>
            </a:endParaRPr>
          </a:p>
          <a:p>
            <a:pPr marL="0" marR="0" lvl="0" indent="0" algn="l" rtl="0">
              <a:lnSpc>
                <a:spcPct val="108000"/>
              </a:lnSpc>
              <a:spcBef>
                <a:spcPts val="0"/>
              </a:spcBef>
              <a:spcAft>
                <a:spcPts val="0"/>
              </a:spcAft>
              <a:buNone/>
            </a:pPr>
            <a:r>
              <a:rPr lang="en-US" sz="2400" b="0" i="0" u="none" strike="noStrike" cap="none">
                <a:solidFill>
                  <a:srgbClr val="1B1E29"/>
                </a:solidFill>
                <a:latin typeface="Arial"/>
                <a:ea typeface="Arial"/>
                <a:cs typeface="Arial"/>
                <a:sym typeface="Arial"/>
              </a:rPr>
              <a:t>Locate a firm that is seeking a Federal Government contract and establish a Team Arrangement </a:t>
            </a:r>
            <a:endParaRPr sz="2400" b="0" i="0" u="none" strike="noStrike" cap="none">
              <a:solidFill>
                <a:srgbClr val="1B1E29"/>
              </a:solidFill>
              <a:latin typeface="Arial"/>
              <a:ea typeface="Arial"/>
              <a:cs typeface="Arial"/>
              <a:sym typeface="Arial"/>
            </a:endParaRPr>
          </a:p>
        </p:txBody>
      </p:sp>
      <p:cxnSp>
        <p:nvCxnSpPr>
          <p:cNvPr id="155" name="Google Shape;155;p24">
            <a:extLst>
              <a:ext uri="{C183D7F6-B498-43B3-948B-1728B52AA6E4}">
                <adec:decorative xmlns:adec="http://schemas.microsoft.com/office/drawing/2017/decorative" val="1"/>
              </a:ext>
            </a:extLst>
          </p:cNvPr>
          <p:cNvCxnSpPr/>
          <p:nvPr/>
        </p:nvCxnSpPr>
        <p:spPr>
          <a:xfrm flipH="1">
            <a:off x="3944021" y="2752078"/>
            <a:ext cx="3841695" cy="0"/>
          </a:xfrm>
          <a:prstGeom prst="straightConnector1">
            <a:avLst/>
          </a:prstGeom>
          <a:noFill/>
          <a:ln w="76200" cap="flat" cmpd="sng">
            <a:solidFill>
              <a:srgbClr val="002E6D"/>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1462</Words>
  <Application>Microsoft Office PowerPoint</Application>
  <PresentationFormat>On-screen Show (16:9)</PresentationFormat>
  <Paragraphs>234</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Courier New</vt:lpstr>
      <vt:lpstr>Roboto</vt:lpstr>
      <vt:lpstr>Open Sans</vt:lpstr>
      <vt:lpstr>Noto Sans Symbols</vt:lpstr>
      <vt:lpstr>Calibri</vt:lpstr>
      <vt:lpstr>Merriweather</vt:lpstr>
      <vt:lpstr>Arial</vt:lpstr>
      <vt:lpstr>Blank Presentation</vt:lpstr>
      <vt:lpstr>Small Business Works 2024  Subcontracting Strategies for Small Businesses </vt:lpstr>
      <vt:lpstr>How to Become a Federal Government Small Business (SB) Subcontractor</vt:lpstr>
      <vt:lpstr>Understanding Subcontracting </vt:lpstr>
      <vt:lpstr>Benefits of Subcontracting </vt:lpstr>
      <vt:lpstr>Why are Subcontractors Needed?  </vt:lpstr>
      <vt:lpstr>Important Subcontracting Terms </vt:lpstr>
      <vt:lpstr>Additional Subcontracting Terms </vt:lpstr>
      <vt:lpstr>Understanding the Subcontracting  Federal Acquisition Regulation (FAR)</vt:lpstr>
      <vt:lpstr>Small Business Subcontracting Opportunities </vt:lpstr>
      <vt:lpstr>Small Business Subcontracting Programs Regulations Require </vt:lpstr>
      <vt:lpstr>Subcontracting Risk  </vt:lpstr>
      <vt:lpstr> How Do I Become a Federal Government SB Contractor </vt:lpstr>
      <vt:lpstr>Requirements for a Small Business Subcontractor   </vt:lpstr>
      <vt:lpstr>Identify Your Target Market  </vt:lpstr>
      <vt:lpstr>Promotional Marketing Assistance </vt:lpstr>
      <vt:lpstr>Become Familiar   </vt:lpstr>
      <vt:lpstr>Gathering Information</vt:lpstr>
      <vt:lpstr>Tools to Help Identify</vt:lpstr>
      <vt:lpstr>Consider the Pricing Factors</vt:lpstr>
      <vt:lpstr>Submit a Bid with a SB Self-Certification</vt:lpstr>
      <vt:lpstr>Review Contract Terms Before Signing the Subcontract</vt:lpstr>
      <vt:lpstr>Are You Ready to Be a Subcontractor?</vt:lpstr>
      <vt:lpstr>Other Federal Government Resources</vt:lpstr>
      <vt:lpstr> Procurement Assistance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4</cp:revision>
  <dcterms:modified xsi:type="dcterms:W3CDTF">2024-05-08T17:36:52Z</dcterms:modified>
</cp:coreProperties>
</file>