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43"/>
  </p:notesMasterIdLst>
  <p:handoutMasterIdLst>
    <p:handoutMasterId r:id="rId44"/>
  </p:handoutMasterIdLst>
  <p:sldIdLst>
    <p:sldId id="256" r:id="rId6"/>
    <p:sldId id="259" r:id="rId7"/>
    <p:sldId id="260" r:id="rId8"/>
    <p:sldId id="261" r:id="rId9"/>
    <p:sldId id="362" r:id="rId10"/>
    <p:sldId id="264" r:id="rId11"/>
    <p:sldId id="265" r:id="rId12"/>
    <p:sldId id="266" r:id="rId13"/>
    <p:sldId id="267" r:id="rId14"/>
    <p:sldId id="268" r:id="rId15"/>
    <p:sldId id="269" r:id="rId16"/>
    <p:sldId id="271" r:id="rId17"/>
    <p:sldId id="272" r:id="rId18"/>
    <p:sldId id="273" r:id="rId19"/>
    <p:sldId id="274" r:id="rId20"/>
    <p:sldId id="280" r:id="rId21"/>
    <p:sldId id="275" r:id="rId22"/>
    <p:sldId id="276" r:id="rId23"/>
    <p:sldId id="333" r:id="rId24"/>
    <p:sldId id="332" r:id="rId25"/>
    <p:sldId id="279" r:id="rId26"/>
    <p:sldId id="327" r:id="rId27"/>
    <p:sldId id="357" r:id="rId28"/>
    <p:sldId id="282" r:id="rId29"/>
    <p:sldId id="358" r:id="rId30"/>
    <p:sldId id="347" r:id="rId31"/>
    <p:sldId id="283" r:id="rId32"/>
    <p:sldId id="284" r:id="rId33"/>
    <p:sldId id="285" r:id="rId34"/>
    <p:sldId id="335" r:id="rId35"/>
    <p:sldId id="614" r:id="rId36"/>
    <p:sldId id="557" r:id="rId37"/>
    <p:sldId id="613" r:id="rId38"/>
    <p:sldId id="596" r:id="rId39"/>
    <p:sldId id="607" r:id="rId40"/>
    <p:sldId id="598" r:id="rId41"/>
    <p:sldId id="288" r:id="rId4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F80"/>
    <a:srgbClr val="898989"/>
    <a:srgbClr val="007EB4"/>
    <a:srgbClr val="003E7F"/>
    <a:srgbClr val="000000"/>
    <a:srgbClr val="0091C9"/>
    <a:srgbClr val="CC3538"/>
    <a:srgbClr val="168E60"/>
    <a:srgbClr val="F5CD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7" autoAdjust="0"/>
    <p:restoredTop sz="90578" autoAdjust="0"/>
  </p:normalViewPr>
  <p:slideViewPr>
    <p:cSldViewPr snapToGrid="0" snapToObjects="1">
      <p:cViewPr varScale="1">
        <p:scale>
          <a:sx n="78" d="100"/>
          <a:sy n="78" d="100"/>
        </p:scale>
        <p:origin x="730" y="58"/>
      </p:cViewPr>
      <p:guideLst>
        <p:guide orient="horz" pos="2160"/>
        <p:guide pos="3840"/>
      </p:guideLst>
    </p:cSldViewPr>
  </p:slideViewPr>
  <p:outlineViewPr>
    <p:cViewPr>
      <p:scale>
        <a:sx n="33" d="100"/>
        <a:sy n="33" d="100"/>
      </p:scale>
      <p:origin x="0" y="-47165"/>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17062E8F-0327-1B44-880E-F1AFCA2C073C}" type="datetimeFigureOut">
              <a:rPr lang="en-US" smtClean="0"/>
              <a:t>7/10/2023</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C0BF4D7-81BE-0B4C-B655-82AD930F9C8A}" type="datetimeFigureOut">
              <a:rPr lang="en-US" smtClean="0"/>
              <a:t>7/10/2023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54177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Char char="•"/>
            </a:pPr>
            <a:r>
              <a:rPr lang="en-US" altLang="en-US" sz="800">
                <a:latin typeface="Times" pitchFamily="18" charset="0"/>
              </a:rPr>
              <a:t>SBDC</a:t>
            </a:r>
          </a:p>
          <a:p>
            <a:pPr lvl="1">
              <a:lnSpc>
                <a:spcPct val="80000"/>
              </a:lnSpc>
              <a:buFontTx/>
              <a:buChar char="•"/>
            </a:pPr>
            <a:r>
              <a:rPr lang="en-US" altLang="en-US" sz="800">
                <a:latin typeface="Times" pitchFamily="18" charset="0"/>
              </a:rPr>
              <a:t>Approx 1000 SBDC’s Nation-wide</a:t>
            </a:r>
          </a:p>
          <a:p>
            <a:pPr lvl="2">
              <a:lnSpc>
                <a:spcPct val="80000"/>
              </a:lnSpc>
              <a:buFontTx/>
              <a:buChar char="•"/>
            </a:pPr>
            <a:r>
              <a:rPr lang="en-US" altLang="en-US" sz="800">
                <a:latin typeface="Times" pitchFamily="18" charset="0"/>
              </a:rPr>
              <a:t>Partially funded by SBA</a:t>
            </a:r>
          </a:p>
          <a:p>
            <a:pPr lvl="2">
              <a:lnSpc>
                <a:spcPct val="80000"/>
              </a:lnSpc>
              <a:buFontTx/>
              <a:buChar char="•"/>
            </a:pPr>
            <a:r>
              <a:rPr lang="en-US" altLang="en-US" sz="800">
                <a:latin typeface="Times" pitchFamily="18" charset="0"/>
              </a:rPr>
              <a:t>Partially funded by States</a:t>
            </a:r>
          </a:p>
          <a:p>
            <a:pPr lvl="2">
              <a:lnSpc>
                <a:spcPct val="80000"/>
              </a:lnSpc>
              <a:buFontTx/>
              <a:buChar char="•"/>
            </a:pPr>
            <a:r>
              <a:rPr lang="en-US" altLang="en-US" sz="800">
                <a:latin typeface="Times" pitchFamily="18" charset="0"/>
              </a:rPr>
              <a:t>Paid Staff</a:t>
            </a:r>
          </a:p>
          <a:p>
            <a:pPr lvl="2">
              <a:lnSpc>
                <a:spcPct val="80000"/>
              </a:lnSpc>
              <a:buFontTx/>
              <a:buChar char="•"/>
            </a:pPr>
            <a:r>
              <a:rPr lang="en-US" altLang="en-US" sz="800">
                <a:latin typeface="Times" pitchFamily="18" charset="0"/>
              </a:rPr>
              <a:t>10 in Eastern PA</a:t>
            </a:r>
          </a:p>
          <a:p>
            <a:pPr lvl="3">
              <a:lnSpc>
                <a:spcPct val="80000"/>
              </a:lnSpc>
              <a:buFontTx/>
              <a:buChar char="•"/>
            </a:pPr>
            <a:r>
              <a:rPr lang="en-US" altLang="en-US" sz="800">
                <a:latin typeface="Times" pitchFamily="18" charset="0"/>
              </a:rPr>
              <a:t>UPENN Wharton</a:t>
            </a:r>
          </a:p>
          <a:p>
            <a:pPr lvl="3">
              <a:lnSpc>
                <a:spcPct val="80000"/>
              </a:lnSpc>
              <a:buFontTx/>
              <a:buChar char="•"/>
            </a:pPr>
            <a:r>
              <a:rPr lang="en-US" altLang="en-US" sz="800">
                <a:latin typeface="Times" pitchFamily="18" charset="0"/>
              </a:rPr>
              <a:t>Temple</a:t>
            </a:r>
          </a:p>
          <a:p>
            <a:pPr lvl="3">
              <a:lnSpc>
                <a:spcPct val="80000"/>
              </a:lnSpc>
              <a:buFontTx/>
              <a:buChar char="•"/>
            </a:pPr>
            <a:r>
              <a:rPr lang="en-US" altLang="en-US" sz="800">
                <a:latin typeface="Times" pitchFamily="18" charset="0"/>
              </a:rPr>
              <a:t>Widener (not SBA funded)</a:t>
            </a:r>
          </a:p>
          <a:p>
            <a:pPr lvl="3">
              <a:lnSpc>
                <a:spcPct val="80000"/>
              </a:lnSpc>
              <a:buFontTx/>
              <a:buChar char="•"/>
            </a:pPr>
            <a:r>
              <a:rPr lang="en-US" altLang="en-US" sz="800">
                <a:latin typeface="Times" pitchFamily="18" charset="0"/>
              </a:rPr>
              <a:t>Shippensburg (not SBA funded)</a:t>
            </a:r>
          </a:p>
          <a:p>
            <a:pPr lvl="3">
              <a:lnSpc>
                <a:spcPct val="80000"/>
              </a:lnSpc>
              <a:buFontTx/>
              <a:buChar char="•"/>
            </a:pPr>
            <a:r>
              <a:rPr lang="en-US" altLang="en-US" sz="800">
                <a:latin typeface="Times" pitchFamily="18" charset="0"/>
              </a:rPr>
              <a:t>Kutstown</a:t>
            </a:r>
          </a:p>
          <a:p>
            <a:pPr lvl="3">
              <a:lnSpc>
                <a:spcPct val="80000"/>
              </a:lnSpc>
              <a:buFontTx/>
              <a:buChar char="•"/>
            </a:pPr>
            <a:r>
              <a:rPr lang="en-US" altLang="en-US" sz="800">
                <a:latin typeface="Times" pitchFamily="18" charset="0"/>
              </a:rPr>
              <a:t>Bucknell</a:t>
            </a:r>
          </a:p>
          <a:p>
            <a:pPr lvl="3">
              <a:lnSpc>
                <a:spcPct val="80000"/>
              </a:lnSpc>
              <a:buFontTx/>
              <a:buChar char="•"/>
            </a:pPr>
            <a:r>
              <a:rPr lang="en-US" altLang="en-US" sz="800">
                <a:latin typeface="Times" pitchFamily="18" charset="0"/>
              </a:rPr>
              <a:t>Lockhaven</a:t>
            </a:r>
          </a:p>
          <a:p>
            <a:pPr lvl="3">
              <a:lnSpc>
                <a:spcPct val="80000"/>
              </a:lnSpc>
              <a:buFontTx/>
              <a:buChar char="•"/>
            </a:pPr>
            <a:r>
              <a:rPr lang="en-US" altLang="en-US" sz="800">
                <a:latin typeface="Times" pitchFamily="18" charset="0"/>
              </a:rPr>
              <a:t>LeHigh Valley</a:t>
            </a:r>
          </a:p>
          <a:p>
            <a:pPr lvl="3">
              <a:lnSpc>
                <a:spcPct val="80000"/>
              </a:lnSpc>
              <a:buFontTx/>
              <a:buChar char="•"/>
            </a:pPr>
            <a:r>
              <a:rPr lang="en-US" altLang="en-US" sz="800">
                <a:latin typeface="Times" pitchFamily="18" charset="0"/>
              </a:rPr>
              <a:t>Scranton</a:t>
            </a:r>
          </a:p>
          <a:p>
            <a:pPr lvl="3">
              <a:lnSpc>
                <a:spcPct val="80000"/>
              </a:lnSpc>
              <a:buFontTx/>
              <a:buChar char="•"/>
            </a:pPr>
            <a:r>
              <a:rPr lang="en-US" altLang="en-US" sz="800">
                <a:latin typeface="Times" pitchFamily="18" charset="0"/>
              </a:rPr>
              <a:t>Wilkes</a:t>
            </a:r>
          </a:p>
          <a:p>
            <a:pPr lvl="3">
              <a:lnSpc>
                <a:spcPct val="80000"/>
              </a:lnSpc>
              <a:buFontTx/>
              <a:buChar char="•"/>
            </a:pPr>
            <a:endParaRPr lang="en-US" altLang="en-US" sz="800">
              <a:latin typeface="Times" pitchFamily="18" charset="0"/>
            </a:endParaRPr>
          </a:p>
          <a:p>
            <a:pPr>
              <a:lnSpc>
                <a:spcPct val="80000"/>
              </a:lnSpc>
              <a:buFontTx/>
              <a:buChar char="•"/>
            </a:pPr>
            <a:r>
              <a:rPr lang="en-US" altLang="en-US" sz="800">
                <a:latin typeface="Times" pitchFamily="18" charset="0"/>
              </a:rPr>
              <a:t>SCORE</a:t>
            </a:r>
          </a:p>
          <a:p>
            <a:pPr lvl="1">
              <a:lnSpc>
                <a:spcPct val="80000"/>
              </a:lnSpc>
              <a:buFontTx/>
              <a:buChar char="•"/>
            </a:pPr>
            <a:r>
              <a:rPr lang="en-US" altLang="en-US" sz="800">
                <a:latin typeface="Times" pitchFamily="18" charset="0"/>
              </a:rPr>
              <a:t>Approx 10500 volunteers nation-wide</a:t>
            </a:r>
          </a:p>
          <a:p>
            <a:pPr lvl="1">
              <a:lnSpc>
                <a:spcPct val="80000"/>
              </a:lnSpc>
              <a:buFontTx/>
              <a:buChar char="•"/>
            </a:pPr>
            <a:r>
              <a:rPr lang="en-US" altLang="en-US" sz="800">
                <a:latin typeface="Times" pitchFamily="18" charset="0"/>
              </a:rPr>
              <a:t>Approx 400 chapters nation-wide</a:t>
            </a:r>
          </a:p>
          <a:p>
            <a:pPr lvl="1">
              <a:lnSpc>
                <a:spcPct val="80000"/>
              </a:lnSpc>
              <a:buFontTx/>
              <a:buChar char="•"/>
            </a:pPr>
            <a:r>
              <a:rPr lang="en-US" altLang="en-US" sz="800">
                <a:latin typeface="Times" pitchFamily="18" charset="0"/>
              </a:rPr>
              <a:t>Volunteers</a:t>
            </a:r>
          </a:p>
          <a:p>
            <a:pPr lvl="2">
              <a:lnSpc>
                <a:spcPct val="80000"/>
              </a:lnSpc>
              <a:buFontTx/>
              <a:buChar char="•"/>
            </a:pPr>
            <a:r>
              <a:rPr lang="en-US" altLang="en-US" sz="800">
                <a:latin typeface="Times" pitchFamily="18" charset="0"/>
              </a:rPr>
              <a:t>Mostly retired</a:t>
            </a:r>
          </a:p>
          <a:p>
            <a:pPr lvl="2">
              <a:lnSpc>
                <a:spcPct val="80000"/>
              </a:lnSpc>
              <a:buFontTx/>
              <a:buChar char="•"/>
            </a:pPr>
            <a:r>
              <a:rPr lang="en-US" altLang="en-US" sz="800">
                <a:latin typeface="Times" pitchFamily="18" charset="0"/>
              </a:rPr>
              <a:t>Approx 10% still working</a:t>
            </a:r>
          </a:p>
          <a:p>
            <a:pPr lvl="1">
              <a:lnSpc>
                <a:spcPct val="80000"/>
              </a:lnSpc>
              <a:buFontTx/>
              <a:buChar char="•"/>
            </a:pPr>
            <a:r>
              <a:rPr lang="en-US" altLang="en-US" sz="800">
                <a:latin typeface="Times" pitchFamily="18" charset="0"/>
              </a:rPr>
              <a:t>Approx 30% of their counseling is done on-line</a:t>
            </a:r>
          </a:p>
          <a:p>
            <a:pPr lvl="1">
              <a:lnSpc>
                <a:spcPct val="80000"/>
              </a:lnSpc>
              <a:buFontTx/>
              <a:buChar char="•"/>
            </a:pPr>
            <a:r>
              <a:rPr lang="en-US" altLang="en-US" sz="800">
                <a:latin typeface="Times" pitchFamily="18" charset="0"/>
              </a:rPr>
              <a:t>13 in Eastern PA</a:t>
            </a:r>
          </a:p>
          <a:p>
            <a:pPr lvl="2">
              <a:lnSpc>
                <a:spcPct val="80000"/>
              </a:lnSpc>
              <a:buFontTx/>
              <a:buChar char="•"/>
            </a:pPr>
            <a:r>
              <a:rPr lang="en-US" altLang="en-US" sz="800">
                <a:latin typeface="Times" pitchFamily="18" charset="0"/>
              </a:rPr>
              <a:t>Bucks County</a:t>
            </a:r>
          </a:p>
          <a:p>
            <a:pPr lvl="2">
              <a:lnSpc>
                <a:spcPct val="80000"/>
              </a:lnSpc>
              <a:buFontTx/>
              <a:buChar char="•"/>
            </a:pPr>
            <a:r>
              <a:rPr lang="en-US" altLang="en-US" sz="800">
                <a:latin typeface="Times" pitchFamily="18" charset="0"/>
              </a:rPr>
              <a:t>Chester County</a:t>
            </a:r>
          </a:p>
          <a:p>
            <a:pPr lvl="2">
              <a:lnSpc>
                <a:spcPct val="80000"/>
              </a:lnSpc>
              <a:buFontTx/>
              <a:buChar char="•"/>
            </a:pPr>
            <a:r>
              <a:rPr lang="en-US" altLang="en-US" sz="800">
                <a:latin typeface="Times" pitchFamily="18" charset="0"/>
              </a:rPr>
              <a:t>Chambersburg</a:t>
            </a:r>
          </a:p>
          <a:p>
            <a:pPr lvl="2">
              <a:lnSpc>
                <a:spcPct val="80000"/>
              </a:lnSpc>
              <a:buFontTx/>
              <a:buChar char="•"/>
            </a:pPr>
            <a:r>
              <a:rPr lang="en-US" altLang="en-US" sz="800">
                <a:latin typeface="Times" pitchFamily="18" charset="0"/>
              </a:rPr>
              <a:t>Lancaster</a:t>
            </a:r>
          </a:p>
          <a:p>
            <a:pPr lvl="2">
              <a:lnSpc>
                <a:spcPct val="80000"/>
              </a:lnSpc>
              <a:buFontTx/>
              <a:buChar char="•"/>
            </a:pPr>
            <a:r>
              <a:rPr lang="en-US" altLang="en-US" sz="800">
                <a:latin typeface="Times" pitchFamily="18" charset="0"/>
              </a:rPr>
              <a:t>LeHigh Valley</a:t>
            </a:r>
          </a:p>
          <a:p>
            <a:pPr lvl="2">
              <a:lnSpc>
                <a:spcPct val="80000"/>
              </a:lnSpc>
              <a:buFontTx/>
              <a:buChar char="•"/>
            </a:pPr>
            <a:r>
              <a:rPr lang="en-US" altLang="en-US" sz="800">
                <a:latin typeface="Times" pitchFamily="18" charset="0"/>
              </a:rPr>
              <a:t>Monroe County</a:t>
            </a:r>
          </a:p>
          <a:p>
            <a:pPr lvl="2">
              <a:lnSpc>
                <a:spcPct val="80000"/>
              </a:lnSpc>
              <a:buFontTx/>
              <a:buChar char="•"/>
            </a:pPr>
            <a:r>
              <a:rPr lang="en-US" altLang="en-US" sz="800">
                <a:latin typeface="Times" pitchFamily="18" charset="0"/>
              </a:rPr>
              <a:t>Montgomery County</a:t>
            </a:r>
          </a:p>
          <a:p>
            <a:pPr lvl="2">
              <a:lnSpc>
                <a:spcPct val="80000"/>
              </a:lnSpc>
              <a:buFontTx/>
              <a:buChar char="•"/>
            </a:pPr>
            <a:r>
              <a:rPr lang="en-US" altLang="en-US" sz="800">
                <a:latin typeface="Times" pitchFamily="18" charset="0"/>
              </a:rPr>
              <a:t>Williamsport</a:t>
            </a:r>
          </a:p>
          <a:p>
            <a:pPr lvl="2">
              <a:lnSpc>
                <a:spcPct val="80000"/>
              </a:lnSpc>
              <a:buFontTx/>
              <a:buChar char="•"/>
            </a:pPr>
            <a:r>
              <a:rPr lang="en-US" altLang="en-US" sz="800">
                <a:latin typeface="Times" pitchFamily="18" charset="0"/>
              </a:rPr>
              <a:t>Philadelphia</a:t>
            </a:r>
          </a:p>
          <a:p>
            <a:pPr lvl="2">
              <a:lnSpc>
                <a:spcPct val="80000"/>
              </a:lnSpc>
              <a:buFontTx/>
              <a:buChar char="•"/>
            </a:pPr>
            <a:r>
              <a:rPr lang="en-US" altLang="en-US" sz="800">
                <a:latin typeface="Times" pitchFamily="18" charset="0"/>
              </a:rPr>
              <a:t>Pottstown</a:t>
            </a:r>
          </a:p>
          <a:p>
            <a:pPr lvl="2">
              <a:lnSpc>
                <a:spcPct val="80000"/>
              </a:lnSpc>
              <a:buFontTx/>
              <a:buChar char="•"/>
            </a:pPr>
            <a:r>
              <a:rPr lang="en-US" altLang="en-US" sz="800">
                <a:latin typeface="Times" pitchFamily="18" charset="0"/>
              </a:rPr>
              <a:t>Reading</a:t>
            </a:r>
          </a:p>
          <a:p>
            <a:pPr lvl="2">
              <a:lnSpc>
                <a:spcPct val="80000"/>
              </a:lnSpc>
              <a:buFontTx/>
              <a:buChar char="•"/>
            </a:pPr>
            <a:r>
              <a:rPr lang="en-US" altLang="en-US" sz="800">
                <a:latin typeface="Times" pitchFamily="18" charset="0"/>
              </a:rPr>
              <a:t>Wilkes-Barre</a:t>
            </a:r>
          </a:p>
          <a:p>
            <a:pPr lvl="2">
              <a:lnSpc>
                <a:spcPct val="80000"/>
              </a:lnSpc>
              <a:buFontTx/>
              <a:buChar char="•"/>
            </a:pPr>
            <a:r>
              <a:rPr lang="en-US" altLang="en-US" sz="800">
                <a:latin typeface="Times" pitchFamily="18" charset="0"/>
              </a:rPr>
              <a:t>York</a:t>
            </a:r>
          </a:p>
          <a:p>
            <a:pPr>
              <a:lnSpc>
                <a:spcPct val="80000"/>
              </a:lnSpc>
              <a:buFontTx/>
              <a:buChar char="•"/>
            </a:pPr>
            <a:endParaRPr lang="en-US" altLang="en-US" sz="800">
              <a:latin typeface="Times" pitchFamily="18" charset="0"/>
            </a:endParaRPr>
          </a:p>
          <a:p>
            <a:pPr>
              <a:lnSpc>
                <a:spcPct val="80000"/>
              </a:lnSpc>
              <a:buFontTx/>
              <a:buChar char="•"/>
            </a:pPr>
            <a:r>
              <a:rPr lang="en-US" altLang="en-US" sz="800">
                <a:latin typeface="Times" pitchFamily="18" charset="0"/>
              </a:rPr>
              <a:t>Womens Business Centers</a:t>
            </a:r>
          </a:p>
          <a:p>
            <a:pPr lvl="1">
              <a:lnSpc>
                <a:spcPct val="80000"/>
              </a:lnSpc>
              <a:buFontTx/>
              <a:buChar char="•"/>
            </a:pPr>
            <a:r>
              <a:rPr lang="en-US" altLang="en-US" sz="800">
                <a:latin typeface="Times" pitchFamily="18" charset="0"/>
              </a:rPr>
              <a:t>Approx 120 nation-wide</a:t>
            </a:r>
          </a:p>
          <a:p>
            <a:pPr lvl="1">
              <a:lnSpc>
                <a:spcPct val="80000"/>
              </a:lnSpc>
              <a:buFontTx/>
              <a:buChar char="•"/>
            </a:pPr>
            <a:r>
              <a:rPr lang="en-US" altLang="en-US" sz="800">
                <a:latin typeface="Times" pitchFamily="18" charset="0"/>
              </a:rPr>
              <a:t>Paid staff</a:t>
            </a:r>
          </a:p>
          <a:p>
            <a:pPr lvl="1">
              <a:lnSpc>
                <a:spcPct val="80000"/>
              </a:lnSpc>
              <a:buFontTx/>
              <a:buChar char="•"/>
            </a:pPr>
            <a:r>
              <a:rPr lang="en-US" altLang="en-US" sz="800">
                <a:latin typeface="Times" pitchFamily="18" charset="0"/>
              </a:rPr>
              <a:t>3 in Eastern PA</a:t>
            </a:r>
          </a:p>
          <a:p>
            <a:pPr lvl="2">
              <a:lnSpc>
                <a:spcPct val="80000"/>
              </a:lnSpc>
              <a:buFontTx/>
              <a:buChar char="•"/>
            </a:pPr>
            <a:r>
              <a:rPr lang="en-US" altLang="en-US" sz="800">
                <a:latin typeface="Times" pitchFamily="18" charset="0"/>
              </a:rPr>
              <a:t>WBDC in downtown Philadelphia</a:t>
            </a:r>
          </a:p>
          <a:p>
            <a:pPr lvl="2">
              <a:lnSpc>
                <a:spcPct val="80000"/>
              </a:lnSpc>
              <a:buFontTx/>
              <a:buChar char="•"/>
            </a:pPr>
            <a:r>
              <a:rPr lang="en-US" altLang="en-US" sz="800">
                <a:latin typeface="Times" pitchFamily="18" charset="0"/>
              </a:rPr>
              <a:t>Empowerment Group in Philadelphia (Kensington)</a:t>
            </a:r>
          </a:p>
          <a:p>
            <a:pPr lvl="2">
              <a:lnSpc>
                <a:spcPct val="80000"/>
              </a:lnSpc>
              <a:buFontTx/>
              <a:buChar char="•"/>
            </a:pPr>
            <a:r>
              <a:rPr lang="en-US" altLang="en-US" sz="800">
                <a:latin typeface="Times" pitchFamily="18" charset="0"/>
              </a:rPr>
              <a:t>Community First Fund in Lancaster</a:t>
            </a:r>
          </a:p>
          <a:p>
            <a:pPr>
              <a:lnSpc>
                <a:spcPct val="80000"/>
              </a:lnSpc>
            </a:pPr>
            <a:endParaRPr lang="en-US" altLang="en-US" sz="800">
              <a:latin typeface="Times" pitchFamily="18" charset="0"/>
            </a:endParaRPr>
          </a:p>
          <a:p>
            <a:pPr>
              <a:lnSpc>
                <a:spcPct val="80000"/>
              </a:lnSpc>
              <a:buFontTx/>
              <a:buChar char="•"/>
            </a:pPr>
            <a:r>
              <a:rPr lang="en-US" altLang="en-US" sz="800">
                <a:latin typeface="Times" pitchFamily="18" charset="0"/>
              </a:rPr>
              <a:t>All Resource Partners Provide</a:t>
            </a:r>
          </a:p>
          <a:p>
            <a:pPr lvl="1">
              <a:lnSpc>
                <a:spcPct val="80000"/>
              </a:lnSpc>
              <a:buFontTx/>
              <a:buChar char="•"/>
            </a:pPr>
            <a:r>
              <a:rPr lang="en-US" altLang="en-US" sz="800">
                <a:latin typeface="Times" pitchFamily="18" charset="0"/>
              </a:rPr>
              <a:t>Low cost training</a:t>
            </a:r>
          </a:p>
          <a:p>
            <a:pPr lvl="1">
              <a:lnSpc>
                <a:spcPct val="80000"/>
              </a:lnSpc>
              <a:buFontTx/>
              <a:buChar char="•"/>
            </a:pPr>
            <a:r>
              <a:rPr lang="en-US" altLang="en-US" sz="800">
                <a:latin typeface="Times" pitchFamily="18" charset="0"/>
              </a:rPr>
              <a:t>Free consulting</a:t>
            </a:r>
          </a:p>
          <a:p>
            <a:pPr lvl="2">
              <a:lnSpc>
                <a:spcPct val="80000"/>
              </a:lnSpc>
              <a:buFontTx/>
              <a:buChar char="•"/>
            </a:pPr>
            <a:r>
              <a:rPr lang="en-US" altLang="en-US" sz="800">
                <a:latin typeface="Times" pitchFamily="18" charset="0"/>
              </a:rPr>
              <a:t>Many SBDCs use graduate assistants</a:t>
            </a:r>
          </a:p>
          <a:p>
            <a:pPr>
              <a:lnSpc>
                <a:spcPct val="80000"/>
              </a:lnSpc>
              <a:buFontTx/>
              <a:buChar char="•"/>
            </a:pPr>
            <a:r>
              <a:rPr lang="en-US" altLang="en-US" sz="800">
                <a:latin typeface="Times" pitchFamily="18" charset="0"/>
              </a:rPr>
              <a:t>Examples</a:t>
            </a:r>
          </a:p>
          <a:p>
            <a:pPr lvl="1">
              <a:lnSpc>
                <a:spcPct val="80000"/>
              </a:lnSpc>
              <a:buFontTx/>
              <a:buChar char="•"/>
            </a:pPr>
            <a:r>
              <a:rPr lang="en-US" altLang="en-US" sz="800">
                <a:latin typeface="Times" pitchFamily="18" charset="0"/>
              </a:rPr>
              <a:t>Help with Business Plan preparation</a:t>
            </a:r>
          </a:p>
          <a:p>
            <a:pPr lvl="2">
              <a:lnSpc>
                <a:spcPct val="80000"/>
              </a:lnSpc>
              <a:buFontTx/>
              <a:buChar char="•"/>
            </a:pPr>
            <a:r>
              <a:rPr lang="en-US" altLang="en-US" sz="800">
                <a:latin typeface="Times" pitchFamily="18" charset="0"/>
              </a:rPr>
              <a:t>Marketing</a:t>
            </a:r>
          </a:p>
          <a:p>
            <a:pPr lvl="2">
              <a:lnSpc>
                <a:spcPct val="80000"/>
              </a:lnSpc>
              <a:buFontTx/>
              <a:buChar char="•"/>
            </a:pPr>
            <a:r>
              <a:rPr lang="en-US" altLang="en-US" sz="800">
                <a:latin typeface="Times" pitchFamily="18" charset="0"/>
              </a:rPr>
              <a:t>Business set-up</a:t>
            </a:r>
          </a:p>
          <a:p>
            <a:pPr lvl="2">
              <a:lnSpc>
                <a:spcPct val="80000"/>
              </a:lnSpc>
              <a:buFontTx/>
              <a:buChar char="•"/>
            </a:pPr>
            <a:r>
              <a:rPr lang="en-US" altLang="en-US" sz="800">
                <a:latin typeface="Times" pitchFamily="18" charset="0"/>
              </a:rPr>
              <a:t>Environmentals</a:t>
            </a:r>
          </a:p>
          <a:p>
            <a:pPr lvl="2">
              <a:lnSpc>
                <a:spcPct val="80000"/>
              </a:lnSpc>
              <a:buFontTx/>
              <a:buChar char="•"/>
            </a:pPr>
            <a:r>
              <a:rPr lang="en-US" altLang="en-US" sz="800">
                <a:latin typeface="Times" pitchFamily="18" charset="0"/>
              </a:rPr>
              <a:t>HR</a:t>
            </a:r>
          </a:p>
          <a:p>
            <a:pPr lvl="2">
              <a:lnSpc>
                <a:spcPct val="80000"/>
              </a:lnSpc>
              <a:buFontTx/>
              <a:buChar char="•"/>
            </a:pPr>
            <a:r>
              <a:rPr lang="en-US" altLang="en-US" sz="800">
                <a:latin typeface="Times" pitchFamily="18" charset="0"/>
              </a:rPr>
              <a:t>Accounting</a:t>
            </a:r>
          </a:p>
          <a:p>
            <a:pPr lvl="2">
              <a:lnSpc>
                <a:spcPct val="80000"/>
              </a:lnSpc>
              <a:buFontTx/>
              <a:buChar char="•"/>
            </a:pPr>
            <a:r>
              <a:rPr lang="en-US" altLang="en-US" sz="800">
                <a:latin typeface="Times" pitchFamily="18" charset="0"/>
              </a:rPr>
              <a:t>Manufacturing</a:t>
            </a:r>
          </a:p>
          <a:p>
            <a:pPr lvl="2">
              <a:lnSpc>
                <a:spcPct val="80000"/>
              </a:lnSpc>
              <a:buFontTx/>
              <a:buChar char="•"/>
            </a:pPr>
            <a:r>
              <a:rPr lang="en-US" altLang="en-US" sz="800">
                <a:latin typeface="Times" pitchFamily="18" charset="0"/>
              </a:rPr>
              <a:t>Distribution</a:t>
            </a:r>
          </a:p>
          <a:p>
            <a:pPr lvl="2">
              <a:lnSpc>
                <a:spcPct val="80000"/>
              </a:lnSpc>
              <a:buFontTx/>
              <a:buChar char="•"/>
            </a:pPr>
            <a:r>
              <a:rPr lang="en-US" altLang="en-US" sz="800">
                <a:latin typeface="Times" pitchFamily="18" charset="0"/>
              </a:rPr>
              <a:t>Service</a:t>
            </a:r>
          </a:p>
          <a:p>
            <a:pPr lvl="2">
              <a:lnSpc>
                <a:spcPct val="80000"/>
              </a:lnSpc>
              <a:buFontTx/>
              <a:buChar char="•"/>
            </a:pPr>
            <a:r>
              <a:rPr lang="en-US" altLang="en-US" sz="800">
                <a:latin typeface="Times" pitchFamily="18" charset="0"/>
              </a:rPr>
              <a:t>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66612">
              <a:defRPr/>
            </a:pPr>
            <a:fld id="{AA5B02B4-C7D2-4242-B214-ECEF4664D81D}" type="slidenum">
              <a:rPr lang="en-US">
                <a:solidFill>
                  <a:prstClr val="black"/>
                </a:solidFill>
                <a:latin typeface="Calibri" panose="020F0502020204030204"/>
              </a:rPr>
              <a:pPr defTabSz="966612">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50049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288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9161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786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fontAlgn="base">
              <a:spcBef>
                <a:spcPct val="0"/>
              </a:spcBef>
              <a:spcAft>
                <a:spcPts val="1269"/>
              </a:spcAft>
              <a:buClr>
                <a:srgbClr val="C00000"/>
              </a:buClr>
              <a:buSzPct val="110000"/>
            </a:pPr>
            <a:endParaRPr lang="en-US" altLang="en-US" sz="2100" dirty="0">
              <a:solidFill>
                <a:srgbClr val="000000"/>
              </a:solidFill>
              <a:latin typeface="Calibri" pitchFamily="34" charset="0"/>
              <a:ea typeface="MS PGothic" pitchFamily="34" charset="-128"/>
            </a:endParaRPr>
          </a:p>
          <a:p>
            <a:endParaRPr lang="en-US" dirty="0"/>
          </a:p>
        </p:txBody>
      </p:sp>
    </p:spTree>
    <p:extLst>
      <p:ext uri="{BB962C8B-B14F-4D97-AF65-F5344CB8AC3E}">
        <p14:creationId xmlns:p14="http://schemas.microsoft.com/office/powerpoint/2010/main" val="424075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A7BA6A9-732F-DD4D-A79A-0CD8BD766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5387" y="1611974"/>
            <a:ext cx="3341226" cy="3634052"/>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July 10,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July 10,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July 10,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July 10,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July 10,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July 10,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pPr/>
              <a:t>‹#›</a:t>
            </a:fld>
            <a:endParaRPr lang="en-US" dirty="0"/>
          </a:p>
        </p:txBody>
      </p:sp>
    </p:spTree>
    <p:extLst>
      <p:ext uri="{BB962C8B-B14F-4D97-AF65-F5344CB8AC3E}">
        <p14:creationId xmlns:p14="http://schemas.microsoft.com/office/powerpoint/2010/main" val="2519465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10363200" cy="914400"/>
          </a:xfrm>
        </p:spPr>
        <p:txBody>
          <a:bodyPr/>
          <a:lstStyle/>
          <a:p>
            <a:r>
              <a:rPr lang="en-US"/>
              <a:t>Click to edit Master title style</a:t>
            </a:r>
          </a:p>
        </p:txBody>
      </p:sp>
      <p:sp>
        <p:nvSpPr>
          <p:cNvPr id="3" name="Text Placeholder 2"/>
          <p:cNvSpPr>
            <a:spLocks noGrp="1"/>
          </p:cNvSpPr>
          <p:nvPr>
            <p:ph type="body" sz="half" idx="1"/>
          </p:nvPr>
        </p:nvSpPr>
        <p:spPr>
          <a:xfrm>
            <a:off x="9144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b="1"/>
          </a:p>
        </p:txBody>
      </p:sp>
      <p:sp>
        <p:nvSpPr>
          <p:cNvPr id="6" name="Rectangle 6"/>
          <p:cNvSpPr>
            <a:spLocks noGrp="1" noChangeArrowheads="1"/>
          </p:cNvSpPr>
          <p:nvPr>
            <p:ph type="sldNum" sz="quarter" idx="11"/>
          </p:nvPr>
        </p:nvSpPr>
        <p:spPr>
          <a:ln/>
        </p:spPr>
        <p:txBody>
          <a:bodyPr/>
          <a:lstStyle>
            <a:lvl1pPr>
              <a:defRPr/>
            </a:lvl1pPr>
          </a:lstStyle>
          <a:p>
            <a:pPr>
              <a:defRPr/>
            </a:pPr>
            <a:fld id="{5977298B-2731-43A6-9E98-3D158D5795DB}" type="slidenum">
              <a:rPr lang="en-US"/>
              <a:pPr>
                <a:defRPr/>
              </a:pPr>
              <a:t>‹#›</a:t>
            </a:fld>
            <a:endParaRPr lang="en-US" dirty="0"/>
          </a:p>
        </p:txBody>
      </p:sp>
    </p:spTree>
    <p:extLst>
      <p:ext uri="{BB962C8B-B14F-4D97-AF65-F5344CB8AC3E}">
        <p14:creationId xmlns:p14="http://schemas.microsoft.com/office/powerpoint/2010/main" val="2762534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pPr/>
              <a:t>‹#›</a:t>
            </a:fld>
            <a:endParaRPr lang="en-US" dirty="0"/>
          </a:p>
        </p:txBody>
      </p:sp>
    </p:spTree>
    <p:extLst>
      <p:ext uri="{BB962C8B-B14F-4D97-AF65-F5344CB8AC3E}">
        <p14:creationId xmlns:p14="http://schemas.microsoft.com/office/powerpoint/2010/main" val="1593076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0417" y="1606514"/>
            <a:ext cx="4471167" cy="3644973"/>
          </a:xfrm>
          <a:prstGeom prst="rect">
            <a:avLst/>
          </a:prstGeom>
        </p:spPr>
      </p:pic>
    </p:spTree>
    <p:extLst>
      <p:ext uri="{BB962C8B-B14F-4D97-AF65-F5344CB8AC3E}">
        <p14:creationId xmlns:p14="http://schemas.microsoft.com/office/powerpoint/2010/main" val="398590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3716" y="688582"/>
            <a:ext cx="2444567" cy="670195"/>
          </a:xfrm>
          <a:prstGeom prst="rect">
            <a:avLst/>
          </a:prstGeom>
        </p:spPr>
      </p:pic>
      <p:sp>
        <p:nvSpPr>
          <p:cNvPr id="8"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524000" y="3748096"/>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9784" y="692797"/>
            <a:ext cx="3212432" cy="661760"/>
          </a:xfrm>
          <a:prstGeom prst="rect">
            <a:avLst/>
          </a:prstGeom>
        </p:spPr>
      </p:pic>
    </p:spTree>
    <p:extLst>
      <p:ext uri="{BB962C8B-B14F-4D97-AF65-F5344CB8AC3E}">
        <p14:creationId xmlns:p14="http://schemas.microsoft.com/office/powerpoint/2010/main" val="2226683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524000" y="4327263"/>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9784" y="692797"/>
            <a:ext cx="3212432" cy="661760"/>
          </a:xfrm>
          <a:prstGeom prst="rect">
            <a:avLst/>
          </a:prstGeom>
        </p:spPr>
      </p:pic>
    </p:spTree>
    <p:extLst>
      <p:ext uri="{BB962C8B-B14F-4D97-AF65-F5344CB8AC3E}">
        <p14:creationId xmlns:p14="http://schemas.microsoft.com/office/powerpoint/2010/main" val="4112861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3748096"/>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0731" y="699244"/>
            <a:ext cx="3210535" cy="661370"/>
          </a:xfrm>
          <a:prstGeom prst="rect">
            <a:avLst/>
          </a:prstGeom>
        </p:spPr>
      </p:pic>
    </p:spTree>
    <p:extLst>
      <p:ext uri="{BB962C8B-B14F-4D97-AF65-F5344CB8AC3E}">
        <p14:creationId xmlns:p14="http://schemas.microsoft.com/office/powerpoint/2010/main" val="3377237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4327263"/>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0731" y="699244"/>
            <a:ext cx="3210535" cy="661370"/>
          </a:xfrm>
          <a:prstGeom prst="rect">
            <a:avLst/>
          </a:prstGeom>
        </p:spPr>
      </p:pic>
    </p:spTree>
    <p:extLst>
      <p:ext uri="{BB962C8B-B14F-4D97-AF65-F5344CB8AC3E}">
        <p14:creationId xmlns:p14="http://schemas.microsoft.com/office/powerpoint/2010/main" val="171136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473736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070727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9" y="1268765"/>
            <a:ext cx="9259747"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80"/>
            <a:ext cx="9259747"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80D6C33A-0473-4298-9F12-AC8CDD820ADA}" type="datetime1">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806710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8608"/>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57087" y="6194308"/>
            <a:ext cx="2394420" cy="365125"/>
          </a:xfrm>
        </p:spPr>
        <p:txBody>
          <a:bodyPr/>
          <a:lstStyle/>
          <a:p>
            <a:fld id="{6C1CDC77-E4BB-4A20-B864-4D63BF694D97}" type="datetime1">
              <a:rPr lang="en-US" smtClean="0"/>
              <a:t>7/10/2023</a:t>
            </a:fld>
            <a:endParaRPr lang="en-US" dirty="0"/>
          </a:p>
        </p:txBody>
      </p:sp>
      <p:sp>
        <p:nvSpPr>
          <p:cNvPr id="9" name="Footer Placeholder 5"/>
          <p:cNvSpPr>
            <a:spLocks noGrp="1"/>
          </p:cNvSpPr>
          <p:nvPr>
            <p:ph type="ftr" sz="quarter" idx="11"/>
          </p:nvPr>
        </p:nvSpPr>
        <p:spPr>
          <a:xfrm>
            <a:off x="4038600" y="6194308"/>
            <a:ext cx="4114800" cy="365125"/>
          </a:xfrm>
        </p:spPr>
        <p:txBody>
          <a:bodyPr/>
          <a:lstStyle/>
          <a:p>
            <a:endParaRPr lang="en-US"/>
          </a:p>
        </p:txBody>
      </p:sp>
      <p:sp>
        <p:nvSpPr>
          <p:cNvPr id="10" name="Slide Number Placeholder 6"/>
          <p:cNvSpPr>
            <a:spLocks noGrp="1"/>
          </p:cNvSpPr>
          <p:nvPr>
            <p:ph type="sldNum" sz="quarter" idx="12"/>
          </p:nvPr>
        </p:nvSpPr>
        <p:spPr>
          <a:xfrm>
            <a:off x="9062013" y="6194308"/>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967513"/>
            <a:ext cx="105156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9124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7026"/>
            <a:ext cx="10515600" cy="762528"/>
          </a:xfrm>
        </p:spPr>
        <p:txBody>
          <a:bodyPr/>
          <a:lstStyle/>
          <a:p>
            <a:r>
              <a:rPr lang="en-US"/>
              <a:t>Click to edit Master title style</a:t>
            </a:r>
          </a:p>
        </p:txBody>
      </p:sp>
      <p:sp>
        <p:nvSpPr>
          <p:cNvPr id="3" name="Content Placeholder 2"/>
          <p:cNvSpPr>
            <a:spLocks noGrp="1"/>
          </p:cNvSpPr>
          <p:nvPr>
            <p:ph sz="half" idx="1"/>
          </p:nvPr>
        </p:nvSpPr>
        <p:spPr>
          <a:xfrm>
            <a:off x="838200" y="1568825"/>
            <a:ext cx="51816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68825"/>
            <a:ext cx="51816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A4E771-7139-4440-A606-65E650563B8A}" type="datetime1">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124867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73996"/>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54AECB-5F89-43A8-A6BC-D8654CA7E7BC}" type="datetime1">
              <a:rPr lang="en-US" smtClean="0"/>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233552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311184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82DB4E-4633-48FA-B9F0-295ADF8BEC2C}" type="datetime1">
              <a:rPr lang="en-US" smtClean="0"/>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889629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15416-1F78-4115-9FF5-115801D3AE96}" type="datetime1">
              <a:rPr lang="en-US" smtClean="0"/>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8672942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33"/>
            <a:ext cx="3932237"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5183188" y="987433"/>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A38F6EF-2DFC-4848-9F4E-2027881775B3}" type="datetime1">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2575915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33"/>
            <a:ext cx="617220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Click icon to add picture</a:t>
            </a:r>
          </a:p>
        </p:txBody>
      </p:sp>
      <p:sp>
        <p:nvSpPr>
          <p:cNvPr id="5" name="Date Placeholder 4"/>
          <p:cNvSpPr>
            <a:spLocks noGrp="1"/>
          </p:cNvSpPr>
          <p:nvPr>
            <p:ph type="dt" sz="half" idx="10"/>
          </p:nvPr>
        </p:nvSpPr>
        <p:spPr/>
        <p:txBody>
          <a:bodyPr/>
          <a:lstStyle/>
          <a:p>
            <a:fld id="{C86C101C-FD2F-4CDD-887B-C739F89C6D64}" type="datetime1">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33"/>
            <a:ext cx="3932237"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1229088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61A933-A981-44EF-B624-40669378B1F2}" type="datetime1">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21CDB5-DECC-4A94-8D7D-DC48D525BC69}"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2910908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py Only Slide">
    <p:spTree>
      <p:nvGrpSpPr>
        <p:cNvPr id="1" name="Shape 9"/>
        <p:cNvGrpSpPr/>
        <p:nvPr/>
      </p:nvGrpSpPr>
      <p:grpSpPr>
        <a:xfrm>
          <a:off x="0" y="0"/>
          <a:ext cx="0" cy="0"/>
          <a:chOff x="0" y="0"/>
          <a:chExt cx="0" cy="0"/>
        </a:xfrm>
      </p:grpSpPr>
      <p:sp>
        <p:nvSpPr>
          <p:cNvPr id="13" name="Rectangle 12"/>
          <p:cNvSpPr/>
          <p:nvPr userDrawn="1"/>
        </p:nvSpPr>
        <p:spPr>
          <a:xfrm>
            <a:off x="8" y="0"/>
            <a:ext cx="4122295" cy="6858000"/>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Shape 46"/>
          <p:cNvSpPr txBox="1">
            <a:spLocks noGrp="1"/>
          </p:cNvSpPr>
          <p:nvPr>
            <p:ph type="body" idx="12"/>
          </p:nvPr>
        </p:nvSpPr>
        <p:spPr>
          <a:xfrm>
            <a:off x="4403425" y="344776"/>
            <a:ext cx="7509191" cy="5675025"/>
          </a:xfrm>
          <a:prstGeom prst="rect">
            <a:avLst/>
          </a:prstGeom>
        </p:spPr>
        <p:txBody>
          <a:bodyPr lIns="91425" tIns="91425" rIns="91425" bIns="91425" anchor="t" anchorCtr="0">
            <a:normAutofit/>
          </a:bodyPr>
          <a:lstStyle>
            <a:lvl1pPr marL="0" lvl="0" indent="0" algn="l" fontAlgn="ctr">
              <a:spcBef>
                <a:spcPts val="0"/>
              </a:spcBef>
              <a:buFontTx/>
              <a:buNone/>
              <a:defRPr sz="1350" baseline="0">
                <a:solidFill>
                  <a:srgbClr val="3C5056"/>
                </a:solidFill>
                <a:latin typeface="BentonSans Book" charset="0"/>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dirty="0"/>
          </a:p>
        </p:txBody>
      </p:sp>
      <p:cxnSp>
        <p:nvCxnSpPr>
          <p:cNvPr id="10" name="Straight Connector 9"/>
          <p:cNvCxnSpPr/>
          <p:nvPr userDrawn="1"/>
        </p:nvCxnSpPr>
        <p:spPr>
          <a:xfrm>
            <a:off x="650213" y="6097038"/>
            <a:ext cx="0" cy="4514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hape 12"/>
          <p:cNvSpPr txBox="1">
            <a:spLocks/>
          </p:cNvSpPr>
          <p:nvPr userDrawn="1"/>
        </p:nvSpPr>
        <p:spPr>
          <a:xfrm>
            <a:off x="252930" y="6065221"/>
            <a:ext cx="731599" cy="524800"/>
          </a:xfrm>
          <a:prstGeom prst="rect">
            <a:avLst/>
          </a:prstGeom>
          <a:noFill/>
          <a:ln>
            <a:noFill/>
          </a:ln>
        </p:spPr>
        <p:txBody>
          <a:bodyPr lIns="68569" tIns="68569" rIns="68569" bIns="6856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350" baseline="0" smtClean="0">
                <a:solidFill>
                  <a:schemeClr val="bg1"/>
                </a:solidFill>
                <a:latin typeface="BentonSans Book" charset="0"/>
              </a:rPr>
              <a:pPr/>
              <a:t>‹#›</a:t>
            </a:fld>
            <a:endParaRPr lang="en" sz="1350" baseline="0" dirty="0">
              <a:solidFill>
                <a:schemeClr val="bg1"/>
              </a:solidFill>
              <a:latin typeface="BentonSans Book" charset="0"/>
            </a:endParaRPr>
          </a:p>
        </p:txBody>
      </p:sp>
      <p:sp>
        <p:nvSpPr>
          <p:cNvPr id="12" name="Shape 39"/>
          <p:cNvSpPr txBox="1">
            <a:spLocks noGrp="1"/>
          </p:cNvSpPr>
          <p:nvPr>
            <p:ph type="body" idx="10"/>
          </p:nvPr>
        </p:nvSpPr>
        <p:spPr>
          <a:xfrm>
            <a:off x="673103" y="6019800"/>
            <a:ext cx="2926300" cy="609600"/>
          </a:xfrm>
          <a:prstGeom prst="rect">
            <a:avLst/>
          </a:prstGeom>
        </p:spPr>
        <p:txBody>
          <a:bodyPr lIns="91425" tIns="91425" rIns="91425" bIns="91425" anchor="ctr" anchorCtr="0"/>
          <a:lstStyle>
            <a:lvl1pPr marL="0" lvl="0" indent="0">
              <a:spcBef>
                <a:spcPts val="0"/>
              </a:spcBef>
              <a:buFontTx/>
              <a:buNone/>
              <a:defRPr sz="900" baseline="0">
                <a:solidFill>
                  <a:schemeClr val="bg1"/>
                </a:solidFill>
                <a:latin typeface="BentonSans Book"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9" name="Shape 6"/>
          <p:cNvSpPr txBox="1">
            <a:spLocks noGrp="1"/>
          </p:cNvSpPr>
          <p:nvPr>
            <p:ph type="title" hasCustomPrompt="1"/>
          </p:nvPr>
        </p:nvSpPr>
        <p:spPr>
          <a:xfrm>
            <a:off x="542621" y="2082810"/>
            <a:ext cx="3318199" cy="2108201"/>
          </a:xfrm>
          <a:prstGeom prst="rect">
            <a:avLst/>
          </a:prstGeom>
          <a:noFill/>
          <a:ln>
            <a:noFill/>
          </a:ln>
        </p:spPr>
        <p:txBody>
          <a:bodyPr lIns="91425" tIns="91425" rIns="91425" bIns="91425" anchor="t" anchorCtr="0"/>
          <a:lstStyle>
            <a:lvl1pPr lvl="0">
              <a:spcBef>
                <a:spcPts val="0"/>
              </a:spcBef>
              <a:buClr>
                <a:schemeClr val="dk1"/>
              </a:buClr>
              <a:buSzPct val="100000"/>
              <a:buNone/>
              <a:defRPr sz="2550" b="1" i="0" baseline="0">
                <a:solidFill>
                  <a:schemeClr val="bg1"/>
                </a:solidFill>
                <a:latin typeface="Benton Sans Black" charset="0"/>
                <a:ea typeface="Benton Sans Black" charset="0"/>
                <a:cs typeface="Benton Sans Black" charset="0"/>
              </a:defRPr>
            </a:lvl1pPr>
            <a:lvl2pPr lvl="1">
              <a:spcBef>
                <a:spcPts val="0"/>
              </a:spcBef>
              <a:buClr>
                <a:schemeClr val="dk1"/>
              </a:buClr>
              <a:buSzPct val="100000"/>
              <a:buNone/>
              <a:defRPr sz="2100">
                <a:solidFill>
                  <a:schemeClr val="dk1"/>
                </a:solidFill>
              </a:defRPr>
            </a:lvl2pPr>
            <a:lvl3pPr lvl="2">
              <a:spcBef>
                <a:spcPts val="0"/>
              </a:spcBef>
              <a:buClr>
                <a:schemeClr val="dk1"/>
              </a:buClr>
              <a:buSzPct val="100000"/>
              <a:buNone/>
              <a:defRPr sz="2100">
                <a:solidFill>
                  <a:schemeClr val="dk1"/>
                </a:solidFill>
              </a:defRPr>
            </a:lvl3pPr>
            <a:lvl4pPr lvl="3">
              <a:spcBef>
                <a:spcPts val="0"/>
              </a:spcBef>
              <a:buClr>
                <a:schemeClr val="dk1"/>
              </a:buClr>
              <a:buSzPct val="100000"/>
              <a:buNone/>
              <a:defRPr sz="2100">
                <a:solidFill>
                  <a:schemeClr val="dk1"/>
                </a:solidFill>
              </a:defRPr>
            </a:lvl4pPr>
            <a:lvl5pPr lvl="4">
              <a:spcBef>
                <a:spcPts val="0"/>
              </a:spcBef>
              <a:buClr>
                <a:schemeClr val="dk1"/>
              </a:buClr>
              <a:buSzPct val="100000"/>
              <a:buNone/>
              <a:defRPr sz="2100">
                <a:solidFill>
                  <a:schemeClr val="dk1"/>
                </a:solidFill>
              </a:defRPr>
            </a:lvl5pPr>
            <a:lvl6pPr lvl="5">
              <a:spcBef>
                <a:spcPts val="0"/>
              </a:spcBef>
              <a:buClr>
                <a:schemeClr val="dk1"/>
              </a:buClr>
              <a:buSzPct val="100000"/>
              <a:buNone/>
              <a:defRPr sz="2100">
                <a:solidFill>
                  <a:schemeClr val="dk1"/>
                </a:solidFill>
              </a:defRPr>
            </a:lvl6pPr>
            <a:lvl7pPr lvl="6">
              <a:spcBef>
                <a:spcPts val="0"/>
              </a:spcBef>
              <a:buClr>
                <a:schemeClr val="dk1"/>
              </a:buClr>
              <a:buSzPct val="100000"/>
              <a:buNone/>
              <a:defRPr sz="2100">
                <a:solidFill>
                  <a:schemeClr val="dk1"/>
                </a:solidFill>
              </a:defRPr>
            </a:lvl7pPr>
            <a:lvl8pPr lvl="7">
              <a:spcBef>
                <a:spcPts val="0"/>
              </a:spcBef>
              <a:buClr>
                <a:schemeClr val="dk1"/>
              </a:buClr>
              <a:buSzPct val="100000"/>
              <a:buNone/>
              <a:defRPr sz="2100">
                <a:solidFill>
                  <a:schemeClr val="dk1"/>
                </a:solidFill>
              </a:defRPr>
            </a:lvl8pPr>
            <a:lvl9pPr lvl="8">
              <a:spcBef>
                <a:spcPts val="0"/>
              </a:spcBef>
              <a:buClr>
                <a:schemeClr val="dk1"/>
              </a:buClr>
              <a:buSzPct val="100000"/>
              <a:buNone/>
              <a:defRPr sz="2100">
                <a:solidFill>
                  <a:schemeClr val="dk1"/>
                </a:solidFill>
              </a:defRPr>
            </a:lvl9pPr>
          </a:lstStyle>
          <a:p>
            <a:r>
              <a:rPr lang="en-US" b="1" i="0">
                <a:latin typeface="Benton Sans Black" charset="0"/>
                <a:ea typeface="Benton Sans Black" charset="0"/>
                <a:cs typeface="Benton Sans Black" charset="0"/>
              </a:rPr>
              <a:t>Headline</a:t>
            </a:r>
            <a:endParaRPr dirty="0"/>
          </a:p>
        </p:txBody>
      </p:sp>
    </p:spTree>
    <p:extLst>
      <p:ext uri="{BB962C8B-B14F-4D97-AF65-F5344CB8AC3E}">
        <p14:creationId xmlns:p14="http://schemas.microsoft.com/office/powerpoint/2010/main" val="315739840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688">
          <p15:clr>
            <a:srgbClr val="FBAE40"/>
          </p15:clr>
        </p15:guide>
        <p15:guide id="4" orient="horz" pos="720">
          <p15:clr>
            <a:srgbClr val="FBAE40"/>
          </p15:clr>
        </p15:guide>
        <p15:guide id="5" pos="4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July 10,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July 10, 2023</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7.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alpha val="7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srcRect t="-18262"/>
          <a:stretch/>
        </p:blipFill>
        <p:spPr>
          <a:xfrm>
            <a:off x="152400"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July 10, 2023</a:t>
            </a:fld>
            <a:endParaRPr lang="en-US" dirty="0"/>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 id="2147483669" r:id="rId16"/>
    <p:sldLayoutId id="2147483670" r:id="rId17"/>
    <p:sldLayoutId id="2147483671" r:id="rId18"/>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128736" y="84029"/>
            <a:ext cx="11934528"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9062013" y="6194308"/>
            <a:ext cx="27432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367026"/>
            <a:ext cx="105156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585748"/>
            <a:ext cx="105156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038600" y="6194308"/>
            <a:ext cx="41148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4" name="Date Placeholder 3"/>
          <p:cNvSpPr>
            <a:spLocks noGrp="1"/>
          </p:cNvSpPr>
          <p:nvPr userDrawn="1">
            <p:ph type="dt" sz="half" idx="2"/>
          </p:nvPr>
        </p:nvSpPr>
        <p:spPr>
          <a:xfrm>
            <a:off x="558801" y="6194308"/>
            <a:ext cx="2356847"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7C285FA8-BDE7-4BB1-B642-E784700D80FF}" type="datetime1">
              <a:rPr lang="en-US" smtClean="0"/>
              <a:t>7/10/2023</a:t>
            </a:fld>
            <a:endParaRPr lang="en-US" dirty="0"/>
          </a:p>
        </p:txBody>
      </p:sp>
      <p:sp>
        <p:nvSpPr>
          <p:cNvPr id="17" name="Rectangle 16"/>
          <p:cNvSpPr/>
          <p:nvPr userDrawn="1"/>
        </p:nvSpPr>
        <p:spPr>
          <a:xfrm rot="5400000">
            <a:off x="6222835" y="1100377"/>
            <a:ext cx="126396" cy="11217403"/>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userDrawn="1"/>
        </p:nvSpPr>
        <p:spPr>
          <a:xfrm>
            <a:off x="11894736" y="6328189"/>
            <a:ext cx="168528"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6663" y="6512422"/>
            <a:ext cx="442860" cy="253885"/>
          </a:xfrm>
          <a:prstGeom prst="rect">
            <a:avLst/>
          </a:prstGeom>
        </p:spPr>
      </p:pic>
    </p:spTree>
    <p:extLst>
      <p:ext uri="{BB962C8B-B14F-4D97-AF65-F5344CB8AC3E}">
        <p14:creationId xmlns:p14="http://schemas.microsoft.com/office/powerpoint/2010/main" val="38557819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hyperlink" Target="http://www.sba.gov/size/"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www.gsa.gov/portal/category/108219" TargetMode="External"/><Relationship Id="rId2" Type="http://schemas.openxmlformats.org/officeDocument/2006/relationships/hyperlink" Target="https://eweb1.sba.gov/subnet/client/dsp_Landing.cfm" TargetMode="External"/><Relationship Id="rId1" Type="http://schemas.openxmlformats.org/officeDocument/2006/relationships/slideLayout" Target="../slideLayouts/slideLayout10.xml"/><Relationship Id="rId5" Type="http://schemas.openxmlformats.org/officeDocument/2006/relationships/hyperlink" Target="https://www.sba.gov/document/support--directory-federal-government-prime-contractors-subcontracting-plans" TargetMode="External"/><Relationship Id="rId4" Type="http://schemas.openxmlformats.org/officeDocument/2006/relationships/hyperlink" Target="http://business.defense.gov/Acquisition/Subcontracting/Subcontracting-For-Small-Busines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usaspending.gov/" TargetMode="External"/><Relationship Id="rId2" Type="http://schemas.openxmlformats.org/officeDocument/2006/relationships/hyperlink" Target="http://www.beta.sam.gov/" TargetMode="External"/><Relationship Id="rId1" Type="http://schemas.openxmlformats.org/officeDocument/2006/relationships/slideLayout" Target="../slideLayouts/slideLayout10.xml"/><Relationship Id="rId5" Type="http://schemas.openxmlformats.org/officeDocument/2006/relationships/hyperlink" Target="https://acquisition.gov/procurement-forecasts?searchTerms=forecast" TargetMode="External"/><Relationship Id="rId4" Type="http://schemas.openxmlformats.org/officeDocument/2006/relationships/hyperlink" Target="http://www.fpds-ng.go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www.sba.gov/federal-contracting/contracting-guide/basic-requirements" TargetMode="External"/><Relationship Id="rId2" Type="http://schemas.openxmlformats.org/officeDocument/2006/relationships/hyperlink" Target="https://www.sba.gov/federal-contracting/contracting-guide/assess-your-business"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hyperlink" Target="https://www.aptac-us.org/"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sbaone.atlassian.net/wiki/spaces/CHDB/pages/2563670017/8+a+Guidance" TargetMode="External"/><Relationship Id="rId2" Type="http://schemas.openxmlformats.org/officeDocument/2006/relationships/hyperlink" Target="http://www.certify.sba.gov/" TargetMode="External"/><Relationship Id="rId1" Type="http://schemas.openxmlformats.org/officeDocument/2006/relationships/slideLayout" Target="../slideLayouts/slideLayout10.xml"/><Relationship Id="rId5" Type="http://schemas.openxmlformats.org/officeDocument/2006/relationships/hyperlink" Target="https://www.sba.gov/federal-contracting/contracting-assistance-programs/8a-business-development-program" TargetMode="External"/><Relationship Id="rId4" Type="http://schemas.openxmlformats.org/officeDocument/2006/relationships/hyperlink" Target="http://www.sam.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www.sba.gov/document/support-object-object-table-size-standards" TargetMode="External"/><Relationship Id="rId2" Type="http://schemas.openxmlformats.org/officeDocument/2006/relationships/hyperlink" Target="http://www.sba.gov/federal-contracting/contracting-guide/size-standards" TargetMode="Externa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hyperlink" Target="https://www.sba.gov/local-assistance"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E0A1-EF6D-CF4B-6E78-C3B86338014C}"/>
              </a:ext>
            </a:extLst>
          </p:cNvPr>
          <p:cNvSpPr>
            <a:spLocks noGrp="1"/>
          </p:cNvSpPr>
          <p:nvPr>
            <p:ph type="title" idx="4294967295"/>
          </p:nvPr>
        </p:nvSpPr>
        <p:spPr>
          <a:xfrm>
            <a:off x="640492" y="248631"/>
            <a:ext cx="10515600" cy="1160039"/>
          </a:xfrm>
        </p:spPr>
        <p:txBody>
          <a:bodyPr vert="horz" lIns="91440" tIns="45720" rIns="91440" bIns="45720" rtlCol="0" anchor="b">
            <a:normAutofit/>
          </a:bodyPr>
          <a:lstStyle/>
          <a:p>
            <a:r>
              <a:rPr lang="en-US" dirty="0"/>
              <a:t>SBA U.S. Small Business Administration</a:t>
            </a: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06400" y="202019"/>
            <a:ext cx="11176000" cy="914400"/>
          </a:xfrm>
        </p:spPr>
        <p:txBody>
          <a:bodyPr/>
          <a:lstStyle/>
          <a:p>
            <a:r>
              <a:rPr lang="en-US" altLang="en-US" sz="3200" dirty="0"/>
              <a:t>        Economic Disadvantage</a:t>
            </a:r>
          </a:p>
        </p:txBody>
      </p:sp>
      <p:sp>
        <p:nvSpPr>
          <p:cNvPr id="6149" name="Content Placeholder 3"/>
          <p:cNvSpPr>
            <a:spLocks noGrp="1"/>
          </p:cNvSpPr>
          <p:nvPr>
            <p:ph type="body" sz="half" idx="1"/>
          </p:nvPr>
        </p:nvSpPr>
        <p:spPr>
          <a:xfrm>
            <a:off x="203200" y="1219200"/>
            <a:ext cx="10668000" cy="4114800"/>
          </a:xfrm>
        </p:spPr>
        <p:txBody>
          <a:bodyPr>
            <a:normAutofit/>
          </a:bodyPr>
          <a:lstStyle/>
          <a:p>
            <a:pPr>
              <a:buClr>
                <a:schemeClr val="tx1"/>
              </a:buClr>
              <a:buFont typeface="Wingdings" panose="05000000000000000000" pitchFamily="2" charset="2"/>
              <a:buChar char="§"/>
              <a:defRPr/>
            </a:pPr>
            <a:r>
              <a:rPr lang="en-US" altLang="en-US" sz="2800" dirty="0">
                <a:solidFill>
                  <a:srgbClr val="C00000"/>
                </a:solidFill>
                <a:latin typeface="+mj-lt"/>
              </a:rPr>
              <a:t>Adjusted Net Worth:  </a:t>
            </a:r>
            <a:r>
              <a:rPr lang="en-US" altLang="en-US" sz="2800" dirty="0">
                <a:latin typeface="+mj-lt"/>
              </a:rPr>
              <a:t>Must not exceed $850,000 </a:t>
            </a:r>
          </a:p>
          <a:p>
            <a:pPr>
              <a:buClr>
                <a:schemeClr val="tx1"/>
              </a:buClr>
              <a:buFont typeface="Wingdings" panose="05000000000000000000" pitchFamily="2" charset="2"/>
              <a:buChar char="§"/>
              <a:defRPr/>
            </a:pPr>
            <a:endParaRPr lang="en-US" altLang="en-US" sz="2800" dirty="0">
              <a:latin typeface="+mj-lt"/>
            </a:endParaRPr>
          </a:p>
          <a:p>
            <a:pPr>
              <a:buClr>
                <a:schemeClr val="tx1"/>
              </a:buClr>
              <a:buFont typeface="Wingdings" panose="05000000000000000000" pitchFamily="2" charset="2"/>
              <a:buChar char="§"/>
              <a:defRPr/>
            </a:pPr>
            <a:r>
              <a:rPr lang="en-US" altLang="en-US" sz="2800" dirty="0">
                <a:solidFill>
                  <a:srgbClr val="C00000"/>
                </a:solidFill>
                <a:latin typeface="+mj-lt"/>
              </a:rPr>
              <a:t>Personal Income:  </a:t>
            </a:r>
            <a:r>
              <a:rPr lang="en-US" altLang="en-US" sz="2800" dirty="0">
                <a:latin typeface="+mj-lt"/>
              </a:rPr>
              <a:t>Must not exceed $400,000 averaged over 3 years </a:t>
            </a:r>
          </a:p>
          <a:p>
            <a:pPr>
              <a:buClr>
                <a:schemeClr val="tx1"/>
              </a:buClr>
              <a:buFont typeface="Wingdings" panose="05000000000000000000" pitchFamily="2" charset="2"/>
              <a:buChar char="§"/>
              <a:defRPr/>
            </a:pPr>
            <a:endParaRPr lang="en-US" altLang="en-US" dirty="0">
              <a:solidFill>
                <a:srgbClr val="C00000"/>
              </a:solidFill>
              <a:latin typeface="+mj-lt"/>
            </a:endParaRPr>
          </a:p>
          <a:p>
            <a:pPr>
              <a:buClr>
                <a:schemeClr val="tx1"/>
              </a:buClr>
              <a:buFont typeface="Wingdings" panose="05000000000000000000" pitchFamily="2" charset="2"/>
              <a:buChar char="§"/>
              <a:defRPr/>
            </a:pPr>
            <a:r>
              <a:rPr lang="en-US" altLang="en-US" sz="2800" dirty="0">
                <a:solidFill>
                  <a:srgbClr val="C00000"/>
                </a:solidFill>
                <a:latin typeface="+mj-lt"/>
              </a:rPr>
              <a:t>Total Assets:  </a:t>
            </a:r>
            <a:r>
              <a:rPr lang="en-US" altLang="en-US" sz="2800" dirty="0">
                <a:latin typeface="+mj-lt"/>
              </a:rPr>
              <a:t>Must not exceed $6.5 million </a:t>
            </a:r>
          </a:p>
        </p:txBody>
      </p:sp>
      <p:sp>
        <p:nvSpPr>
          <p:cNvPr id="2" name="Slide Number Placeholder 1"/>
          <p:cNvSpPr>
            <a:spLocks noGrp="1"/>
          </p:cNvSpPr>
          <p:nvPr>
            <p:ph type="sldNum" sz="quarter" idx="11"/>
          </p:nvPr>
        </p:nvSpPr>
        <p:spPr/>
        <p:txBody>
          <a:bodyPr/>
          <a:lstStyle/>
          <a:p>
            <a:pPr>
              <a:defRPr/>
            </a:pPr>
            <a:fld id="{5977298B-2731-43A6-9E98-3D158D5795DB}" type="slidenum">
              <a:rPr lang="en-US" smtClean="0"/>
              <a:pPr>
                <a:defRPr/>
              </a:pPr>
              <a:t>10</a:t>
            </a:fld>
            <a:endParaRPr lang="en-US" dirty="0"/>
          </a:p>
        </p:txBody>
      </p:sp>
    </p:spTree>
    <p:extLst>
      <p:ext uri="{BB962C8B-B14F-4D97-AF65-F5344CB8AC3E}">
        <p14:creationId xmlns:p14="http://schemas.microsoft.com/office/powerpoint/2010/main" val="3675487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06400" y="364975"/>
            <a:ext cx="11176000" cy="914400"/>
          </a:xfrm>
        </p:spPr>
        <p:txBody>
          <a:bodyPr/>
          <a:lstStyle/>
          <a:p>
            <a:r>
              <a:rPr lang="en-US" altLang="en-US" sz="3200" dirty="0"/>
              <a:t>Ownership Criteria</a:t>
            </a:r>
          </a:p>
        </p:txBody>
      </p:sp>
      <p:sp>
        <p:nvSpPr>
          <p:cNvPr id="4101" name="Content Placeholder 3"/>
          <p:cNvSpPr>
            <a:spLocks noGrp="1"/>
          </p:cNvSpPr>
          <p:nvPr>
            <p:ph type="body" sz="half" idx="1"/>
          </p:nvPr>
        </p:nvSpPr>
        <p:spPr>
          <a:xfrm>
            <a:off x="203200" y="1219200"/>
            <a:ext cx="10668000" cy="4114800"/>
          </a:xfrm>
        </p:spPr>
        <p:txBody>
          <a:bodyPr>
            <a:normAutofit/>
          </a:bodyPr>
          <a:lstStyle/>
          <a:p>
            <a:pPr marL="566928" indent="-457200" eaLnBrk="1" fontAlgn="auto" hangingPunct="1">
              <a:lnSpc>
                <a:spcPct val="90000"/>
              </a:lnSpc>
              <a:spcBef>
                <a:spcPts val="400"/>
              </a:spcBef>
              <a:spcAft>
                <a:spcPts val="0"/>
              </a:spcAft>
              <a:buSzPct val="68000"/>
              <a:buFont typeface="Wingdings" panose="05000000000000000000" pitchFamily="2" charset="2"/>
              <a:buChar char="§"/>
              <a:defRPr/>
            </a:pPr>
            <a:r>
              <a:rPr lang="en-US" sz="2600" kern="1200" dirty="0">
                <a:solidFill>
                  <a:prstClr val="black"/>
                </a:solidFill>
                <a:latin typeface="Source Sans Pro"/>
                <a:cs typeface="+mn-cs"/>
              </a:rPr>
              <a:t>Applicant firm has to be owned at least 51% by disadvantaged person(s).</a:t>
            </a:r>
          </a:p>
          <a:p>
            <a:pPr marL="566928" indent="-457200" eaLnBrk="1" fontAlgn="auto" hangingPunct="1">
              <a:lnSpc>
                <a:spcPct val="90000"/>
              </a:lnSpc>
              <a:spcBef>
                <a:spcPts val="400"/>
              </a:spcBef>
              <a:spcAft>
                <a:spcPts val="0"/>
              </a:spcAft>
              <a:buSzPct val="68000"/>
              <a:buFont typeface="Wingdings" panose="05000000000000000000" pitchFamily="2" charset="2"/>
              <a:buChar char="§"/>
              <a:defRPr/>
            </a:pPr>
            <a:r>
              <a:rPr lang="en-US" sz="2600" kern="1200" dirty="0">
                <a:solidFill>
                  <a:prstClr val="black"/>
                </a:solidFill>
                <a:latin typeface="Source Sans Pro"/>
                <a:cs typeface="+mn-cs"/>
              </a:rPr>
              <a:t>Partnership – Agreements must reflect that the qualified person(s) own at least 51% and must receive at least 51% of the benefits of ownership.</a:t>
            </a:r>
          </a:p>
          <a:p>
            <a:pPr marL="566928" indent="-457200" eaLnBrk="1" fontAlgn="auto" hangingPunct="1">
              <a:lnSpc>
                <a:spcPct val="90000"/>
              </a:lnSpc>
              <a:spcBef>
                <a:spcPts val="400"/>
              </a:spcBef>
              <a:spcAft>
                <a:spcPts val="0"/>
              </a:spcAft>
              <a:buSzPct val="68000"/>
              <a:buFont typeface="Wingdings" panose="05000000000000000000" pitchFamily="2" charset="2"/>
              <a:buChar char="§"/>
              <a:defRPr/>
            </a:pPr>
            <a:r>
              <a:rPr lang="en-US" sz="2600" kern="1200" dirty="0">
                <a:solidFill>
                  <a:prstClr val="black"/>
                </a:solidFill>
                <a:latin typeface="Source Sans Pro"/>
                <a:cs typeface="+mn-cs"/>
              </a:rPr>
              <a:t>LLC – Disadvantaged individuals must own at least 51% of each class of member interest.</a:t>
            </a:r>
          </a:p>
          <a:p>
            <a:pPr marL="566928" indent="-457200" eaLnBrk="1" fontAlgn="auto" hangingPunct="1">
              <a:lnSpc>
                <a:spcPct val="90000"/>
              </a:lnSpc>
              <a:spcBef>
                <a:spcPts val="400"/>
              </a:spcBef>
              <a:spcAft>
                <a:spcPts val="0"/>
              </a:spcAft>
              <a:buSzPct val="68000"/>
              <a:buFont typeface="Wingdings" panose="05000000000000000000" pitchFamily="2" charset="2"/>
              <a:buChar char="§"/>
              <a:defRPr/>
            </a:pPr>
            <a:r>
              <a:rPr lang="en-US" sz="2600" kern="1200" dirty="0">
                <a:solidFill>
                  <a:prstClr val="black"/>
                </a:solidFill>
                <a:latin typeface="Source Sans Pro"/>
                <a:cs typeface="+mn-cs"/>
              </a:rPr>
              <a:t>Corporations – Disadvantaged person(s) must own at least 51% of each class of voting stock and at least 51% of all outstanding stock.</a:t>
            </a:r>
          </a:p>
          <a:p>
            <a:pPr marL="0" indent="0">
              <a:buFontTx/>
              <a:buNone/>
              <a:defRPr/>
            </a:pPr>
            <a:endParaRPr lang="en-US" altLang="en-US" dirty="0"/>
          </a:p>
        </p:txBody>
      </p:sp>
      <p:sp>
        <p:nvSpPr>
          <p:cNvPr id="2" name="Slide Number Placeholder 1"/>
          <p:cNvSpPr>
            <a:spLocks noGrp="1"/>
          </p:cNvSpPr>
          <p:nvPr>
            <p:ph type="sldNum" sz="quarter" idx="11"/>
          </p:nvPr>
        </p:nvSpPr>
        <p:spPr/>
        <p:txBody>
          <a:bodyPr/>
          <a:lstStyle/>
          <a:p>
            <a:pPr>
              <a:defRPr/>
            </a:pPr>
            <a:fld id="{5977298B-2731-43A6-9E98-3D158D5795DB}" type="slidenum">
              <a:rPr lang="en-US" smtClean="0"/>
              <a:pPr>
                <a:defRPr/>
              </a:pPr>
              <a:t>11</a:t>
            </a:fld>
            <a:endParaRPr lang="en-US" dirty="0"/>
          </a:p>
        </p:txBody>
      </p:sp>
    </p:spTree>
    <p:extLst>
      <p:ext uri="{BB962C8B-B14F-4D97-AF65-F5344CB8AC3E}">
        <p14:creationId xmlns:p14="http://schemas.microsoft.com/office/powerpoint/2010/main" val="85352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06400" y="304800"/>
            <a:ext cx="11176000" cy="914400"/>
          </a:xfrm>
        </p:spPr>
        <p:txBody>
          <a:bodyPr/>
          <a:lstStyle/>
          <a:p>
            <a:r>
              <a:rPr lang="en-US" altLang="en-US" sz="2800"/>
              <a:t>What constitutes Control?</a:t>
            </a:r>
          </a:p>
        </p:txBody>
      </p:sp>
      <p:sp>
        <p:nvSpPr>
          <p:cNvPr id="4101" name="Content Placeholder 3"/>
          <p:cNvSpPr>
            <a:spLocks noGrp="1"/>
          </p:cNvSpPr>
          <p:nvPr>
            <p:ph type="body" sz="half" idx="1"/>
          </p:nvPr>
        </p:nvSpPr>
        <p:spPr>
          <a:xfrm>
            <a:off x="203200" y="1219200"/>
            <a:ext cx="10668000" cy="4114800"/>
          </a:xfrm>
        </p:spPr>
        <p:txBody>
          <a:bodyPr>
            <a:normAutofit/>
          </a:bodyPr>
          <a:lstStyle/>
          <a:p>
            <a:pPr marL="365125" indent="-255588" eaLnBrk="1" hangingPunct="1">
              <a:spcBef>
                <a:spcPts val="400"/>
              </a:spcBef>
              <a:buClr>
                <a:srgbClr val="727CA3"/>
              </a:buClr>
              <a:buSzPct val="68000"/>
              <a:buFontTx/>
              <a:buNone/>
              <a:defRPr/>
            </a:pPr>
            <a:r>
              <a:rPr lang="en-US" sz="2800" kern="1200" dirty="0">
                <a:solidFill>
                  <a:prstClr val="black"/>
                </a:solidFill>
                <a:latin typeface="Source Sans Pro"/>
                <a:cs typeface="+mn-cs"/>
              </a:rPr>
              <a:t>Disadvantaged individuals must –</a:t>
            </a:r>
          </a:p>
          <a:p>
            <a:pPr marL="566737" indent="-457200" eaLnBrk="1" hangingPunct="1">
              <a:spcBef>
                <a:spcPts val="400"/>
              </a:spcBef>
              <a:buSzPct val="68000"/>
              <a:buFont typeface="Wingdings" panose="05000000000000000000" pitchFamily="2" charset="2"/>
              <a:buChar char="§"/>
              <a:defRPr/>
            </a:pPr>
            <a:r>
              <a:rPr lang="en-US" sz="2800" kern="1200" dirty="0">
                <a:solidFill>
                  <a:prstClr val="black"/>
                </a:solidFill>
                <a:latin typeface="Source Sans Pro"/>
                <a:cs typeface="+mn-cs"/>
              </a:rPr>
              <a:t>Hold position of president or CEO, managing partner or LLC managing member</a:t>
            </a:r>
          </a:p>
          <a:p>
            <a:pPr marL="566737" indent="-457200" eaLnBrk="1" hangingPunct="1">
              <a:spcBef>
                <a:spcPts val="400"/>
              </a:spcBef>
              <a:buSzPct val="68000"/>
              <a:buFont typeface="Wingdings" panose="05000000000000000000" pitchFamily="2" charset="2"/>
              <a:buChar char="§"/>
              <a:defRPr/>
            </a:pPr>
            <a:r>
              <a:rPr lang="en-US" sz="2800" kern="1200" dirty="0">
                <a:solidFill>
                  <a:prstClr val="black"/>
                </a:solidFill>
                <a:latin typeface="Source Sans Pro"/>
                <a:cs typeface="+mn-cs"/>
              </a:rPr>
              <a:t>Be highest paid compensated individual</a:t>
            </a:r>
          </a:p>
          <a:p>
            <a:pPr marL="566737" indent="-457200" eaLnBrk="1" hangingPunct="1">
              <a:spcBef>
                <a:spcPts val="400"/>
              </a:spcBef>
              <a:buSzPct val="68000"/>
              <a:buFont typeface="Wingdings" panose="05000000000000000000" pitchFamily="2" charset="2"/>
              <a:buChar char="§"/>
              <a:defRPr/>
            </a:pPr>
            <a:r>
              <a:rPr lang="en-US" sz="2800" kern="1200" dirty="0">
                <a:solidFill>
                  <a:prstClr val="black"/>
                </a:solidFill>
                <a:latin typeface="Source Sans Pro"/>
                <a:cs typeface="+mn-cs"/>
              </a:rPr>
              <a:t>Have the ability to hire and fire</a:t>
            </a:r>
          </a:p>
          <a:p>
            <a:pPr marL="566737" indent="-457200" eaLnBrk="1" hangingPunct="1">
              <a:spcBef>
                <a:spcPts val="400"/>
              </a:spcBef>
              <a:buSzPct val="68000"/>
              <a:buFont typeface="Wingdings" panose="05000000000000000000" pitchFamily="2" charset="2"/>
              <a:buChar char="§"/>
              <a:defRPr/>
            </a:pPr>
            <a:r>
              <a:rPr lang="en-US" sz="2800" kern="1200" dirty="0">
                <a:solidFill>
                  <a:prstClr val="black"/>
                </a:solidFill>
                <a:latin typeface="Source Sans Pro"/>
                <a:cs typeface="+mn-cs"/>
              </a:rPr>
              <a:t>Set policies</a:t>
            </a:r>
          </a:p>
          <a:p>
            <a:pPr marL="566737" indent="-457200" eaLnBrk="1" hangingPunct="1">
              <a:spcBef>
                <a:spcPts val="400"/>
              </a:spcBef>
              <a:buSzPct val="68000"/>
              <a:buFont typeface="Wingdings" panose="05000000000000000000" pitchFamily="2" charset="2"/>
              <a:buChar char="§"/>
              <a:defRPr/>
            </a:pPr>
            <a:r>
              <a:rPr lang="en-US" sz="2800" kern="1200" dirty="0">
                <a:solidFill>
                  <a:prstClr val="black"/>
                </a:solidFill>
                <a:latin typeface="Source Sans Pro"/>
                <a:cs typeface="+mn-cs"/>
              </a:rPr>
              <a:t>Have the ability to commit firm to contracts</a:t>
            </a:r>
          </a:p>
          <a:p>
            <a:pPr marL="566737" indent="-457200" eaLnBrk="1" hangingPunct="1">
              <a:spcBef>
                <a:spcPts val="400"/>
              </a:spcBef>
              <a:buSzPct val="68000"/>
              <a:buFont typeface="Wingdings" panose="05000000000000000000" pitchFamily="2" charset="2"/>
              <a:buChar char="§"/>
              <a:defRPr/>
            </a:pPr>
            <a:r>
              <a:rPr lang="en-US" sz="2800" kern="1200" dirty="0">
                <a:solidFill>
                  <a:prstClr val="black"/>
                </a:solidFill>
                <a:latin typeface="Source Sans Pro"/>
                <a:cs typeface="+mn-cs"/>
              </a:rPr>
              <a:t>Have the ability to control budget &amp; financial disbursements</a:t>
            </a:r>
          </a:p>
          <a:p>
            <a:pPr marL="0" indent="0">
              <a:buFontTx/>
              <a:buNone/>
              <a:defRPr/>
            </a:pPr>
            <a:endParaRPr lang="en-US" altLang="en-US" dirty="0"/>
          </a:p>
        </p:txBody>
      </p:sp>
      <p:sp>
        <p:nvSpPr>
          <p:cNvPr id="2" name="Slide Number Placeholder 1"/>
          <p:cNvSpPr>
            <a:spLocks noGrp="1"/>
          </p:cNvSpPr>
          <p:nvPr>
            <p:ph type="sldNum" sz="quarter" idx="11"/>
          </p:nvPr>
        </p:nvSpPr>
        <p:spPr/>
        <p:txBody>
          <a:bodyPr/>
          <a:lstStyle/>
          <a:p>
            <a:pPr>
              <a:defRPr/>
            </a:pPr>
            <a:fld id="{5977298B-2731-43A6-9E98-3D158D5795DB}" type="slidenum">
              <a:rPr lang="en-US" smtClean="0"/>
              <a:pPr>
                <a:defRPr/>
              </a:pPr>
              <a:t>12</a:t>
            </a:fld>
            <a:endParaRPr lang="en-US" dirty="0"/>
          </a:p>
        </p:txBody>
      </p:sp>
    </p:spTree>
    <p:extLst>
      <p:ext uri="{BB962C8B-B14F-4D97-AF65-F5344CB8AC3E}">
        <p14:creationId xmlns:p14="http://schemas.microsoft.com/office/powerpoint/2010/main" val="248359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03200" y="304800"/>
            <a:ext cx="11176000" cy="914400"/>
          </a:xfrm>
        </p:spPr>
        <p:txBody>
          <a:bodyPr/>
          <a:lstStyle/>
          <a:p>
            <a:r>
              <a:rPr lang="en-US" altLang="en-US" sz="3200" dirty="0"/>
              <a:t>Size Criteria</a:t>
            </a:r>
          </a:p>
        </p:txBody>
      </p:sp>
      <p:sp>
        <p:nvSpPr>
          <p:cNvPr id="4101" name="Content Placeholder 3"/>
          <p:cNvSpPr>
            <a:spLocks noGrp="1"/>
          </p:cNvSpPr>
          <p:nvPr>
            <p:ph type="body" sz="half" idx="1"/>
          </p:nvPr>
        </p:nvSpPr>
        <p:spPr>
          <a:xfrm>
            <a:off x="203199" y="1219200"/>
            <a:ext cx="11602013" cy="4488426"/>
          </a:xfrm>
        </p:spPr>
        <p:txBody>
          <a:bodyPr>
            <a:normAutofit fontScale="85000" lnSpcReduction="20000"/>
          </a:bodyPr>
          <a:lstStyle/>
          <a:p>
            <a:pPr marL="0" indent="0">
              <a:buFontTx/>
              <a:buNone/>
              <a:defRPr/>
            </a:pPr>
            <a:r>
              <a:rPr lang="en-US" dirty="0">
                <a:latin typeface="Source Sans Pro"/>
              </a:rPr>
              <a:t>Firms must be small based on their primary NAICS Code, including affiliates</a:t>
            </a:r>
            <a:r>
              <a:rPr lang="en-US" sz="2800" dirty="0">
                <a:latin typeface="Source Sans Pro"/>
              </a:rPr>
              <a:t>.</a:t>
            </a:r>
          </a:p>
          <a:p>
            <a:pPr algn="ctr" eaLnBrk="1" hangingPunct="1">
              <a:lnSpc>
                <a:spcPct val="80000"/>
              </a:lnSpc>
              <a:buFontTx/>
              <a:buNone/>
              <a:defRPr/>
            </a:pPr>
            <a:r>
              <a:rPr lang="en-US" sz="2900" dirty="0">
                <a:latin typeface="Source Sans Pro"/>
              </a:rPr>
              <a:t>Size is determined either by:</a:t>
            </a:r>
            <a:endParaRPr lang="en-US" sz="2800" dirty="0">
              <a:latin typeface="Source Sans Pro"/>
            </a:endParaRPr>
          </a:p>
          <a:p>
            <a:pPr eaLnBrk="1" hangingPunct="1">
              <a:lnSpc>
                <a:spcPct val="30000"/>
              </a:lnSpc>
              <a:buFontTx/>
              <a:buNone/>
              <a:defRPr/>
            </a:pPr>
            <a:endParaRPr lang="en-US" sz="2800" dirty="0">
              <a:latin typeface="Source Sans Pro"/>
            </a:endParaRPr>
          </a:p>
          <a:p>
            <a:pPr lvl="2" algn="ctr" eaLnBrk="1" hangingPunct="1">
              <a:lnSpc>
                <a:spcPct val="80000"/>
              </a:lnSpc>
              <a:buFont typeface="Arial" pitchFamily="34" charset="0"/>
              <a:buNone/>
              <a:defRPr/>
            </a:pPr>
            <a:r>
              <a:rPr lang="en-US" sz="2800" dirty="0">
                <a:latin typeface="Source Sans Pro"/>
              </a:rPr>
              <a:t>average 5 years revenues </a:t>
            </a:r>
          </a:p>
          <a:p>
            <a:pPr lvl="2" algn="ctr" eaLnBrk="1" hangingPunct="1">
              <a:lnSpc>
                <a:spcPct val="80000"/>
              </a:lnSpc>
              <a:buFont typeface="Arial" pitchFamily="34" charset="0"/>
              <a:buNone/>
              <a:defRPr/>
            </a:pPr>
            <a:endParaRPr lang="en-US" sz="2800" dirty="0">
              <a:latin typeface="Source Sans Pro"/>
            </a:endParaRPr>
          </a:p>
          <a:p>
            <a:pPr lvl="2" algn="ctr" eaLnBrk="1" hangingPunct="1">
              <a:lnSpc>
                <a:spcPct val="80000"/>
              </a:lnSpc>
              <a:buFont typeface="Arial" pitchFamily="34" charset="0"/>
              <a:buNone/>
              <a:defRPr/>
            </a:pPr>
            <a:r>
              <a:rPr lang="en-US" sz="2800" dirty="0">
                <a:latin typeface="Source Sans Pro"/>
              </a:rPr>
              <a:t>for construction and services  </a:t>
            </a:r>
          </a:p>
          <a:p>
            <a:pPr lvl="2" algn="ctr" eaLnBrk="1" hangingPunct="1">
              <a:lnSpc>
                <a:spcPct val="80000"/>
              </a:lnSpc>
              <a:buFont typeface="Arial" pitchFamily="34" charset="0"/>
              <a:buNone/>
              <a:defRPr/>
            </a:pPr>
            <a:endParaRPr lang="en-US" sz="2800" dirty="0">
              <a:latin typeface="Source Sans Pro"/>
            </a:endParaRPr>
          </a:p>
          <a:p>
            <a:pPr lvl="2" algn="ctr" eaLnBrk="1" hangingPunct="1">
              <a:lnSpc>
                <a:spcPct val="80000"/>
              </a:lnSpc>
              <a:buFont typeface="Arial" pitchFamily="34" charset="0"/>
              <a:buNone/>
              <a:defRPr/>
            </a:pPr>
            <a:r>
              <a:rPr lang="en-US" sz="2800" dirty="0">
                <a:latin typeface="Source Sans Pro"/>
              </a:rPr>
              <a:t>OR</a:t>
            </a:r>
          </a:p>
          <a:p>
            <a:pPr lvl="2" algn="ctr" eaLnBrk="1" hangingPunct="1">
              <a:lnSpc>
                <a:spcPct val="80000"/>
              </a:lnSpc>
              <a:buFont typeface="Arial" pitchFamily="34" charset="0"/>
              <a:buNone/>
              <a:defRPr/>
            </a:pPr>
            <a:endParaRPr lang="en-US" sz="2800" dirty="0">
              <a:latin typeface="Source Sans Pro"/>
            </a:endParaRPr>
          </a:p>
          <a:p>
            <a:pPr lvl="2" algn="ctr" eaLnBrk="1" hangingPunct="1">
              <a:lnSpc>
                <a:spcPct val="80000"/>
              </a:lnSpc>
              <a:buFont typeface="Arial" pitchFamily="34" charset="0"/>
              <a:buNone/>
              <a:defRPr/>
            </a:pPr>
            <a:r>
              <a:rPr lang="en-US" sz="2800" dirty="0">
                <a:latin typeface="Source Sans Pro"/>
              </a:rPr>
              <a:t># of employees </a:t>
            </a:r>
          </a:p>
          <a:p>
            <a:pPr lvl="2" algn="ctr" eaLnBrk="1" hangingPunct="1">
              <a:lnSpc>
                <a:spcPct val="80000"/>
              </a:lnSpc>
              <a:buFont typeface="Arial" pitchFamily="34" charset="0"/>
              <a:buNone/>
              <a:defRPr/>
            </a:pPr>
            <a:r>
              <a:rPr lang="en-US" sz="2800" dirty="0">
                <a:latin typeface="Source Sans Pro"/>
              </a:rPr>
              <a:t>for manufacturers, dealers, wholesalers</a:t>
            </a:r>
          </a:p>
          <a:p>
            <a:pPr lvl="2" eaLnBrk="1" hangingPunct="1">
              <a:lnSpc>
                <a:spcPct val="80000"/>
              </a:lnSpc>
              <a:buFontTx/>
              <a:buNone/>
              <a:defRPr/>
            </a:pPr>
            <a:endParaRPr lang="en-US" sz="2800" dirty="0">
              <a:latin typeface="Source Sans Pro"/>
            </a:endParaRPr>
          </a:p>
          <a:p>
            <a:pPr eaLnBrk="1" hangingPunct="1">
              <a:lnSpc>
                <a:spcPct val="80000"/>
              </a:lnSpc>
              <a:buFont typeface="Arial" pitchFamily="34" charset="0"/>
              <a:buNone/>
              <a:defRPr/>
            </a:pPr>
            <a:endParaRPr lang="en-US" sz="2900" dirty="0">
              <a:latin typeface="Source Sans Pro"/>
            </a:endParaRPr>
          </a:p>
          <a:p>
            <a:pPr eaLnBrk="1" hangingPunct="1">
              <a:lnSpc>
                <a:spcPct val="80000"/>
              </a:lnSpc>
              <a:buFont typeface="Arial" pitchFamily="34" charset="0"/>
              <a:buNone/>
              <a:defRPr/>
            </a:pPr>
            <a:r>
              <a:rPr lang="en-US" sz="2900" dirty="0">
                <a:latin typeface="Source Sans Pro"/>
              </a:rPr>
              <a:t>See 13 CFR 121 Size Regulations or visit </a:t>
            </a:r>
            <a:r>
              <a:rPr lang="en-US" sz="2900" dirty="0">
                <a:latin typeface="Source Sans Pro"/>
                <a:hlinkClick r:id="rId2">
                  <a:extLst>
                    <a:ext uri="{A12FA001-AC4F-418D-AE19-62706E023703}">
                      <ahyp:hlinkClr xmlns:ahyp="http://schemas.microsoft.com/office/drawing/2018/hyperlinkcolor" val="tx"/>
                    </a:ext>
                  </a:extLst>
                </a:hlinkClick>
              </a:rPr>
              <a:t>www.sba.gov/size/</a:t>
            </a:r>
            <a:r>
              <a:rPr lang="en-US" sz="2900" dirty="0">
                <a:latin typeface="Source Sans Pro"/>
              </a:rPr>
              <a:t> </a:t>
            </a:r>
          </a:p>
          <a:p>
            <a:pPr marL="0" indent="0">
              <a:buFontTx/>
              <a:buNone/>
              <a:defRPr/>
            </a:pPr>
            <a:endParaRPr lang="en-US" altLang="en-US" dirty="0"/>
          </a:p>
        </p:txBody>
      </p:sp>
      <p:sp>
        <p:nvSpPr>
          <p:cNvPr id="2" name="Slide Number Placeholder 1"/>
          <p:cNvSpPr>
            <a:spLocks noGrp="1"/>
          </p:cNvSpPr>
          <p:nvPr>
            <p:ph type="sldNum" sz="quarter" idx="11"/>
          </p:nvPr>
        </p:nvSpPr>
        <p:spPr/>
        <p:txBody>
          <a:bodyPr/>
          <a:lstStyle/>
          <a:p>
            <a:pPr>
              <a:defRPr/>
            </a:pPr>
            <a:fld id="{5977298B-2731-43A6-9E98-3D158D5795DB}" type="slidenum">
              <a:rPr lang="en-US" smtClean="0"/>
              <a:pPr>
                <a:defRPr/>
              </a:pPr>
              <a:t>13</a:t>
            </a:fld>
            <a:endParaRPr lang="en-US" dirty="0"/>
          </a:p>
        </p:txBody>
      </p:sp>
    </p:spTree>
    <p:extLst>
      <p:ext uri="{BB962C8B-B14F-4D97-AF65-F5344CB8AC3E}">
        <p14:creationId xmlns:p14="http://schemas.microsoft.com/office/powerpoint/2010/main" val="3112724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03200" y="336548"/>
            <a:ext cx="11176000" cy="914400"/>
          </a:xfrm>
        </p:spPr>
        <p:txBody>
          <a:bodyPr/>
          <a:lstStyle/>
          <a:p>
            <a:r>
              <a:rPr lang="en-US" altLang="en-US" sz="3200" dirty="0"/>
              <a:t>Potential for Success</a:t>
            </a:r>
          </a:p>
        </p:txBody>
      </p:sp>
      <p:sp>
        <p:nvSpPr>
          <p:cNvPr id="4101" name="Content Placeholder 3"/>
          <p:cNvSpPr>
            <a:spLocks noGrp="1"/>
          </p:cNvSpPr>
          <p:nvPr>
            <p:ph type="body" sz="half" idx="1"/>
          </p:nvPr>
        </p:nvSpPr>
        <p:spPr>
          <a:xfrm>
            <a:off x="203200" y="1095376"/>
            <a:ext cx="10668000" cy="4848224"/>
          </a:xfrm>
        </p:spPr>
        <p:txBody>
          <a:bodyPr>
            <a:normAutofit fontScale="85000" lnSpcReduction="20000"/>
          </a:bodyPr>
          <a:lstStyle/>
          <a:p>
            <a:pPr marL="566737" indent="-342900" eaLnBrk="1" hangingPunct="1">
              <a:spcBef>
                <a:spcPts val="400"/>
              </a:spcBef>
              <a:buSzPct val="68000"/>
              <a:buFont typeface="Wingdings" panose="05000000000000000000" pitchFamily="2" charset="2"/>
              <a:buChar char="§"/>
              <a:defRPr/>
            </a:pPr>
            <a:r>
              <a:rPr lang="en-US" sz="3000" kern="1200" dirty="0">
                <a:solidFill>
                  <a:prstClr val="black"/>
                </a:solidFill>
                <a:latin typeface="Source Sans Pro"/>
                <a:cs typeface="+mn-cs"/>
              </a:rPr>
              <a:t>Proof of two years operation in the firm’s primary industry as verified by revenues reported in business tax returns.</a:t>
            </a:r>
          </a:p>
          <a:p>
            <a:pPr marL="566737" indent="-342900" eaLnBrk="1" hangingPunct="1">
              <a:spcBef>
                <a:spcPts val="400"/>
              </a:spcBef>
              <a:buSzPct val="68000"/>
              <a:buFont typeface="Wingdings" panose="05000000000000000000" pitchFamily="2" charset="2"/>
              <a:buChar char="§"/>
              <a:defRPr/>
            </a:pPr>
            <a:endParaRPr lang="en-US" sz="3000" kern="1200" dirty="0">
              <a:solidFill>
                <a:prstClr val="black"/>
              </a:solidFill>
              <a:latin typeface="Source Sans Pro"/>
              <a:cs typeface="+mn-cs"/>
            </a:endParaRPr>
          </a:p>
          <a:p>
            <a:pPr marL="566737" indent="-342900" eaLnBrk="1" hangingPunct="1">
              <a:spcBef>
                <a:spcPts val="400"/>
              </a:spcBef>
              <a:buSzPct val="68000"/>
              <a:buFont typeface="Wingdings" panose="05000000000000000000" pitchFamily="2" charset="2"/>
              <a:buChar char="§"/>
              <a:defRPr/>
            </a:pPr>
            <a:r>
              <a:rPr lang="en-US" sz="3000" kern="1200" dirty="0">
                <a:solidFill>
                  <a:prstClr val="black"/>
                </a:solidFill>
                <a:latin typeface="Source Sans Pro"/>
                <a:cs typeface="+mn-cs"/>
              </a:rPr>
              <a:t>Financial capability: sufficient capitalization, financial performance, bonding capacity, manageable debts.</a:t>
            </a:r>
          </a:p>
          <a:p>
            <a:pPr marL="566737" indent="-342900" eaLnBrk="1" hangingPunct="1">
              <a:spcBef>
                <a:spcPts val="400"/>
              </a:spcBef>
              <a:buSzPct val="68000"/>
              <a:buFont typeface="Wingdings" panose="05000000000000000000" pitchFamily="2" charset="2"/>
              <a:buChar char="§"/>
              <a:defRPr/>
            </a:pPr>
            <a:endParaRPr lang="en-US" sz="3000" kern="1200" dirty="0">
              <a:solidFill>
                <a:prstClr val="black"/>
              </a:solidFill>
              <a:latin typeface="Source Sans Pro"/>
              <a:cs typeface="+mn-cs"/>
            </a:endParaRPr>
          </a:p>
          <a:p>
            <a:pPr marL="566737" indent="-342900" eaLnBrk="1" hangingPunct="1">
              <a:spcBef>
                <a:spcPts val="400"/>
              </a:spcBef>
              <a:buSzPct val="68000"/>
              <a:buFont typeface="Wingdings" panose="05000000000000000000" pitchFamily="2" charset="2"/>
              <a:buChar char="§"/>
              <a:defRPr/>
            </a:pPr>
            <a:r>
              <a:rPr lang="en-US" sz="3000" kern="1200" dirty="0">
                <a:solidFill>
                  <a:prstClr val="black"/>
                </a:solidFill>
                <a:latin typeface="Source Sans Pro"/>
                <a:cs typeface="+mn-cs"/>
              </a:rPr>
              <a:t>Managerial &amp; technical capability: performance on previous contracts, firm has necessary personnel, licenses, certifications, facilities, prior experience.</a:t>
            </a:r>
          </a:p>
          <a:p>
            <a:pPr marL="566737" indent="-342900" eaLnBrk="1" hangingPunct="1">
              <a:spcBef>
                <a:spcPts val="400"/>
              </a:spcBef>
              <a:buSzPct val="68000"/>
              <a:buFont typeface="Wingdings" panose="05000000000000000000" pitchFamily="2" charset="2"/>
              <a:buChar char="§"/>
              <a:defRPr/>
            </a:pPr>
            <a:endParaRPr lang="en-US" sz="3000" kern="1200" dirty="0">
              <a:solidFill>
                <a:prstClr val="black"/>
              </a:solidFill>
              <a:latin typeface="Source Sans Pro"/>
              <a:cs typeface="+mn-cs"/>
            </a:endParaRPr>
          </a:p>
          <a:p>
            <a:pPr marL="566737" indent="-342900" eaLnBrk="1" hangingPunct="1">
              <a:spcBef>
                <a:spcPts val="400"/>
              </a:spcBef>
              <a:buSzPct val="68000"/>
              <a:buFont typeface="Wingdings" panose="05000000000000000000" pitchFamily="2" charset="2"/>
              <a:buChar char="§"/>
              <a:defRPr/>
            </a:pPr>
            <a:r>
              <a:rPr lang="en-US" sz="3000" kern="1200" dirty="0">
                <a:solidFill>
                  <a:prstClr val="black"/>
                </a:solidFill>
                <a:latin typeface="Source Sans Pro"/>
                <a:cs typeface="+mn-cs"/>
              </a:rPr>
              <a:t>Management capability:  Education, experience and training, magnitude &amp; complexity of past/current jobs.</a:t>
            </a:r>
          </a:p>
          <a:p>
            <a:pPr marL="223837" indent="0" eaLnBrk="1" hangingPunct="1">
              <a:spcBef>
                <a:spcPts val="400"/>
              </a:spcBef>
              <a:buSzPct val="68000"/>
              <a:buNone/>
              <a:defRPr/>
            </a:pPr>
            <a:endParaRPr lang="en-US" sz="3000" kern="1200" dirty="0">
              <a:solidFill>
                <a:prstClr val="black"/>
              </a:solidFill>
              <a:latin typeface="Source Sans Pro"/>
              <a:cs typeface="+mn-cs"/>
            </a:endParaRPr>
          </a:p>
          <a:p>
            <a:pPr marL="566737" indent="-342900" eaLnBrk="1" hangingPunct="1">
              <a:spcBef>
                <a:spcPts val="400"/>
              </a:spcBef>
              <a:buSzPct val="68000"/>
              <a:buFont typeface="Wingdings" panose="05000000000000000000" pitchFamily="2" charset="2"/>
              <a:buChar char="§"/>
              <a:defRPr/>
            </a:pPr>
            <a:r>
              <a:rPr lang="en-US" sz="3000" kern="1200" dirty="0">
                <a:solidFill>
                  <a:prstClr val="black"/>
                </a:solidFill>
                <a:latin typeface="Source Sans Pro"/>
                <a:cs typeface="+mn-cs"/>
              </a:rPr>
              <a:t>Qualifications for ability to perform on federal contracts:  relevant contracting experience, ability to meet federal procurement policies.   </a:t>
            </a:r>
          </a:p>
          <a:p>
            <a:pPr marL="566737" indent="-342900" eaLnBrk="1" hangingPunct="1">
              <a:spcBef>
                <a:spcPts val="400"/>
              </a:spcBef>
              <a:buSzPct val="68000"/>
              <a:buFont typeface="Wingdings" panose="05000000000000000000" pitchFamily="2" charset="2"/>
              <a:buChar char="§"/>
              <a:defRPr/>
            </a:pPr>
            <a:endParaRPr lang="en-US" sz="3000" kern="1200" dirty="0">
              <a:solidFill>
                <a:prstClr val="black"/>
              </a:solidFill>
              <a:latin typeface="Source Sans Pro"/>
              <a:cs typeface="+mn-cs"/>
            </a:endParaRPr>
          </a:p>
          <a:p>
            <a:pPr marL="566737" indent="-342900" eaLnBrk="1" hangingPunct="1">
              <a:spcBef>
                <a:spcPts val="400"/>
              </a:spcBef>
              <a:buSzPct val="68000"/>
              <a:buFont typeface="Wingdings" panose="05000000000000000000" pitchFamily="2" charset="2"/>
              <a:buChar char="§"/>
              <a:defRPr/>
            </a:pPr>
            <a:endParaRPr lang="en-US" sz="3000" kern="1200" dirty="0">
              <a:solidFill>
                <a:prstClr val="black"/>
              </a:solidFill>
              <a:latin typeface="Source Sans Pro"/>
              <a:cs typeface="+mn-cs"/>
            </a:endParaRPr>
          </a:p>
          <a:p>
            <a:pPr marL="223837" indent="0" eaLnBrk="1" hangingPunct="1">
              <a:spcBef>
                <a:spcPts val="400"/>
              </a:spcBef>
              <a:buSzPct val="68000"/>
              <a:buNone/>
              <a:defRPr/>
            </a:pPr>
            <a:endParaRPr lang="en-US" sz="3000" dirty="0">
              <a:solidFill>
                <a:prstClr val="black"/>
              </a:solidFill>
              <a:latin typeface="Source Sans Pro"/>
              <a:cs typeface="+mn-cs"/>
            </a:endParaRPr>
          </a:p>
          <a:p>
            <a:pPr marL="0" indent="0">
              <a:buFontTx/>
              <a:buNone/>
              <a:defRPr/>
            </a:pPr>
            <a:endParaRPr lang="en-US" altLang="en-US" dirty="0"/>
          </a:p>
        </p:txBody>
      </p:sp>
      <p:sp>
        <p:nvSpPr>
          <p:cNvPr id="2" name="Slide Number Placeholder 1"/>
          <p:cNvSpPr>
            <a:spLocks noGrp="1"/>
          </p:cNvSpPr>
          <p:nvPr>
            <p:ph type="sldNum" sz="quarter" idx="11"/>
          </p:nvPr>
        </p:nvSpPr>
        <p:spPr/>
        <p:txBody>
          <a:bodyPr/>
          <a:lstStyle/>
          <a:p>
            <a:pPr>
              <a:defRPr/>
            </a:pPr>
            <a:fld id="{5977298B-2731-43A6-9E98-3D158D5795DB}" type="slidenum">
              <a:rPr lang="en-US" smtClean="0"/>
              <a:pPr>
                <a:defRPr/>
              </a:pPr>
              <a:t>14</a:t>
            </a:fld>
            <a:endParaRPr lang="en-US" dirty="0"/>
          </a:p>
        </p:txBody>
      </p:sp>
    </p:spTree>
    <p:extLst>
      <p:ext uri="{BB962C8B-B14F-4D97-AF65-F5344CB8AC3E}">
        <p14:creationId xmlns:p14="http://schemas.microsoft.com/office/powerpoint/2010/main" val="2208179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06400" y="304800"/>
            <a:ext cx="11176000" cy="914400"/>
          </a:xfrm>
        </p:spPr>
        <p:txBody>
          <a:bodyPr/>
          <a:lstStyle/>
          <a:p>
            <a:r>
              <a:rPr lang="en-US" altLang="en-US" sz="3200" dirty="0"/>
              <a:t>Good Character</a:t>
            </a:r>
          </a:p>
        </p:txBody>
      </p:sp>
      <p:sp>
        <p:nvSpPr>
          <p:cNvPr id="4101" name="Content Placeholder 3"/>
          <p:cNvSpPr>
            <a:spLocks noGrp="1"/>
          </p:cNvSpPr>
          <p:nvPr>
            <p:ph type="body" sz="half" idx="1"/>
          </p:nvPr>
        </p:nvSpPr>
        <p:spPr>
          <a:xfrm>
            <a:off x="203200" y="1219200"/>
            <a:ext cx="10668000" cy="4114800"/>
          </a:xfrm>
        </p:spPr>
        <p:txBody>
          <a:bodyPr>
            <a:normAutofit lnSpcReduction="10000"/>
          </a:bodyPr>
          <a:lstStyle/>
          <a:p>
            <a:pPr marL="365125" indent="-255588" eaLnBrk="1" hangingPunct="1">
              <a:lnSpc>
                <a:spcPct val="90000"/>
              </a:lnSpc>
              <a:spcBef>
                <a:spcPts val="400"/>
              </a:spcBef>
              <a:buClr>
                <a:srgbClr val="727CA3"/>
              </a:buClr>
              <a:buSzPct val="68000"/>
              <a:buFontTx/>
              <a:buNone/>
              <a:defRPr/>
            </a:pPr>
            <a:r>
              <a:rPr lang="en-US" sz="2400" kern="1200" dirty="0">
                <a:solidFill>
                  <a:prstClr val="black"/>
                </a:solidFill>
                <a:latin typeface="Source Sans Pro"/>
                <a:cs typeface="+mn-cs"/>
              </a:rPr>
              <a:t>What shows lack of good character-</a:t>
            </a:r>
          </a:p>
          <a:p>
            <a:pPr marL="566737" indent="-342900" eaLnBrk="1" hangingPunct="1">
              <a:lnSpc>
                <a:spcPct val="90000"/>
              </a:lnSpc>
              <a:spcBef>
                <a:spcPts val="400"/>
              </a:spcBef>
              <a:buSzPct val="68000"/>
              <a:buFont typeface="Wingdings" panose="05000000000000000000" pitchFamily="2" charset="2"/>
              <a:buChar char="§"/>
              <a:defRPr/>
            </a:pPr>
            <a:r>
              <a:rPr lang="en-US" sz="2400" kern="1200" dirty="0">
                <a:solidFill>
                  <a:prstClr val="black"/>
                </a:solidFill>
                <a:latin typeface="Source Sans Pro"/>
                <a:cs typeface="+mn-cs"/>
              </a:rPr>
              <a:t>Adverse information regarding possible criminal conduct by the applicant or its principals.</a:t>
            </a:r>
          </a:p>
          <a:p>
            <a:pPr marL="566737" indent="-342900" eaLnBrk="1" hangingPunct="1">
              <a:lnSpc>
                <a:spcPct val="90000"/>
              </a:lnSpc>
              <a:spcBef>
                <a:spcPts val="400"/>
              </a:spcBef>
              <a:buSzPct val="68000"/>
              <a:buFont typeface="Wingdings" panose="05000000000000000000" pitchFamily="2" charset="2"/>
              <a:buChar char="§"/>
              <a:defRPr/>
            </a:pPr>
            <a:r>
              <a:rPr lang="en-US" sz="2400" kern="1200" dirty="0">
                <a:solidFill>
                  <a:prstClr val="black"/>
                </a:solidFill>
                <a:latin typeface="Source Sans Pro"/>
                <a:cs typeface="+mn-cs"/>
              </a:rPr>
              <a:t>Violations of any SBA regulations.</a:t>
            </a:r>
          </a:p>
          <a:p>
            <a:pPr marL="566737" indent="-342900" eaLnBrk="1" hangingPunct="1">
              <a:lnSpc>
                <a:spcPct val="90000"/>
              </a:lnSpc>
              <a:spcBef>
                <a:spcPts val="400"/>
              </a:spcBef>
              <a:buSzPct val="68000"/>
              <a:buFont typeface="Wingdings" panose="05000000000000000000" pitchFamily="2" charset="2"/>
              <a:buChar char="§"/>
              <a:defRPr/>
            </a:pPr>
            <a:r>
              <a:rPr lang="en-US" sz="2400" kern="1200" dirty="0">
                <a:solidFill>
                  <a:prstClr val="black"/>
                </a:solidFill>
                <a:latin typeface="Source Sans Pro"/>
                <a:cs typeface="+mn-cs"/>
              </a:rPr>
              <a:t>Debarred or suspended individuals or firms.</a:t>
            </a:r>
          </a:p>
          <a:p>
            <a:pPr marL="566737" indent="-342900" eaLnBrk="1" hangingPunct="1">
              <a:lnSpc>
                <a:spcPct val="90000"/>
              </a:lnSpc>
              <a:spcBef>
                <a:spcPts val="400"/>
              </a:spcBef>
              <a:buSzPct val="68000"/>
              <a:buFont typeface="Wingdings" panose="05000000000000000000" pitchFamily="2" charset="2"/>
              <a:buChar char="§"/>
              <a:defRPr/>
            </a:pPr>
            <a:r>
              <a:rPr lang="en-US" sz="2400" kern="1200" dirty="0">
                <a:solidFill>
                  <a:prstClr val="black"/>
                </a:solidFill>
                <a:latin typeface="Source Sans Pro"/>
                <a:cs typeface="+mn-cs"/>
              </a:rPr>
              <a:t>Applicant firms and principals that lack business integrity as shown by an indictment, guilty plea or civil judgment.</a:t>
            </a:r>
          </a:p>
          <a:p>
            <a:pPr marL="566737" indent="-342900" eaLnBrk="1" hangingPunct="1">
              <a:lnSpc>
                <a:spcPct val="90000"/>
              </a:lnSpc>
              <a:spcBef>
                <a:spcPts val="400"/>
              </a:spcBef>
              <a:buSzPct val="68000"/>
              <a:buFont typeface="Wingdings" panose="05000000000000000000" pitchFamily="2" charset="2"/>
              <a:buChar char="§"/>
              <a:defRPr/>
            </a:pPr>
            <a:r>
              <a:rPr lang="en-US" sz="2400" kern="1200" dirty="0">
                <a:solidFill>
                  <a:prstClr val="black"/>
                </a:solidFill>
                <a:latin typeface="Source Sans Pro"/>
                <a:cs typeface="+mn-cs"/>
              </a:rPr>
              <a:t>Any principal who is incarcerated or on parole or probation.</a:t>
            </a:r>
          </a:p>
          <a:p>
            <a:pPr marL="566737" indent="-342900" eaLnBrk="1" hangingPunct="1">
              <a:lnSpc>
                <a:spcPct val="90000"/>
              </a:lnSpc>
              <a:spcBef>
                <a:spcPts val="400"/>
              </a:spcBef>
              <a:buSzPct val="68000"/>
              <a:buFont typeface="Wingdings" panose="05000000000000000000" pitchFamily="2" charset="2"/>
              <a:buChar char="§"/>
              <a:defRPr/>
            </a:pPr>
            <a:r>
              <a:rPr lang="en-US" sz="2400" kern="1200" dirty="0">
                <a:solidFill>
                  <a:prstClr val="black"/>
                </a:solidFill>
                <a:latin typeface="Source Sans Pro"/>
                <a:cs typeface="+mn-cs"/>
              </a:rPr>
              <a:t>Evidence that the firm knowingly submitted false information during the application process.</a:t>
            </a:r>
          </a:p>
          <a:p>
            <a:pPr marL="566737" indent="-342900" eaLnBrk="1" hangingPunct="1">
              <a:lnSpc>
                <a:spcPct val="90000"/>
              </a:lnSpc>
              <a:spcBef>
                <a:spcPts val="400"/>
              </a:spcBef>
              <a:buSzPct val="68000"/>
              <a:buFont typeface="Wingdings" panose="05000000000000000000" pitchFamily="2" charset="2"/>
              <a:buChar char="§"/>
              <a:defRPr/>
            </a:pPr>
            <a:r>
              <a:rPr lang="en-US" sz="2400" kern="1200" dirty="0">
                <a:solidFill>
                  <a:prstClr val="black"/>
                </a:solidFill>
                <a:latin typeface="Source Sans Pro"/>
                <a:cs typeface="+mn-cs"/>
              </a:rPr>
              <a:t>Any firm or any of its principals that fail to pay financial obligations to the Federal Government. </a:t>
            </a:r>
          </a:p>
          <a:p>
            <a:pPr marL="0" indent="0">
              <a:buFontTx/>
              <a:buNone/>
              <a:defRPr/>
            </a:pPr>
            <a:endParaRPr lang="en-US" altLang="en-US" dirty="0"/>
          </a:p>
        </p:txBody>
      </p:sp>
      <p:sp>
        <p:nvSpPr>
          <p:cNvPr id="2" name="Slide Number Placeholder 1"/>
          <p:cNvSpPr>
            <a:spLocks noGrp="1"/>
          </p:cNvSpPr>
          <p:nvPr>
            <p:ph type="sldNum" sz="quarter" idx="11"/>
          </p:nvPr>
        </p:nvSpPr>
        <p:spPr/>
        <p:txBody>
          <a:bodyPr/>
          <a:lstStyle/>
          <a:p>
            <a:pPr>
              <a:defRPr/>
            </a:pPr>
            <a:fld id="{5977298B-2731-43A6-9E98-3D158D5795DB}" type="slidenum">
              <a:rPr lang="en-US" smtClean="0"/>
              <a:pPr>
                <a:defRPr/>
              </a:pPr>
              <a:t>15</a:t>
            </a:fld>
            <a:endParaRPr lang="en-US" dirty="0"/>
          </a:p>
        </p:txBody>
      </p:sp>
    </p:spTree>
    <p:extLst>
      <p:ext uri="{BB962C8B-B14F-4D97-AF65-F5344CB8AC3E}">
        <p14:creationId xmlns:p14="http://schemas.microsoft.com/office/powerpoint/2010/main" val="297603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752168" y="929149"/>
            <a:ext cx="11053045" cy="5495320"/>
          </a:xfrm>
        </p:spPr>
        <p:txBody>
          <a:bodyPr lIns="92075" tIns="46038" rIns="92075" bIns="46038">
            <a:normAutofit fontScale="85000" lnSpcReduction="20000"/>
          </a:bodyPr>
          <a:lstStyle/>
          <a:p>
            <a:pPr eaLnBrk="1" hangingPunct="1">
              <a:lnSpc>
                <a:spcPct val="85000"/>
              </a:lnSpc>
              <a:buFontTx/>
              <a:buNone/>
            </a:pPr>
            <a:r>
              <a:rPr lang="en-US" altLang="en-US" sz="2000" dirty="0">
                <a:latin typeface="Book Antiqua" pitchFamily="18" charset="0"/>
              </a:rPr>
              <a:t>   Year	1</a:t>
            </a:r>
          </a:p>
          <a:p>
            <a:pPr eaLnBrk="1" hangingPunct="1">
              <a:lnSpc>
                <a:spcPct val="85000"/>
              </a:lnSpc>
              <a:buFontTx/>
              <a:buNone/>
            </a:pPr>
            <a:r>
              <a:rPr lang="en-US" altLang="en-US" sz="2000" dirty="0">
                <a:latin typeface="Book Antiqua" pitchFamily="18" charset="0"/>
              </a:rPr>
              <a:t>		2				</a:t>
            </a:r>
            <a:r>
              <a:rPr lang="en-US" altLang="en-US" sz="2400" b="1" dirty="0">
                <a:solidFill>
                  <a:srgbClr val="CC3399"/>
                </a:solidFill>
                <a:latin typeface="Book Antiqua" pitchFamily="18" charset="0"/>
              </a:rPr>
              <a:t>developmental</a:t>
            </a:r>
            <a:endParaRPr lang="en-US" altLang="en-US" sz="2400" b="1" dirty="0">
              <a:latin typeface="Book Antiqua" pitchFamily="18" charset="0"/>
            </a:endParaRPr>
          </a:p>
          <a:p>
            <a:pPr eaLnBrk="1" hangingPunct="1">
              <a:lnSpc>
                <a:spcPct val="85000"/>
              </a:lnSpc>
              <a:buFontTx/>
              <a:buNone/>
            </a:pPr>
            <a:r>
              <a:rPr lang="en-US" altLang="en-US" sz="2000" dirty="0">
                <a:latin typeface="Book Antiqua" pitchFamily="18" charset="0"/>
              </a:rPr>
              <a:t>		3				</a:t>
            </a:r>
            <a:r>
              <a:rPr lang="en-US" altLang="en-US" sz="2400" dirty="0">
                <a:latin typeface="Book Antiqua" pitchFamily="18" charset="0"/>
              </a:rPr>
              <a:t>       </a:t>
            </a:r>
            <a:r>
              <a:rPr lang="en-US" altLang="en-US" sz="2400" dirty="0">
                <a:solidFill>
                  <a:srgbClr val="CC3399"/>
                </a:solidFill>
                <a:latin typeface="Book Antiqua" pitchFamily="18" charset="0"/>
              </a:rPr>
              <a:t> </a:t>
            </a:r>
            <a:r>
              <a:rPr lang="en-US" altLang="en-US" sz="2400" b="1" dirty="0">
                <a:solidFill>
                  <a:srgbClr val="CC3399"/>
                </a:solidFill>
                <a:latin typeface="Book Antiqua" pitchFamily="18" charset="0"/>
              </a:rPr>
              <a:t>stage</a:t>
            </a:r>
            <a:r>
              <a:rPr lang="en-US" altLang="en-US" sz="2400" b="1" dirty="0">
                <a:latin typeface="Book Antiqua" pitchFamily="18" charset="0"/>
              </a:rPr>
              <a:t>	</a:t>
            </a:r>
            <a:endParaRPr lang="en-US" altLang="en-US" sz="2000" b="1" dirty="0">
              <a:latin typeface="Book Antiqua" pitchFamily="18" charset="0"/>
            </a:endParaRPr>
          </a:p>
          <a:p>
            <a:pPr eaLnBrk="1" hangingPunct="1">
              <a:lnSpc>
                <a:spcPct val="85000"/>
              </a:lnSpc>
              <a:buFontTx/>
              <a:buNone/>
            </a:pPr>
            <a:r>
              <a:rPr lang="en-US" altLang="en-US" sz="2000" dirty="0">
                <a:latin typeface="Book Antiqua" pitchFamily="18" charset="0"/>
              </a:rPr>
              <a:t>		4			</a:t>
            </a:r>
            <a:endParaRPr lang="en-US" altLang="en-US" sz="2400" dirty="0">
              <a:latin typeface="Book Antiqua" pitchFamily="18" charset="0"/>
            </a:endParaRPr>
          </a:p>
          <a:p>
            <a:pPr eaLnBrk="1" hangingPunct="1">
              <a:lnSpc>
                <a:spcPct val="85000"/>
              </a:lnSpc>
              <a:buFontTx/>
              <a:buNone/>
            </a:pPr>
            <a:endParaRPr lang="en-US" altLang="en-US" sz="2000" dirty="0">
              <a:latin typeface="Book Antiqua" pitchFamily="18" charset="0"/>
            </a:endParaRPr>
          </a:p>
          <a:p>
            <a:pPr eaLnBrk="1" hangingPunct="1">
              <a:lnSpc>
                <a:spcPct val="85000"/>
              </a:lnSpc>
              <a:buFontTx/>
              <a:buNone/>
            </a:pPr>
            <a:r>
              <a:rPr lang="en-US" altLang="en-US" sz="2000" dirty="0">
                <a:latin typeface="Book Antiqua" pitchFamily="18" charset="0"/>
              </a:rPr>
              <a:t>   Year	5</a:t>
            </a:r>
          </a:p>
          <a:p>
            <a:pPr eaLnBrk="1" hangingPunct="1">
              <a:lnSpc>
                <a:spcPct val="85000"/>
              </a:lnSpc>
              <a:buFontTx/>
              <a:buNone/>
            </a:pPr>
            <a:r>
              <a:rPr lang="en-US" altLang="en-US" sz="2000" dirty="0">
                <a:latin typeface="Book Antiqua" pitchFamily="18" charset="0"/>
              </a:rPr>
              <a:t>		6				</a:t>
            </a:r>
            <a:r>
              <a:rPr lang="en-US" altLang="en-US" sz="2400" b="1" dirty="0">
                <a:solidFill>
                  <a:srgbClr val="CC3399"/>
                </a:solidFill>
                <a:latin typeface="Book Antiqua" pitchFamily="18" charset="0"/>
              </a:rPr>
              <a:t>transitional</a:t>
            </a:r>
            <a:endParaRPr lang="en-US" altLang="en-US" sz="2400" b="1" dirty="0">
              <a:latin typeface="Book Antiqua" pitchFamily="18" charset="0"/>
            </a:endParaRPr>
          </a:p>
          <a:p>
            <a:pPr eaLnBrk="1" hangingPunct="1">
              <a:lnSpc>
                <a:spcPct val="85000"/>
              </a:lnSpc>
              <a:buFontTx/>
              <a:buNone/>
            </a:pPr>
            <a:r>
              <a:rPr lang="en-US" altLang="en-US" sz="2000" dirty="0">
                <a:latin typeface="Book Antiqua" pitchFamily="18" charset="0"/>
              </a:rPr>
              <a:t>		7				     </a:t>
            </a:r>
            <a:r>
              <a:rPr lang="en-US" altLang="en-US" sz="2000" dirty="0">
                <a:solidFill>
                  <a:srgbClr val="CC3399"/>
                </a:solidFill>
                <a:latin typeface="Book Antiqua" pitchFamily="18" charset="0"/>
              </a:rPr>
              <a:t> </a:t>
            </a:r>
            <a:r>
              <a:rPr lang="en-US" altLang="en-US" sz="2400" b="1" dirty="0">
                <a:solidFill>
                  <a:srgbClr val="CC3399"/>
                </a:solidFill>
                <a:latin typeface="Book Antiqua" pitchFamily="18" charset="0"/>
              </a:rPr>
              <a:t>stage</a:t>
            </a:r>
            <a:endParaRPr lang="en-US" altLang="en-US" sz="2400" b="1" dirty="0">
              <a:latin typeface="Book Antiqua" pitchFamily="18" charset="0"/>
            </a:endParaRPr>
          </a:p>
          <a:p>
            <a:pPr eaLnBrk="1" hangingPunct="1">
              <a:lnSpc>
                <a:spcPct val="85000"/>
              </a:lnSpc>
              <a:buFontTx/>
              <a:buNone/>
            </a:pPr>
            <a:r>
              <a:rPr lang="en-US" altLang="en-US" sz="2000" dirty="0">
                <a:latin typeface="Book Antiqua" pitchFamily="18" charset="0"/>
              </a:rPr>
              <a:t>		8				</a:t>
            </a:r>
          </a:p>
          <a:p>
            <a:pPr eaLnBrk="1" hangingPunct="1">
              <a:lnSpc>
                <a:spcPct val="85000"/>
              </a:lnSpc>
              <a:buFontTx/>
              <a:buNone/>
            </a:pPr>
            <a:r>
              <a:rPr lang="en-US" altLang="en-US" sz="2000" dirty="0">
                <a:latin typeface="Book Antiqua" pitchFamily="18" charset="0"/>
              </a:rPr>
              <a:t>		</a:t>
            </a:r>
            <a:r>
              <a:rPr lang="en-US" altLang="en-US" sz="2000" dirty="0">
                <a:solidFill>
                  <a:srgbClr val="FF0000"/>
                </a:solidFill>
                <a:latin typeface="Book Antiqua" pitchFamily="18" charset="0"/>
              </a:rPr>
              <a:t>9</a:t>
            </a:r>
            <a:endParaRPr lang="en-US" altLang="en-US" sz="2000" dirty="0">
              <a:latin typeface="Book Antiqua" pitchFamily="18" charset="0"/>
            </a:endParaRPr>
          </a:p>
          <a:p>
            <a:pPr eaLnBrk="1" hangingPunct="1">
              <a:buFontTx/>
              <a:buNone/>
            </a:pPr>
            <a:endParaRPr lang="en-US" altLang="en-US" sz="1900" dirty="0">
              <a:latin typeface="Source Sans Pro"/>
            </a:endParaRPr>
          </a:p>
          <a:p>
            <a:pPr eaLnBrk="1" hangingPunct="1">
              <a:buFontTx/>
              <a:buNone/>
            </a:pPr>
            <a:r>
              <a:rPr lang="en-US" altLang="en-US" sz="2100" dirty="0">
                <a:latin typeface="Source Sans Pro"/>
              </a:rPr>
              <a:t>Transitional stage – firm is required to meet non 8(a) business activity target - required percentage of non 8a sales from year 5 thru year 9.  Year 5 begins with 15%, year 6 is 25%, year 7 is 30%, year 8 is 40% until year 9 the firm is required to have at least 50% non 8a sales. </a:t>
            </a:r>
          </a:p>
          <a:p>
            <a:pPr eaLnBrk="1" hangingPunct="1">
              <a:buFontTx/>
              <a:buNone/>
            </a:pPr>
            <a:r>
              <a:rPr lang="en-US" altLang="en-US" sz="2100" dirty="0">
                <a:latin typeface="Source Sans Pro"/>
              </a:rPr>
              <a:t>Continuation in the program is dependent on the firm’s continuing eligibility as a socially and economically disadvantaged owned/operated firm and continued compliance with the 8(a)BD participation agreement.</a:t>
            </a:r>
          </a:p>
          <a:p>
            <a:pPr eaLnBrk="1" hangingPunct="1">
              <a:buFontTx/>
              <a:buNone/>
            </a:pPr>
            <a:endParaRPr lang="en-US" altLang="en-US" sz="2100" dirty="0">
              <a:latin typeface="Source Sans Pro"/>
            </a:endParaRPr>
          </a:p>
          <a:p>
            <a:pPr eaLnBrk="1" hangingPunct="1">
              <a:buFontTx/>
              <a:buNone/>
            </a:pPr>
            <a:r>
              <a:rPr lang="en-US" altLang="en-US" sz="1700" dirty="0">
                <a:latin typeface="Source Sans Pro"/>
              </a:rPr>
              <a:t>Exception:  military reservists who are called to active duty may suspend their participation in the program under certain circumstances. </a:t>
            </a:r>
          </a:p>
        </p:txBody>
      </p:sp>
      <p:sp>
        <p:nvSpPr>
          <p:cNvPr id="23555" name="Rectangle 2"/>
          <p:cNvSpPr>
            <a:spLocks noGrp="1" noChangeArrowheads="1"/>
          </p:cNvSpPr>
          <p:nvPr>
            <p:ph type="title"/>
          </p:nvPr>
        </p:nvSpPr>
        <p:spPr>
          <a:xfrm>
            <a:off x="480582" y="233917"/>
            <a:ext cx="10363200" cy="1219200"/>
          </a:xfrm>
        </p:spPr>
        <p:txBody>
          <a:bodyPr lIns="92075" tIns="46038" rIns="92075" bIns="46038"/>
          <a:lstStyle/>
          <a:p>
            <a:pPr eaLnBrk="1" hangingPunct="1"/>
            <a:r>
              <a:rPr lang="en-US" altLang="en-US" sz="4000" dirty="0">
                <a:solidFill>
                  <a:srgbClr val="FF0000"/>
                </a:solidFill>
                <a:latin typeface="Book Antiqua" pitchFamily="18" charset="0"/>
              </a:rPr>
              <a:t>           </a:t>
            </a:r>
            <a:r>
              <a:rPr lang="en-US" altLang="en-US" sz="4000" dirty="0"/>
              <a:t>Term of Participation</a:t>
            </a:r>
            <a:br>
              <a:rPr lang="en-US" altLang="en-US" sz="4000" dirty="0">
                <a:latin typeface="Book Antiqua" pitchFamily="18" charset="0"/>
              </a:rPr>
            </a:br>
            <a:endParaRPr lang="en-US" altLang="en-US" sz="2400" dirty="0">
              <a:latin typeface="Book Antiqua" pitchFamily="18" charset="0"/>
            </a:endParaRPr>
          </a:p>
        </p:txBody>
      </p:sp>
      <p:sp>
        <p:nvSpPr>
          <p:cNvPr id="23556" name="Freeform 4" descr="Gray arrow pointing right."/>
          <p:cNvSpPr>
            <a:spLocks/>
          </p:cNvSpPr>
          <p:nvPr/>
        </p:nvSpPr>
        <p:spPr bwMode="auto">
          <a:xfrm>
            <a:off x="2244651" y="1051386"/>
            <a:ext cx="3050117" cy="1096963"/>
          </a:xfrm>
          <a:custGeom>
            <a:avLst/>
            <a:gdLst>
              <a:gd name="T0" fmla="*/ 2147483647 w 1441"/>
              <a:gd name="T1" fmla="*/ 0 h 691"/>
              <a:gd name="T2" fmla="*/ 0 w 1441"/>
              <a:gd name="T3" fmla="*/ 0 h 691"/>
              <a:gd name="T4" fmla="*/ 2147483647 w 1441"/>
              <a:gd name="T5" fmla="*/ 2147483647 h 691"/>
              <a:gd name="T6" fmla="*/ 0 w 1441"/>
              <a:gd name="T7" fmla="*/ 2147483647 h 691"/>
              <a:gd name="T8" fmla="*/ 2147483647 w 1441"/>
              <a:gd name="T9" fmla="*/ 2147483647 h 691"/>
              <a:gd name="T10" fmla="*/ 2147483647 w 1441"/>
              <a:gd name="T11" fmla="*/ 2147483647 h 691"/>
              <a:gd name="T12" fmla="*/ 2147483647 w 1441"/>
              <a:gd name="T13" fmla="*/ 0 h 691"/>
              <a:gd name="T14" fmla="*/ 0 60000 65536"/>
              <a:gd name="T15" fmla="*/ 0 60000 65536"/>
              <a:gd name="T16" fmla="*/ 0 60000 65536"/>
              <a:gd name="T17" fmla="*/ 0 60000 65536"/>
              <a:gd name="T18" fmla="*/ 0 60000 65536"/>
              <a:gd name="T19" fmla="*/ 0 60000 65536"/>
              <a:gd name="T20" fmla="*/ 0 60000 65536"/>
              <a:gd name="T21" fmla="*/ 0 w 1441"/>
              <a:gd name="T22" fmla="*/ 0 h 691"/>
              <a:gd name="T23" fmla="*/ 1441 w 1441"/>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1" h="691">
                <a:moveTo>
                  <a:pt x="1080" y="0"/>
                </a:moveTo>
                <a:lnTo>
                  <a:pt x="0" y="0"/>
                </a:lnTo>
                <a:lnTo>
                  <a:pt x="360" y="345"/>
                </a:lnTo>
                <a:lnTo>
                  <a:pt x="0" y="690"/>
                </a:lnTo>
                <a:lnTo>
                  <a:pt x="1080" y="690"/>
                </a:lnTo>
                <a:lnTo>
                  <a:pt x="1440" y="345"/>
                </a:lnTo>
                <a:lnTo>
                  <a:pt x="1080" y="0"/>
                </a:lnTo>
              </a:path>
            </a:pathLst>
          </a:custGeom>
          <a:solidFill>
            <a:schemeClr val="accent1"/>
          </a:solidFill>
          <a:ln w="12700" cap="rnd" cmpd="sng">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E29"/>
              </a:solidFill>
              <a:effectLst/>
              <a:uLnTx/>
              <a:uFillTx/>
              <a:latin typeface="Calibri"/>
              <a:ea typeface="+mn-ea"/>
              <a:cs typeface="+mn-cs"/>
            </a:endParaRPr>
          </a:p>
        </p:txBody>
      </p:sp>
      <p:sp>
        <p:nvSpPr>
          <p:cNvPr id="23557" name="Freeform 5" descr="Gray arrow pointing right."/>
          <p:cNvSpPr>
            <a:spLocks/>
          </p:cNvSpPr>
          <p:nvPr/>
        </p:nvSpPr>
        <p:spPr bwMode="auto">
          <a:xfrm>
            <a:off x="2346251" y="2636069"/>
            <a:ext cx="2948517" cy="1144588"/>
          </a:xfrm>
          <a:custGeom>
            <a:avLst/>
            <a:gdLst>
              <a:gd name="T0" fmla="*/ 2147483647 w 1393"/>
              <a:gd name="T1" fmla="*/ 0 h 721"/>
              <a:gd name="T2" fmla="*/ 0 w 1393"/>
              <a:gd name="T3" fmla="*/ 0 h 721"/>
              <a:gd name="T4" fmla="*/ 2147483647 w 1393"/>
              <a:gd name="T5" fmla="*/ 2147483647 h 721"/>
              <a:gd name="T6" fmla="*/ 0 w 1393"/>
              <a:gd name="T7" fmla="*/ 2147483647 h 721"/>
              <a:gd name="T8" fmla="*/ 2147483647 w 1393"/>
              <a:gd name="T9" fmla="*/ 2147483647 h 721"/>
              <a:gd name="T10" fmla="*/ 2147483647 w 1393"/>
              <a:gd name="T11" fmla="*/ 2147483647 h 721"/>
              <a:gd name="T12" fmla="*/ 2147483647 w 1393"/>
              <a:gd name="T13" fmla="*/ 0 h 721"/>
              <a:gd name="T14" fmla="*/ 0 60000 65536"/>
              <a:gd name="T15" fmla="*/ 0 60000 65536"/>
              <a:gd name="T16" fmla="*/ 0 60000 65536"/>
              <a:gd name="T17" fmla="*/ 0 60000 65536"/>
              <a:gd name="T18" fmla="*/ 0 60000 65536"/>
              <a:gd name="T19" fmla="*/ 0 60000 65536"/>
              <a:gd name="T20" fmla="*/ 0 60000 65536"/>
              <a:gd name="T21" fmla="*/ 0 w 1393"/>
              <a:gd name="T22" fmla="*/ 0 h 721"/>
              <a:gd name="T23" fmla="*/ 1393 w 1393"/>
              <a:gd name="T24" fmla="*/ 721 h 7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93" h="721">
                <a:moveTo>
                  <a:pt x="1044" y="0"/>
                </a:moveTo>
                <a:lnTo>
                  <a:pt x="0" y="0"/>
                </a:lnTo>
                <a:lnTo>
                  <a:pt x="348" y="360"/>
                </a:lnTo>
                <a:lnTo>
                  <a:pt x="0" y="720"/>
                </a:lnTo>
                <a:lnTo>
                  <a:pt x="1044" y="720"/>
                </a:lnTo>
                <a:lnTo>
                  <a:pt x="1392" y="360"/>
                </a:lnTo>
                <a:lnTo>
                  <a:pt x="1044" y="0"/>
                </a:lnTo>
              </a:path>
            </a:pathLst>
          </a:custGeom>
          <a:solidFill>
            <a:schemeClr val="accent1"/>
          </a:solidFill>
          <a:ln w="12700" cap="rnd" cmpd="sng">
            <a:solidFill>
              <a:schemeClr val="tx1"/>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E29"/>
              </a:solidFill>
              <a:effectLst/>
              <a:uLnTx/>
              <a:uFillTx/>
              <a:latin typeface="Calibri"/>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3747577076"/>
      </p:ext>
    </p:extLst>
  </p:cSld>
  <p:clrMapOvr>
    <a:masterClrMapping/>
  </p:clrMapOvr>
  <p:transition spd="slow">
    <p:sndAc>
      <p:end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609600" y="811161"/>
            <a:ext cx="10972800" cy="5818238"/>
          </a:xfrm>
        </p:spPr>
        <p:txBody>
          <a:bodyPr>
            <a:normAutofit/>
          </a:bodyPr>
          <a:lstStyle/>
          <a:p>
            <a:endParaRPr lang="en-US" altLang="en-US" sz="2200" dirty="0"/>
          </a:p>
          <a:p>
            <a:r>
              <a:rPr lang="en-US" altLang="en-US" sz="2200" dirty="0"/>
              <a:t>Individual(s) upon whom eligibility is to be based have substantial and demonstrated business management experience; and</a:t>
            </a:r>
          </a:p>
          <a:p>
            <a:r>
              <a:rPr lang="en-US" altLang="en-US" sz="2200" dirty="0"/>
              <a:t>Applicant demonstrated technical expertise to carry out its business plan with a substantial likelihood for success if approved for the program; and</a:t>
            </a:r>
          </a:p>
          <a:p>
            <a:r>
              <a:rPr lang="en-US" altLang="en-US" sz="2200" dirty="0"/>
              <a:t>Applicant has adequate capital to carry out its business plan as an applicant; and</a:t>
            </a:r>
          </a:p>
          <a:p>
            <a:r>
              <a:rPr lang="en-US" altLang="en-US" sz="2200" dirty="0"/>
              <a:t>Applicant has good record of successful performance on contracts from governmental and nongovernmental sources in primary industry category; and</a:t>
            </a:r>
          </a:p>
          <a:p>
            <a:r>
              <a:rPr lang="en-US" altLang="en-US" sz="2200" dirty="0"/>
              <a:t>Applicant has or can demonstrate its ability to timely obtain the personnel, facilities, equipment and any other requirements needed to perform such contracts as a participant.</a:t>
            </a:r>
          </a:p>
          <a:p>
            <a:pPr marL="0" indent="0">
              <a:buNone/>
            </a:pPr>
            <a:endParaRPr lang="en-US" sz="3600" b="1" dirty="0"/>
          </a:p>
          <a:p>
            <a:pPr marL="0" indent="0">
              <a:buNone/>
            </a:pPr>
            <a:endParaRPr lang="en-US" sz="3600" b="1" dirty="0"/>
          </a:p>
          <a:p>
            <a:pPr marL="0" indent="0">
              <a:buNone/>
            </a:pPr>
            <a:r>
              <a:rPr lang="en-US" sz="1600" dirty="0"/>
              <a:t>Please note – SBA’s contracting programs are not the best fit for start up businesses. </a:t>
            </a:r>
          </a:p>
          <a:p>
            <a:pPr marL="0" indent="0">
              <a:buNone/>
            </a:pPr>
            <a:endParaRPr lang="en-US" sz="3600" b="1" u="sng" dirty="0"/>
          </a:p>
          <a:p>
            <a:pPr marL="0" indent="0">
              <a:buNone/>
            </a:pPr>
            <a:endParaRPr lang="en-US" sz="3600" b="1" u="sng" dirty="0"/>
          </a:p>
          <a:p>
            <a:endParaRPr lang="en-US" altLang="en-US" sz="3600" dirty="0"/>
          </a:p>
          <a:p>
            <a:pPr marL="0" indent="0">
              <a:buNone/>
            </a:pPr>
            <a:endParaRPr lang="en-US" altLang="en-US" b="1" dirty="0"/>
          </a:p>
          <a:p>
            <a:pPr marL="0" indent="0">
              <a:buNone/>
            </a:pPr>
            <a:endParaRPr lang="en-US" altLang="en-US" b="1" dirty="0"/>
          </a:p>
        </p:txBody>
      </p:sp>
      <p:sp>
        <p:nvSpPr>
          <p:cNvPr id="18435" name="Title 2"/>
          <p:cNvSpPr>
            <a:spLocks noGrp="1"/>
          </p:cNvSpPr>
          <p:nvPr>
            <p:ph type="title"/>
          </p:nvPr>
        </p:nvSpPr>
        <p:spPr>
          <a:xfrm>
            <a:off x="1219200" y="228601"/>
            <a:ext cx="10363200" cy="914400"/>
          </a:xfrm>
        </p:spPr>
        <p:txBody>
          <a:bodyPr/>
          <a:lstStyle/>
          <a:p>
            <a:r>
              <a:rPr lang="en-US" altLang="en-US" dirty="0"/>
              <a:t>Two Year Waiver</a:t>
            </a:r>
          </a:p>
        </p:txBody>
      </p:sp>
      <p:sp>
        <p:nvSpPr>
          <p:cNvPr id="2" name="Slide Number Placeholder 1"/>
          <p:cNvSpPr>
            <a:spLocks noGrp="1"/>
          </p:cNvSpPr>
          <p:nvPr>
            <p:ph type="sldNum" sz="quarter" idx="12"/>
          </p:nvPr>
        </p:nvSpPr>
        <p:spPr/>
        <p:txBody>
          <a:bodyPr/>
          <a:lstStyle/>
          <a:p>
            <a:fld id="{B1AB44B9-F1EC-4F4B-88D4-413245C9CD3E}" type="slidenum">
              <a:rPr lang="en-US" smtClean="0"/>
              <a:pPr/>
              <a:t>17</a:t>
            </a:fld>
            <a:endParaRPr lang="en-US" dirty="0"/>
          </a:p>
        </p:txBody>
      </p:sp>
    </p:spTree>
    <p:extLst>
      <p:ext uri="{BB962C8B-B14F-4D97-AF65-F5344CB8AC3E}">
        <p14:creationId xmlns:p14="http://schemas.microsoft.com/office/powerpoint/2010/main" val="3590960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609600" y="1219201"/>
            <a:ext cx="10689771" cy="4525963"/>
          </a:xfrm>
        </p:spPr>
        <p:txBody>
          <a:bodyPr>
            <a:normAutofit/>
          </a:bodyPr>
          <a:lstStyle/>
          <a:p>
            <a:pPr>
              <a:buFont typeface="Wingdings" panose="05000000000000000000" pitchFamily="2" charset="2"/>
              <a:buChar char="§"/>
            </a:pPr>
            <a:r>
              <a:rPr lang="en-US" altLang="en-US" sz="2400" dirty="0"/>
              <a:t>Ineligible businesses:  brokers *, debarred or suspended persons or concerns; nonprofit organizations.  </a:t>
            </a:r>
          </a:p>
          <a:p>
            <a:pPr>
              <a:buFont typeface="Wingdings" panose="05000000000000000000" pitchFamily="2" charset="2"/>
              <a:buChar char="§"/>
            </a:pPr>
            <a:endParaRPr lang="en-US" altLang="en-US" sz="2400" dirty="0"/>
          </a:p>
          <a:p>
            <a:pPr>
              <a:buFont typeface="Wingdings" panose="05000000000000000000" pitchFamily="2" charset="2"/>
              <a:buChar char="§"/>
            </a:pPr>
            <a:r>
              <a:rPr lang="en-US" altLang="en-US" sz="2400" dirty="0"/>
              <a:t>A business may participate only once.  Even if ownership and control has completely changed, firm may not reapply. </a:t>
            </a:r>
          </a:p>
          <a:p>
            <a:pPr>
              <a:buFont typeface="Wingdings" panose="05000000000000000000" pitchFamily="2" charset="2"/>
              <a:buChar char="§"/>
            </a:pPr>
            <a:endParaRPr lang="en-US" altLang="en-US" sz="2400" dirty="0"/>
          </a:p>
          <a:p>
            <a:pPr>
              <a:buFont typeface="Wingdings" panose="05000000000000000000" pitchFamily="2" charset="2"/>
              <a:buChar char="§"/>
            </a:pPr>
            <a:r>
              <a:rPr lang="en-US" altLang="en-US" sz="2400" dirty="0"/>
              <a:t>Any person who has used his/her disadvantaged status to qualify another firm shall be regarded as non disadvantaged.</a:t>
            </a:r>
          </a:p>
          <a:p>
            <a:pPr>
              <a:buFont typeface="Wingdings 3" pitchFamily="18" charset="2"/>
              <a:buNone/>
            </a:pPr>
            <a:endParaRPr lang="en-US" altLang="en-US" sz="1600" dirty="0"/>
          </a:p>
          <a:p>
            <a:pPr>
              <a:buFont typeface="Wingdings 3" pitchFamily="18" charset="2"/>
              <a:buNone/>
            </a:pPr>
            <a:endParaRPr lang="en-US" altLang="en-US" sz="1600" dirty="0"/>
          </a:p>
          <a:p>
            <a:pPr>
              <a:buFont typeface="Wingdings 3" pitchFamily="18" charset="2"/>
              <a:buNone/>
            </a:pPr>
            <a:r>
              <a:rPr lang="en-US" altLang="en-US" sz="1600" dirty="0"/>
              <a:t>* A broker is a concern that adds no material value to an item being supplied to procuring activity or which does not take ownership or possession of or handle the item being procured with its own equipment or facilities. </a:t>
            </a:r>
          </a:p>
        </p:txBody>
      </p:sp>
      <p:sp>
        <p:nvSpPr>
          <p:cNvPr id="19459" name="Title 2"/>
          <p:cNvSpPr>
            <a:spLocks noGrp="1"/>
          </p:cNvSpPr>
          <p:nvPr>
            <p:ph type="title"/>
          </p:nvPr>
        </p:nvSpPr>
        <p:spPr>
          <a:xfrm>
            <a:off x="230372" y="244549"/>
            <a:ext cx="11684000" cy="1143000"/>
          </a:xfrm>
        </p:spPr>
        <p:txBody>
          <a:bodyPr/>
          <a:lstStyle/>
          <a:p>
            <a:r>
              <a:rPr lang="en-US" altLang="en-US" sz="2200" dirty="0"/>
              <a:t>               </a:t>
            </a:r>
            <a:r>
              <a:rPr lang="en-US" altLang="en-US" sz="3200" dirty="0"/>
              <a:t>Ineligible Businesses &amp; Individual Disqualification</a:t>
            </a:r>
          </a:p>
        </p:txBody>
      </p:sp>
      <p:sp>
        <p:nvSpPr>
          <p:cNvPr id="2" name="Slide Number Placeholder 1"/>
          <p:cNvSpPr>
            <a:spLocks noGrp="1"/>
          </p:cNvSpPr>
          <p:nvPr>
            <p:ph type="sldNum" sz="quarter" idx="12"/>
          </p:nvPr>
        </p:nvSpPr>
        <p:spPr/>
        <p:txBody>
          <a:bodyPr/>
          <a:lstStyle/>
          <a:p>
            <a:fld id="{B1AB44B9-F1EC-4F4B-88D4-413245C9CD3E}" type="slidenum">
              <a:rPr lang="en-US" smtClean="0"/>
              <a:pPr/>
              <a:t>18</a:t>
            </a:fld>
            <a:endParaRPr lang="en-US" dirty="0"/>
          </a:p>
        </p:txBody>
      </p:sp>
    </p:spTree>
    <p:extLst>
      <p:ext uri="{BB962C8B-B14F-4D97-AF65-F5344CB8AC3E}">
        <p14:creationId xmlns:p14="http://schemas.microsoft.com/office/powerpoint/2010/main" val="3030897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812800" y="194930"/>
            <a:ext cx="10363200" cy="914400"/>
          </a:xfrm>
        </p:spPr>
        <p:txBody>
          <a:bodyPr>
            <a:normAutofit/>
          </a:bodyPr>
          <a:lstStyle/>
          <a:p>
            <a:r>
              <a:rPr lang="en-US" altLang="en-US" sz="2800" dirty="0"/>
              <a:t>       Federal Prime Contracting </a:t>
            </a:r>
            <a:br>
              <a:rPr lang="en-US" altLang="en-US" sz="2800" dirty="0"/>
            </a:br>
            <a:r>
              <a:rPr lang="en-US" altLang="en-US" sz="2800" dirty="0"/>
              <a:t>        Small Business Goals FY 2023</a:t>
            </a:r>
          </a:p>
        </p:txBody>
      </p:sp>
      <p:sp>
        <p:nvSpPr>
          <p:cNvPr id="21507" name="Content Placeholder 7"/>
          <p:cNvSpPr>
            <a:spLocks noGrp="1"/>
          </p:cNvSpPr>
          <p:nvPr>
            <p:ph idx="1"/>
          </p:nvPr>
        </p:nvSpPr>
        <p:spPr>
          <a:xfrm>
            <a:off x="711200" y="1520673"/>
            <a:ext cx="10566400" cy="4262284"/>
          </a:xfrm>
        </p:spPr>
        <p:txBody>
          <a:bodyPr>
            <a:normAutofit fontScale="25000" lnSpcReduction="20000"/>
          </a:bodyPr>
          <a:lstStyle/>
          <a:p>
            <a:pPr>
              <a:buFont typeface="Wingdings" panose="05000000000000000000" pitchFamily="2" charset="2"/>
              <a:buChar char="§"/>
            </a:pPr>
            <a:r>
              <a:rPr lang="en-US" altLang="en-US" sz="8000" dirty="0"/>
              <a:t>Small Business - 23% </a:t>
            </a:r>
          </a:p>
          <a:p>
            <a:pPr>
              <a:buFont typeface="Wingdings" panose="05000000000000000000" pitchFamily="2" charset="2"/>
              <a:buChar char="§"/>
            </a:pPr>
            <a:endParaRPr lang="en-US" altLang="en-US" sz="8000" dirty="0"/>
          </a:p>
          <a:p>
            <a:pPr>
              <a:buFont typeface="Wingdings" panose="05000000000000000000" pitchFamily="2" charset="2"/>
              <a:buChar char="§"/>
            </a:pPr>
            <a:r>
              <a:rPr lang="en-US" altLang="en-US" sz="8000" dirty="0"/>
              <a:t>8(a)BD / Small Disadvantaged Business (SDB) - 12% </a:t>
            </a:r>
          </a:p>
          <a:p>
            <a:pPr lvl="1">
              <a:buFont typeface="Wingdings" panose="05000000000000000000" pitchFamily="2" charset="2"/>
              <a:buChar char="§"/>
            </a:pPr>
            <a:r>
              <a:rPr lang="en-US" altLang="en-US" sz="7600" dirty="0"/>
              <a:t>This goal will increase 1% each year until 15% by 2025</a:t>
            </a:r>
          </a:p>
          <a:p>
            <a:pPr>
              <a:buFont typeface="Wingdings" panose="05000000000000000000" pitchFamily="2" charset="2"/>
              <a:buChar char="§"/>
            </a:pPr>
            <a:endParaRPr lang="en-US" altLang="en-US" sz="8000" dirty="0"/>
          </a:p>
          <a:p>
            <a:pPr>
              <a:buFont typeface="Wingdings" panose="05000000000000000000" pitchFamily="2" charset="2"/>
              <a:buChar char="§"/>
            </a:pPr>
            <a:r>
              <a:rPr lang="en-US" altLang="en-US" sz="8000" dirty="0"/>
              <a:t>HUBZone Small Business - 3% </a:t>
            </a:r>
          </a:p>
          <a:p>
            <a:pPr>
              <a:buFont typeface="Wingdings" panose="05000000000000000000" pitchFamily="2" charset="2"/>
              <a:buChar char="§"/>
            </a:pPr>
            <a:endParaRPr lang="en-US" altLang="en-US" sz="8000" dirty="0"/>
          </a:p>
          <a:p>
            <a:pPr>
              <a:buFont typeface="Wingdings" panose="05000000000000000000" pitchFamily="2" charset="2"/>
              <a:buChar char="§"/>
            </a:pPr>
            <a:r>
              <a:rPr lang="en-US" altLang="en-US" sz="8000" dirty="0"/>
              <a:t>Service-Disabled Veteran Owned Small Business - 3%  </a:t>
            </a:r>
          </a:p>
          <a:p>
            <a:pPr>
              <a:buFont typeface="Wingdings" panose="05000000000000000000" pitchFamily="2" charset="2"/>
              <a:buChar char="§"/>
            </a:pPr>
            <a:endParaRPr lang="en-US" altLang="en-US" sz="8000" dirty="0"/>
          </a:p>
          <a:p>
            <a:pPr>
              <a:buFont typeface="Wingdings" panose="05000000000000000000" pitchFamily="2" charset="2"/>
              <a:buChar char="§"/>
            </a:pPr>
            <a:r>
              <a:rPr lang="en-US" altLang="en-US" sz="8000" dirty="0"/>
              <a:t>Woman Owned Small Business - 5% </a:t>
            </a:r>
          </a:p>
          <a:p>
            <a:endParaRPr lang="en-US" altLang="en-US" sz="8000" dirty="0"/>
          </a:p>
          <a:p>
            <a:pPr>
              <a:buNone/>
            </a:pPr>
            <a:r>
              <a:rPr lang="en-US" altLang="en-US" sz="8000" dirty="0"/>
              <a:t> 	</a:t>
            </a:r>
          </a:p>
          <a:p>
            <a:pPr eaLnBrk="1" hangingPunct="1">
              <a:buFont typeface="Wingdings" panose="05000000000000000000" pitchFamily="2" charset="2"/>
              <a:buChar char="§"/>
            </a:pPr>
            <a:endParaRPr lang="en-US" altLang="en-US" sz="5100" dirty="0"/>
          </a:p>
          <a:p>
            <a:pPr eaLnBrk="1" hangingPunct="1"/>
            <a:endParaRPr lang="en-US" altLang="en-US" sz="2400" dirty="0"/>
          </a:p>
          <a:p>
            <a:pPr eaLnBrk="1" hangingPunct="1">
              <a:buFontTx/>
              <a:buNone/>
            </a:pPr>
            <a:r>
              <a:rPr lang="en-US" altLang="en-US" sz="2400" dirty="0"/>
              <a:t> 	</a:t>
            </a:r>
            <a:endParaRPr lang="en-US" altLang="en-US" dirty="0"/>
          </a:p>
        </p:txBody>
      </p:sp>
      <p:sp>
        <p:nvSpPr>
          <p:cNvPr id="2" name="Slide Number Placeholder 1"/>
          <p:cNvSpPr>
            <a:spLocks noGrp="1"/>
          </p:cNvSpPr>
          <p:nvPr>
            <p:ph type="sldNum" sz="quarter" idx="12"/>
          </p:nvPr>
        </p:nvSpPr>
        <p:spPr/>
        <p:txBody>
          <a:bodyPr/>
          <a:lstStyle/>
          <a:p>
            <a:fld id="{B1AB44B9-F1EC-4F4B-88D4-413245C9CD3E}" type="slidenum">
              <a:rPr lang="en-US" smtClean="0"/>
              <a:pPr/>
              <a:t>19</a:t>
            </a:fld>
            <a:endParaRPr lang="en-US" dirty="0"/>
          </a:p>
        </p:txBody>
      </p:sp>
    </p:spTree>
    <p:extLst>
      <p:ext uri="{BB962C8B-B14F-4D97-AF65-F5344CB8AC3E}">
        <p14:creationId xmlns:p14="http://schemas.microsoft.com/office/powerpoint/2010/main" val="3611472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spect="1" noChangeArrowheads="1"/>
          </p:cNvSpPr>
          <p:nvPr>
            <p:ph type="title" idx="4294967295"/>
          </p:nvPr>
        </p:nvSpPr>
        <p:spPr bwMode="auto">
          <a:xfrm>
            <a:off x="993058" y="2283859"/>
            <a:ext cx="10332720" cy="193899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schemeClr val="tx1"/>
                </a:solidFill>
                <a:effectLst/>
                <a:uLnTx/>
                <a:uFillTx/>
                <a:latin typeface="Arial" charset="0"/>
                <a:ea typeface="ＭＳ Ｐゴシック" pitchFamily="34" charset="-128"/>
                <a:cs typeface="+mn-cs"/>
              </a:rPr>
              <a:t>8(a) Business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6000" b="1" i="0" u="none" strike="noStrike" kern="1200" cap="none" spc="0" normalizeH="0" baseline="0" noProof="0" dirty="0">
                <a:ln>
                  <a:noFill/>
                </a:ln>
                <a:solidFill>
                  <a:schemeClr val="tx1"/>
                </a:solidFill>
                <a:effectLst/>
                <a:uLnTx/>
                <a:uFillTx/>
                <a:latin typeface="Arial" charset="0"/>
                <a:ea typeface="ＭＳ Ｐゴシック" pitchFamily="34" charset="-128"/>
                <a:cs typeface="+mn-cs"/>
              </a:rPr>
              <a:t>Development Program </a:t>
            </a:r>
          </a:p>
        </p:txBody>
      </p:sp>
      <p:sp>
        <p:nvSpPr>
          <p:cNvPr id="3" name="Slide Number Placeholder 2"/>
          <p:cNvSpPr>
            <a:spLocks noGrp="1"/>
          </p:cNvSpPr>
          <p:nvPr>
            <p:ph type="sldNum" sz="quarter" idx="12"/>
          </p:nvPr>
        </p:nvSpPr>
        <p:spPr/>
        <p:txBody>
          <a:bodyPr/>
          <a:lstStyle/>
          <a:p>
            <a:fld id="{B1AB44B9-F1EC-4F4B-88D4-413245C9CD3E}" type="slidenum">
              <a:rPr lang="en-US" smtClean="0"/>
              <a:pPr/>
              <a:t>2</a:t>
            </a:fld>
            <a:endParaRPr lang="en-US" dirty="0"/>
          </a:p>
        </p:txBody>
      </p:sp>
    </p:spTree>
    <p:extLst>
      <p:ext uri="{BB962C8B-B14F-4D97-AF65-F5344CB8AC3E}">
        <p14:creationId xmlns:p14="http://schemas.microsoft.com/office/powerpoint/2010/main" val="2157888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body" sz="half" idx="1"/>
          </p:nvPr>
        </p:nvSpPr>
        <p:spPr>
          <a:xfrm>
            <a:off x="711200" y="914400"/>
            <a:ext cx="10769600" cy="5029200"/>
          </a:xfrm>
        </p:spPr>
        <p:txBody>
          <a:bodyPr>
            <a:normAutofit lnSpcReduction="10000"/>
          </a:bodyPr>
          <a:lstStyle/>
          <a:p>
            <a:pPr>
              <a:buFontTx/>
              <a:buNone/>
            </a:pPr>
            <a:r>
              <a:rPr lang="en-US" altLang="en-US" sz="3200" dirty="0"/>
              <a:t> </a:t>
            </a:r>
          </a:p>
          <a:p>
            <a:pPr>
              <a:buFont typeface="Wingdings" panose="05000000000000000000" pitchFamily="2" charset="2"/>
              <a:buChar char="§"/>
            </a:pPr>
            <a:r>
              <a:rPr lang="en-US" altLang="en-US" sz="3200" dirty="0"/>
              <a:t>Federal acquisition policies encourage Federal Agencies to award a certain percentage of their contracts to small disadvantaged businesses.</a:t>
            </a:r>
          </a:p>
          <a:p>
            <a:pPr>
              <a:buFont typeface="Wingdings" panose="05000000000000000000" pitchFamily="2" charset="2"/>
              <a:buChar char="§"/>
            </a:pPr>
            <a:r>
              <a:rPr lang="en-US" altLang="en-US" sz="3200" dirty="0"/>
              <a:t>Purchase excess government property</a:t>
            </a:r>
          </a:p>
          <a:p>
            <a:pPr>
              <a:buFont typeface="Wingdings" panose="05000000000000000000" pitchFamily="2" charset="2"/>
              <a:buChar char="§"/>
            </a:pPr>
            <a:r>
              <a:rPr lang="en-US" altLang="en-US" sz="3200" dirty="0"/>
              <a:t>Business development training </a:t>
            </a:r>
          </a:p>
          <a:p>
            <a:pPr>
              <a:buFont typeface="Wingdings" panose="05000000000000000000" pitchFamily="2" charset="2"/>
              <a:buChar char="§"/>
            </a:pPr>
            <a:r>
              <a:rPr lang="en-US" altLang="en-US" sz="3200" dirty="0"/>
              <a:t>Can be awarded sole source contracts</a:t>
            </a:r>
          </a:p>
          <a:p>
            <a:pPr>
              <a:buFont typeface="Wingdings" panose="05000000000000000000" pitchFamily="2" charset="2"/>
              <a:buChar char="§"/>
            </a:pPr>
            <a:endParaRPr lang="en-US" altLang="en-US" sz="3200" dirty="0"/>
          </a:p>
          <a:p>
            <a:pPr marL="0" indent="0">
              <a:buNone/>
            </a:pPr>
            <a:r>
              <a:rPr lang="en-US" altLang="en-US" sz="3600" dirty="0"/>
              <a:t>Remember - </a:t>
            </a:r>
            <a:r>
              <a:rPr lang="en-US" altLang="en-US" sz="3200" dirty="0"/>
              <a:t>t</a:t>
            </a:r>
            <a:r>
              <a:rPr lang="en-US" sz="3200" dirty="0"/>
              <a:t>he 8(a) program is but one tool that may help support business development growth. </a:t>
            </a:r>
            <a:endParaRPr lang="en-US" altLang="en-US" sz="3600" dirty="0"/>
          </a:p>
          <a:p>
            <a:pPr marL="0" indent="0">
              <a:buNone/>
            </a:pPr>
            <a:endParaRPr lang="en-US" altLang="en-US" sz="3200" dirty="0"/>
          </a:p>
        </p:txBody>
      </p:sp>
      <p:sp>
        <p:nvSpPr>
          <p:cNvPr id="20486" name="TextBox 5"/>
          <p:cNvSpPr txBox="1">
            <a:spLocks noGrp="1" noChangeArrowheads="1"/>
          </p:cNvSpPr>
          <p:nvPr>
            <p:ph type="title" idx="4294967295"/>
          </p:nvPr>
        </p:nvSpPr>
        <p:spPr bwMode="auto">
          <a:xfrm>
            <a:off x="381001" y="205328"/>
            <a:ext cx="10248900" cy="64633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2400" b="0" i="0" u="none" strike="noStrike" kern="1200" cap="none" spc="0" normalizeH="0" baseline="0" noProof="0" dirty="0">
                <a:ln>
                  <a:noFill/>
                </a:ln>
                <a:solidFill>
                  <a:srgbClr val="1B1E29"/>
                </a:solidFill>
                <a:effectLst/>
                <a:uLnTx/>
                <a:uFillTx/>
                <a:latin typeface="Arial" charset="0"/>
                <a:ea typeface="ＭＳ Ｐゴシック" pitchFamily="34" charset="-128"/>
                <a:cs typeface="+mn-cs"/>
              </a:rPr>
              <a:t> </a:t>
            </a:r>
            <a:r>
              <a:rPr kumimoji="0" lang="en-US" altLang="en-US" sz="3600" b="0" i="0" u="none" strike="noStrike" kern="1200" cap="none" spc="0" normalizeH="0" baseline="0" noProof="0" dirty="0">
                <a:ln>
                  <a:noFill/>
                </a:ln>
                <a:solidFill>
                  <a:srgbClr val="003F80"/>
                </a:solidFill>
                <a:effectLst/>
                <a:uLnTx/>
                <a:uFillTx/>
                <a:latin typeface="Arial" charset="0"/>
                <a:ea typeface="ＭＳ Ｐゴシック" pitchFamily="34" charset="-128"/>
                <a:cs typeface="+mn-cs"/>
              </a:rPr>
              <a:t>Benefits of 8(a) Program</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749252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609600" y="1481138"/>
            <a:ext cx="11277600" cy="4525962"/>
          </a:xfrm>
        </p:spPr>
        <p:txBody>
          <a:bodyPr>
            <a:normAutofit/>
          </a:bodyPr>
          <a:lstStyle/>
          <a:p>
            <a:pPr>
              <a:buFont typeface="Wingdings" panose="05000000000000000000" pitchFamily="2" charset="2"/>
              <a:buChar char="§"/>
            </a:pPr>
            <a:r>
              <a:rPr lang="en-US" altLang="en-US" sz="2400" dirty="0"/>
              <a:t>Self marketing to federal procurement agencies.</a:t>
            </a:r>
          </a:p>
          <a:p>
            <a:pPr>
              <a:buFont typeface="Wingdings" panose="05000000000000000000" pitchFamily="2" charset="2"/>
              <a:buChar char="§"/>
            </a:pPr>
            <a:r>
              <a:rPr lang="en-US" altLang="en-US" sz="2400" dirty="0"/>
              <a:t>Submission of annual update of business plan.</a:t>
            </a:r>
          </a:p>
          <a:p>
            <a:pPr>
              <a:buFont typeface="Wingdings" panose="05000000000000000000" pitchFamily="2" charset="2"/>
              <a:buChar char="§"/>
            </a:pPr>
            <a:r>
              <a:rPr lang="en-US" altLang="en-US" sz="2400" dirty="0"/>
              <a:t>Access to company records by SBA.</a:t>
            </a:r>
          </a:p>
          <a:p>
            <a:pPr>
              <a:buFont typeface="Wingdings" panose="05000000000000000000" pitchFamily="2" charset="2"/>
              <a:buChar char="§"/>
            </a:pPr>
            <a:r>
              <a:rPr lang="en-US" altLang="en-US" sz="2400" dirty="0"/>
              <a:t>Informing SBA of any changes or POTENTIAL CHANGES affecting 8(a) eligibility (changes in business structure, ownership, etc.).</a:t>
            </a:r>
          </a:p>
          <a:p>
            <a:pPr>
              <a:buFont typeface="Wingdings" panose="05000000000000000000" pitchFamily="2" charset="2"/>
              <a:buChar char="§"/>
            </a:pPr>
            <a:r>
              <a:rPr lang="en-US" altLang="en-US" sz="2400" dirty="0"/>
              <a:t>Submission of year end financial statements and tax returns and other documentation for annual reviews.</a:t>
            </a:r>
          </a:p>
          <a:p>
            <a:pPr>
              <a:buFont typeface="Wingdings" panose="05000000000000000000" pitchFamily="2" charset="2"/>
              <a:buChar char="§"/>
            </a:pPr>
            <a:r>
              <a:rPr lang="en-US" altLang="en-US" sz="2400" dirty="0"/>
              <a:t>Participation in training opportunities and networking offered by SBA.</a:t>
            </a:r>
          </a:p>
          <a:p>
            <a:pPr>
              <a:buFont typeface="Wingdings" panose="05000000000000000000" pitchFamily="2" charset="2"/>
              <a:buChar char="§"/>
            </a:pPr>
            <a:r>
              <a:rPr lang="en-US" altLang="en-US" sz="2400" dirty="0"/>
              <a:t>Staying current with financial obligations to the Federal Government.</a:t>
            </a:r>
          </a:p>
          <a:p>
            <a:endParaRPr lang="en-US" altLang="en-US" dirty="0"/>
          </a:p>
        </p:txBody>
      </p:sp>
      <p:sp>
        <p:nvSpPr>
          <p:cNvPr id="22531" name="Title 2"/>
          <p:cNvSpPr>
            <a:spLocks noGrp="1"/>
          </p:cNvSpPr>
          <p:nvPr>
            <p:ph type="title"/>
          </p:nvPr>
        </p:nvSpPr>
        <p:spPr>
          <a:xfrm>
            <a:off x="1950483" y="381793"/>
            <a:ext cx="8940800" cy="938213"/>
          </a:xfrm>
        </p:spPr>
        <p:txBody>
          <a:bodyPr>
            <a:normAutofit/>
          </a:bodyPr>
          <a:lstStyle/>
          <a:p>
            <a:r>
              <a:rPr lang="en-US" altLang="en-US" sz="3200" dirty="0"/>
              <a:t>What is expected of 8(a) BD Program Participants?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2856565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8818-6A14-4A12-AAAA-0AEFEA4CEE31}"/>
              </a:ext>
            </a:extLst>
          </p:cNvPr>
          <p:cNvSpPr>
            <a:spLocks noGrp="1"/>
          </p:cNvSpPr>
          <p:nvPr>
            <p:ph type="title"/>
          </p:nvPr>
        </p:nvSpPr>
        <p:spPr/>
        <p:txBody>
          <a:bodyPr/>
          <a:lstStyle/>
          <a:p>
            <a:r>
              <a:rPr lang="en-US" dirty="0"/>
              <a:t>Subcontracting </a:t>
            </a:r>
          </a:p>
        </p:txBody>
      </p:sp>
      <p:sp>
        <p:nvSpPr>
          <p:cNvPr id="3" name="Content Placeholder 2">
            <a:extLst>
              <a:ext uri="{FF2B5EF4-FFF2-40B4-BE49-F238E27FC236}">
                <a16:creationId xmlns:a16="http://schemas.microsoft.com/office/drawing/2014/main" id="{B97C71E8-AE56-4577-AA2F-D7D6942FA309}"/>
              </a:ext>
            </a:extLst>
          </p:cNvPr>
          <p:cNvSpPr>
            <a:spLocks noGrp="1"/>
          </p:cNvSpPr>
          <p:nvPr>
            <p:ph sz="half" idx="1"/>
          </p:nvPr>
        </p:nvSpPr>
        <p:spPr>
          <a:xfrm>
            <a:off x="838199" y="1047135"/>
            <a:ext cx="10797073" cy="5280216"/>
          </a:xfrm>
        </p:spPr>
        <p:txBody>
          <a:bodyPr>
            <a:normAutofit fontScale="62500" lnSpcReduction="20000"/>
          </a:bodyPr>
          <a:lstStyle/>
          <a:p>
            <a:pPr marL="0" indent="0">
              <a:buNone/>
            </a:pPr>
            <a:r>
              <a:rPr lang="en-US" dirty="0"/>
              <a:t>Subcontracting benefits to a prime contractor – </a:t>
            </a:r>
          </a:p>
          <a:p>
            <a:pPr fontAlgn="base"/>
            <a:r>
              <a:rPr lang="en-US" b="1" dirty="0"/>
              <a:t>Money</a:t>
            </a:r>
            <a:r>
              <a:rPr lang="en-US" dirty="0"/>
              <a:t>. Subcontractors cost less than employees and don’t come with a long-term financial commitment.</a:t>
            </a:r>
          </a:p>
          <a:p>
            <a:pPr fontAlgn="base"/>
            <a:r>
              <a:rPr lang="en-US" b="1" dirty="0"/>
              <a:t>Time</a:t>
            </a:r>
            <a:r>
              <a:rPr lang="en-US" dirty="0"/>
              <a:t>. Outsourcing work to subcontractors can free up time to focus on big-picture problems.</a:t>
            </a:r>
          </a:p>
          <a:p>
            <a:pPr fontAlgn="base"/>
            <a:r>
              <a:rPr lang="en-US" b="1" dirty="0"/>
              <a:t>Flexibility</a:t>
            </a:r>
            <a:r>
              <a:rPr lang="en-US" dirty="0"/>
              <a:t>. Many businesses choose subcontractors for the flexibility they offer without the commitment to long-term employment and businesses can easily increase and decrease capacity.</a:t>
            </a:r>
          </a:p>
          <a:p>
            <a:pPr fontAlgn="base"/>
            <a:r>
              <a:rPr lang="en-US" b="1" dirty="0"/>
              <a:t>Expertise</a:t>
            </a:r>
            <a:r>
              <a:rPr lang="en-US" dirty="0"/>
              <a:t>. Subcontractors add tools to your toolbox. </a:t>
            </a:r>
          </a:p>
          <a:p>
            <a:pPr fontAlgn="base"/>
            <a:r>
              <a:rPr lang="en-US" b="1" dirty="0"/>
              <a:t>Simplicity</a:t>
            </a:r>
            <a:r>
              <a:rPr lang="en-US" dirty="0"/>
              <a:t>. When you subcontract, you only have a fraction of the paperwork that comes with hiring a fulltime employee.</a:t>
            </a:r>
          </a:p>
          <a:p>
            <a:r>
              <a:rPr lang="en-US" b="1" dirty="0"/>
              <a:t>Gaining past performance .  </a:t>
            </a:r>
            <a:r>
              <a:rPr lang="en-US" dirty="0"/>
              <a:t>Working with partners (prime contractors)  will allow you to gain past performance that you might not be able to gain elsewhere because they've already developed relationships. Building up your past performance is like a track record to use when you go after future work. You have a better chance at winning work when you have a credible record.</a:t>
            </a:r>
          </a:p>
          <a:p>
            <a:pPr fontAlgn="base"/>
            <a:endParaRPr lang="en-US" dirty="0"/>
          </a:p>
          <a:p>
            <a:pPr marL="0" indent="0">
              <a:buNone/>
            </a:pPr>
            <a:endParaRPr lang="en-US" dirty="0"/>
          </a:p>
          <a:p>
            <a:pPr marL="0" indent="0">
              <a:buNone/>
            </a:pPr>
            <a:r>
              <a:rPr lang="en-US" dirty="0"/>
              <a:t>Subcontracting opportunities are posted on the following:</a:t>
            </a:r>
          </a:p>
          <a:p>
            <a:r>
              <a:rPr lang="en-US" sz="2000" dirty="0">
                <a:hlinkClick r:id="rId2"/>
              </a:rPr>
              <a:t>Subcontracting Network database</a:t>
            </a:r>
            <a:r>
              <a:rPr lang="en-US" sz="2000" dirty="0"/>
              <a:t> (SBA’s sub-net) </a:t>
            </a:r>
          </a:p>
          <a:p>
            <a:r>
              <a:rPr lang="en-US" sz="2000" dirty="0">
                <a:hlinkClick r:id="rId3"/>
              </a:rPr>
              <a:t>General Services Administration’s Subcontracting Directory for Small Businesses </a:t>
            </a:r>
            <a:endParaRPr lang="en-US" sz="2000" dirty="0"/>
          </a:p>
          <a:p>
            <a:r>
              <a:rPr lang="en-US" sz="2000" dirty="0">
                <a:hlinkClick r:id="rId4"/>
              </a:rPr>
              <a:t>Department of Defense Subcontracting Opportunity Directory </a:t>
            </a:r>
            <a:endParaRPr lang="en-US" sz="2000" dirty="0"/>
          </a:p>
          <a:p>
            <a:r>
              <a:rPr lang="en-US" sz="2000" dirty="0">
                <a:hlinkClick r:id="rId5"/>
              </a:rPr>
              <a:t>SBA’s Directory of Federal Government Prime Contractors with a Subcontracting Plan</a:t>
            </a:r>
            <a:endParaRPr lang="en-US" sz="2000" dirty="0"/>
          </a:p>
          <a:p>
            <a:endParaRPr lang="en-US" dirty="0"/>
          </a:p>
        </p:txBody>
      </p:sp>
      <p:sp>
        <p:nvSpPr>
          <p:cNvPr id="5" name="Slide Number Placeholder 4">
            <a:extLst>
              <a:ext uri="{FF2B5EF4-FFF2-40B4-BE49-F238E27FC236}">
                <a16:creationId xmlns:a16="http://schemas.microsoft.com/office/drawing/2014/main" id="{F523CA9F-6C63-475A-92AF-81995D092E02}"/>
              </a:ext>
            </a:extLst>
          </p:cNvPr>
          <p:cNvSpPr>
            <a:spLocks noGrp="1"/>
          </p:cNvSpPr>
          <p:nvPr>
            <p:ph type="sldNum" sz="quarter" idx="12"/>
          </p:nvPr>
        </p:nvSpPr>
        <p:spPr/>
        <p:txBody>
          <a:bodyPr/>
          <a:lstStyle/>
          <a:p>
            <a:fld id="{B1AB44B9-F1EC-4F4B-88D4-413245C9CD3E}" type="slidenum">
              <a:rPr lang="en-US" smtClean="0"/>
              <a:t>22</a:t>
            </a:fld>
            <a:endParaRPr lang="en-US"/>
          </a:p>
        </p:txBody>
      </p:sp>
    </p:spTree>
    <p:extLst>
      <p:ext uri="{BB962C8B-B14F-4D97-AF65-F5344CB8AC3E}">
        <p14:creationId xmlns:p14="http://schemas.microsoft.com/office/powerpoint/2010/main" val="1186707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CCB6-F9A8-4731-BCB6-B84D96471D87}"/>
              </a:ext>
            </a:extLst>
          </p:cNvPr>
          <p:cNvSpPr>
            <a:spLocks noGrp="1"/>
          </p:cNvSpPr>
          <p:nvPr>
            <p:ph type="title"/>
          </p:nvPr>
        </p:nvSpPr>
        <p:spPr/>
        <p:txBody>
          <a:bodyPr/>
          <a:lstStyle/>
          <a:p>
            <a:r>
              <a:rPr lang="en-US" dirty="0"/>
              <a:t>Research</a:t>
            </a:r>
          </a:p>
        </p:txBody>
      </p:sp>
      <p:sp>
        <p:nvSpPr>
          <p:cNvPr id="3" name="Content Placeholder 2">
            <a:extLst>
              <a:ext uri="{FF2B5EF4-FFF2-40B4-BE49-F238E27FC236}">
                <a16:creationId xmlns:a16="http://schemas.microsoft.com/office/drawing/2014/main" id="{EF490C5A-5D5A-41B6-86C2-AED751F1D52E}"/>
              </a:ext>
            </a:extLst>
          </p:cNvPr>
          <p:cNvSpPr>
            <a:spLocks noGrp="1"/>
          </p:cNvSpPr>
          <p:nvPr>
            <p:ph sz="half" idx="1"/>
          </p:nvPr>
        </p:nvSpPr>
        <p:spPr>
          <a:xfrm>
            <a:off x="838200" y="1276350"/>
            <a:ext cx="10515600" cy="5051001"/>
          </a:xfrm>
        </p:spPr>
        <p:txBody>
          <a:bodyPr>
            <a:normAutofit/>
          </a:bodyPr>
          <a:lstStyle/>
          <a:p>
            <a:pPr marL="0" indent="0">
              <a:buFontTx/>
              <a:buNone/>
              <a:defRPr/>
            </a:pPr>
            <a:r>
              <a:rPr lang="en-US" altLang="en-US" sz="4400" dirty="0"/>
              <a:t>Before applying, does the government use the product or service that I provide?</a:t>
            </a:r>
            <a:r>
              <a:rPr lang="en-US" altLang="en-US" sz="4400" b="1" dirty="0"/>
              <a:t> </a:t>
            </a:r>
          </a:p>
          <a:p>
            <a:pPr>
              <a:buFont typeface="Wingdings" panose="05000000000000000000" pitchFamily="2" charset="2"/>
              <a:buChar char="§"/>
              <a:defRPr/>
            </a:pPr>
            <a:r>
              <a:rPr lang="en-US" altLang="en-US" dirty="0">
                <a:hlinkClick r:id="rId2"/>
              </a:rPr>
              <a:t>www.beta.sam.gov</a:t>
            </a:r>
            <a:r>
              <a:rPr lang="en-US" altLang="en-US" dirty="0"/>
              <a:t> </a:t>
            </a:r>
          </a:p>
          <a:p>
            <a:pPr>
              <a:buFont typeface="Wingdings" panose="05000000000000000000" pitchFamily="2" charset="2"/>
              <a:buChar char="§"/>
              <a:defRPr/>
            </a:pPr>
            <a:r>
              <a:rPr lang="en-US" altLang="en-US" dirty="0">
                <a:hlinkClick r:id="rId3"/>
              </a:rPr>
              <a:t>www.usaspending.gov</a:t>
            </a:r>
            <a:r>
              <a:rPr lang="en-US" altLang="en-US" dirty="0"/>
              <a:t> </a:t>
            </a:r>
          </a:p>
          <a:p>
            <a:pPr>
              <a:buFont typeface="Wingdings" panose="05000000000000000000" pitchFamily="2" charset="2"/>
              <a:buChar char="§"/>
              <a:defRPr/>
            </a:pPr>
            <a:r>
              <a:rPr lang="en-US" altLang="en-US" dirty="0">
                <a:hlinkClick r:id="rId4"/>
              </a:rPr>
              <a:t>www.fpds.gov</a:t>
            </a:r>
            <a:r>
              <a:rPr lang="en-US" altLang="en-US" dirty="0"/>
              <a:t>   </a:t>
            </a:r>
          </a:p>
          <a:p>
            <a:pPr>
              <a:buFont typeface="Wingdings" panose="05000000000000000000" pitchFamily="2" charset="2"/>
              <a:buChar char="§"/>
              <a:defRPr/>
            </a:pPr>
            <a:r>
              <a:rPr lang="en-US" altLang="en-US" dirty="0"/>
              <a:t>Review the ‘wish list’ or forecast of agencies </a:t>
            </a:r>
            <a:r>
              <a:rPr lang="en-US" altLang="en-US" dirty="0">
                <a:hlinkClick r:id="rId5"/>
              </a:rPr>
              <a:t>https://acquisition.gov/procurement-forecasts?searchTerms=forecast</a:t>
            </a:r>
            <a:r>
              <a:rPr lang="en-US" altLang="en-US" dirty="0"/>
              <a:t>  </a:t>
            </a:r>
          </a:p>
          <a:p>
            <a:pPr>
              <a:buFont typeface="Wingdings" panose="05000000000000000000" pitchFamily="2" charset="2"/>
              <a:buChar char="§"/>
              <a:defRPr/>
            </a:pPr>
            <a:r>
              <a:rPr lang="en-US" altLang="en-US" dirty="0"/>
              <a:t>Attend a procurement marketing/matchmaking event and visit with contracting officers</a:t>
            </a:r>
          </a:p>
          <a:p>
            <a:endParaRPr lang="en-US" dirty="0"/>
          </a:p>
        </p:txBody>
      </p:sp>
      <p:sp>
        <p:nvSpPr>
          <p:cNvPr id="5" name="Slide Number Placeholder 4">
            <a:extLst>
              <a:ext uri="{FF2B5EF4-FFF2-40B4-BE49-F238E27FC236}">
                <a16:creationId xmlns:a16="http://schemas.microsoft.com/office/drawing/2014/main" id="{BFB3F79C-3C82-450D-8BEB-843F57523067}"/>
              </a:ext>
            </a:extLst>
          </p:cNvPr>
          <p:cNvSpPr>
            <a:spLocks noGrp="1"/>
          </p:cNvSpPr>
          <p:nvPr>
            <p:ph type="sldNum" sz="quarter" idx="12"/>
          </p:nvPr>
        </p:nvSpPr>
        <p:spPr/>
        <p:txBody>
          <a:bodyPr/>
          <a:lstStyle/>
          <a:p>
            <a:fld id="{B1AB44B9-F1EC-4F4B-88D4-413245C9CD3E}" type="slidenum">
              <a:rPr lang="en-US" smtClean="0"/>
              <a:t>23</a:t>
            </a:fld>
            <a:endParaRPr lang="en-US"/>
          </a:p>
        </p:txBody>
      </p:sp>
    </p:spTree>
    <p:extLst>
      <p:ext uri="{BB962C8B-B14F-4D97-AF65-F5344CB8AC3E}">
        <p14:creationId xmlns:p14="http://schemas.microsoft.com/office/powerpoint/2010/main" val="3523849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74800" y="503269"/>
            <a:ext cx="9042400" cy="914400"/>
          </a:xfrm>
        </p:spPr>
        <p:txBody>
          <a:bodyPr/>
          <a:lstStyle/>
          <a:p>
            <a:r>
              <a:rPr lang="en-US" altLang="en-US" dirty="0"/>
              <a:t>Myths of the 8(a) Program</a:t>
            </a:r>
          </a:p>
        </p:txBody>
      </p:sp>
      <p:sp>
        <p:nvSpPr>
          <p:cNvPr id="16387" name="Content Placeholder 2"/>
          <p:cNvSpPr>
            <a:spLocks noGrp="1"/>
          </p:cNvSpPr>
          <p:nvPr>
            <p:ph sz="half" idx="1"/>
          </p:nvPr>
        </p:nvSpPr>
        <p:spPr>
          <a:xfrm>
            <a:off x="914400" y="1754155"/>
            <a:ext cx="10363200" cy="4114800"/>
          </a:xfrm>
        </p:spPr>
        <p:txBody>
          <a:bodyPr>
            <a:normAutofit lnSpcReduction="10000"/>
          </a:bodyPr>
          <a:lstStyle/>
          <a:p>
            <a:pPr>
              <a:buFont typeface="Wingdings" panose="05000000000000000000" pitchFamily="2" charset="2"/>
              <a:buChar char="§"/>
              <a:defRPr/>
            </a:pPr>
            <a:r>
              <a:rPr lang="en-US" altLang="en-US" dirty="0"/>
              <a:t>Once I get certified, contracting officers will call and give me contracts.</a:t>
            </a:r>
          </a:p>
          <a:p>
            <a:pPr>
              <a:buFont typeface="Wingdings" panose="05000000000000000000" pitchFamily="2" charset="2"/>
              <a:buChar char="§"/>
              <a:defRPr/>
            </a:pPr>
            <a:endParaRPr lang="en-US" altLang="en-US" dirty="0"/>
          </a:p>
          <a:p>
            <a:pPr>
              <a:buFont typeface="Wingdings" panose="05000000000000000000" pitchFamily="2" charset="2"/>
              <a:buChar char="§"/>
              <a:defRPr/>
            </a:pPr>
            <a:r>
              <a:rPr lang="en-US" altLang="en-US" dirty="0"/>
              <a:t>Federal Government agencies have to give me contracts once I’m 8(a) certified.</a:t>
            </a:r>
          </a:p>
          <a:p>
            <a:pPr>
              <a:buFont typeface="Wingdings" panose="05000000000000000000" pitchFamily="2" charset="2"/>
              <a:buChar char="§"/>
              <a:defRPr/>
            </a:pPr>
            <a:endParaRPr lang="en-US" altLang="en-US" dirty="0"/>
          </a:p>
          <a:p>
            <a:pPr>
              <a:buFont typeface="Wingdings" panose="05000000000000000000" pitchFamily="2" charset="2"/>
              <a:buChar char="§"/>
              <a:defRPr/>
            </a:pPr>
            <a:r>
              <a:rPr lang="en-US" altLang="en-US" dirty="0"/>
              <a:t>If I never get a contract, SBA can extend my 9-year term.</a:t>
            </a:r>
          </a:p>
          <a:p>
            <a:pPr>
              <a:buFont typeface="Wingdings" panose="05000000000000000000" pitchFamily="2" charset="2"/>
              <a:buChar char="§"/>
              <a:defRPr/>
            </a:pPr>
            <a:endParaRPr lang="en-US" altLang="en-US" dirty="0"/>
          </a:p>
          <a:p>
            <a:pPr marL="0" indent="0">
              <a:buFontTx/>
              <a:buNone/>
              <a:defRPr/>
            </a:pPr>
            <a:r>
              <a:rPr lang="en-US" altLang="en-US" dirty="0"/>
              <a:t> </a:t>
            </a:r>
          </a:p>
        </p:txBody>
      </p:sp>
      <p:sp>
        <p:nvSpPr>
          <p:cNvPr id="2" name="Slide Number Placeholder 1"/>
          <p:cNvSpPr>
            <a:spLocks noGrp="1"/>
          </p:cNvSpPr>
          <p:nvPr>
            <p:ph type="sldNum" sz="quarter" idx="12"/>
          </p:nvPr>
        </p:nvSpPr>
        <p:spPr/>
        <p:txBody>
          <a:bodyPr/>
          <a:lstStyle/>
          <a:p>
            <a:fld id="{B1AB44B9-F1EC-4F4B-88D4-413245C9CD3E}" type="slidenum">
              <a:rPr lang="en-US" smtClean="0"/>
              <a:t>24</a:t>
            </a:fld>
            <a:endParaRPr lang="en-US"/>
          </a:p>
        </p:txBody>
      </p:sp>
    </p:spTree>
    <p:extLst>
      <p:ext uri="{BB962C8B-B14F-4D97-AF65-F5344CB8AC3E}">
        <p14:creationId xmlns:p14="http://schemas.microsoft.com/office/powerpoint/2010/main" val="2294944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DF91-D79A-40BF-8480-2DA4D98FB73A}"/>
              </a:ext>
            </a:extLst>
          </p:cNvPr>
          <p:cNvSpPr>
            <a:spLocks noGrp="1"/>
          </p:cNvSpPr>
          <p:nvPr>
            <p:ph type="title"/>
          </p:nvPr>
        </p:nvSpPr>
        <p:spPr/>
        <p:txBody>
          <a:bodyPr/>
          <a:lstStyle/>
          <a:p>
            <a:r>
              <a:rPr lang="en-US" dirty="0"/>
              <a:t>When should you apply?  Not too soon…</a:t>
            </a:r>
          </a:p>
        </p:txBody>
      </p:sp>
      <p:sp>
        <p:nvSpPr>
          <p:cNvPr id="3" name="Content Placeholder 2">
            <a:extLst>
              <a:ext uri="{FF2B5EF4-FFF2-40B4-BE49-F238E27FC236}">
                <a16:creationId xmlns:a16="http://schemas.microsoft.com/office/drawing/2014/main" id="{2988AF04-DA89-444F-A927-DDB5C6DE657D}"/>
              </a:ext>
            </a:extLst>
          </p:cNvPr>
          <p:cNvSpPr>
            <a:spLocks noGrp="1"/>
          </p:cNvSpPr>
          <p:nvPr>
            <p:ph sz="half" idx="1"/>
          </p:nvPr>
        </p:nvSpPr>
        <p:spPr>
          <a:xfrm>
            <a:off x="838199" y="1362075"/>
            <a:ext cx="10658475" cy="4814888"/>
          </a:xfrm>
        </p:spPr>
        <p:txBody>
          <a:bodyPr/>
          <a:lstStyle/>
          <a:p>
            <a:pPr marL="0" indent="0" algn="ctr">
              <a:buNone/>
            </a:pPr>
            <a:r>
              <a:rPr lang="en-US" dirty="0"/>
              <a:t>Are you ready?  Remember 8(a) is a </a:t>
            </a:r>
          </a:p>
          <a:p>
            <a:pPr marL="0" indent="0" algn="ctr">
              <a:buNone/>
            </a:pPr>
            <a:r>
              <a:rPr lang="en-US" dirty="0"/>
              <a:t>one-time nine-year certification program</a:t>
            </a:r>
          </a:p>
          <a:p>
            <a:pPr algn="ctr"/>
            <a:endParaRPr lang="en-US" dirty="0"/>
          </a:p>
          <a:p>
            <a:r>
              <a:rPr lang="en-US" dirty="0"/>
              <a:t>Do you have the </a:t>
            </a:r>
            <a:r>
              <a:rPr lang="en-US" b="1" dirty="0"/>
              <a:t>CAPACITY</a:t>
            </a:r>
            <a:r>
              <a:rPr lang="en-US" dirty="0"/>
              <a:t> to deliver on federal contracts?</a:t>
            </a:r>
          </a:p>
          <a:p>
            <a:r>
              <a:rPr lang="en-US" dirty="0"/>
              <a:t>Do you have the sufficient </a:t>
            </a:r>
            <a:r>
              <a:rPr lang="en-US" b="1" dirty="0"/>
              <a:t>CASH FLOW</a:t>
            </a:r>
            <a:r>
              <a:rPr lang="en-US" dirty="0"/>
              <a:t>?</a:t>
            </a:r>
          </a:p>
          <a:p>
            <a:r>
              <a:rPr lang="en-US" dirty="0"/>
              <a:t>Have you demonstrated </a:t>
            </a:r>
            <a:r>
              <a:rPr lang="en-US" b="1" dirty="0"/>
              <a:t>CAPABILITY</a:t>
            </a:r>
            <a:r>
              <a:rPr lang="en-US" dirty="0"/>
              <a:t>?</a:t>
            </a:r>
          </a:p>
          <a:p>
            <a:r>
              <a:rPr lang="en-US" dirty="0"/>
              <a:t>Can you demonstrate successful </a:t>
            </a:r>
            <a:r>
              <a:rPr lang="en-US" b="1" dirty="0"/>
              <a:t>PAST PERFORMANCE</a:t>
            </a:r>
            <a:r>
              <a:rPr lang="en-US" dirty="0"/>
              <a:t>?</a:t>
            </a:r>
          </a:p>
          <a:p>
            <a:r>
              <a:rPr lang="en-US" dirty="0"/>
              <a:t>Are you open to </a:t>
            </a:r>
            <a:r>
              <a:rPr lang="en-US" b="1" dirty="0"/>
              <a:t>ADVICE</a:t>
            </a:r>
            <a:r>
              <a:rPr lang="en-US" dirty="0"/>
              <a:t> on growing your business?</a:t>
            </a:r>
          </a:p>
        </p:txBody>
      </p:sp>
      <p:sp>
        <p:nvSpPr>
          <p:cNvPr id="5" name="Slide Number Placeholder 4">
            <a:extLst>
              <a:ext uri="{FF2B5EF4-FFF2-40B4-BE49-F238E27FC236}">
                <a16:creationId xmlns:a16="http://schemas.microsoft.com/office/drawing/2014/main" id="{14A17968-5976-4EE2-A5F4-43AE63FC953B}"/>
              </a:ext>
            </a:extLst>
          </p:cNvPr>
          <p:cNvSpPr>
            <a:spLocks noGrp="1"/>
          </p:cNvSpPr>
          <p:nvPr>
            <p:ph type="sldNum" sz="quarter" idx="12"/>
          </p:nvPr>
        </p:nvSpPr>
        <p:spPr/>
        <p:txBody>
          <a:bodyPr/>
          <a:lstStyle/>
          <a:p>
            <a:fld id="{B1AB44B9-F1EC-4F4B-88D4-413245C9CD3E}" type="slidenum">
              <a:rPr lang="en-US" smtClean="0"/>
              <a:t>25</a:t>
            </a:fld>
            <a:endParaRPr lang="en-US"/>
          </a:p>
        </p:txBody>
      </p:sp>
    </p:spTree>
    <p:extLst>
      <p:ext uri="{BB962C8B-B14F-4D97-AF65-F5344CB8AC3E}">
        <p14:creationId xmlns:p14="http://schemas.microsoft.com/office/powerpoint/2010/main" val="3021446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3A29-6F41-42F6-BF31-D22E8B020305}"/>
              </a:ext>
            </a:extLst>
          </p:cNvPr>
          <p:cNvSpPr>
            <a:spLocks noGrp="1"/>
          </p:cNvSpPr>
          <p:nvPr>
            <p:ph type="title"/>
          </p:nvPr>
        </p:nvSpPr>
        <p:spPr/>
        <p:txBody>
          <a:bodyPr/>
          <a:lstStyle/>
          <a:p>
            <a:r>
              <a:rPr lang="en-US" dirty="0"/>
              <a:t>Accessing Your Business and Basic Requirements</a:t>
            </a:r>
          </a:p>
        </p:txBody>
      </p:sp>
      <p:sp>
        <p:nvSpPr>
          <p:cNvPr id="3" name="Content Placeholder 2">
            <a:extLst>
              <a:ext uri="{FF2B5EF4-FFF2-40B4-BE49-F238E27FC236}">
                <a16:creationId xmlns:a16="http://schemas.microsoft.com/office/drawing/2014/main" id="{29F600D3-0EC1-4181-94A7-DD2CC7962CE7}"/>
              </a:ext>
            </a:extLst>
          </p:cNvPr>
          <p:cNvSpPr>
            <a:spLocks noGrp="1"/>
          </p:cNvSpPr>
          <p:nvPr>
            <p:ph sz="half" idx="1"/>
          </p:nvPr>
        </p:nvSpPr>
        <p:spPr>
          <a:xfrm>
            <a:off x="838200" y="1453512"/>
            <a:ext cx="10967013" cy="4923350"/>
          </a:xfrm>
        </p:spPr>
        <p:txBody>
          <a:bodyPr/>
          <a:lstStyle/>
          <a:p>
            <a:pPr marL="0" indent="0">
              <a:buNone/>
            </a:pPr>
            <a:r>
              <a:rPr lang="en-US" dirty="0"/>
              <a:t>Evaluate your small business to see if it has what it takes to win a government contract.   </a:t>
            </a:r>
          </a:p>
          <a:p>
            <a:pPr marL="0" indent="0">
              <a:buNone/>
            </a:pPr>
            <a:r>
              <a:rPr lang="en-US" dirty="0">
                <a:hlinkClick r:id="rId2"/>
              </a:rPr>
              <a:t>https://www.sba.gov/federal-contracting/contracting-guide/assess-your-business</a:t>
            </a:r>
            <a:endParaRPr lang="en-US" dirty="0"/>
          </a:p>
          <a:p>
            <a:pPr marL="0" indent="0">
              <a:buNone/>
            </a:pPr>
            <a:endParaRPr lang="en-US" dirty="0"/>
          </a:p>
          <a:p>
            <a:pPr marL="0" indent="0">
              <a:buNone/>
            </a:pPr>
            <a:r>
              <a:rPr lang="en-US" dirty="0"/>
              <a:t>Your small business must meet some basic requirements before you can compete for government contracts.  </a:t>
            </a:r>
          </a:p>
          <a:p>
            <a:pPr marL="0" indent="0">
              <a:buNone/>
            </a:pPr>
            <a:r>
              <a:rPr lang="en-US" dirty="0">
                <a:hlinkClick r:id="rId3"/>
              </a:rPr>
              <a:t>https://www.sba.gov/federal-contracting/contracting-guide/basic-requirements</a:t>
            </a:r>
            <a:r>
              <a:rPr lang="en-US" dirty="0"/>
              <a:t> </a:t>
            </a:r>
          </a:p>
        </p:txBody>
      </p:sp>
      <p:sp>
        <p:nvSpPr>
          <p:cNvPr id="5" name="Slide Number Placeholder 4">
            <a:extLst>
              <a:ext uri="{FF2B5EF4-FFF2-40B4-BE49-F238E27FC236}">
                <a16:creationId xmlns:a16="http://schemas.microsoft.com/office/drawing/2014/main" id="{45B18F21-EC49-4D80-9FD0-BD8957CB26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1382697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65200" y="446150"/>
            <a:ext cx="10363200" cy="914400"/>
          </a:xfrm>
        </p:spPr>
        <p:txBody>
          <a:bodyPr/>
          <a:lstStyle/>
          <a:p>
            <a:r>
              <a:rPr lang="en-US" altLang="en-US" dirty="0"/>
              <a:t>Consultant Fees</a:t>
            </a:r>
          </a:p>
        </p:txBody>
      </p:sp>
      <p:sp>
        <p:nvSpPr>
          <p:cNvPr id="26627" name="Content Placeholder 2"/>
          <p:cNvSpPr>
            <a:spLocks noGrp="1"/>
          </p:cNvSpPr>
          <p:nvPr>
            <p:ph sz="half" idx="1"/>
          </p:nvPr>
        </p:nvSpPr>
        <p:spPr>
          <a:xfrm>
            <a:off x="812800" y="1600200"/>
            <a:ext cx="10668000" cy="4114800"/>
          </a:xfrm>
        </p:spPr>
        <p:txBody>
          <a:bodyPr/>
          <a:lstStyle/>
          <a:p>
            <a:pPr>
              <a:buFont typeface="Wingdings" panose="05000000000000000000" pitchFamily="2" charset="2"/>
              <a:buChar char="§"/>
            </a:pPr>
            <a:r>
              <a:rPr lang="en-US" altLang="en-US" dirty="0"/>
              <a:t>Firms </a:t>
            </a:r>
            <a:r>
              <a:rPr lang="en-US" altLang="en-US" b="1" dirty="0"/>
              <a:t>ARE NOT REQUIRED</a:t>
            </a:r>
            <a:r>
              <a:rPr lang="en-US" altLang="en-US" dirty="0"/>
              <a:t> to pay a consultant for assistance to apply for SBA’s certification programs. Consider cost/benefit of hiring a consultant when an existing employee could assist with the application process.</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Contact local APEX Accelerator (formerly known as Procurement Technical Assistance Center PTAC) for assistance FREE OF CHARGE.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2979746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02735" y="381000"/>
            <a:ext cx="9347200" cy="914400"/>
          </a:xfrm>
        </p:spPr>
        <p:txBody>
          <a:bodyPr/>
          <a:lstStyle/>
          <a:p>
            <a:r>
              <a:rPr lang="en-US" altLang="en-US" dirty="0"/>
              <a:t>Assistance Available</a:t>
            </a:r>
          </a:p>
        </p:txBody>
      </p:sp>
      <p:sp>
        <p:nvSpPr>
          <p:cNvPr id="8195" name="Content Placeholder 2"/>
          <p:cNvSpPr>
            <a:spLocks noGrp="1"/>
          </p:cNvSpPr>
          <p:nvPr>
            <p:ph sz="half" idx="1"/>
          </p:nvPr>
        </p:nvSpPr>
        <p:spPr>
          <a:xfrm>
            <a:off x="914400" y="1138844"/>
            <a:ext cx="10464800" cy="4423756"/>
          </a:xfrm>
        </p:spPr>
        <p:txBody>
          <a:bodyPr>
            <a:normAutofit/>
          </a:bodyPr>
          <a:lstStyle/>
          <a:p>
            <a:pPr marL="0" indent="0">
              <a:buFontTx/>
              <a:buNone/>
              <a:defRPr/>
            </a:pPr>
            <a:r>
              <a:rPr lang="en-US" sz="2600" dirty="0"/>
              <a:t>APEX Accelerators provide local, in-person counseling and training services.  APEX Accelerators provide no cost technical assistance to businesses that want to sell products and services to federal, state and/or local governments. </a:t>
            </a:r>
          </a:p>
          <a:p>
            <a:pPr marL="0" indent="0">
              <a:buFontTx/>
              <a:buNone/>
              <a:defRPr/>
            </a:pPr>
            <a:endParaRPr lang="en-US" sz="2600" dirty="0"/>
          </a:p>
          <a:p>
            <a:pPr marL="0" indent="0">
              <a:buFontTx/>
              <a:buNone/>
              <a:defRPr/>
            </a:pPr>
            <a:r>
              <a:rPr lang="en-US" sz="2600" dirty="0"/>
              <a:t>SAM Assistance - System for Award Management (SAM) registration is FREE, and your APEX Accelerator can help you with this and everything else you need to sell to agencies at little or no charge.</a:t>
            </a:r>
          </a:p>
          <a:p>
            <a:pPr>
              <a:defRPr/>
            </a:pPr>
            <a:endParaRPr lang="en-US" sz="1800" dirty="0"/>
          </a:p>
          <a:p>
            <a:pPr marL="109537" indent="0" algn="ctr">
              <a:buFontTx/>
              <a:buNone/>
              <a:defRPr/>
            </a:pPr>
            <a:r>
              <a:rPr lang="en-US" sz="1800" dirty="0"/>
              <a:t>       </a:t>
            </a:r>
            <a:r>
              <a:rPr lang="en-US" sz="3200" dirty="0">
                <a:hlinkClick r:id="rId2"/>
              </a:rPr>
              <a:t>Local your local APEX Accelerator </a:t>
            </a:r>
            <a:endParaRPr lang="en-US" sz="3200" dirty="0"/>
          </a:p>
          <a:p>
            <a:pPr>
              <a:defRPr/>
            </a:pPr>
            <a:endParaRPr lang="en-US" dirty="0"/>
          </a:p>
          <a:p>
            <a:pPr>
              <a:defRPr/>
            </a:pPr>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1308800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76446" y="228600"/>
            <a:ext cx="10363200" cy="914400"/>
          </a:xfrm>
        </p:spPr>
        <p:txBody>
          <a:bodyPr/>
          <a:lstStyle/>
          <a:p>
            <a:r>
              <a:rPr lang="en-US" altLang="en-US" dirty="0"/>
              <a:t>8(a) Application </a:t>
            </a:r>
          </a:p>
        </p:txBody>
      </p:sp>
      <p:sp>
        <p:nvSpPr>
          <p:cNvPr id="28675" name="Content Placeholder 2"/>
          <p:cNvSpPr>
            <a:spLocks noGrp="1"/>
          </p:cNvSpPr>
          <p:nvPr>
            <p:ph sz="half" idx="1"/>
          </p:nvPr>
        </p:nvSpPr>
        <p:spPr>
          <a:xfrm>
            <a:off x="812799" y="1143000"/>
            <a:ext cx="10899833" cy="5051300"/>
          </a:xfrm>
        </p:spPr>
        <p:txBody>
          <a:bodyPr>
            <a:normAutofit fontScale="55000" lnSpcReduction="20000"/>
          </a:bodyPr>
          <a:lstStyle/>
          <a:p>
            <a:pPr>
              <a:buFont typeface="Wingdings" panose="05000000000000000000" pitchFamily="2" charset="2"/>
              <a:buChar char="§"/>
            </a:pPr>
            <a:r>
              <a:rPr lang="en-US" altLang="en-US" dirty="0">
                <a:hlinkClick r:id="rId2"/>
              </a:rPr>
              <a:t>www.certify.sba.gov</a:t>
            </a:r>
            <a:r>
              <a:rPr lang="en-US" altLang="en-US" dirty="0"/>
              <a:t> – upload documents</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hlinkClick r:id="rId3"/>
              </a:rPr>
              <a:t>8(a) guidance </a:t>
            </a:r>
            <a:r>
              <a:rPr lang="en-US" altLang="en-US" dirty="0"/>
              <a:t>on completing application </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Should be in business for at least 2 years before applying. </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Must have an active profile in </a:t>
            </a:r>
            <a:r>
              <a:rPr lang="en-US" altLang="en-US" dirty="0">
                <a:hlinkClick r:id="rId4"/>
              </a:rPr>
              <a:t>www.sam.gov</a:t>
            </a:r>
            <a:r>
              <a:rPr lang="en-US" altLang="en-US" dirty="0"/>
              <a:t> and SBA’s Dynamic Small Business Search (DSBS) before applying. </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One-time eligibility for business and qualified disadvantaged individual(s).</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8(a) firms must complete an annual review to show they continue to meet program eligibility requirements. </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Additional information - </a:t>
            </a:r>
            <a:r>
              <a:rPr lang="en-US" altLang="en-US" dirty="0">
                <a:hlinkClick r:id="rId5"/>
              </a:rPr>
              <a:t>https://www.sba.gov/federal-contracting/contracting-assistance-programs/8a-business-development-program</a:t>
            </a:r>
            <a:r>
              <a:rPr lang="en-US" altLang="en-US" dirty="0"/>
              <a:t>  </a:t>
            </a:r>
          </a:p>
          <a:p>
            <a:pPr marL="0" indent="0">
              <a:buNone/>
            </a:pPr>
            <a:endParaRPr lang="en-US" b="1" dirty="0"/>
          </a:p>
          <a:p>
            <a:pPr marL="0" indent="0">
              <a:buNone/>
            </a:pPr>
            <a:r>
              <a:rPr lang="en-US" b="1" dirty="0"/>
              <a:t> </a:t>
            </a:r>
          </a:p>
          <a:p>
            <a:endParaRPr lang="en-US" altLang="en-US" sz="3200" dirty="0"/>
          </a:p>
          <a:p>
            <a:endParaRPr lang="en-US" altLang="en-US" dirty="0"/>
          </a:p>
        </p:txBody>
      </p:sp>
      <p:sp>
        <p:nvSpPr>
          <p:cNvPr id="2" name="Slide Number Placeholder 1"/>
          <p:cNvSpPr>
            <a:spLocks noGrp="1"/>
          </p:cNvSpPr>
          <p:nvPr>
            <p:ph type="sldNum" sz="quarter" idx="12"/>
          </p:nvPr>
        </p:nvSpPr>
        <p:spPr/>
        <p:txBody>
          <a:bodyPr/>
          <a:lstStyle/>
          <a:p>
            <a:fld id="{B1AB44B9-F1EC-4F4B-88D4-413245C9CD3E}" type="slidenum">
              <a:rPr lang="en-US" smtClean="0"/>
              <a:t>29</a:t>
            </a:fld>
            <a:endParaRPr lang="en-US"/>
          </a:p>
        </p:txBody>
      </p:sp>
    </p:spTree>
    <p:extLst>
      <p:ext uri="{BB962C8B-B14F-4D97-AF65-F5344CB8AC3E}">
        <p14:creationId xmlns:p14="http://schemas.microsoft.com/office/powerpoint/2010/main" val="2121000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19613" y="228600"/>
            <a:ext cx="11785600" cy="914400"/>
          </a:xfrm>
        </p:spPr>
        <p:txBody>
          <a:bodyPr/>
          <a:lstStyle/>
          <a:p>
            <a:r>
              <a:rPr lang="en-US" altLang="en-US" dirty="0"/>
              <a:t>General Information</a:t>
            </a:r>
          </a:p>
        </p:txBody>
      </p:sp>
      <p:sp>
        <p:nvSpPr>
          <p:cNvPr id="3077" name="Rectangle 3"/>
          <p:cNvSpPr>
            <a:spLocks noGrp="1" noChangeArrowheads="1"/>
          </p:cNvSpPr>
          <p:nvPr>
            <p:ph type="body" sz="half" idx="1"/>
          </p:nvPr>
        </p:nvSpPr>
        <p:spPr>
          <a:xfrm>
            <a:off x="711200" y="1143000"/>
            <a:ext cx="7924800" cy="5105400"/>
          </a:xfrm>
        </p:spPr>
        <p:txBody>
          <a:bodyPr/>
          <a:lstStyle/>
          <a:p>
            <a:pPr>
              <a:lnSpc>
                <a:spcPct val="90000"/>
              </a:lnSpc>
              <a:defRPr/>
            </a:pPr>
            <a:endParaRPr lang="en-US" altLang="en-US" sz="2800" dirty="0"/>
          </a:p>
          <a:p>
            <a:pPr marL="0" indent="0">
              <a:lnSpc>
                <a:spcPct val="90000"/>
              </a:lnSpc>
              <a:buFontTx/>
              <a:buNone/>
              <a:defRPr/>
            </a:pPr>
            <a:r>
              <a:rPr lang="en-US" altLang="en-US" sz="2800" dirty="0"/>
              <a:t>The 8(a) BD Program is a business development program for small disadvantaged businesses that are owned and controlled at least 51% by socially and economically disadvantaged individuals, or entity owned businesses, by gaining access to the economic mainstream in the federal contracting arena.  </a:t>
            </a:r>
          </a:p>
        </p:txBody>
      </p:sp>
      <p:pic>
        <p:nvPicPr>
          <p:cNvPr id="3078" name="Picture 4" descr="j0295311[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8229600" y="3733801"/>
            <a:ext cx="3744384" cy="2378075"/>
          </a:xfrm>
        </p:spPr>
      </p:pic>
      <p:sp>
        <p:nvSpPr>
          <p:cNvPr id="2" name="Slide Number Placeholder 1"/>
          <p:cNvSpPr>
            <a:spLocks noGrp="1"/>
          </p:cNvSpPr>
          <p:nvPr>
            <p:ph type="sldNum" sz="quarter" idx="11"/>
          </p:nvPr>
        </p:nvSpPr>
        <p:spPr/>
        <p:txBody>
          <a:bodyPr/>
          <a:lstStyle/>
          <a:p>
            <a:pPr>
              <a:defRPr/>
            </a:pPr>
            <a:fld id="{5977298B-2731-43A6-9E98-3D158D5795DB}" type="slidenum">
              <a:rPr lang="en-US" smtClean="0"/>
              <a:pPr>
                <a:defRPr/>
              </a:pPr>
              <a:t>3</a:t>
            </a:fld>
            <a:endParaRPr lang="en-US" dirty="0"/>
          </a:p>
        </p:txBody>
      </p:sp>
    </p:spTree>
    <p:extLst>
      <p:ext uri="{BB962C8B-B14F-4D97-AF65-F5344CB8AC3E}">
        <p14:creationId xmlns:p14="http://schemas.microsoft.com/office/powerpoint/2010/main" val="3291398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76446" y="228600"/>
            <a:ext cx="10363200" cy="914400"/>
          </a:xfrm>
        </p:spPr>
        <p:txBody>
          <a:bodyPr/>
          <a:lstStyle/>
          <a:p>
            <a:r>
              <a:rPr lang="en-US" altLang="en-US" dirty="0"/>
              <a:t>8(a) regulations </a:t>
            </a:r>
          </a:p>
        </p:txBody>
      </p:sp>
      <p:sp>
        <p:nvSpPr>
          <p:cNvPr id="28675" name="Content Placeholder 2"/>
          <p:cNvSpPr>
            <a:spLocks noGrp="1"/>
          </p:cNvSpPr>
          <p:nvPr>
            <p:ph sz="half" idx="1"/>
          </p:nvPr>
        </p:nvSpPr>
        <p:spPr>
          <a:xfrm>
            <a:off x="812800" y="1413376"/>
            <a:ext cx="10769600" cy="4495800"/>
          </a:xfrm>
        </p:spPr>
        <p:txBody>
          <a:bodyPr>
            <a:normAutofit/>
          </a:bodyPr>
          <a:lstStyle/>
          <a:p>
            <a:pPr>
              <a:buFont typeface="Wingdings" panose="05000000000000000000" pitchFamily="2" charset="2"/>
              <a:buChar char="§"/>
            </a:pPr>
            <a:r>
              <a:rPr lang="en-US" altLang="en-US" dirty="0"/>
              <a:t>SBA’s Standard Operating Procedure (SOP) 80 05</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Code of Federal Regulations (CFR) Part 124</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Federal Acquisition Regulation (FAR) Part 19 </a:t>
            </a:r>
          </a:p>
          <a:p>
            <a:pPr marL="0" indent="0">
              <a:buNone/>
            </a:pPr>
            <a:endParaRPr lang="en-US" altLang="en-US" dirty="0"/>
          </a:p>
        </p:txBody>
      </p:sp>
      <p:sp>
        <p:nvSpPr>
          <p:cNvPr id="2" name="Slide Number Placeholder 1"/>
          <p:cNvSpPr>
            <a:spLocks noGrp="1"/>
          </p:cNvSpPr>
          <p:nvPr>
            <p:ph type="sldNum" sz="quarter" idx="12"/>
          </p:nvPr>
        </p:nvSpPr>
        <p:spPr/>
        <p:txBody>
          <a:bodyPr/>
          <a:lstStyle/>
          <a:p>
            <a:fld id="{B1AB44B9-F1EC-4F4B-88D4-413245C9CD3E}" type="slidenum">
              <a:rPr lang="en-US" smtClean="0"/>
              <a:t>30</a:t>
            </a:fld>
            <a:endParaRPr lang="en-US"/>
          </a:p>
        </p:txBody>
      </p:sp>
    </p:spTree>
    <p:extLst>
      <p:ext uri="{BB962C8B-B14F-4D97-AF65-F5344CB8AC3E}">
        <p14:creationId xmlns:p14="http://schemas.microsoft.com/office/powerpoint/2010/main" val="135266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63BB-4886-43F1-BE07-E12D47182D95}"/>
              </a:ext>
            </a:extLst>
          </p:cNvPr>
          <p:cNvSpPr>
            <a:spLocks noGrp="1"/>
          </p:cNvSpPr>
          <p:nvPr>
            <p:ph type="title"/>
          </p:nvPr>
        </p:nvSpPr>
        <p:spPr/>
        <p:txBody>
          <a:bodyPr/>
          <a:lstStyle/>
          <a:p>
            <a:r>
              <a:rPr lang="en-US" dirty="0"/>
              <a:t>MPA Program Qualifications</a:t>
            </a:r>
          </a:p>
        </p:txBody>
      </p:sp>
      <p:sp>
        <p:nvSpPr>
          <p:cNvPr id="3" name="Content Placeholder 2">
            <a:extLst>
              <a:ext uri="{FF2B5EF4-FFF2-40B4-BE49-F238E27FC236}">
                <a16:creationId xmlns:a16="http://schemas.microsoft.com/office/drawing/2014/main" id="{0BC79BF5-F3E1-4BAC-87A4-16171CC0258E}"/>
              </a:ext>
            </a:extLst>
          </p:cNvPr>
          <p:cNvSpPr>
            <a:spLocks noGrp="1"/>
          </p:cNvSpPr>
          <p:nvPr>
            <p:ph idx="1"/>
          </p:nvPr>
        </p:nvSpPr>
        <p:spPr>
          <a:xfrm>
            <a:off x="2076450" y="888882"/>
            <a:ext cx="7886700" cy="5314950"/>
          </a:xfrm>
        </p:spPr>
        <p:txBody>
          <a:bodyPr>
            <a:normAutofit fontScale="70000" lnSpcReduction="20000"/>
          </a:bodyPr>
          <a:lstStyle/>
          <a:p>
            <a:pPr marL="0" indent="0">
              <a:buNone/>
            </a:pPr>
            <a:r>
              <a:rPr lang="en-US" b="0" i="0" dirty="0">
                <a:solidFill>
                  <a:srgbClr val="1B1E29"/>
                </a:solidFill>
                <a:effectLst/>
                <a:latin typeface="Source Sans Pro" panose="020B0503030403020204" pitchFamily="34" charset="0"/>
              </a:rPr>
              <a:t>To qualify as a protégé, your business must:</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Be a </a:t>
            </a:r>
            <a:r>
              <a:rPr lang="en-US" b="0" i="0" dirty="0">
                <a:solidFill>
                  <a:srgbClr val="007DBC"/>
                </a:solidFill>
                <a:effectLst/>
                <a:latin typeface="Source Sans Pro" panose="020B0503030403020204" pitchFamily="34" charset="0"/>
                <a:hlinkClick r:id="rId2"/>
              </a:rPr>
              <a:t>small business</a:t>
            </a:r>
            <a:r>
              <a:rPr lang="en-US" b="0" i="0" dirty="0">
                <a:solidFill>
                  <a:srgbClr val="1B1E29"/>
                </a:solidFill>
                <a:effectLst/>
                <a:latin typeface="Source Sans Pro" panose="020B0503030403020204" pitchFamily="34" charset="0"/>
              </a:rPr>
              <a:t> with industry experience using SBA's </a:t>
            </a:r>
            <a:r>
              <a:rPr lang="en-US" b="0" i="0" dirty="0">
                <a:solidFill>
                  <a:srgbClr val="58ACEF"/>
                </a:solidFill>
                <a:effectLst/>
                <a:latin typeface="Source Sans Pro" panose="020B0503030403020204" pitchFamily="34" charset="0"/>
                <a:hlinkClick r:id="rId3"/>
              </a:rPr>
              <a:t>table of small business size standards</a:t>
            </a:r>
            <a:r>
              <a:rPr lang="en-US" b="0" i="0" dirty="0">
                <a:solidFill>
                  <a:srgbClr val="1B1E29"/>
                </a:solidFill>
                <a:effectLst/>
                <a:latin typeface="Source Sans Pro" panose="020B0503030403020204" pitchFamily="34" charset="0"/>
              </a:rPr>
              <a:t>. </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Be organized for profit or as an agricultural cooperative.</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Have a proposed mentor prior to applying for the program.</a:t>
            </a:r>
          </a:p>
          <a:p>
            <a:pPr algn="l"/>
            <a:endParaRPr lang="en-US" b="0" i="0" dirty="0">
              <a:solidFill>
                <a:srgbClr val="1B1E29"/>
              </a:solidFill>
              <a:effectLst/>
              <a:latin typeface="Source Sans Pro" panose="020B0503030403020204" pitchFamily="34" charset="0"/>
            </a:endParaRPr>
          </a:p>
          <a:p>
            <a:pPr marL="0" indent="0">
              <a:buNone/>
            </a:pPr>
            <a:r>
              <a:rPr lang="en-US" b="0" i="0" dirty="0">
                <a:solidFill>
                  <a:srgbClr val="1B1E29"/>
                </a:solidFill>
                <a:effectLst/>
                <a:latin typeface="Source Sans Pro" panose="020B0503030403020204" pitchFamily="34" charset="0"/>
              </a:rPr>
              <a:t>To qualify as a mentor, your business must:</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Be organized for profit</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Be able to carry out its responsibilities to assist the protégé</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Possess good character</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Not appear on the federal list of debarred or suspended contractors</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Be able to impart value to a protégé firm due to lessons learned and practical experience gained or through its knowledge of general business operations and government contracting.</a:t>
            </a:r>
            <a:br>
              <a:rPr lang="en-US" b="0" i="0" dirty="0">
                <a:solidFill>
                  <a:srgbClr val="1B1E29"/>
                </a:solidFill>
                <a:effectLst/>
                <a:latin typeface="Source Sans Pro" panose="020B0503030403020204" pitchFamily="34" charset="0"/>
              </a:rPr>
            </a:br>
            <a:r>
              <a:rPr lang="en-US" b="0" i="0" dirty="0">
                <a:solidFill>
                  <a:srgbClr val="1B1E29"/>
                </a:solidFill>
                <a:effectLst/>
                <a:latin typeface="Source Sans Pro" panose="020B0503030403020204" pitchFamily="34" charset="0"/>
              </a:rPr>
              <a:t> </a:t>
            </a:r>
          </a:p>
          <a:p>
            <a:pPr algn="l">
              <a:buFont typeface="Arial" panose="020B0604020202020204" pitchFamily="34" charset="0"/>
              <a:buChar char="•"/>
            </a:pPr>
            <a:endParaRPr lang="en-US" dirty="0">
              <a:solidFill>
                <a:srgbClr val="1B1E29"/>
              </a:solidFill>
              <a:latin typeface="Source Sans Pro" panose="020B0503030403020204" pitchFamily="34" charset="0"/>
            </a:endParaRPr>
          </a:p>
          <a:p>
            <a:pPr marL="0" indent="0">
              <a:buNone/>
            </a:pPr>
            <a:r>
              <a:rPr lang="en-US" b="0" i="0" dirty="0">
                <a:solidFill>
                  <a:srgbClr val="1B1E29"/>
                </a:solidFill>
                <a:effectLst/>
                <a:latin typeface="Source Sans Pro" panose="020B0503030403020204" pitchFamily="34" charset="0"/>
              </a:rPr>
              <a:t>For SBA to approve the Mentor-Protégé Agreement:</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SBA must determine that the mentor-provided assistance will promote real developmental gains for the protégé, not just act as a vehicle to receive federal small business set-asides.</a:t>
            </a:r>
          </a:p>
          <a:p>
            <a:pPr algn="l">
              <a:buFont typeface="Arial" panose="020B0604020202020204" pitchFamily="34" charset="0"/>
              <a:buChar char="•"/>
            </a:pPr>
            <a:r>
              <a:rPr lang="en-US" b="0" i="0" dirty="0">
                <a:solidFill>
                  <a:srgbClr val="1B1E29"/>
                </a:solidFill>
                <a:effectLst/>
                <a:latin typeface="Source Sans Pro" panose="020B0503030403020204" pitchFamily="34" charset="0"/>
              </a:rPr>
              <a:t>An applicant protégé and its prospective mentor may not be affiliated at the time of application.</a:t>
            </a:r>
          </a:p>
          <a:p>
            <a:pPr marL="0" indent="0">
              <a:buNone/>
            </a:pPr>
            <a:br>
              <a:rPr lang="en-US" b="0" i="0" dirty="0">
                <a:solidFill>
                  <a:srgbClr val="1B1E29"/>
                </a:solidFill>
                <a:effectLst/>
                <a:latin typeface="Source Sans Pro" panose="020B0503030403020204" pitchFamily="34" charset="0"/>
              </a:rPr>
            </a:br>
            <a:r>
              <a:rPr lang="en-US" b="0" i="0" dirty="0">
                <a:solidFill>
                  <a:srgbClr val="1B1E29"/>
                </a:solidFill>
                <a:effectLst/>
                <a:latin typeface="Source Sans Pro" panose="020B0503030403020204" pitchFamily="34" charset="0"/>
              </a:rPr>
              <a:t> </a:t>
            </a:r>
          </a:p>
          <a:p>
            <a:endParaRPr lang="en-US" dirty="0"/>
          </a:p>
        </p:txBody>
      </p:sp>
      <p:sp>
        <p:nvSpPr>
          <p:cNvPr id="4" name="Slide Number Placeholder 3">
            <a:extLst>
              <a:ext uri="{FF2B5EF4-FFF2-40B4-BE49-F238E27FC236}">
                <a16:creationId xmlns:a16="http://schemas.microsoft.com/office/drawing/2014/main" id="{F28003ED-EE2D-4ABF-A55A-1EFD2B202F04}"/>
              </a:ext>
            </a:extLst>
          </p:cNvPr>
          <p:cNvSpPr>
            <a:spLocks noGrp="1"/>
          </p:cNvSpPr>
          <p:nvPr>
            <p:ph type="sldNum" sz="quarter" idx="12"/>
          </p:nvPr>
        </p:nvSpPr>
        <p:spPr/>
        <p:txBody>
          <a:bodyPr/>
          <a:lstStyle/>
          <a:p>
            <a:fld id="{B1AB44B9-F1EC-4F4B-88D4-413245C9CD3E}" type="slidenum">
              <a:rPr lang="en-US">
                <a:solidFill>
                  <a:srgbClr val="1B1E29">
                    <a:tint val="75000"/>
                  </a:srgbClr>
                </a:solidFill>
              </a:rPr>
              <a:pPr/>
              <a:t>31</a:t>
            </a:fld>
            <a:endParaRPr lang="en-US">
              <a:solidFill>
                <a:srgbClr val="1B1E29">
                  <a:tint val="75000"/>
                </a:srgbClr>
              </a:solidFill>
            </a:endParaRPr>
          </a:p>
        </p:txBody>
      </p:sp>
    </p:spTree>
    <p:extLst>
      <p:ext uri="{BB962C8B-B14F-4D97-AF65-F5344CB8AC3E}">
        <p14:creationId xmlns:p14="http://schemas.microsoft.com/office/powerpoint/2010/main" val="59401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6EC1EBF-FDB4-3745-B8FD-5125DB63D6C2}"/>
              </a:ext>
              <a:ext uri="{C183D7F6-B498-43B3-948B-1728B52AA6E4}">
                <adec:decorative xmlns:adec="http://schemas.microsoft.com/office/drawing/2017/decorative" val="1"/>
              </a:ext>
            </a:extLst>
          </p:cNvPr>
          <p:cNvSpPr>
            <a:spLocks noChangeAspect="1"/>
          </p:cNvSpPr>
          <p:nvPr/>
        </p:nvSpPr>
        <p:spPr>
          <a:xfrm>
            <a:off x="2316403" y="1815193"/>
            <a:ext cx="1305302" cy="1301335"/>
          </a:xfrm>
          <a:prstGeom prst="ellipse">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spc="-113" dirty="0">
              <a:solidFill>
                <a:srgbClr val="FFFFFF"/>
              </a:solidFill>
              <a:latin typeface="Calibri" panose="020F0502020204030204"/>
            </a:endParaRPr>
          </a:p>
        </p:txBody>
      </p:sp>
      <p:sp>
        <p:nvSpPr>
          <p:cNvPr id="17" name="Oval 16">
            <a:extLst>
              <a:ext uri="{FF2B5EF4-FFF2-40B4-BE49-F238E27FC236}">
                <a16:creationId xmlns:a16="http://schemas.microsoft.com/office/drawing/2014/main" id="{642C1193-9A40-D14E-94A9-56B5E465EA1F}"/>
              </a:ext>
              <a:ext uri="{C183D7F6-B498-43B3-948B-1728B52AA6E4}">
                <adec:decorative xmlns:adec="http://schemas.microsoft.com/office/drawing/2017/decorative" val="1"/>
              </a:ext>
            </a:extLst>
          </p:cNvPr>
          <p:cNvSpPr>
            <a:spLocks noChangeAspect="1"/>
          </p:cNvSpPr>
          <p:nvPr/>
        </p:nvSpPr>
        <p:spPr>
          <a:xfrm>
            <a:off x="8480908" y="3859291"/>
            <a:ext cx="1305302" cy="1301335"/>
          </a:xfrm>
          <a:prstGeom prst="ellipse">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spc="-113" dirty="0">
              <a:solidFill>
                <a:srgbClr val="FFFFFF"/>
              </a:solidFill>
              <a:latin typeface="Calibri" panose="020F0502020204030204"/>
            </a:endParaRPr>
          </a:p>
        </p:txBody>
      </p:sp>
      <p:sp>
        <p:nvSpPr>
          <p:cNvPr id="18" name="Oval 17">
            <a:extLst>
              <a:ext uri="{FF2B5EF4-FFF2-40B4-BE49-F238E27FC236}">
                <a16:creationId xmlns:a16="http://schemas.microsoft.com/office/drawing/2014/main" id="{B0467C6F-9A03-F04A-BA74-EC9E9360CAEC}"/>
              </a:ext>
              <a:ext uri="{C183D7F6-B498-43B3-948B-1728B52AA6E4}">
                <adec:decorative xmlns:adec="http://schemas.microsoft.com/office/drawing/2017/decorative" val="1"/>
              </a:ext>
            </a:extLst>
          </p:cNvPr>
          <p:cNvSpPr>
            <a:spLocks noChangeAspect="1"/>
          </p:cNvSpPr>
          <p:nvPr/>
        </p:nvSpPr>
        <p:spPr>
          <a:xfrm>
            <a:off x="5416972" y="1815193"/>
            <a:ext cx="1305302" cy="1301335"/>
          </a:xfrm>
          <a:prstGeom prst="ellipse">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spc="-113" dirty="0">
              <a:solidFill>
                <a:srgbClr val="FFFFFF"/>
              </a:solidFill>
              <a:latin typeface="Calibri" panose="020F0502020204030204"/>
            </a:endParaRPr>
          </a:p>
        </p:txBody>
      </p:sp>
      <p:sp>
        <p:nvSpPr>
          <p:cNvPr id="19" name="Oval 18">
            <a:extLst>
              <a:ext uri="{FF2B5EF4-FFF2-40B4-BE49-F238E27FC236}">
                <a16:creationId xmlns:a16="http://schemas.microsoft.com/office/drawing/2014/main" id="{CD47FDDA-BA85-A544-9012-9B8B59DEF635}"/>
              </a:ext>
              <a:ext uri="{C183D7F6-B498-43B3-948B-1728B52AA6E4}">
                <adec:decorative xmlns:adec="http://schemas.microsoft.com/office/drawing/2017/decorative" val="1"/>
              </a:ext>
            </a:extLst>
          </p:cNvPr>
          <p:cNvSpPr>
            <a:spLocks noChangeAspect="1"/>
          </p:cNvSpPr>
          <p:nvPr/>
        </p:nvSpPr>
        <p:spPr>
          <a:xfrm>
            <a:off x="8480908" y="1810727"/>
            <a:ext cx="1305302" cy="1301334"/>
          </a:xfrm>
          <a:prstGeom prst="ellipse">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spc="-113" dirty="0">
              <a:solidFill>
                <a:srgbClr val="FFFFFF"/>
              </a:solidFill>
              <a:latin typeface="Calibri" panose="020F0502020204030204"/>
            </a:endParaRPr>
          </a:p>
        </p:txBody>
      </p:sp>
      <p:sp>
        <p:nvSpPr>
          <p:cNvPr id="22" name="Oval 21">
            <a:extLst>
              <a:ext uri="{FF2B5EF4-FFF2-40B4-BE49-F238E27FC236}">
                <a16:creationId xmlns:a16="http://schemas.microsoft.com/office/drawing/2014/main" id="{77A323D6-34C3-AF42-AD41-E2E97525F343}"/>
              </a:ext>
              <a:ext uri="{C183D7F6-B498-43B3-948B-1728B52AA6E4}">
                <adec:decorative xmlns:adec="http://schemas.microsoft.com/office/drawing/2017/decorative" val="1"/>
              </a:ext>
            </a:extLst>
          </p:cNvPr>
          <p:cNvSpPr>
            <a:spLocks noChangeAspect="1"/>
          </p:cNvSpPr>
          <p:nvPr/>
        </p:nvSpPr>
        <p:spPr>
          <a:xfrm>
            <a:off x="2405791" y="3859291"/>
            <a:ext cx="1305302" cy="1301335"/>
          </a:xfrm>
          <a:prstGeom prst="ellipse">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spc="-113" dirty="0">
              <a:solidFill>
                <a:srgbClr val="FFFFFF"/>
              </a:solidFill>
              <a:latin typeface="Calibri" panose="020F0502020204030204"/>
            </a:endParaRPr>
          </a:p>
        </p:txBody>
      </p:sp>
      <p:sp>
        <p:nvSpPr>
          <p:cNvPr id="25" name="TextBox 24">
            <a:extLst>
              <a:ext uri="{FF2B5EF4-FFF2-40B4-BE49-F238E27FC236}">
                <a16:creationId xmlns:a16="http://schemas.microsoft.com/office/drawing/2014/main" id="{0ACB35B0-AAE2-E64F-BB8F-21DE6BE286E8}"/>
              </a:ext>
            </a:extLst>
          </p:cNvPr>
          <p:cNvSpPr txBox="1"/>
          <p:nvPr/>
        </p:nvSpPr>
        <p:spPr>
          <a:xfrm>
            <a:off x="1566969" y="3154654"/>
            <a:ext cx="2626036" cy="646331"/>
          </a:xfrm>
          <a:prstGeom prst="rect">
            <a:avLst/>
          </a:prstGeom>
          <a:noFill/>
        </p:spPr>
        <p:txBody>
          <a:bodyPr wrap="square" rtlCol="0">
            <a:spAutoFit/>
          </a:bodyPr>
          <a:lstStyle/>
          <a:p>
            <a:pPr algn="ctr">
              <a:defRPr/>
            </a:pPr>
            <a:r>
              <a:rPr lang="en-US" dirty="0">
                <a:solidFill>
                  <a:srgbClr val="1B1E29"/>
                </a:solidFill>
                <a:latin typeface="Source Sans Pro" panose="020B0503030403020204" pitchFamily="34" charset="0"/>
                <a:ea typeface="Source Sans Pro" panose="020B0503030403020204" pitchFamily="34" charset="0"/>
              </a:rPr>
              <a:t>MANAGEMENT &amp; TECHNICAL ASSISTANCE</a:t>
            </a:r>
          </a:p>
        </p:txBody>
      </p:sp>
      <p:sp>
        <p:nvSpPr>
          <p:cNvPr id="26" name="TextBox 25">
            <a:extLst>
              <a:ext uri="{FF2B5EF4-FFF2-40B4-BE49-F238E27FC236}">
                <a16:creationId xmlns:a16="http://schemas.microsoft.com/office/drawing/2014/main" id="{D0056669-0460-614D-8BDD-1160AB0B45DC}"/>
              </a:ext>
            </a:extLst>
          </p:cNvPr>
          <p:cNvSpPr txBox="1"/>
          <p:nvPr/>
        </p:nvSpPr>
        <p:spPr>
          <a:xfrm>
            <a:off x="5231529" y="3145538"/>
            <a:ext cx="1676186" cy="646331"/>
          </a:xfrm>
          <a:prstGeom prst="rect">
            <a:avLst/>
          </a:prstGeom>
          <a:noFill/>
        </p:spPr>
        <p:txBody>
          <a:bodyPr wrap="square" rtlCol="0">
            <a:spAutoFit/>
          </a:bodyPr>
          <a:lstStyle/>
          <a:p>
            <a:pPr algn="ctr">
              <a:defRPr/>
            </a:pPr>
            <a:r>
              <a:rPr lang="en-US" dirty="0">
                <a:solidFill>
                  <a:srgbClr val="1B1E29"/>
                </a:solidFill>
                <a:latin typeface="Source Sans Pro" panose="020B0503030403020204" pitchFamily="34" charset="0"/>
                <a:ea typeface="Source Sans Pro" panose="020B0503030403020204" pitchFamily="34" charset="0"/>
              </a:rPr>
              <a:t>FINANCIAL ASSISTANCE</a:t>
            </a:r>
          </a:p>
        </p:txBody>
      </p:sp>
      <p:sp>
        <p:nvSpPr>
          <p:cNvPr id="34" name="TextBox 33">
            <a:extLst>
              <a:ext uri="{FF2B5EF4-FFF2-40B4-BE49-F238E27FC236}">
                <a16:creationId xmlns:a16="http://schemas.microsoft.com/office/drawing/2014/main" id="{2D4F8CBC-3E4A-5848-BFB2-F490AA537432}"/>
              </a:ext>
            </a:extLst>
          </p:cNvPr>
          <p:cNvSpPr txBox="1"/>
          <p:nvPr/>
        </p:nvSpPr>
        <p:spPr>
          <a:xfrm>
            <a:off x="4758162" y="5181218"/>
            <a:ext cx="2675676" cy="646331"/>
          </a:xfrm>
          <a:prstGeom prst="rect">
            <a:avLst/>
          </a:prstGeom>
          <a:noFill/>
        </p:spPr>
        <p:txBody>
          <a:bodyPr wrap="square" rtlCol="0">
            <a:spAutoFit/>
          </a:bodyPr>
          <a:lstStyle/>
          <a:p>
            <a:pPr algn="ctr">
              <a:defRPr/>
            </a:pPr>
            <a:r>
              <a:rPr lang="en-US" dirty="0">
                <a:solidFill>
                  <a:srgbClr val="1B1E29"/>
                </a:solidFill>
                <a:latin typeface="Source Sans Pro" panose="020B0503030403020204" pitchFamily="34" charset="0"/>
                <a:ea typeface="Source Sans Pro" panose="020B0503030403020204" pitchFamily="34" charset="0"/>
              </a:rPr>
              <a:t>BUSINESS DEVELOPMENT ASSISTANCE</a:t>
            </a:r>
          </a:p>
        </p:txBody>
      </p:sp>
      <p:sp>
        <p:nvSpPr>
          <p:cNvPr id="35" name="TextBox 34">
            <a:extLst>
              <a:ext uri="{FF2B5EF4-FFF2-40B4-BE49-F238E27FC236}">
                <a16:creationId xmlns:a16="http://schemas.microsoft.com/office/drawing/2014/main" id="{762267AB-DCA9-C241-8D31-E5ACBD4DC174}"/>
              </a:ext>
            </a:extLst>
          </p:cNvPr>
          <p:cNvSpPr txBox="1"/>
          <p:nvPr/>
        </p:nvSpPr>
        <p:spPr>
          <a:xfrm>
            <a:off x="8097611" y="3146475"/>
            <a:ext cx="2071897" cy="646331"/>
          </a:xfrm>
          <a:prstGeom prst="rect">
            <a:avLst/>
          </a:prstGeom>
          <a:noFill/>
        </p:spPr>
        <p:txBody>
          <a:bodyPr wrap="square" rtlCol="0">
            <a:spAutoFit/>
          </a:bodyPr>
          <a:lstStyle/>
          <a:p>
            <a:pPr algn="ctr">
              <a:defRPr/>
            </a:pPr>
            <a:r>
              <a:rPr lang="en-US" dirty="0">
                <a:solidFill>
                  <a:srgbClr val="1B1E29"/>
                </a:solidFill>
                <a:latin typeface="Source Sans Pro" panose="020B0503030403020204" pitchFamily="34" charset="0"/>
                <a:ea typeface="Source Sans Pro" panose="020B0503030403020204" pitchFamily="34" charset="0"/>
              </a:rPr>
              <a:t>CONTRACTING ASSISTANCE</a:t>
            </a:r>
          </a:p>
        </p:txBody>
      </p:sp>
      <p:pic>
        <p:nvPicPr>
          <p:cNvPr id="37" name="Picture 36">
            <a:extLst>
              <a:ext uri="{FF2B5EF4-FFF2-40B4-BE49-F238E27FC236}">
                <a16:creationId xmlns:a16="http://schemas.microsoft.com/office/drawing/2014/main" id="{D7F4351C-3E3E-8944-84F8-1FF14A35DAF8}"/>
              </a:ext>
              <a:ext uri="{C183D7F6-B498-43B3-948B-1728B52AA6E4}">
                <adec:decorative xmlns:adec="http://schemas.microsoft.com/office/drawing/2017/decorative" val="1"/>
              </a:ext>
            </a:extLst>
          </p:cNvPr>
          <p:cNvPicPr>
            <a:picLocks noChangeAspect="1"/>
          </p:cNvPicPr>
          <p:nvPr/>
        </p:nvPicPr>
        <p:blipFill rotWithShape="1">
          <a:blip r:embed="rId3"/>
          <a:srcRect l="5890" r="5891" b="13847"/>
          <a:stretch/>
        </p:blipFill>
        <p:spPr>
          <a:xfrm>
            <a:off x="8729599" y="4082441"/>
            <a:ext cx="807922" cy="788987"/>
          </a:xfrm>
          <a:prstGeom prst="rect">
            <a:avLst/>
          </a:prstGeom>
        </p:spPr>
      </p:pic>
      <p:pic>
        <p:nvPicPr>
          <p:cNvPr id="5" name="Picture 4">
            <a:extLst>
              <a:ext uri="{FF2B5EF4-FFF2-40B4-BE49-F238E27FC236}">
                <a16:creationId xmlns:a16="http://schemas.microsoft.com/office/drawing/2014/main" id="{6DBD6689-B4B6-544F-BC44-779C5FEDCE67}"/>
              </a:ext>
              <a:ext uri="{C183D7F6-B498-43B3-948B-1728B52AA6E4}">
                <adec:decorative xmlns:adec="http://schemas.microsoft.com/office/drawing/2017/decorative" val="1"/>
              </a:ext>
            </a:extLst>
          </p:cNvPr>
          <p:cNvPicPr>
            <a:picLocks noChangeAspect="1"/>
          </p:cNvPicPr>
          <p:nvPr/>
        </p:nvPicPr>
        <p:blipFill rotWithShape="1">
          <a:blip r:embed="rId4"/>
          <a:srcRect l="7309" t="7006" r="8766" b="21161"/>
          <a:stretch/>
        </p:blipFill>
        <p:spPr>
          <a:xfrm>
            <a:off x="2492641" y="2051325"/>
            <a:ext cx="952824" cy="815537"/>
          </a:xfrm>
          <a:prstGeom prst="rect">
            <a:avLst/>
          </a:prstGeom>
        </p:spPr>
      </p:pic>
      <p:pic>
        <p:nvPicPr>
          <p:cNvPr id="7" name="Picture 6">
            <a:extLst>
              <a:ext uri="{FF2B5EF4-FFF2-40B4-BE49-F238E27FC236}">
                <a16:creationId xmlns:a16="http://schemas.microsoft.com/office/drawing/2014/main" id="{78B1547F-5FEE-B04F-80C5-86B7FEA57BFD}"/>
              </a:ext>
              <a:ext uri="{C183D7F6-B498-43B3-948B-1728B52AA6E4}">
                <adec:decorative xmlns:adec="http://schemas.microsoft.com/office/drawing/2017/decorative" val="1"/>
              </a:ext>
            </a:extLst>
          </p:cNvPr>
          <p:cNvPicPr>
            <a:picLocks noChangeAspect="1"/>
          </p:cNvPicPr>
          <p:nvPr/>
        </p:nvPicPr>
        <p:blipFill rotWithShape="1">
          <a:blip r:embed="rId5"/>
          <a:srcRect l="7308" t="11026" r="7308" b="24669"/>
          <a:stretch/>
        </p:blipFill>
        <p:spPr>
          <a:xfrm>
            <a:off x="5574914" y="2107069"/>
            <a:ext cx="952786" cy="717581"/>
          </a:xfrm>
          <a:prstGeom prst="rect">
            <a:avLst/>
          </a:prstGeom>
        </p:spPr>
      </p:pic>
      <p:sp>
        <p:nvSpPr>
          <p:cNvPr id="20" name="Oval 19">
            <a:extLst>
              <a:ext uri="{FF2B5EF4-FFF2-40B4-BE49-F238E27FC236}">
                <a16:creationId xmlns:a16="http://schemas.microsoft.com/office/drawing/2014/main" id="{568348FC-8750-F948-B65B-CCC8D6F1239A}"/>
              </a:ext>
              <a:ext uri="{C183D7F6-B498-43B3-948B-1728B52AA6E4}">
                <adec:decorative xmlns:adec="http://schemas.microsoft.com/office/drawing/2017/decorative" val="1"/>
              </a:ext>
            </a:extLst>
          </p:cNvPr>
          <p:cNvSpPr>
            <a:spLocks noChangeAspect="1"/>
          </p:cNvSpPr>
          <p:nvPr/>
        </p:nvSpPr>
        <p:spPr>
          <a:xfrm>
            <a:off x="5443350" y="3879659"/>
            <a:ext cx="1305302" cy="1301335"/>
          </a:xfrm>
          <a:prstGeom prst="ellipse">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spc="-113" dirty="0">
              <a:solidFill>
                <a:srgbClr val="FFFFFF"/>
              </a:solidFill>
              <a:latin typeface="Calibri" panose="020F0502020204030204"/>
            </a:endParaRPr>
          </a:p>
        </p:txBody>
      </p:sp>
      <p:sp>
        <p:nvSpPr>
          <p:cNvPr id="21" name="TextBox 20">
            <a:extLst>
              <a:ext uri="{FF2B5EF4-FFF2-40B4-BE49-F238E27FC236}">
                <a16:creationId xmlns:a16="http://schemas.microsoft.com/office/drawing/2014/main" id="{12194991-DAA0-F74D-A7B9-469B0995C533}"/>
              </a:ext>
            </a:extLst>
          </p:cNvPr>
          <p:cNvSpPr txBox="1"/>
          <p:nvPr/>
        </p:nvSpPr>
        <p:spPr>
          <a:xfrm>
            <a:off x="1670172" y="5181217"/>
            <a:ext cx="2776538" cy="646331"/>
          </a:xfrm>
          <a:prstGeom prst="rect">
            <a:avLst/>
          </a:prstGeom>
          <a:noFill/>
        </p:spPr>
        <p:txBody>
          <a:bodyPr wrap="square" rtlCol="0">
            <a:spAutoFit/>
          </a:bodyPr>
          <a:lstStyle/>
          <a:p>
            <a:pPr algn="ctr">
              <a:defRPr/>
            </a:pPr>
            <a:r>
              <a:rPr lang="en-US" dirty="0">
                <a:solidFill>
                  <a:srgbClr val="1B1E29"/>
                </a:solidFill>
                <a:latin typeface="Source Sans Pro" panose="020B0503030403020204" pitchFamily="34" charset="0"/>
                <a:ea typeface="Source Sans Pro" panose="020B0503030403020204" pitchFamily="34" charset="0"/>
              </a:rPr>
              <a:t>INTERNATIONAL TRADE EDUCATION</a:t>
            </a:r>
          </a:p>
        </p:txBody>
      </p:sp>
      <p:sp>
        <p:nvSpPr>
          <p:cNvPr id="23" name="TextBox 22">
            <a:extLst>
              <a:ext uri="{FF2B5EF4-FFF2-40B4-BE49-F238E27FC236}">
                <a16:creationId xmlns:a16="http://schemas.microsoft.com/office/drawing/2014/main" id="{6D019DBC-92EC-8849-B2A5-79CBBBDD779E}"/>
              </a:ext>
            </a:extLst>
          </p:cNvPr>
          <p:cNvSpPr txBox="1"/>
          <p:nvPr/>
        </p:nvSpPr>
        <p:spPr>
          <a:xfrm>
            <a:off x="8097611" y="5186473"/>
            <a:ext cx="2071897" cy="646331"/>
          </a:xfrm>
          <a:prstGeom prst="rect">
            <a:avLst/>
          </a:prstGeom>
          <a:noFill/>
        </p:spPr>
        <p:txBody>
          <a:bodyPr wrap="square" rtlCol="0">
            <a:spAutoFit/>
          </a:bodyPr>
          <a:lstStyle/>
          <a:p>
            <a:pPr algn="ctr">
              <a:defRPr/>
            </a:pPr>
            <a:r>
              <a:rPr lang="en-US" dirty="0">
                <a:solidFill>
                  <a:srgbClr val="1B1E29"/>
                </a:solidFill>
                <a:latin typeface="Source Sans Pro" panose="020B0503030403020204" pitchFamily="34" charset="0"/>
                <a:ea typeface="Source Sans Pro" panose="020B0503030403020204" pitchFamily="34" charset="0"/>
              </a:rPr>
              <a:t>ADMINISTRATIVE ASSISTANCE</a:t>
            </a:r>
          </a:p>
        </p:txBody>
      </p:sp>
      <p:pic>
        <p:nvPicPr>
          <p:cNvPr id="4" name="Picture 3">
            <a:extLst>
              <a:ext uri="{FF2B5EF4-FFF2-40B4-BE49-F238E27FC236}">
                <a16:creationId xmlns:a16="http://schemas.microsoft.com/office/drawing/2014/main" id="{16A4F444-0AF7-9142-ABB3-F4A2A342BE04}"/>
              </a:ext>
              <a:ext uri="{C183D7F6-B498-43B3-948B-1728B52AA6E4}">
                <adec:decorative xmlns:adec="http://schemas.microsoft.com/office/drawing/2017/decorative" val="1"/>
              </a:ext>
            </a:extLst>
          </p:cNvPr>
          <p:cNvPicPr>
            <a:picLocks noChangeAspect="1"/>
          </p:cNvPicPr>
          <p:nvPr/>
        </p:nvPicPr>
        <p:blipFill rotWithShape="1">
          <a:blip r:embed="rId6"/>
          <a:srcRect l="14734" t="11088" r="17935" b="16763"/>
          <a:stretch/>
        </p:blipFill>
        <p:spPr>
          <a:xfrm>
            <a:off x="8767660" y="2027750"/>
            <a:ext cx="805054" cy="862649"/>
          </a:xfrm>
          <a:prstGeom prst="rect">
            <a:avLst/>
          </a:prstGeom>
        </p:spPr>
      </p:pic>
      <p:pic>
        <p:nvPicPr>
          <p:cNvPr id="8" name="Picture 7">
            <a:extLst>
              <a:ext uri="{FF2B5EF4-FFF2-40B4-BE49-F238E27FC236}">
                <a16:creationId xmlns:a16="http://schemas.microsoft.com/office/drawing/2014/main" id="{804281FE-4DDB-9243-9BE0-540D43438FC2}"/>
              </a:ext>
              <a:ext uri="{C183D7F6-B498-43B3-948B-1728B52AA6E4}">
                <adec:decorative xmlns:adec="http://schemas.microsoft.com/office/drawing/2017/decorative" val="1"/>
              </a:ext>
            </a:extLst>
          </p:cNvPr>
          <p:cNvPicPr>
            <a:picLocks noChangeAspect="1"/>
          </p:cNvPicPr>
          <p:nvPr/>
        </p:nvPicPr>
        <p:blipFill rotWithShape="1">
          <a:blip r:embed="rId7"/>
          <a:srcRect l="14734" r="14523" b="16763"/>
          <a:stretch/>
        </p:blipFill>
        <p:spPr>
          <a:xfrm>
            <a:off x="2654481" y="4002629"/>
            <a:ext cx="819797" cy="964583"/>
          </a:xfrm>
          <a:prstGeom prst="rect">
            <a:avLst/>
          </a:prstGeom>
        </p:spPr>
      </p:pic>
      <p:pic>
        <p:nvPicPr>
          <p:cNvPr id="11" name="Picture 10">
            <a:extLst>
              <a:ext uri="{FF2B5EF4-FFF2-40B4-BE49-F238E27FC236}">
                <a16:creationId xmlns:a16="http://schemas.microsoft.com/office/drawing/2014/main" id="{1C2E943F-D946-734C-A901-4C2FF3240404}"/>
              </a:ext>
              <a:ext uri="{C183D7F6-B498-43B3-948B-1728B52AA6E4}">
                <adec:decorative xmlns:adec="http://schemas.microsoft.com/office/drawing/2017/decorative" val="1"/>
              </a:ext>
            </a:extLst>
          </p:cNvPr>
          <p:cNvPicPr>
            <a:picLocks noChangeAspect="1"/>
          </p:cNvPicPr>
          <p:nvPr/>
        </p:nvPicPr>
        <p:blipFill rotWithShape="1">
          <a:blip r:embed="rId8"/>
          <a:srcRect l="4524" r="3633" b="13462"/>
          <a:stretch/>
        </p:blipFill>
        <p:spPr>
          <a:xfrm>
            <a:off x="5694101" y="4150280"/>
            <a:ext cx="803801" cy="757358"/>
          </a:xfrm>
          <a:prstGeom prst="rect">
            <a:avLst/>
          </a:prstGeom>
        </p:spPr>
      </p:pic>
      <p:sp>
        <p:nvSpPr>
          <p:cNvPr id="24" name="Title 23">
            <a:extLst>
              <a:ext uri="{FF2B5EF4-FFF2-40B4-BE49-F238E27FC236}">
                <a16:creationId xmlns:a16="http://schemas.microsoft.com/office/drawing/2014/main" id="{1B4C7939-559D-9A40-8AAB-176CBEAFA8D6}"/>
              </a:ext>
            </a:extLst>
          </p:cNvPr>
          <p:cNvSpPr txBox="1">
            <a:spLocks noGrp="1"/>
          </p:cNvSpPr>
          <p:nvPr>
            <p:ph type="title" idx="4294967295"/>
          </p:nvPr>
        </p:nvSpPr>
        <p:spPr>
          <a:xfrm>
            <a:off x="3959755" y="597450"/>
            <a:ext cx="418310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CC0000">
                    <a:lumMod val="75000"/>
                  </a:srgbClr>
                </a:solidFill>
                <a:effectLst/>
                <a:uLnTx/>
                <a:uFillTx/>
                <a:latin typeface="Source Sans Pro" panose="020B0503030403020204" pitchFamily="34" charset="0"/>
                <a:ea typeface="Source Sans Pro" panose="020B0503030403020204" pitchFamily="34" charset="0"/>
                <a:cs typeface="+mn-cs"/>
              </a:rPr>
              <a:t>Mentor Protégé Program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CC0000">
                    <a:lumMod val="75000"/>
                  </a:srgbClr>
                </a:solidFill>
                <a:effectLst/>
                <a:uLnTx/>
                <a:uFillTx/>
                <a:latin typeface="Source Sans Pro" panose="020B0503030403020204" pitchFamily="34" charset="0"/>
                <a:ea typeface="Source Sans Pro" panose="020B0503030403020204" pitchFamily="34" charset="0"/>
                <a:cs typeface="+mn-cs"/>
              </a:rPr>
              <a:t>SUPPORT FROM MENTORS</a:t>
            </a:r>
          </a:p>
        </p:txBody>
      </p:sp>
      <p:sp>
        <p:nvSpPr>
          <p:cNvPr id="3" name="Slide Number Placeholder 2">
            <a:extLst>
              <a:ext uri="{FF2B5EF4-FFF2-40B4-BE49-F238E27FC236}">
                <a16:creationId xmlns:a16="http://schemas.microsoft.com/office/drawing/2014/main" id="{F6F031DA-CCE5-483F-9452-009CB86AEFD6}"/>
              </a:ext>
            </a:extLst>
          </p:cNvPr>
          <p:cNvSpPr>
            <a:spLocks noGrp="1"/>
          </p:cNvSpPr>
          <p:nvPr>
            <p:ph type="sldNum" sz="quarter" idx="12"/>
          </p:nvPr>
        </p:nvSpPr>
        <p:spPr/>
        <p:txBody>
          <a:bodyPr/>
          <a:lstStyle/>
          <a:p>
            <a:pPr>
              <a:defRPr/>
            </a:pPr>
            <a:fld id="{9D21CDB5-DECC-4A94-8D7D-DC48D525BC69}" type="slidenum">
              <a:rPr lang="en-US">
                <a:solidFill>
                  <a:srgbClr val="1B1E29">
                    <a:tint val="75000"/>
                  </a:srgbClr>
                </a:solidFill>
              </a:rPr>
              <a:pPr>
                <a:defRPr/>
              </a:pPr>
              <a:t>32</a:t>
            </a:fld>
            <a:endParaRPr lang="en-US" dirty="0">
              <a:solidFill>
                <a:srgbClr val="1B1E29">
                  <a:tint val="75000"/>
                </a:srgbClr>
              </a:solidFill>
            </a:endParaRPr>
          </a:p>
        </p:txBody>
      </p:sp>
    </p:spTree>
    <p:extLst>
      <p:ext uri="{BB962C8B-B14F-4D97-AF65-F5344CB8AC3E}">
        <p14:creationId xmlns:p14="http://schemas.microsoft.com/office/powerpoint/2010/main" val="381325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6" grpId="0"/>
      <p:bldP spid="34" grpId="0"/>
      <p:bldP spid="35" grpId="0"/>
      <p:bldP spid="20" grpId="0" animBg="1"/>
      <p:bldP spid="21"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B3BF3823-85CD-E048-B666-DB8C389E9A86}"/>
              </a:ext>
              <a:ext uri="{C183D7F6-B498-43B3-948B-1728B52AA6E4}">
                <adec:decorative xmlns:adec="http://schemas.microsoft.com/office/drawing/2017/decorative" val="1"/>
              </a:ext>
            </a:extLst>
          </p:cNvPr>
          <p:cNvSpPr/>
          <p:nvPr/>
        </p:nvSpPr>
        <p:spPr>
          <a:xfrm rot="5400000">
            <a:off x="2616983" y="2531811"/>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35" name="Freeform 34">
            <a:extLst>
              <a:ext uri="{FF2B5EF4-FFF2-40B4-BE49-F238E27FC236}">
                <a16:creationId xmlns:a16="http://schemas.microsoft.com/office/drawing/2014/main" id="{DCB28471-8E1E-FE49-AB1D-5EF2D009A53A}"/>
              </a:ext>
              <a:ext uri="{C183D7F6-B498-43B3-948B-1728B52AA6E4}">
                <adec:decorative xmlns:adec="http://schemas.microsoft.com/office/drawing/2017/decorative" val="1"/>
              </a:ext>
            </a:extLst>
          </p:cNvPr>
          <p:cNvSpPr/>
          <p:nvPr/>
        </p:nvSpPr>
        <p:spPr>
          <a:xfrm>
            <a:off x="1857292" y="2105277"/>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36" name="Freeform 35">
            <a:extLst>
              <a:ext uri="{FF2B5EF4-FFF2-40B4-BE49-F238E27FC236}">
                <a16:creationId xmlns:a16="http://schemas.microsoft.com/office/drawing/2014/main" id="{C1A3B187-59C2-C546-A564-0DC3B655D650}"/>
              </a:ext>
              <a:ext uri="{C183D7F6-B498-43B3-948B-1728B52AA6E4}">
                <adec:decorative xmlns:adec="http://schemas.microsoft.com/office/drawing/2017/decorative" val="1"/>
              </a:ext>
            </a:extLst>
          </p:cNvPr>
          <p:cNvSpPr/>
          <p:nvPr/>
        </p:nvSpPr>
        <p:spPr>
          <a:xfrm rot="5400000">
            <a:off x="3841627" y="3162040"/>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37" name="Freeform 36">
            <a:extLst>
              <a:ext uri="{FF2B5EF4-FFF2-40B4-BE49-F238E27FC236}">
                <a16:creationId xmlns:a16="http://schemas.microsoft.com/office/drawing/2014/main" id="{8C1C34C3-3F72-9642-B3C6-7A432E4596E0}"/>
              </a:ext>
              <a:ext uri="{C183D7F6-B498-43B3-948B-1728B52AA6E4}">
                <adec:decorative xmlns:adec="http://schemas.microsoft.com/office/drawing/2017/decorative" val="1"/>
              </a:ext>
            </a:extLst>
          </p:cNvPr>
          <p:cNvSpPr/>
          <p:nvPr/>
        </p:nvSpPr>
        <p:spPr>
          <a:xfrm>
            <a:off x="3081936" y="2735506"/>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38" name="Freeform 37">
            <a:extLst>
              <a:ext uri="{FF2B5EF4-FFF2-40B4-BE49-F238E27FC236}">
                <a16:creationId xmlns:a16="http://schemas.microsoft.com/office/drawing/2014/main" id="{9613503C-E490-C64A-A716-5B2CF33F10B4}"/>
              </a:ext>
              <a:ext uri="{C183D7F6-B498-43B3-948B-1728B52AA6E4}">
                <adec:decorative xmlns:adec="http://schemas.microsoft.com/office/drawing/2017/decorative" val="1"/>
              </a:ext>
            </a:extLst>
          </p:cNvPr>
          <p:cNvSpPr/>
          <p:nvPr/>
        </p:nvSpPr>
        <p:spPr>
          <a:xfrm rot="5400000">
            <a:off x="5066271" y="3792269"/>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39" name="Freeform 38">
            <a:extLst>
              <a:ext uri="{FF2B5EF4-FFF2-40B4-BE49-F238E27FC236}">
                <a16:creationId xmlns:a16="http://schemas.microsoft.com/office/drawing/2014/main" id="{40CFBE8A-E80E-BB46-B371-B5CA139E336E}"/>
              </a:ext>
              <a:ext uri="{C183D7F6-B498-43B3-948B-1728B52AA6E4}">
                <adec:decorative xmlns:adec="http://schemas.microsoft.com/office/drawing/2017/decorative" val="1"/>
              </a:ext>
            </a:extLst>
          </p:cNvPr>
          <p:cNvSpPr/>
          <p:nvPr/>
        </p:nvSpPr>
        <p:spPr>
          <a:xfrm>
            <a:off x="4306580" y="3365735"/>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40" name="Freeform 39">
            <a:extLst>
              <a:ext uri="{FF2B5EF4-FFF2-40B4-BE49-F238E27FC236}">
                <a16:creationId xmlns:a16="http://schemas.microsoft.com/office/drawing/2014/main" id="{1AB2713A-863A-6842-9D9D-192EA3E3C09E}"/>
              </a:ext>
              <a:ext uri="{C183D7F6-B498-43B3-948B-1728B52AA6E4}">
                <adec:decorative xmlns:adec="http://schemas.microsoft.com/office/drawing/2017/decorative" val="1"/>
              </a:ext>
            </a:extLst>
          </p:cNvPr>
          <p:cNvSpPr/>
          <p:nvPr/>
        </p:nvSpPr>
        <p:spPr>
          <a:xfrm rot="5400000">
            <a:off x="6281312" y="4422496"/>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41" name="Freeform 40">
            <a:extLst>
              <a:ext uri="{FF2B5EF4-FFF2-40B4-BE49-F238E27FC236}">
                <a16:creationId xmlns:a16="http://schemas.microsoft.com/office/drawing/2014/main" id="{002056BA-A103-524F-89FB-3CA47E2EDD5A}"/>
              </a:ext>
              <a:ext uri="{C183D7F6-B498-43B3-948B-1728B52AA6E4}">
                <adec:decorative xmlns:adec="http://schemas.microsoft.com/office/drawing/2017/decorative" val="1"/>
              </a:ext>
            </a:extLst>
          </p:cNvPr>
          <p:cNvSpPr/>
          <p:nvPr/>
        </p:nvSpPr>
        <p:spPr>
          <a:xfrm>
            <a:off x="5521621" y="3995961"/>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42" name="Freeform 41">
            <a:extLst>
              <a:ext uri="{FF2B5EF4-FFF2-40B4-BE49-F238E27FC236}">
                <a16:creationId xmlns:a16="http://schemas.microsoft.com/office/drawing/2014/main" id="{A59E8BD6-1134-6B4F-B13E-43DC3A43E0C4}"/>
              </a:ext>
              <a:ext uri="{C183D7F6-B498-43B3-948B-1728B52AA6E4}">
                <adec:decorative xmlns:adec="http://schemas.microsoft.com/office/drawing/2017/decorative" val="1"/>
              </a:ext>
            </a:extLst>
          </p:cNvPr>
          <p:cNvSpPr/>
          <p:nvPr/>
        </p:nvSpPr>
        <p:spPr>
          <a:xfrm rot="5400000">
            <a:off x="7505955" y="5052724"/>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43" name="Freeform 42">
            <a:extLst>
              <a:ext uri="{FF2B5EF4-FFF2-40B4-BE49-F238E27FC236}">
                <a16:creationId xmlns:a16="http://schemas.microsoft.com/office/drawing/2014/main" id="{8146466C-9A4C-2D46-AD22-2761939DE5E1}"/>
              </a:ext>
              <a:ext uri="{C183D7F6-B498-43B3-948B-1728B52AA6E4}">
                <adec:decorative xmlns:adec="http://schemas.microsoft.com/office/drawing/2017/decorative" val="1"/>
              </a:ext>
            </a:extLst>
          </p:cNvPr>
          <p:cNvSpPr/>
          <p:nvPr/>
        </p:nvSpPr>
        <p:spPr>
          <a:xfrm>
            <a:off x="6746265" y="4626186"/>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grpSp>
        <p:nvGrpSpPr>
          <p:cNvPr id="3" name="Group 2" descr="Step 1">
            <a:extLst>
              <a:ext uri="{FF2B5EF4-FFF2-40B4-BE49-F238E27FC236}">
                <a16:creationId xmlns:a16="http://schemas.microsoft.com/office/drawing/2014/main" id="{E450B2E9-5849-CE4D-B03B-D50506E58415}"/>
              </a:ext>
            </a:extLst>
          </p:cNvPr>
          <p:cNvGrpSpPr/>
          <p:nvPr/>
        </p:nvGrpSpPr>
        <p:grpSpPr>
          <a:xfrm>
            <a:off x="2900403" y="1652489"/>
            <a:ext cx="4014507" cy="516460"/>
            <a:chOff x="1835202" y="1060318"/>
            <a:chExt cx="5352676" cy="688614"/>
          </a:xfrm>
        </p:grpSpPr>
        <p:sp>
          <p:nvSpPr>
            <p:cNvPr id="44" name="Oval 43">
              <a:extLst>
                <a:ext uri="{FF2B5EF4-FFF2-40B4-BE49-F238E27FC236}">
                  <a16:creationId xmlns:a16="http://schemas.microsoft.com/office/drawing/2014/main" id="{43174B92-4FF0-7946-BE09-B6412240DAA5}"/>
                </a:ext>
              </a:extLst>
            </p:cNvPr>
            <p:cNvSpPr/>
            <p:nvPr/>
          </p:nvSpPr>
          <p:spPr>
            <a:xfrm>
              <a:off x="1835202" y="1279908"/>
              <a:ext cx="466164" cy="42031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Calibri" panose="020F0502020204030204"/>
              </a:endParaRPr>
            </a:p>
          </p:txBody>
        </p:sp>
        <p:sp>
          <p:nvSpPr>
            <p:cNvPr id="45" name="TextBox 44">
              <a:extLst>
                <a:ext uri="{FF2B5EF4-FFF2-40B4-BE49-F238E27FC236}">
                  <a16:creationId xmlns:a16="http://schemas.microsoft.com/office/drawing/2014/main" id="{39AD1FC4-7A53-D04F-B9E2-0B4715737DB9}"/>
                </a:ext>
              </a:extLst>
            </p:cNvPr>
            <p:cNvSpPr txBox="1"/>
            <p:nvPr/>
          </p:nvSpPr>
          <p:spPr>
            <a:xfrm>
              <a:off x="1906918" y="1194934"/>
              <a:ext cx="340659" cy="553998"/>
            </a:xfrm>
            <a:prstGeom prst="rect">
              <a:avLst/>
            </a:prstGeom>
            <a:noFill/>
          </p:spPr>
          <p:txBody>
            <a:bodyPr wrap="square" rtlCol="0">
              <a:spAutoFit/>
            </a:bodyPr>
            <a:lstStyle/>
            <a:p>
              <a:pPr>
                <a:defRPr/>
              </a:pPr>
              <a:r>
                <a:rPr lang="en-US" sz="2100" b="1" dirty="0">
                  <a:solidFill>
                    <a:srgbClr val="FFFFFF"/>
                  </a:solidFill>
                  <a:latin typeface="Calibri" panose="020F0502020204030204"/>
                </a:rPr>
                <a:t>1</a:t>
              </a:r>
            </a:p>
          </p:txBody>
        </p:sp>
        <p:cxnSp>
          <p:nvCxnSpPr>
            <p:cNvPr id="47" name="Straight Connector 46">
              <a:extLst>
                <a:ext uri="{FF2B5EF4-FFF2-40B4-BE49-F238E27FC236}">
                  <a16:creationId xmlns:a16="http://schemas.microsoft.com/office/drawing/2014/main" id="{CC555A9B-120F-8A44-A43B-77E383B76895}"/>
                </a:ext>
              </a:extLst>
            </p:cNvPr>
            <p:cNvCxnSpPr>
              <a:cxnSpLocks/>
            </p:cNvCxnSpPr>
            <p:nvPr/>
          </p:nvCxnSpPr>
          <p:spPr>
            <a:xfrm>
              <a:off x="2314182" y="1700225"/>
              <a:ext cx="4703616"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D72C659-196F-0D4C-9CBC-0234A3C8364E}"/>
                </a:ext>
              </a:extLst>
            </p:cNvPr>
            <p:cNvSpPr txBox="1"/>
            <p:nvPr/>
          </p:nvSpPr>
          <p:spPr>
            <a:xfrm>
              <a:off x="2347077" y="1060318"/>
              <a:ext cx="4840801" cy="677109"/>
            </a:xfrm>
            <a:prstGeom prst="rect">
              <a:avLst/>
            </a:prstGeom>
            <a:noFill/>
          </p:spPr>
          <p:txBody>
            <a:bodyPr wrap="square" rtlCol="0">
              <a:spAutoFit/>
            </a:bodyPr>
            <a:lstStyle/>
            <a:p>
              <a:pPr>
                <a:defRPr/>
              </a:pPr>
              <a:r>
                <a:rPr lang="en-US" sz="2700" b="1" dirty="0">
                  <a:solidFill>
                    <a:srgbClr val="1B1E29"/>
                  </a:solidFill>
                  <a:latin typeface="Source Sans Pro" panose="020B0503030403020204" pitchFamily="34" charset="0"/>
                  <a:ea typeface="Source Sans Pro" panose="020B0503030403020204" pitchFamily="34" charset="0"/>
                </a:rPr>
                <a:t>SELECT YOUR MENTOR</a:t>
              </a:r>
            </a:p>
          </p:txBody>
        </p:sp>
      </p:grpSp>
      <p:sp>
        <p:nvSpPr>
          <p:cNvPr id="52" name="TextBox 51">
            <a:extLst>
              <a:ext uri="{FF2B5EF4-FFF2-40B4-BE49-F238E27FC236}">
                <a16:creationId xmlns:a16="http://schemas.microsoft.com/office/drawing/2014/main" id="{952BF588-DF6C-6948-A7FB-A73BBB633B16}"/>
              </a:ext>
            </a:extLst>
          </p:cNvPr>
          <p:cNvSpPr txBox="1"/>
          <p:nvPr/>
        </p:nvSpPr>
        <p:spPr>
          <a:xfrm>
            <a:off x="7715415" y="1262161"/>
            <a:ext cx="255494" cy="415498"/>
          </a:xfrm>
          <a:prstGeom prst="rect">
            <a:avLst/>
          </a:prstGeom>
          <a:noFill/>
        </p:spPr>
        <p:txBody>
          <a:bodyPr wrap="square" rtlCol="0">
            <a:spAutoFit/>
          </a:bodyPr>
          <a:lstStyle/>
          <a:p>
            <a:pPr>
              <a:defRPr/>
            </a:pPr>
            <a:r>
              <a:rPr lang="en-US" sz="2100" b="1" dirty="0">
                <a:solidFill>
                  <a:srgbClr val="FFFFFF"/>
                </a:solidFill>
                <a:latin typeface="Calibri" panose="020F0502020204030204"/>
              </a:rPr>
              <a:t>2</a:t>
            </a:r>
          </a:p>
        </p:txBody>
      </p:sp>
      <p:sp>
        <p:nvSpPr>
          <p:cNvPr id="81" name="Title 80">
            <a:extLst>
              <a:ext uri="{FF2B5EF4-FFF2-40B4-BE49-F238E27FC236}">
                <a16:creationId xmlns:a16="http://schemas.microsoft.com/office/drawing/2014/main" id="{5B4256F4-4582-7844-84C1-7D4AB108D904}"/>
              </a:ext>
            </a:extLst>
          </p:cNvPr>
          <p:cNvSpPr txBox="1">
            <a:spLocks noGrp="1"/>
          </p:cNvSpPr>
          <p:nvPr>
            <p:ph type="title" idx="4294967295"/>
          </p:nvPr>
        </p:nvSpPr>
        <p:spPr>
          <a:xfrm>
            <a:off x="1796681" y="1200922"/>
            <a:ext cx="2714141" cy="507831"/>
          </a:xfrm>
          <a:prstGeom prst="rect">
            <a:avLst/>
          </a:prstGeom>
          <a:solidFill>
            <a:schemeClr val="tx2">
              <a:alpha val="91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mn-cs"/>
              </a:rPr>
              <a:t>PREPARE AHEAD</a:t>
            </a:r>
          </a:p>
        </p:txBody>
      </p:sp>
      <p:sp>
        <p:nvSpPr>
          <p:cNvPr id="83" name="TextBox 82">
            <a:extLst>
              <a:ext uri="{FF2B5EF4-FFF2-40B4-BE49-F238E27FC236}">
                <a16:creationId xmlns:a16="http://schemas.microsoft.com/office/drawing/2014/main" id="{61853448-7095-CC4C-AC8D-263693201AA7}"/>
              </a:ext>
            </a:extLst>
          </p:cNvPr>
          <p:cNvSpPr txBox="1"/>
          <p:nvPr/>
        </p:nvSpPr>
        <p:spPr>
          <a:xfrm>
            <a:off x="7950388" y="4138942"/>
            <a:ext cx="2717612" cy="1361911"/>
          </a:xfrm>
          <a:prstGeom prst="rect">
            <a:avLst/>
          </a:prstGeom>
          <a:noFill/>
        </p:spPr>
        <p:txBody>
          <a:bodyPr wrap="square" rtlCol="0">
            <a:spAutoFit/>
          </a:bodyPr>
          <a:lstStyle/>
          <a:p>
            <a:pPr marL="257175" indent="-257175">
              <a:buFont typeface="Wingdings" panose="05000000000000000000" pitchFamily="2" charset="2"/>
              <a:buChar char="ü"/>
              <a:defRPr/>
            </a:pPr>
            <a:r>
              <a:rPr lang="en-US" sz="1650" b="1" dirty="0">
                <a:solidFill>
                  <a:srgbClr val="1B1E29"/>
                </a:solidFill>
                <a:latin typeface="Calibri" panose="020F0502020204030204"/>
              </a:rPr>
              <a:t>15 DAYS FOR SCREENING</a:t>
            </a:r>
          </a:p>
          <a:p>
            <a:pPr marL="257175" indent="-257175">
              <a:buFont typeface="Wingdings" panose="05000000000000000000" pitchFamily="2" charset="2"/>
              <a:buChar char="ü"/>
              <a:defRPr/>
            </a:pPr>
            <a:r>
              <a:rPr lang="en-US" sz="1650" b="1" dirty="0">
                <a:solidFill>
                  <a:srgbClr val="1B1E29"/>
                </a:solidFill>
                <a:latin typeface="Calibri" panose="020F0502020204030204"/>
              </a:rPr>
              <a:t>90 DAYS FOR PROCESSING</a:t>
            </a:r>
          </a:p>
          <a:p>
            <a:pPr marL="257175" indent="-257175">
              <a:buFont typeface="Wingdings" panose="05000000000000000000" pitchFamily="2" charset="2"/>
              <a:buChar char="ü"/>
              <a:defRPr/>
            </a:pPr>
            <a:r>
              <a:rPr lang="en-US" sz="1650" b="1" dirty="0">
                <a:solidFill>
                  <a:srgbClr val="1B1E29"/>
                </a:solidFill>
                <a:latin typeface="Calibri" panose="020F0502020204030204"/>
              </a:rPr>
              <a:t>SUBMIT A CLEAN CASE</a:t>
            </a:r>
          </a:p>
          <a:p>
            <a:pPr marL="257175" indent="-257175">
              <a:buFont typeface="Wingdings" panose="05000000000000000000" pitchFamily="2" charset="2"/>
              <a:buChar char="ü"/>
              <a:defRPr/>
            </a:pPr>
            <a:r>
              <a:rPr lang="en-US" sz="1650" b="1" dirty="0">
                <a:solidFill>
                  <a:srgbClr val="1B1E29"/>
                </a:solidFill>
                <a:latin typeface="Calibri" panose="020F0502020204030204"/>
              </a:rPr>
              <a:t>CONTACT US FOR RECONSIDERATIONS</a:t>
            </a:r>
          </a:p>
        </p:txBody>
      </p:sp>
      <p:grpSp>
        <p:nvGrpSpPr>
          <p:cNvPr id="46" name="Group 45" descr="Step 2&#10;">
            <a:extLst>
              <a:ext uri="{FF2B5EF4-FFF2-40B4-BE49-F238E27FC236}">
                <a16:creationId xmlns:a16="http://schemas.microsoft.com/office/drawing/2014/main" id="{1680B7D1-CDD4-7846-AED2-4C0822723BB0}"/>
              </a:ext>
            </a:extLst>
          </p:cNvPr>
          <p:cNvGrpSpPr/>
          <p:nvPr/>
        </p:nvGrpSpPr>
        <p:grpSpPr>
          <a:xfrm>
            <a:off x="4126914" y="2269933"/>
            <a:ext cx="3936902" cy="516460"/>
            <a:chOff x="1835202" y="1060318"/>
            <a:chExt cx="5249202" cy="688614"/>
          </a:xfrm>
        </p:grpSpPr>
        <p:sp>
          <p:nvSpPr>
            <p:cNvPr id="49" name="Oval 48">
              <a:extLst>
                <a:ext uri="{FF2B5EF4-FFF2-40B4-BE49-F238E27FC236}">
                  <a16:creationId xmlns:a16="http://schemas.microsoft.com/office/drawing/2014/main" id="{479FB7F6-A1D7-634D-B969-F2326628C8C8}"/>
                </a:ext>
              </a:extLst>
            </p:cNvPr>
            <p:cNvSpPr/>
            <p:nvPr/>
          </p:nvSpPr>
          <p:spPr>
            <a:xfrm>
              <a:off x="1835202" y="1279908"/>
              <a:ext cx="466164" cy="42031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Calibri" panose="020F0502020204030204"/>
              </a:endParaRPr>
            </a:p>
          </p:txBody>
        </p:sp>
        <p:sp>
          <p:nvSpPr>
            <p:cNvPr id="50" name="TextBox 49">
              <a:extLst>
                <a:ext uri="{FF2B5EF4-FFF2-40B4-BE49-F238E27FC236}">
                  <a16:creationId xmlns:a16="http://schemas.microsoft.com/office/drawing/2014/main" id="{0827DFB0-3653-FD4D-9B9D-1FC86EE68355}"/>
                </a:ext>
              </a:extLst>
            </p:cNvPr>
            <p:cNvSpPr txBox="1"/>
            <p:nvPr/>
          </p:nvSpPr>
          <p:spPr>
            <a:xfrm>
              <a:off x="1906918" y="1194934"/>
              <a:ext cx="340659" cy="553998"/>
            </a:xfrm>
            <a:prstGeom prst="rect">
              <a:avLst/>
            </a:prstGeom>
            <a:noFill/>
          </p:spPr>
          <p:txBody>
            <a:bodyPr wrap="square" rtlCol="0">
              <a:spAutoFit/>
            </a:bodyPr>
            <a:lstStyle/>
            <a:p>
              <a:pPr>
                <a:defRPr/>
              </a:pPr>
              <a:r>
                <a:rPr lang="en-US" sz="2100" b="1" dirty="0">
                  <a:solidFill>
                    <a:srgbClr val="FFFFFF"/>
                  </a:solidFill>
                  <a:latin typeface="Calibri" panose="020F0502020204030204"/>
                </a:rPr>
                <a:t>2</a:t>
              </a:r>
            </a:p>
          </p:txBody>
        </p:sp>
        <p:cxnSp>
          <p:nvCxnSpPr>
            <p:cNvPr id="59" name="Straight Connector 58">
              <a:extLst>
                <a:ext uri="{FF2B5EF4-FFF2-40B4-BE49-F238E27FC236}">
                  <a16:creationId xmlns:a16="http://schemas.microsoft.com/office/drawing/2014/main" id="{97123968-75BD-C549-BB20-5963130A8432}"/>
                </a:ext>
              </a:extLst>
            </p:cNvPr>
            <p:cNvCxnSpPr>
              <a:cxnSpLocks/>
            </p:cNvCxnSpPr>
            <p:nvPr/>
          </p:nvCxnSpPr>
          <p:spPr>
            <a:xfrm>
              <a:off x="2314182" y="1700225"/>
              <a:ext cx="4703616"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B760875-E417-1846-8FCD-16ACAB9E9101}"/>
                </a:ext>
              </a:extLst>
            </p:cNvPr>
            <p:cNvSpPr txBox="1"/>
            <p:nvPr/>
          </p:nvSpPr>
          <p:spPr>
            <a:xfrm>
              <a:off x="2347077" y="1060318"/>
              <a:ext cx="4737327" cy="677109"/>
            </a:xfrm>
            <a:prstGeom prst="rect">
              <a:avLst/>
            </a:prstGeom>
            <a:noFill/>
          </p:spPr>
          <p:txBody>
            <a:bodyPr wrap="square" rtlCol="0">
              <a:spAutoFit/>
            </a:bodyPr>
            <a:lstStyle/>
            <a:p>
              <a:pPr>
                <a:defRPr/>
              </a:pPr>
              <a:r>
                <a:rPr lang="en-US" sz="2700" b="1" dirty="0">
                  <a:solidFill>
                    <a:srgbClr val="1B1E29"/>
                  </a:solidFill>
                  <a:latin typeface="Source Sans Pro" panose="020B0503030403020204" pitchFamily="34" charset="0"/>
                  <a:ea typeface="Source Sans Pro" panose="020B0503030403020204" pitchFamily="34" charset="0"/>
                </a:rPr>
                <a:t>REGISTER IN SAM</a:t>
              </a:r>
            </a:p>
          </p:txBody>
        </p:sp>
      </p:grpSp>
      <p:grpSp>
        <p:nvGrpSpPr>
          <p:cNvPr id="61" name="Group 60" descr="Step 3">
            <a:extLst>
              <a:ext uri="{FF2B5EF4-FFF2-40B4-BE49-F238E27FC236}">
                <a16:creationId xmlns:a16="http://schemas.microsoft.com/office/drawing/2014/main" id="{A17BAF46-8B25-1D47-B39A-6F5F6BA0DC1D}"/>
              </a:ext>
            </a:extLst>
          </p:cNvPr>
          <p:cNvGrpSpPr/>
          <p:nvPr/>
        </p:nvGrpSpPr>
        <p:grpSpPr>
          <a:xfrm>
            <a:off x="5347652" y="2897140"/>
            <a:ext cx="4588829" cy="516460"/>
            <a:chOff x="1835202" y="1060318"/>
            <a:chExt cx="5682222" cy="688614"/>
          </a:xfrm>
        </p:grpSpPr>
        <p:sp>
          <p:nvSpPr>
            <p:cNvPr id="62" name="Oval 61">
              <a:extLst>
                <a:ext uri="{FF2B5EF4-FFF2-40B4-BE49-F238E27FC236}">
                  <a16:creationId xmlns:a16="http://schemas.microsoft.com/office/drawing/2014/main" id="{48A94785-4C41-274F-9ECC-C16F53AD4F12}"/>
                </a:ext>
              </a:extLst>
            </p:cNvPr>
            <p:cNvSpPr/>
            <p:nvPr/>
          </p:nvSpPr>
          <p:spPr>
            <a:xfrm>
              <a:off x="1835202" y="1279908"/>
              <a:ext cx="466164" cy="42031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Calibri" panose="020F0502020204030204"/>
              </a:endParaRPr>
            </a:p>
          </p:txBody>
        </p:sp>
        <p:sp>
          <p:nvSpPr>
            <p:cNvPr id="63" name="TextBox 62">
              <a:extLst>
                <a:ext uri="{FF2B5EF4-FFF2-40B4-BE49-F238E27FC236}">
                  <a16:creationId xmlns:a16="http://schemas.microsoft.com/office/drawing/2014/main" id="{90356999-D2C0-F748-8A12-42D1DA8C5666}"/>
                </a:ext>
              </a:extLst>
            </p:cNvPr>
            <p:cNvSpPr txBox="1"/>
            <p:nvPr/>
          </p:nvSpPr>
          <p:spPr>
            <a:xfrm>
              <a:off x="1906918" y="1194934"/>
              <a:ext cx="340658" cy="553998"/>
            </a:xfrm>
            <a:prstGeom prst="rect">
              <a:avLst/>
            </a:prstGeom>
            <a:noFill/>
          </p:spPr>
          <p:txBody>
            <a:bodyPr wrap="square" rtlCol="0">
              <a:spAutoFit/>
            </a:bodyPr>
            <a:lstStyle/>
            <a:p>
              <a:pPr>
                <a:defRPr/>
              </a:pPr>
              <a:r>
                <a:rPr lang="en-US" sz="2100" b="1" dirty="0">
                  <a:solidFill>
                    <a:srgbClr val="FFFFFF"/>
                  </a:solidFill>
                  <a:latin typeface="Calibri" panose="020F0502020204030204"/>
                </a:rPr>
                <a:t>3</a:t>
              </a:r>
            </a:p>
          </p:txBody>
        </p:sp>
        <p:cxnSp>
          <p:nvCxnSpPr>
            <p:cNvPr id="64" name="Straight Connector 63">
              <a:extLst>
                <a:ext uri="{FF2B5EF4-FFF2-40B4-BE49-F238E27FC236}">
                  <a16:creationId xmlns:a16="http://schemas.microsoft.com/office/drawing/2014/main" id="{264601B9-640E-EB44-8BF3-2CA16691D714}"/>
                </a:ext>
              </a:extLst>
            </p:cNvPr>
            <p:cNvCxnSpPr>
              <a:cxnSpLocks/>
            </p:cNvCxnSpPr>
            <p:nvPr/>
          </p:nvCxnSpPr>
          <p:spPr>
            <a:xfrm>
              <a:off x="2314182" y="1700225"/>
              <a:ext cx="4703616" cy="0"/>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524D4B3-1745-C342-BF3E-6940E46E9A44}"/>
                </a:ext>
              </a:extLst>
            </p:cNvPr>
            <p:cNvSpPr txBox="1"/>
            <p:nvPr/>
          </p:nvSpPr>
          <p:spPr>
            <a:xfrm>
              <a:off x="2347077" y="1060318"/>
              <a:ext cx="5170347" cy="677109"/>
            </a:xfrm>
            <a:prstGeom prst="rect">
              <a:avLst/>
            </a:prstGeom>
            <a:noFill/>
          </p:spPr>
          <p:txBody>
            <a:bodyPr wrap="square" rtlCol="0">
              <a:spAutoFit/>
            </a:bodyPr>
            <a:lstStyle/>
            <a:p>
              <a:pPr>
                <a:defRPr/>
              </a:pPr>
              <a:r>
                <a:rPr lang="en-US" sz="2700" b="1" dirty="0">
                  <a:solidFill>
                    <a:srgbClr val="1B1E29"/>
                  </a:solidFill>
                  <a:latin typeface="Source Sans Pro" panose="020B0503030403020204" pitchFamily="34" charset="0"/>
                  <a:ea typeface="Source Sans Pro" panose="020B0503030403020204" pitchFamily="34" charset="0"/>
                </a:rPr>
                <a:t>APPLY THROUGH CERTIFY</a:t>
              </a:r>
            </a:p>
          </p:txBody>
        </p:sp>
      </p:grpSp>
      <p:grpSp>
        <p:nvGrpSpPr>
          <p:cNvPr id="66" name="Group 65" descr="Step 4">
            <a:extLst>
              <a:ext uri="{FF2B5EF4-FFF2-40B4-BE49-F238E27FC236}">
                <a16:creationId xmlns:a16="http://schemas.microsoft.com/office/drawing/2014/main" id="{6F045704-3B7F-424E-9B28-B07CD17762B7}"/>
              </a:ext>
            </a:extLst>
          </p:cNvPr>
          <p:cNvGrpSpPr/>
          <p:nvPr/>
        </p:nvGrpSpPr>
        <p:grpSpPr>
          <a:xfrm>
            <a:off x="6596425" y="3555765"/>
            <a:ext cx="3936902" cy="516460"/>
            <a:chOff x="1835202" y="1060318"/>
            <a:chExt cx="5249202" cy="688614"/>
          </a:xfrm>
        </p:grpSpPr>
        <p:sp>
          <p:nvSpPr>
            <p:cNvPr id="75" name="Oval 74">
              <a:extLst>
                <a:ext uri="{FF2B5EF4-FFF2-40B4-BE49-F238E27FC236}">
                  <a16:creationId xmlns:a16="http://schemas.microsoft.com/office/drawing/2014/main" id="{8F57E955-7077-A54E-9865-0C7DEDBB8B11}"/>
                </a:ext>
              </a:extLst>
            </p:cNvPr>
            <p:cNvSpPr/>
            <p:nvPr/>
          </p:nvSpPr>
          <p:spPr>
            <a:xfrm>
              <a:off x="1835202" y="1279908"/>
              <a:ext cx="466164" cy="420317"/>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Calibri" panose="020F0502020204030204"/>
              </a:endParaRPr>
            </a:p>
          </p:txBody>
        </p:sp>
        <p:sp>
          <p:nvSpPr>
            <p:cNvPr id="76" name="TextBox 75">
              <a:extLst>
                <a:ext uri="{FF2B5EF4-FFF2-40B4-BE49-F238E27FC236}">
                  <a16:creationId xmlns:a16="http://schemas.microsoft.com/office/drawing/2014/main" id="{6386E993-DB4F-8C4D-A56D-64B592990A00}"/>
                </a:ext>
              </a:extLst>
            </p:cNvPr>
            <p:cNvSpPr txBox="1"/>
            <p:nvPr/>
          </p:nvSpPr>
          <p:spPr>
            <a:xfrm>
              <a:off x="1906918" y="1194934"/>
              <a:ext cx="340659" cy="553998"/>
            </a:xfrm>
            <a:prstGeom prst="rect">
              <a:avLst/>
            </a:prstGeom>
            <a:noFill/>
          </p:spPr>
          <p:txBody>
            <a:bodyPr wrap="square" rtlCol="0">
              <a:spAutoFit/>
            </a:bodyPr>
            <a:lstStyle/>
            <a:p>
              <a:pPr>
                <a:defRPr/>
              </a:pPr>
              <a:r>
                <a:rPr lang="en-US" sz="2100" b="1" dirty="0">
                  <a:solidFill>
                    <a:srgbClr val="FFFFFF"/>
                  </a:solidFill>
                  <a:latin typeface="Calibri" panose="020F0502020204030204"/>
                </a:rPr>
                <a:t>4</a:t>
              </a:r>
            </a:p>
          </p:txBody>
        </p:sp>
        <p:cxnSp>
          <p:nvCxnSpPr>
            <p:cNvPr id="77" name="Straight Connector 76">
              <a:extLst>
                <a:ext uri="{FF2B5EF4-FFF2-40B4-BE49-F238E27FC236}">
                  <a16:creationId xmlns:a16="http://schemas.microsoft.com/office/drawing/2014/main" id="{287D3A62-5708-C64B-88F4-BF9C495EE499}"/>
                </a:ext>
              </a:extLst>
            </p:cNvPr>
            <p:cNvCxnSpPr>
              <a:cxnSpLocks/>
            </p:cNvCxnSpPr>
            <p:nvPr/>
          </p:nvCxnSpPr>
          <p:spPr>
            <a:xfrm>
              <a:off x="2314182" y="1700225"/>
              <a:ext cx="4703616"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71A81186-DBAC-A749-B5B2-96D5B9AE53EF}"/>
                </a:ext>
              </a:extLst>
            </p:cNvPr>
            <p:cNvSpPr txBox="1"/>
            <p:nvPr/>
          </p:nvSpPr>
          <p:spPr>
            <a:xfrm>
              <a:off x="2347077" y="1060318"/>
              <a:ext cx="4737327" cy="677109"/>
            </a:xfrm>
            <a:prstGeom prst="rect">
              <a:avLst/>
            </a:prstGeom>
            <a:noFill/>
          </p:spPr>
          <p:txBody>
            <a:bodyPr wrap="square" rtlCol="0">
              <a:spAutoFit/>
            </a:bodyPr>
            <a:lstStyle/>
            <a:p>
              <a:pPr>
                <a:defRPr/>
              </a:pPr>
              <a:r>
                <a:rPr lang="en-US" sz="2700" b="1" dirty="0">
                  <a:solidFill>
                    <a:srgbClr val="1B1E29"/>
                  </a:solidFill>
                  <a:latin typeface="Source Sans Pro" panose="020B0503030403020204" pitchFamily="34" charset="0"/>
                  <a:ea typeface="Source Sans Pro" panose="020B0503030403020204" pitchFamily="34" charset="0"/>
                </a:rPr>
                <a:t>ALLOW  105+ DAYS</a:t>
              </a:r>
            </a:p>
          </p:txBody>
        </p:sp>
      </p:grpSp>
      <p:grpSp>
        <p:nvGrpSpPr>
          <p:cNvPr id="5" name="Group 4" descr="Step 5">
            <a:extLst>
              <a:ext uri="{FF2B5EF4-FFF2-40B4-BE49-F238E27FC236}">
                <a16:creationId xmlns:a16="http://schemas.microsoft.com/office/drawing/2014/main" id="{C354ECCF-AD24-2148-A9B4-6C5E99B83702}"/>
              </a:ext>
            </a:extLst>
          </p:cNvPr>
          <p:cNvGrpSpPr/>
          <p:nvPr/>
        </p:nvGrpSpPr>
        <p:grpSpPr>
          <a:xfrm>
            <a:off x="2082176" y="4126498"/>
            <a:ext cx="5225405" cy="933529"/>
            <a:chOff x="744234" y="4511398"/>
            <a:chExt cx="4213716" cy="1244705"/>
          </a:xfrm>
        </p:grpSpPr>
        <p:cxnSp>
          <p:nvCxnSpPr>
            <p:cNvPr id="84" name="Straight Connector 83">
              <a:extLst>
                <a:ext uri="{FF2B5EF4-FFF2-40B4-BE49-F238E27FC236}">
                  <a16:creationId xmlns:a16="http://schemas.microsoft.com/office/drawing/2014/main" id="{B7E36F93-9B4D-4E43-A6A4-A2BE6C2F2B65}"/>
                </a:ext>
              </a:extLst>
            </p:cNvPr>
            <p:cNvCxnSpPr>
              <a:cxnSpLocks/>
            </p:cNvCxnSpPr>
            <p:nvPr/>
          </p:nvCxnSpPr>
          <p:spPr>
            <a:xfrm>
              <a:off x="1248818" y="5682795"/>
              <a:ext cx="3694576" cy="1662"/>
            </a:xfrm>
            <a:prstGeom prst="line">
              <a:avLst/>
            </a:prstGeom>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8F7D016-48DA-3041-B403-F4414ABE2FFC}"/>
                </a:ext>
              </a:extLst>
            </p:cNvPr>
            <p:cNvSpPr txBox="1"/>
            <p:nvPr/>
          </p:nvSpPr>
          <p:spPr>
            <a:xfrm>
              <a:off x="1263374" y="4511398"/>
              <a:ext cx="3694576" cy="1231106"/>
            </a:xfrm>
            <a:prstGeom prst="rect">
              <a:avLst/>
            </a:prstGeom>
            <a:noFill/>
          </p:spPr>
          <p:txBody>
            <a:bodyPr wrap="square" rtlCol="0">
              <a:spAutoFit/>
            </a:bodyPr>
            <a:lstStyle/>
            <a:p>
              <a:pPr>
                <a:defRPr/>
              </a:pPr>
              <a:endParaRPr lang="en-US" sz="2700" b="1" dirty="0">
                <a:solidFill>
                  <a:srgbClr val="1B1E29"/>
                </a:solidFill>
                <a:latin typeface="Source Sans Pro" panose="020B0503030403020204" pitchFamily="34" charset="0"/>
                <a:ea typeface="Source Sans Pro" panose="020B0503030403020204" pitchFamily="34" charset="0"/>
              </a:endParaRPr>
            </a:p>
            <a:p>
              <a:pPr>
                <a:defRPr/>
              </a:pPr>
              <a:r>
                <a:rPr lang="en-US" sz="2700" b="1" dirty="0">
                  <a:solidFill>
                    <a:srgbClr val="1B1E29"/>
                  </a:solidFill>
                  <a:latin typeface="Source Sans Pro" panose="020B0503030403020204" pitchFamily="34" charset="0"/>
                  <a:ea typeface="Source Sans Pro" panose="020B0503030403020204" pitchFamily="34" charset="0"/>
                </a:rPr>
                <a:t>REMAIN RESPONSIVE</a:t>
              </a:r>
            </a:p>
          </p:txBody>
        </p:sp>
        <p:sp>
          <p:nvSpPr>
            <p:cNvPr id="86" name="Oval 85">
              <a:extLst>
                <a:ext uri="{FF2B5EF4-FFF2-40B4-BE49-F238E27FC236}">
                  <a16:creationId xmlns:a16="http://schemas.microsoft.com/office/drawing/2014/main" id="{2E1017B9-985E-8345-9E98-725B4BCBAD1F}"/>
                </a:ext>
              </a:extLst>
            </p:cNvPr>
            <p:cNvSpPr/>
            <p:nvPr/>
          </p:nvSpPr>
          <p:spPr>
            <a:xfrm>
              <a:off x="744234" y="5202105"/>
              <a:ext cx="296472" cy="50529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dirty="0">
                <a:solidFill>
                  <a:srgbClr val="FFFFFF"/>
                </a:solidFill>
                <a:latin typeface="Calibri" panose="020F0502020204030204"/>
              </a:endParaRPr>
            </a:p>
          </p:txBody>
        </p:sp>
        <p:sp>
          <p:nvSpPr>
            <p:cNvPr id="87" name="TextBox 86">
              <a:extLst>
                <a:ext uri="{FF2B5EF4-FFF2-40B4-BE49-F238E27FC236}">
                  <a16:creationId xmlns:a16="http://schemas.microsoft.com/office/drawing/2014/main" id="{80D8A9A9-1AD4-1F4D-A613-8440A6E2F7C1}"/>
                </a:ext>
              </a:extLst>
            </p:cNvPr>
            <p:cNvSpPr txBox="1"/>
            <p:nvPr/>
          </p:nvSpPr>
          <p:spPr>
            <a:xfrm>
              <a:off x="815950" y="5202106"/>
              <a:ext cx="224757" cy="553997"/>
            </a:xfrm>
            <a:prstGeom prst="rect">
              <a:avLst/>
            </a:prstGeom>
            <a:noFill/>
          </p:spPr>
          <p:txBody>
            <a:bodyPr wrap="square" rtlCol="0">
              <a:spAutoFit/>
            </a:bodyPr>
            <a:lstStyle/>
            <a:p>
              <a:pPr>
                <a:defRPr/>
              </a:pPr>
              <a:r>
                <a:rPr lang="en-US" sz="2100" b="1" dirty="0">
                  <a:solidFill>
                    <a:srgbClr val="FFFFFF"/>
                  </a:solidFill>
                  <a:latin typeface="Calibri" panose="020F0502020204030204"/>
                </a:rPr>
                <a:t>5</a:t>
              </a:r>
            </a:p>
          </p:txBody>
        </p:sp>
      </p:grpSp>
      <p:sp>
        <p:nvSpPr>
          <p:cNvPr id="101" name="Freeform 32">
            <a:extLst>
              <a:ext uri="{FF2B5EF4-FFF2-40B4-BE49-F238E27FC236}">
                <a16:creationId xmlns:a16="http://schemas.microsoft.com/office/drawing/2014/main" id="{13BE39F1-4DDF-45D6-91A6-35FF0BE8FC36}"/>
              </a:ext>
              <a:ext uri="{C183D7F6-B498-43B3-948B-1728B52AA6E4}">
                <adec:decorative xmlns:adec="http://schemas.microsoft.com/office/drawing/2017/decorative" val="1"/>
              </a:ext>
            </a:extLst>
          </p:cNvPr>
          <p:cNvSpPr/>
          <p:nvPr/>
        </p:nvSpPr>
        <p:spPr>
          <a:xfrm rot="5400000">
            <a:off x="2616983" y="2531812"/>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02" name="Freeform 34">
            <a:extLst>
              <a:ext uri="{FF2B5EF4-FFF2-40B4-BE49-F238E27FC236}">
                <a16:creationId xmlns:a16="http://schemas.microsoft.com/office/drawing/2014/main" id="{96CF1B66-F117-47D0-960B-60CF3433DE91}"/>
              </a:ext>
              <a:ext uri="{C183D7F6-B498-43B3-948B-1728B52AA6E4}">
                <adec:decorative xmlns:adec="http://schemas.microsoft.com/office/drawing/2017/decorative" val="1"/>
              </a:ext>
            </a:extLst>
          </p:cNvPr>
          <p:cNvSpPr/>
          <p:nvPr/>
        </p:nvSpPr>
        <p:spPr>
          <a:xfrm>
            <a:off x="1857292" y="2105278"/>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03" name="Freeform 35">
            <a:extLst>
              <a:ext uri="{FF2B5EF4-FFF2-40B4-BE49-F238E27FC236}">
                <a16:creationId xmlns:a16="http://schemas.microsoft.com/office/drawing/2014/main" id="{E58CDCAE-5962-4BEE-952B-F15D38AC9A74}"/>
              </a:ext>
              <a:ext uri="{C183D7F6-B498-43B3-948B-1728B52AA6E4}">
                <adec:decorative xmlns:adec="http://schemas.microsoft.com/office/drawing/2017/decorative" val="1"/>
              </a:ext>
            </a:extLst>
          </p:cNvPr>
          <p:cNvSpPr/>
          <p:nvPr/>
        </p:nvSpPr>
        <p:spPr>
          <a:xfrm rot="5400000">
            <a:off x="3841627" y="3162040"/>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04" name="Freeform 36">
            <a:extLst>
              <a:ext uri="{FF2B5EF4-FFF2-40B4-BE49-F238E27FC236}">
                <a16:creationId xmlns:a16="http://schemas.microsoft.com/office/drawing/2014/main" id="{2B3495E6-BC18-44A8-B163-3D491B4B144C}"/>
              </a:ext>
              <a:ext uri="{C183D7F6-B498-43B3-948B-1728B52AA6E4}">
                <adec:decorative xmlns:adec="http://schemas.microsoft.com/office/drawing/2017/decorative" val="1"/>
              </a:ext>
            </a:extLst>
          </p:cNvPr>
          <p:cNvSpPr/>
          <p:nvPr/>
        </p:nvSpPr>
        <p:spPr>
          <a:xfrm>
            <a:off x="3081936" y="2735507"/>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05" name="Freeform 32">
            <a:extLst>
              <a:ext uri="{FF2B5EF4-FFF2-40B4-BE49-F238E27FC236}">
                <a16:creationId xmlns:a16="http://schemas.microsoft.com/office/drawing/2014/main" id="{BCB10C13-E01D-4974-88A2-819749DB4CC8}"/>
              </a:ext>
              <a:ext uri="{C183D7F6-B498-43B3-948B-1728B52AA6E4}">
                <adec:decorative xmlns:adec="http://schemas.microsoft.com/office/drawing/2017/decorative" val="1"/>
              </a:ext>
            </a:extLst>
          </p:cNvPr>
          <p:cNvSpPr/>
          <p:nvPr/>
        </p:nvSpPr>
        <p:spPr>
          <a:xfrm rot="5400000">
            <a:off x="2616983" y="2531812"/>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06" name="Freeform 34">
            <a:extLst>
              <a:ext uri="{FF2B5EF4-FFF2-40B4-BE49-F238E27FC236}">
                <a16:creationId xmlns:a16="http://schemas.microsoft.com/office/drawing/2014/main" id="{A7934A4A-B3BD-4617-B77F-696FE4504119}"/>
              </a:ext>
              <a:ext uri="{C183D7F6-B498-43B3-948B-1728B52AA6E4}">
                <adec:decorative xmlns:adec="http://schemas.microsoft.com/office/drawing/2017/decorative" val="1"/>
              </a:ext>
            </a:extLst>
          </p:cNvPr>
          <p:cNvSpPr/>
          <p:nvPr/>
        </p:nvSpPr>
        <p:spPr>
          <a:xfrm>
            <a:off x="1857292" y="2105279"/>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07" name="Freeform 37">
            <a:extLst>
              <a:ext uri="{FF2B5EF4-FFF2-40B4-BE49-F238E27FC236}">
                <a16:creationId xmlns:a16="http://schemas.microsoft.com/office/drawing/2014/main" id="{B2F31F8C-D6DA-4400-AC47-548F8A9B9833}"/>
              </a:ext>
              <a:ext uri="{C183D7F6-B498-43B3-948B-1728B52AA6E4}">
                <adec:decorative xmlns:adec="http://schemas.microsoft.com/office/drawing/2017/decorative" val="1"/>
              </a:ext>
            </a:extLst>
          </p:cNvPr>
          <p:cNvSpPr/>
          <p:nvPr/>
        </p:nvSpPr>
        <p:spPr>
          <a:xfrm rot="5400000">
            <a:off x="5066271" y="3792270"/>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08" name="Freeform 38">
            <a:extLst>
              <a:ext uri="{FF2B5EF4-FFF2-40B4-BE49-F238E27FC236}">
                <a16:creationId xmlns:a16="http://schemas.microsoft.com/office/drawing/2014/main" id="{F4400464-CDD6-45AE-9FD2-E505B316392C}"/>
              </a:ext>
              <a:ext uri="{C183D7F6-B498-43B3-948B-1728B52AA6E4}">
                <adec:decorative xmlns:adec="http://schemas.microsoft.com/office/drawing/2017/decorative" val="1"/>
              </a:ext>
            </a:extLst>
          </p:cNvPr>
          <p:cNvSpPr/>
          <p:nvPr/>
        </p:nvSpPr>
        <p:spPr>
          <a:xfrm>
            <a:off x="4306580" y="3365735"/>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09" name="Freeform 35">
            <a:extLst>
              <a:ext uri="{FF2B5EF4-FFF2-40B4-BE49-F238E27FC236}">
                <a16:creationId xmlns:a16="http://schemas.microsoft.com/office/drawing/2014/main" id="{294EAF7F-0B9D-4C93-B128-E74DBCC87BFE}"/>
              </a:ext>
              <a:ext uri="{C183D7F6-B498-43B3-948B-1728B52AA6E4}">
                <adec:decorative xmlns:adec="http://schemas.microsoft.com/office/drawing/2017/decorative" val="1"/>
              </a:ext>
            </a:extLst>
          </p:cNvPr>
          <p:cNvSpPr/>
          <p:nvPr/>
        </p:nvSpPr>
        <p:spPr>
          <a:xfrm rot="5400000">
            <a:off x="3841627" y="3162041"/>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10" name="Freeform 36">
            <a:extLst>
              <a:ext uri="{FF2B5EF4-FFF2-40B4-BE49-F238E27FC236}">
                <a16:creationId xmlns:a16="http://schemas.microsoft.com/office/drawing/2014/main" id="{409EDAB3-8098-4161-8B34-2831EEFB262E}"/>
              </a:ext>
              <a:ext uri="{C183D7F6-B498-43B3-948B-1728B52AA6E4}">
                <adec:decorative xmlns:adec="http://schemas.microsoft.com/office/drawing/2017/decorative" val="1"/>
              </a:ext>
            </a:extLst>
          </p:cNvPr>
          <p:cNvSpPr/>
          <p:nvPr/>
        </p:nvSpPr>
        <p:spPr>
          <a:xfrm>
            <a:off x="3081936" y="2735507"/>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11" name="Freeform 32">
            <a:extLst>
              <a:ext uri="{FF2B5EF4-FFF2-40B4-BE49-F238E27FC236}">
                <a16:creationId xmlns:a16="http://schemas.microsoft.com/office/drawing/2014/main" id="{930DD8D9-762A-4D9D-8DD9-7D99E8FC6E62}"/>
              </a:ext>
              <a:ext uri="{C183D7F6-B498-43B3-948B-1728B52AA6E4}">
                <adec:decorative xmlns:adec="http://schemas.microsoft.com/office/drawing/2017/decorative" val="1"/>
              </a:ext>
            </a:extLst>
          </p:cNvPr>
          <p:cNvSpPr/>
          <p:nvPr/>
        </p:nvSpPr>
        <p:spPr>
          <a:xfrm rot="5400000">
            <a:off x="2616983" y="2531813"/>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12" name="Freeform 34">
            <a:extLst>
              <a:ext uri="{FF2B5EF4-FFF2-40B4-BE49-F238E27FC236}">
                <a16:creationId xmlns:a16="http://schemas.microsoft.com/office/drawing/2014/main" id="{17EB3F14-F3A7-473E-A670-1D7B7DCBB900}"/>
              </a:ext>
              <a:ext uri="{C183D7F6-B498-43B3-948B-1728B52AA6E4}">
                <adec:decorative xmlns:adec="http://schemas.microsoft.com/office/drawing/2017/decorative" val="1"/>
              </a:ext>
            </a:extLst>
          </p:cNvPr>
          <p:cNvSpPr/>
          <p:nvPr/>
        </p:nvSpPr>
        <p:spPr>
          <a:xfrm>
            <a:off x="1857292" y="2105279"/>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13" name="Freeform 39">
            <a:extLst>
              <a:ext uri="{FF2B5EF4-FFF2-40B4-BE49-F238E27FC236}">
                <a16:creationId xmlns:a16="http://schemas.microsoft.com/office/drawing/2014/main" id="{093E9F98-0F20-4E7A-AE2E-93482E6907DD}"/>
              </a:ext>
              <a:ext uri="{C183D7F6-B498-43B3-948B-1728B52AA6E4}">
                <adec:decorative xmlns:adec="http://schemas.microsoft.com/office/drawing/2017/decorative" val="1"/>
              </a:ext>
            </a:extLst>
          </p:cNvPr>
          <p:cNvSpPr/>
          <p:nvPr/>
        </p:nvSpPr>
        <p:spPr>
          <a:xfrm rot="5400000">
            <a:off x="6281312" y="4422496"/>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14" name="Freeform 40">
            <a:extLst>
              <a:ext uri="{FF2B5EF4-FFF2-40B4-BE49-F238E27FC236}">
                <a16:creationId xmlns:a16="http://schemas.microsoft.com/office/drawing/2014/main" id="{3511F379-B644-4543-A4E9-607E5DEC564B}"/>
              </a:ext>
              <a:ext uri="{C183D7F6-B498-43B3-948B-1728B52AA6E4}">
                <adec:decorative xmlns:adec="http://schemas.microsoft.com/office/drawing/2017/decorative" val="1"/>
              </a:ext>
            </a:extLst>
          </p:cNvPr>
          <p:cNvSpPr/>
          <p:nvPr/>
        </p:nvSpPr>
        <p:spPr>
          <a:xfrm>
            <a:off x="5521621" y="3995962"/>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15" name="Freeform 37">
            <a:extLst>
              <a:ext uri="{FF2B5EF4-FFF2-40B4-BE49-F238E27FC236}">
                <a16:creationId xmlns:a16="http://schemas.microsoft.com/office/drawing/2014/main" id="{3237E378-DA8B-4633-B35A-1CD258484070}"/>
              </a:ext>
              <a:ext uri="{C183D7F6-B498-43B3-948B-1728B52AA6E4}">
                <adec:decorative xmlns:adec="http://schemas.microsoft.com/office/drawing/2017/decorative" val="1"/>
              </a:ext>
            </a:extLst>
          </p:cNvPr>
          <p:cNvSpPr/>
          <p:nvPr/>
        </p:nvSpPr>
        <p:spPr>
          <a:xfrm rot="5400000">
            <a:off x="5066271" y="3792271"/>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16" name="Freeform 38">
            <a:extLst>
              <a:ext uri="{FF2B5EF4-FFF2-40B4-BE49-F238E27FC236}">
                <a16:creationId xmlns:a16="http://schemas.microsoft.com/office/drawing/2014/main" id="{6F184AA6-94D6-45B1-811A-EE133DDC4855}"/>
              </a:ext>
              <a:ext uri="{C183D7F6-B498-43B3-948B-1728B52AA6E4}">
                <adec:decorative xmlns:adec="http://schemas.microsoft.com/office/drawing/2017/decorative" val="1"/>
              </a:ext>
            </a:extLst>
          </p:cNvPr>
          <p:cNvSpPr/>
          <p:nvPr/>
        </p:nvSpPr>
        <p:spPr>
          <a:xfrm>
            <a:off x="4306580" y="3365736"/>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17" name="Freeform 35">
            <a:extLst>
              <a:ext uri="{FF2B5EF4-FFF2-40B4-BE49-F238E27FC236}">
                <a16:creationId xmlns:a16="http://schemas.microsoft.com/office/drawing/2014/main" id="{BCFAE7C8-ADB8-4D19-98B6-F84A677DFC68}"/>
              </a:ext>
              <a:ext uri="{C183D7F6-B498-43B3-948B-1728B52AA6E4}">
                <adec:decorative xmlns:adec="http://schemas.microsoft.com/office/drawing/2017/decorative" val="1"/>
              </a:ext>
            </a:extLst>
          </p:cNvPr>
          <p:cNvSpPr/>
          <p:nvPr/>
        </p:nvSpPr>
        <p:spPr>
          <a:xfrm rot="5400000">
            <a:off x="3841627" y="3162042"/>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18" name="Freeform 36">
            <a:extLst>
              <a:ext uri="{FF2B5EF4-FFF2-40B4-BE49-F238E27FC236}">
                <a16:creationId xmlns:a16="http://schemas.microsoft.com/office/drawing/2014/main" id="{22831FD9-4ADC-4E6E-AA5C-500551CA041F}"/>
              </a:ext>
              <a:ext uri="{C183D7F6-B498-43B3-948B-1728B52AA6E4}">
                <adec:decorative xmlns:adec="http://schemas.microsoft.com/office/drawing/2017/decorative" val="1"/>
              </a:ext>
            </a:extLst>
          </p:cNvPr>
          <p:cNvSpPr/>
          <p:nvPr/>
        </p:nvSpPr>
        <p:spPr>
          <a:xfrm>
            <a:off x="3081936" y="2735508"/>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19" name="Freeform 32">
            <a:extLst>
              <a:ext uri="{FF2B5EF4-FFF2-40B4-BE49-F238E27FC236}">
                <a16:creationId xmlns:a16="http://schemas.microsoft.com/office/drawing/2014/main" id="{012D3682-4B73-44D9-BDEC-97ABB601A343}"/>
              </a:ext>
              <a:ext uri="{C183D7F6-B498-43B3-948B-1728B52AA6E4}">
                <adec:decorative xmlns:adec="http://schemas.microsoft.com/office/drawing/2017/decorative" val="1"/>
              </a:ext>
            </a:extLst>
          </p:cNvPr>
          <p:cNvSpPr/>
          <p:nvPr/>
        </p:nvSpPr>
        <p:spPr>
          <a:xfrm rot="5400000">
            <a:off x="2616983" y="2531814"/>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20" name="Freeform 34">
            <a:extLst>
              <a:ext uri="{FF2B5EF4-FFF2-40B4-BE49-F238E27FC236}">
                <a16:creationId xmlns:a16="http://schemas.microsoft.com/office/drawing/2014/main" id="{41BA8A44-566B-498F-BDDA-136EE2104D02}"/>
              </a:ext>
              <a:ext uri="{C183D7F6-B498-43B3-948B-1728B52AA6E4}">
                <adec:decorative xmlns:adec="http://schemas.microsoft.com/office/drawing/2017/decorative" val="1"/>
              </a:ext>
            </a:extLst>
          </p:cNvPr>
          <p:cNvSpPr/>
          <p:nvPr/>
        </p:nvSpPr>
        <p:spPr>
          <a:xfrm>
            <a:off x="1857292" y="2105280"/>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21" name="Freeform 41">
            <a:extLst>
              <a:ext uri="{FF2B5EF4-FFF2-40B4-BE49-F238E27FC236}">
                <a16:creationId xmlns:a16="http://schemas.microsoft.com/office/drawing/2014/main" id="{33EA5BA4-9BCF-41D9-999E-6301E1796F63}"/>
              </a:ext>
              <a:ext uri="{C183D7F6-B498-43B3-948B-1728B52AA6E4}">
                <adec:decorative xmlns:adec="http://schemas.microsoft.com/office/drawing/2017/decorative" val="1"/>
              </a:ext>
            </a:extLst>
          </p:cNvPr>
          <p:cNvSpPr/>
          <p:nvPr/>
        </p:nvSpPr>
        <p:spPr>
          <a:xfrm rot="5400000">
            <a:off x="7505955" y="5052724"/>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22" name="Freeform 42">
            <a:extLst>
              <a:ext uri="{FF2B5EF4-FFF2-40B4-BE49-F238E27FC236}">
                <a16:creationId xmlns:a16="http://schemas.microsoft.com/office/drawing/2014/main" id="{0B1D673A-964D-4732-A75A-146B2CDD75E9}"/>
              </a:ext>
              <a:ext uri="{C183D7F6-B498-43B3-948B-1728B52AA6E4}">
                <adec:decorative xmlns:adec="http://schemas.microsoft.com/office/drawing/2017/decorative" val="1"/>
              </a:ext>
            </a:extLst>
          </p:cNvPr>
          <p:cNvSpPr/>
          <p:nvPr/>
        </p:nvSpPr>
        <p:spPr>
          <a:xfrm>
            <a:off x="6746265" y="4626187"/>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23" name="Freeform 39">
            <a:extLst>
              <a:ext uri="{FF2B5EF4-FFF2-40B4-BE49-F238E27FC236}">
                <a16:creationId xmlns:a16="http://schemas.microsoft.com/office/drawing/2014/main" id="{D5427CB1-84FE-45D3-8652-726AC24DDD4B}"/>
              </a:ext>
              <a:ext uri="{C183D7F6-B498-43B3-948B-1728B52AA6E4}">
                <adec:decorative xmlns:adec="http://schemas.microsoft.com/office/drawing/2017/decorative" val="1"/>
              </a:ext>
            </a:extLst>
          </p:cNvPr>
          <p:cNvSpPr/>
          <p:nvPr/>
        </p:nvSpPr>
        <p:spPr>
          <a:xfrm rot="5400000">
            <a:off x="6281312" y="4422497"/>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24" name="Freeform 40">
            <a:extLst>
              <a:ext uri="{FF2B5EF4-FFF2-40B4-BE49-F238E27FC236}">
                <a16:creationId xmlns:a16="http://schemas.microsoft.com/office/drawing/2014/main" id="{773B1D08-F661-4D87-89A1-0408281280A5}"/>
              </a:ext>
              <a:ext uri="{C183D7F6-B498-43B3-948B-1728B52AA6E4}">
                <adec:decorative xmlns:adec="http://schemas.microsoft.com/office/drawing/2017/decorative" val="1"/>
              </a:ext>
            </a:extLst>
          </p:cNvPr>
          <p:cNvSpPr/>
          <p:nvPr/>
        </p:nvSpPr>
        <p:spPr>
          <a:xfrm>
            <a:off x="5521621" y="3995963"/>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25" name="Freeform 37">
            <a:extLst>
              <a:ext uri="{FF2B5EF4-FFF2-40B4-BE49-F238E27FC236}">
                <a16:creationId xmlns:a16="http://schemas.microsoft.com/office/drawing/2014/main" id="{6E3D3449-B3A5-4462-88E1-F16936EAC739}"/>
              </a:ext>
              <a:ext uri="{C183D7F6-B498-43B3-948B-1728B52AA6E4}">
                <adec:decorative xmlns:adec="http://schemas.microsoft.com/office/drawing/2017/decorative" val="1"/>
              </a:ext>
            </a:extLst>
          </p:cNvPr>
          <p:cNvSpPr/>
          <p:nvPr/>
        </p:nvSpPr>
        <p:spPr>
          <a:xfrm rot="5400000">
            <a:off x="5066271" y="3792271"/>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26" name="Freeform 38">
            <a:extLst>
              <a:ext uri="{FF2B5EF4-FFF2-40B4-BE49-F238E27FC236}">
                <a16:creationId xmlns:a16="http://schemas.microsoft.com/office/drawing/2014/main" id="{98AC99AA-3828-444E-9F71-C8CEF42B3B20}"/>
              </a:ext>
              <a:ext uri="{C183D7F6-B498-43B3-948B-1728B52AA6E4}">
                <adec:decorative xmlns:adec="http://schemas.microsoft.com/office/drawing/2017/decorative" val="1"/>
              </a:ext>
            </a:extLst>
          </p:cNvPr>
          <p:cNvSpPr/>
          <p:nvPr/>
        </p:nvSpPr>
        <p:spPr>
          <a:xfrm>
            <a:off x="4306580" y="3365737"/>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27" name="Freeform 35">
            <a:extLst>
              <a:ext uri="{FF2B5EF4-FFF2-40B4-BE49-F238E27FC236}">
                <a16:creationId xmlns:a16="http://schemas.microsoft.com/office/drawing/2014/main" id="{F0F2DEF8-0CB7-4535-A1FC-D6FD43DE6FE0}"/>
              </a:ext>
              <a:ext uri="{C183D7F6-B498-43B3-948B-1728B52AA6E4}">
                <adec:decorative xmlns:adec="http://schemas.microsoft.com/office/drawing/2017/decorative" val="1"/>
              </a:ext>
            </a:extLst>
          </p:cNvPr>
          <p:cNvSpPr/>
          <p:nvPr/>
        </p:nvSpPr>
        <p:spPr>
          <a:xfrm rot="5400000">
            <a:off x="3841627" y="3162043"/>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28" name="Freeform 36">
            <a:extLst>
              <a:ext uri="{FF2B5EF4-FFF2-40B4-BE49-F238E27FC236}">
                <a16:creationId xmlns:a16="http://schemas.microsoft.com/office/drawing/2014/main" id="{C0A4F600-D8D3-4AFD-8B0E-B804808B72C3}"/>
              </a:ext>
              <a:ext uri="{C183D7F6-B498-43B3-948B-1728B52AA6E4}">
                <adec:decorative xmlns:adec="http://schemas.microsoft.com/office/drawing/2017/decorative" val="1"/>
              </a:ext>
            </a:extLst>
          </p:cNvPr>
          <p:cNvSpPr/>
          <p:nvPr/>
        </p:nvSpPr>
        <p:spPr>
          <a:xfrm>
            <a:off x="3081936" y="2735509"/>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29" name="Freeform 32">
            <a:extLst>
              <a:ext uri="{FF2B5EF4-FFF2-40B4-BE49-F238E27FC236}">
                <a16:creationId xmlns:a16="http://schemas.microsoft.com/office/drawing/2014/main" id="{6B4E17CB-0467-4481-934B-CD4F85EE5BCF}"/>
              </a:ext>
              <a:ext uri="{C183D7F6-B498-43B3-948B-1728B52AA6E4}">
                <adec:decorative xmlns:adec="http://schemas.microsoft.com/office/drawing/2017/decorative" val="1"/>
              </a:ext>
            </a:extLst>
          </p:cNvPr>
          <p:cNvSpPr/>
          <p:nvPr/>
        </p:nvSpPr>
        <p:spPr>
          <a:xfrm rot="5400000">
            <a:off x="2616983" y="2531815"/>
            <a:ext cx="630228" cy="299678"/>
          </a:xfrm>
          <a:custGeom>
            <a:avLst/>
            <a:gdLst>
              <a:gd name="connsiteX0" fmla="*/ 0 w 1084096"/>
              <a:gd name="connsiteY0" fmla="*/ 348342 h 348342"/>
              <a:gd name="connsiteX1" fmla="*/ 0 w 1084096"/>
              <a:gd name="connsiteY1" fmla="*/ 0 h 348342"/>
              <a:gd name="connsiteX2" fmla="*/ 1084096 w 1084096"/>
              <a:gd name="connsiteY2" fmla="*/ 0 h 348342"/>
              <a:gd name="connsiteX3" fmla="*/ 824717 w 1084096"/>
              <a:gd name="connsiteY3" fmla="*/ 348342 h 348342"/>
            </a:gdLst>
            <a:ahLst/>
            <a:cxnLst>
              <a:cxn ang="0">
                <a:pos x="connsiteX0" y="connsiteY0"/>
              </a:cxn>
              <a:cxn ang="0">
                <a:pos x="connsiteX1" y="connsiteY1"/>
              </a:cxn>
              <a:cxn ang="0">
                <a:pos x="connsiteX2" y="connsiteY2"/>
              </a:cxn>
              <a:cxn ang="0">
                <a:pos x="connsiteX3" y="connsiteY3"/>
              </a:cxn>
            </a:cxnLst>
            <a:rect l="l" t="t" r="r" b="b"/>
            <a:pathLst>
              <a:path w="1084096" h="348342">
                <a:moveTo>
                  <a:pt x="0" y="348342"/>
                </a:moveTo>
                <a:lnTo>
                  <a:pt x="0" y="0"/>
                </a:lnTo>
                <a:lnTo>
                  <a:pt x="1084096" y="0"/>
                </a:lnTo>
                <a:lnTo>
                  <a:pt x="824717" y="34834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30" name="Freeform 34">
            <a:extLst>
              <a:ext uri="{FF2B5EF4-FFF2-40B4-BE49-F238E27FC236}">
                <a16:creationId xmlns:a16="http://schemas.microsoft.com/office/drawing/2014/main" id="{EEFE5833-CF13-4487-BD96-27A65657EED1}"/>
              </a:ext>
              <a:ext uri="{C183D7F6-B498-43B3-948B-1728B52AA6E4}">
                <adec:decorative xmlns:adec="http://schemas.microsoft.com/office/drawing/2017/decorative" val="1"/>
              </a:ext>
            </a:extLst>
          </p:cNvPr>
          <p:cNvSpPr/>
          <p:nvPr/>
        </p:nvSpPr>
        <p:spPr>
          <a:xfrm>
            <a:off x="1857292" y="2105281"/>
            <a:ext cx="1224644" cy="261257"/>
          </a:xfrm>
          <a:custGeom>
            <a:avLst/>
            <a:gdLst>
              <a:gd name="connsiteX0" fmla="*/ 0 w 1632858"/>
              <a:gd name="connsiteY0" fmla="*/ 0 h 348342"/>
              <a:gd name="connsiteX1" fmla="*/ 1313600 w 1632858"/>
              <a:gd name="connsiteY1" fmla="*/ 0 h 348342"/>
              <a:gd name="connsiteX2" fmla="*/ 1632858 w 1632858"/>
              <a:gd name="connsiteY2" fmla="*/ 344227 h 348342"/>
              <a:gd name="connsiteX3" fmla="*/ 1632858 w 1632858"/>
              <a:gd name="connsiteY3" fmla="*/ 348342 h 348342"/>
              <a:gd name="connsiteX4" fmla="*/ 0 w 1632858"/>
              <a:gd name="connsiteY4" fmla="*/ 348342 h 348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58" h="348342">
                <a:moveTo>
                  <a:pt x="0" y="0"/>
                </a:moveTo>
                <a:lnTo>
                  <a:pt x="1313600" y="0"/>
                </a:lnTo>
                <a:lnTo>
                  <a:pt x="1632858" y="344227"/>
                </a:lnTo>
                <a:lnTo>
                  <a:pt x="1632858" y="348342"/>
                </a:lnTo>
                <a:lnTo>
                  <a:pt x="0" y="348342"/>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350" dirty="0">
                <a:solidFill>
                  <a:srgbClr val="FFFFFF"/>
                </a:solidFill>
                <a:latin typeface="Calibri" panose="020F0502020204030204"/>
              </a:rPr>
              <a:t>  </a:t>
            </a:r>
          </a:p>
        </p:txBody>
      </p:sp>
      <p:sp>
        <p:nvSpPr>
          <p:cNvPr id="131" name="TextBox 130">
            <a:extLst>
              <a:ext uri="{FF2B5EF4-FFF2-40B4-BE49-F238E27FC236}">
                <a16:creationId xmlns:a16="http://schemas.microsoft.com/office/drawing/2014/main" id="{00111B2E-E0CB-4F76-8103-B369894DDFA9}"/>
              </a:ext>
            </a:extLst>
          </p:cNvPr>
          <p:cNvSpPr txBox="1"/>
          <p:nvPr/>
        </p:nvSpPr>
        <p:spPr>
          <a:xfrm>
            <a:off x="2472539" y="4949379"/>
            <a:ext cx="2717612" cy="854080"/>
          </a:xfrm>
          <a:prstGeom prst="rect">
            <a:avLst/>
          </a:prstGeom>
          <a:noFill/>
        </p:spPr>
        <p:txBody>
          <a:bodyPr wrap="square" rtlCol="0">
            <a:spAutoFit/>
          </a:bodyPr>
          <a:lstStyle/>
          <a:p>
            <a:pPr marL="257175" indent="-257175">
              <a:buFont typeface="Wingdings" panose="05000000000000000000" pitchFamily="2" charset="2"/>
              <a:buChar char="ü"/>
              <a:defRPr/>
            </a:pPr>
            <a:r>
              <a:rPr lang="en-US" sz="1650" b="1" dirty="0">
                <a:solidFill>
                  <a:srgbClr val="1B1E29"/>
                </a:solidFill>
                <a:latin typeface="Calibri" panose="020F0502020204030204"/>
              </a:rPr>
              <a:t>CHECK YOUR INBOX &amp; SPAM</a:t>
            </a:r>
          </a:p>
          <a:p>
            <a:pPr marL="257175" indent="-257175">
              <a:buFont typeface="Wingdings" panose="05000000000000000000" pitchFamily="2" charset="2"/>
              <a:buChar char="ü"/>
              <a:defRPr/>
            </a:pPr>
            <a:r>
              <a:rPr lang="en-US" sz="1650" b="1" dirty="0">
                <a:solidFill>
                  <a:srgbClr val="1B1E29"/>
                </a:solidFill>
                <a:latin typeface="Calibri" panose="020F0502020204030204"/>
              </a:rPr>
              <a:t>RESPOND QUICKLY</a:t>
            </a:r>
          </a:p>
        </p:txBody>
      </p:sp>
      <p:sp>
        <p:nvSpPr>
          <p:cNvPr id="132" name="TextBox 131">
            <a:extLst>
              <a:ext uri="{FF2B5EF4-FFF2-40B4-BE49-F238E27FC236}">
                <a16:creationId xmlns:a16="http://schemas.microsoft.com/office/drawing/2014/main" id="{1403EB42-F834-434F-BAA2-C5B02261D522}"/>
              </a:ext>
            </a:extLst>
          </p:cNvPr>
          <p:cNvSpPr txBox="1"/>
          <p:nvPr/>
        </p:nvSpPr>
        <p:spPr>
          <a:xfrm>
            <a:off x="5253297" y="4972003"/>
            <a:ext cx="2717612" cy="854080"/>
          </a:xfrm>
          <a:prstGeom prst="rect">
            <a:avLst/>
          </a:prstGeom>
          <a:noFill/>
        </p:spPr>
        <p:txBody>
          <a:bodyPr wrap="square" rtlCol="0">
            <a:spAutoFit/>
          </a:bodyPr>
          <a:lstStyle/>
          <a:p>
            <a:pPr marL="257175" indent="-257175">
              <a:buFont typeface="Wingdings" panose="05000000000000000000" pitchFamily="2" charset="2"/>
              <a:buChar char="ü"/>
              <a:defRPr/>
            </a:pPr>
            <a:r>
              <a:rPr lang="en-US" sz="1650" b="1" dirty="0">
                <a:solidFill>
                  <a:srgbClr val="1B1E29"/>
                </a:solidFill>
                <a:latin typeface="Calibri" panose="020F0502020204030204"/>
              </a:rPr>
              <a:t>RESPOND QUICKLY</a:t>
            </a:r>
          </a:p>
          <a:p>
            <a:pPr marL="257175" indent="-257175">
              <a:buFont typeface="Wingdings" panose="05000000000000000000" pitchFamily="2" charset="2"/>
              <a:buChar char="ü"/>
              <a:defRPr/>
            </a:pPr>
            <a:r>
              <a:rPr lang="en-US" sz="1650" b="1" dirty="0">
                <a:solidFill>
                  <a:srgbClr val="1B1E29"/>
                </a:solidFill>
                <a:latin typeface="Calibri" panose="020F0502020204030204"/>
              </a:rPr>
              <a:t>CONTACT US FOR RECONSIDERATIONS</a:t>
            </a:r>
          </a:p>
        </p:txBody>
      </p:sp>
    </p:spTree>
    <p:extLst>
      <p:ext uri="{BB962C8B-B14F-4D97-AF65-F5344CB8AC3E}">
        <p14:creationId xmlns:p14="http://schemas.microsoft.com/office/powerpoint/2010/main" val="336317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131" grpId="0"/>
      <p:bldP spid="1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hevron 47">
            <a:extLst>
              <a:ext uri="{FF2B5EF4-FFF2-40B4-BE49-F238E27FC236}">
                <a16:creationId xmlns:a16="http://schemas.microsoft.com/office/drawing/2014/main" id="{EF62093C-5BB2-FA4F-A83D-B254514F0E76}"/>
              </a:ext>
              <a:ext uri="{C183D7F6-B498-43B3-948B-1728B52AA6E4}">
                <adec:decorative xmlns:adec="http://schemas.microsoft.com/office/drawing/2017/decorative" val="1"/>
              </a:ext>
            </a:extLst>
          </p:cNvPr>
          <p:cNvSpPr/>
          <p:nvPr/>
        </p:nvSpPr>
        <p:spPr>
          <a:xfrm rot="10800000">
            <a:off x="6875805" y="3310765"/>
            <a:ext cx="3489046" cy="1445972"/>
          </a:xfrm>
          <a:prstGeom prst="chevr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1B1E29"/>
              </a:solidFill>
              <a:latin typeface="Calibri" panose="020F0502020204030204"/>
            </a:endParaRPr>
          </a:p>
        </p:txBody>
      </p:sp>
      <p:sp>
        <p:nvSpPr>
          <p:cNvPr id="37" name="Chevron 36">
            <a:extLst>
              <a:ext uri="{FF2B5EF4-FFF2-40B4-BE49-F238E27FC236}">
                <a16:creationId xmlns:a16="http://schemas.microsoft.com/office/drawing/2014/main" id="{AB20436C-3A05-6B40-AFD9-34E9EDA02EC8}"/>
              </a:ext>
              <a:ext uri="{C183D7F6-B498-43B3-948B-1728B52AA6E4}">
                <adec:decorative xmlns:adec="http://schemas.microsoft.com/office/drawing/2017/decorative" val="1"/>
              </a:ext>
            </a:extLst>
          </p:cNvPr>
          <p:cNvSpPr/>
          <p:nvPr/>
        </p:nvSpPr>
        <p:spPr>
          <a:xfrm rot="10800000">
            <a:off x="2202016" y="4354008"/>
            <a:ext cx="4056913" cy="1141087"/>
          </a:xfrm>
          <a:prstGeom prst="chevr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1B1E29"/>
              </a:solidFill>
              <a:latin typeface="Calibri" panose="020F0502020204030204"/>
            </a:endParaRPr>
          </a:p>
        </p:txBody>
      </p:sp>
      <p:sp>
        <p:nvSpPr>
          <p:cNvPr id="36" name="Chevron 35">
            <a:extLst>
              <a:ext uri="{FF2B5EF4-FFF2-40B4-BE49-F238E27FC236}">
                <a16:creationId xmlns:a16="http://schemas.microsoft.com/office/drawing/2014/main" id="{2C8E51B9-147F-E949-82D8-67C957A45627}"/>
              </a:ext>
              <a:ext uri="{C183D7F6-B498-43B3-948B-1728B52AA6E4}">
                <adec:decorative xmlns:adec="http://schemas.microsoft.com/office/drawing/2017/decorative" val="1"/>
              </a:ext>
            </a:extLst>
          </p:cNvPr>
          <p:cNvSpPr/>
          <p:nvPr/>
        </p:nvSpPr>
        <p:spPr>
          <a:xfrm rot="10800000">
            <a:off x="2182025" y="3119519"/>
            <a:ext cx="4044652" cy="920264"/>
          </a:xfrm>
          <a:prstGeom prst="chevr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1B1E29"/>
              </a:solidFill>
              <a:latin typeface="Calibri" panose="020F0502020204030204"/>
            </a:endParaRPr>
          </a:p>
        </p:txBody>
      </p:sp>
      <p:sp>
        <p:nvSpPr>
          <p:cNvPr id="35" name="Chevron 34">
            <a:extLst>
              <a:ext uri="{FF2B5EF4-FFF2-40B4-BE49-F238E27FC236}">
                <a16:creationId xmlns:a16="http://schemas.microsoft.com/office/drawing/2014/main" id="{DAD442C9-2A50-144B-9097-4C91C1AC4052}"/>
              </a:ext>
              <a:ext uri="{C183D7F6-B498-43B3-948B-1728B52AA6E4}">
                <adec:decorative xmlns:adec="http://schemas.microsoft.com/office/drawing/2017/decorative" val="1"/>
              </a:ext>
            </a:extLst>
          </p:cNvPr>
          <p:cNvSpPr/>
          <p:nvPr/>
        </p:nvSpPr>
        <p:spPr>
          <a:xfrm rot="10800000">
            <a:off x="2200724" y="2234135"/>
            <a:ext cx="4044644" cy="574442"/>
          </a:xfrm>
          <a:prstGeom prst="chevron">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1B1E29"/>
              </a:solidFill>
              <a:latin typeface="Calibri" panose="020F0502020204030204"/>
            </a:endParaRPr>
          </a:p>
        </p:txBody>
      </p:sp>
      <p:sp>
        <p:nvSpPr>
          <p:cNvPr id="2" name="Title 1">
            <a:extLst>
              <a:ext uri="{FF2B5EF4-FFF2-40B4-BE49-F238E27FC236}">
                <a16:creationId xmlns:a16="http://schemas.microsoft.com/office/drawing/2014/main" id="{1B5153BF-B665-DA45-92CD-47BC7356497B}"/>
              </a:ext>
            </a:extLst>
          </p:cNvPr>
          <p:cNvSpPr>
            <a:spLocks noGrp="1"/>
          </p:cNvSpPr>
          <p:nvPr>
            <p:ph type="title"/>
          </p:nvPr>
        </p:nvSpPr>
        <p:spPr>
          <a:xfrm>
            <a:off x="2127546" y="1413583"/>
            <a:ext cx="3962401" cy="562888"/>
          </a:xfrm>
        </p:spPr>
        <p:txBody>
          <a:bodyPr>
            <a:normAutofit fontScale="90000"/>
          </a:bodyPr>
          <a:lstStyle/>
          <a:p>
            <a:r>
              <a:rPr lang="en-US" sz="3600" dirty="0">
                <a:solidFill>
                  <a:schemeClr val="tx2"/>
                </a:solidFill>
              </a:rPr>
              <a:t>PROTEGES MUST:</a:t>
            </a:r>
          </a:p>
        </p:txBody>
      </p:sp>
      <p:sp>
        <p:nvSpPr>
          <p:cNvPr id="14" name="TextBox 13">
            <a:extLst>
              <a:ext uri="{FF2B5EF4-FFF2-40B4-BE49-F238E27FC236}">
                <a16:creationId xmlns:a16="http://schemas.microsoft.com/office/drawing/2014/main" id="{087B7EAD-73B5-ED47-A25C-FEB7E8FEA669}"/>
              </a:ext>
            </a:extLst>
          </p:cNvPr>
          <p:cNvSpPr txBox="1"/>
          <p:nvPr/>
        </p:nvSpPr>
        <p:spPr>
          <a:xfrm>
            <a:off x="2874522" y="2304328"/>
            <a:ext cx="2852261" cy="415498"/>
          </a:xfrm>
          <a:prstGeom prst="rect">
            <a:avLst/>
          </a:prstGeom>
          <a:noFill/>
        </p:spPr>
        <p:txBody>
          <a:bodyPr wrap="square" rtlCol="0">
            <a:spAutoFit/>
          </a:bodyPr>
          <a:lstStyle/>
          <a:p>
            <a:pPr>
              <a:defRPr/>
            </a:pPr>
            <a:r>
              <a:rPr lang="en-US" sz="2100" b="1" dirty="0">
                <a:solidFill>
                  <a:srgbClr val="FFFFFF"/>
                </a:solidFill>
                <a:latin typeface="Source Sans Pro" panose="020B0503030403020204" pitchFamily="34" charset="0"/>
                <a:ea typeface="Source Sans Pro" panose="020B0503030403020204" pitchFamily="34" charset="0"/>
              </a:rPr>
              <a:t>Submit annual reports</a:t>
            </a:r>
          </a:p>
        </p:txBody>
      </p:sp>
      <p:sp>
        <p:nvSpPr>
          <p:cNvPr id="17" name="TextBox 16">
            <a:extLst>
              <a:ext uri="{FF2B5EF4-FFF2-40B4-BE49-F238E27FC236}">
                <a16:creationId xmlns:a16="http://schemas.microsoft.com/office/drawing/2014/main" id="{3B14EF58-9501-3143-850D-5A3CE03A6E74}"/>
              </a:ext>
            </a:extLst>
          </p:cNvPr>
          <p:cNvSpPr txBox="1"/>
          <p:nvPr/>
        </p:nvSpPr>
        <p:spPr>
          <a:xfrm>
            <a:off x="7484886" y="3362947"/>
            <a:ext cx="2582060" cy="1384995"/>
          </a:xfrm>
          <a:prstGeom prst="rect">
            <a:avLst/>
          </a:prstGeom>
          <a:noFill/>
        </p:spPr>
        <p:txBody>
          <a:bodyPr wrap="square" rtlCol="0">
            <a:spAutoFit/>
          </a:bodyPr>
          <a:lstStyle/>
          <a:p>
            <a:pPr algn="ctr">
              <a:defRPr/>
            </a:pPr>
            <a:r>
              <a:rPr lang="en-US" sz="2100" b="1" dirty="0">
                <a:solidFill>
                  <a:srgbClr val="FFFFFF"/>
                </a:solidFill>
                <a:latin typeface="Source Sans Pro" panose="020B0503030403020204" pitchFamily="34" charset="0"/>
                <a:ea typeface="Source Sans Pro" panose="020B0503030403020204" pitchFamily="34" charset="0"/>
              </a:rPr>
              <a:t>Provide meaningful assistance, as described in agreement</a:t>
            </a:r>
          </a:p>
        </p:txBody>
      </p:sp>
      <p:sp>
        <p:nvSpPr>
          <p:cNvPr id="18" name="Title 1">
            <a:extLst>
              <a:ext uri="{FF2B5EF4-FFF2-40B4-BE49-F238E27FC236}">
                <a16:creationId xmlns:a16="http://schemas.microsoft.com/office/drawing/2014/main" id="{B443C356-4DD0-964C-9FCC-BC01CC901E52}"/>
              </a:ext>
            </a:extLst>
          </p:cNvPr>
          <p:cNvSpPr txBox="1">
            <a:spLocks/>
          </p:cNvSpPr>
          <p:nvPr/>
        </p:nvSpPr>
        <p:spPr>
          <a:xfrm>
            <a:off x="6740449" y="2234135"/>
            <a:ext cx="3962400" cy="704852"/>
          </a:xfrm>
          <a:prstGeom prst="rect">
            <a:avLst/>
          </a:prstGeom>
        </p:spPr>
        <p:txBody>
          <a:bodyPr vert="horz" lIns="68580" tIns="34290" rIns="68580" bIns="34290" rtlCol="0" anchor="t">
            <a:no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a:defRPr/>
            </a:pPr>
            <a:r>
              <a:rPr lang="en-US" sz="3600" dirty="0">
                <a:solidFill>
                  <a:srgbClr val="CC0000">
                    <a:lumMod val="75000"/>
                  </a:srgbClr>
                </a:solidFill>
              </a:rPr>
              <a:t>MENTORS MUST:</a:t>
            </a:r>
          </a:p>
        </p:txBody>
      </p:sp>
      <p:sp>
        <p:nvSpPr>
          <p:cNvPr id="15" name="TextBox 14">
            <a:extLst>
              <a:ext uri="{FF2B5EF4-FFF2-40B4-BE49-F238E27FC236}">
                <a16:creationId xmlns:a16="http://schemas.microsoft.com/office/drawing/2014/main" id="{33B76CC1-DA21-604B-9206-AF5943254FAF}"/>
              </a:ext>
            </a:extLst>
          </p:cNvPr>
          <p:cNvSpPr txBox="1"/>
          <p:nvPr/>
        </p:nvSpPr>
        <p:spPr>
          <a:xfrm>
            <a:off x="2677106" y="3221861"/>
            <a:ext cx="3209697" cy="738664"/>
          </a:xfrm>
          <a:prstGeom prst="rect">
            <a:avLst/>
          </a:prstGeom>
          <a:noFill/>
        </p:spPr>
        <p:txBody>
          <a:bodyPr wrap="square" rtlCol="0">
            <a:spAutoFit/>
          </a:bodyPr>
          <a:lstStyle/>
          <a:p>
            <a:pPr algn="ctr">
              <a:defRPr/>
            </a:pPr>
            <a:r>
              <a:rPr lang="en-US" sz="2100" b="1" dirty="0">
                <a:solidFill>
                  <a:srgbClr val="FFFFFF"/>
                </a:solidFill>
                <a:latin typeface="Source Sans Pro" panose="020B0503030403020204" pitchFamily="34" charset="0"/>
                <a:ea typeface="Source Sans Pro" panose="020B0503030403020204" pitchFamily="34" charset="0"/>
              </a:rPr>
              <a:t>Demonstrate material or developmental benefits </a:t>
            </a:r>
          </a:p>
        </p:txBody>
      </p:sp>
      <p:sp>
        <p:nvSpPr>
          <p:cNvPr id="16" name="TextBox 15">
            <a:extLst>
              <a:ext uri="{FF2B5EF4-FFF2-40B4-BE49-F238E27FC236}">
                <a16:creationId xmlns:a16="http://schemas.microsoft.com/office/drawing/2014/main" id="{C0FDFCC5-9FEE-2042-B8BB-ABC1C68FDA08}"/>
              </a:ext>
            </a:extLst>
          </p:cNvPr>
          <p:cNvSpPr txBox="1"/>
          <p:nvPr/>
        </p:nvSpPr>
        <p:spPr>
          <a:xfrm>
            <a:off x="2546530" y="4444125"/>
            <a:ext cx="3336006" cy="1061829"/>
          </a:xfrm>
          <a:prstGeom prst="rect">
            <a:avLst/>
          </a:prstGeom>
          <a:noFill/>
        </p:spPr>
        <p:txBody>
          <a:bodyPr wrap="square" rtlCol="0">
            <a:spAutoFit/>
          </a:bodyPr>
          <a:lstStyle/>
          <a:p>
            <a:pPr algn="ctr">
              <a:defRPr/>
            </a:pPr>
            <a:r>
              <a:rPr lang="en-US" sz="2100" b="1" dirty="0">
                <a:solidFill>
                  <a:srgbClr val="FFFFFF"/>
                </a:solidFill>
                <a:latin typeface="Source Sans Pro" panose="020B0503030403020204" pitchFamily="34" charset="0"/>
                <a:ea typeface="Source Sans Pro" panose="020B0503030403020204" pitchFamily="34" charset="0"/>
              </a:rPr>
              <a:t>Submit quarterly financial reports and Certificate of Compliance for JV’s</a:t>
            </a:r>
          </a:p>
        </p:txBody>
      </p:sp>
      <p:cxnSp>
        <p:nvCxnSpPr>
          <p:cNvPr id="7" name="Straight Connector 6">
            <a:extLst>
              <a:ext uri="{FF2B5EF4-FFF2-40B4-BE49-F238E27FC236}">
                <a16:creationId xmlns:a16="http://schemas.microsoft.com/office/drawing/2014/main" id="{6B3C492E-DF93-754A-88C9-DF7435172EEE}"/>
              </a:ext>
              <a:ext uri="{C183D7F6-B498-43B3-948B-1728B52AA6E4}">
                <adec:decorative xmlns:adec="http://schemas.microsoft.com/office/drawing/2017/decorative" val="1"/>
              </a:ext>
            </a:extLst>
          </p:cNvPr>
          <p:cNvCxnSpPr>
            <a:cxnSpLocks/>
          </p:cNvCxnSpPr>
          <p:nvPr/>
        </p:nvCxnSpPr>
        <p:spPr>
          <a:xfrm>
            <a:off x="1945746" y="1634184"/>
            <a:ext cx="363598" cy="0"/>
          </a:xfrm>
          <a:prstGeom prst="line">
            <a:avLst/>
          </a:prstGeom>
          <a:ln w="444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314BB70-6D41-DC4F-BEC4-BA4C5DF88E62}"/>
              </a:ext>
              <a:ext uri="{C183D7F6-B498-43B3-948B-1728B52AA6E4}">
                <adec:decorative xmlns:adec="http://schemas.microsoft.com/office/drawing/2017/decorative" val="1"/>
              </a:ext>
            </a:extLst>
          </p:cNvPr>
          <p:cNvCxnSpPr>
            <a:cxnSpLocks/>
          </p:cNvCxnSpPr>
          <p:nvPr/>
        </p:nvCxnSpPr>
        <p:spPr>
          <a:xfrm>
            <a:off x="1962149" y="1616783"/>
            <a:ext cx="0" cy="3328727"/>
          </a:xfrm>
          <a:prstGeom prst="line">
            <a:avLst/>
          </a:prstGeom>
          <a:ln w="444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DD38318-8685-5D45-B4DB-3A60F869B596}"/>
              </a:ext>
              <a:ext uri="{C183D7F6-B498-43B3-948B-1728B52AA6E4}">
                <adec:decorative xmlns:adec="http://schemas.microsoft.com/office/drawing/2017/decorative" val="1"/>
              </a:ext>
            </a:extLst>
          </p:cNvPr>
          <p:cNvCxnSpPr>
            <a:cxnSpLocks/>
          </p:cNvCxnSpPr>
          <p:nvPr/>
        </p:nvCxnSpPr>
        <p:spPr>
          <a:xfrm>
            <a:off x="1945746" y="2523587"/>
            <a:ext cx="236278" cy="0"/>
          </a:xfrm>
          <a:prstGeom prst="line">
            <a:avLst/>
          </a:prstGeom>
          <a:ln w="444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C82387C-2671-8146-B91C-7FC800A9F6A7}"/>
              </a:ext>
              <a:ext uri="{C183D7F6-B498-43B3-948B-1728B52AA6E4}">
                <adec:decorative xmlns:adec="http://schemas.microsoft.com/office/drawing/2017/decorative" val="1"/>
              </a:ext>
            </a:extLst>
          </p:cNvPr>
          <p:cNvCxnSpPr>
            <a:cxnSpLocks/>
          </p:cNvCxnSpPr>
          <p:nvPr/>
        </p:nvCxnSpPr>
        <p:spPr>
          <a:xfrm>
            <a:off x="1945746" y="3546153"/>
            <a:ext cx="236278" cy="0"/>
          </a:xfrm>
          <a:prstGeom prst="line">
            <a:avLst/>
          </a:prstGeom>
          <a:ln w="444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083AC29-2747-F74D-9966-FE7B3DBDA4E8}"/>
              </a:ext>
              <a:ext uri="{C183D7F6-B498-43B3-948B-1728B52AA6E4}">
                <adec:decorative xmlns:adec="http://schemas.microsoft.com/office/drawing/2017/decorative" val="1"/>
              </a:ext>
            </a:extLst>
          </p:cNvPr>
          <p:cNvCxnSpPr>
            <a:cxnSpLocks/>
          </p:cNvCxnSpPr>
          <p:nvPr/>
        </p:nvCxnSpPr>
        <p:spPr>
          <a:xfrm>
            <a:off x="1945746" y="4945508"/>
            <a:ext cx="236278" cy="0"/>
          </a:xfrm>
          <a:prstGeom prst="line">
            <a:avLst/>
          </a:prstGeom>
          <a:ln w="444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66AE713-99F1-5442-96EF-08DCC3F23FC2}"/>
              </a:ext>
              <a:ext uri="{C183D7F6-B498-43B3-948B-1728B52AA6E4}">
                <adec:decorative xmlns:adec="http://schemas.microsoft.com/office/drawing/2017/decorative" val="1"/>
              </a:ext>
            </a:extLst>
          </p:cNvPr>
          <p:cNvCxnSpPr>
            <a:cxnSpLocks/>
          </p:cNvCxnSpPr>
          <p:nvPr/>
        </p:nvCxnSpPr>
        <p:spPr>
          <a:xfrm>
            <a:off x="6648908" y="2507273"/>
            <a:ext cx="379643" cy="0"/>
          </a:xfrm>
          <a:prstGeom prst="line">
            <a:avLst/>
          </a:prstGeom>
          <a:ln w="444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2196745-4D1B-EA4F-9D27-5224EA241531}"/>
              </a:ext>
              <a:ext uri="{C183D7F6-B498-43B3-948B-1728B52AA6E4}">
                <adec:decorative xmlns:adec="http://schemas.microsoft.com/office/drawing/2017/decorative" val="1"/>
              </a:ext>
            </a:extLst>
          </p:cNvPr>
          <p:cNvCxnSpPr>
            <a:cxnSpLocks/>
          </p:cNvCxnSpPr>
          <p:nvPr/>
        </p:nvCxnSpPr>
        <p:spPr>
          <a:xfrm>
            <a:off x="6660995" y="2492144"/>
            <a:ext cx="0" cy="1547640"/>
          </a:xfrm>
          <a:prstGeom prst="line">
            <a:avLst/>
          </a:prstGeom>
          <a:ln w="444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C74FD22-3692-A94A-AD9A-624E040B3EF6}"/>
              </a:ext>
              <a:ext uri="{C183D7F6-B498-43B3-948B-1728B52AA6E4}">
                <adec:decorative xmlns:adec="http://schemas.microsoft.com/office/drawing/2017/decorative" val="1"/>
              </a:ext>
            </a:extLst>
          </p:cNvPr>
          <p:cNvCxnSpPr>
            <a:cxnSpLocks/>
          </p:cNvCxnSpPr>
          <p:nvPr/>
        </p:nvCxnSpPr>
        <p:spPr>
          <a:xfrm>
            <a:off x="6648134" y="4033848"/>
            <a:ext cx="219875" cy="0"/>
          </a:xfrm>
          <a:prstGeom prst="line">
            <a:avLst/>
          </a:prstGeom>
          <a:ln w="44450">
            <a:solidFill>
              <a:schemeClr val="accent5">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3DA048E-5E8F-4D59-B8BC-41A9B79A6AA9}"/>
              </a:ext>
            </a:extLst>
          </p:cNvPr>
          <p:cNvSpPr>
            <a:spLocks noGrp="1"/>
          </p:cNvSpPr>
          <p:nvPr>
            <p:ph type="sldNum" sz="quarter" idx="12"/>
          </p:nvPr>
        </p:nvSpPr>
        <p:spPr/>
        <p:txBody>
          <a:bodyPr/>
          <a:lstStyle/>
          <a:p>
            <a:pPr>
              <a:defRPr/>
            </a:pPr>
            <a:fld id="{B1AB44B9-F1EC-4F4B-88D4-413245C9CD3E}" type="slidenum">
              <a:rPr lang="en-US">
                <a:solidFill>
                  <a:srgbClr val="1B1E29">
                    <a:tint val="75000"/>
                  </a:srgbClr>
                </a:solidFill>
              </a:rPr>
              <a:pPr>
                <a:defRPr/>
              </a:pPr>
              <a:t>34</a:t>
            </a:fld>
            <a:endParaRPr lang="en-US">
              <a:solidFill>
                <a:srgbClr val="1B1E29">
                  <a:tint val="75000"/>
                </a:srgbClr>
              </a:solidFill>
            </a:endParaRPr>
          </a:p>
        </p:txBody>
      </p:sp>
    </p:spTree>
    <p:extLst>
      <p:ext uri="{BB962C8B-B14F-4D97-AF65-F5344CB8AC3E}">
        <p14:creationId xmlns:p14="http://schemas.microsoft.com/office/powerpoint/2010/main" val="149152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7" grpId="0" animBg="1"/>
      <p:bldP spid="36" grpId="0" animBg="1"/>
      <p:bldP spid="35" grpId="0" animBg="1"/>
      <p:bldP spid="14" grpId="0"/>
      <p:bldP spid="17"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89AB-40FE-F348-8116-0CFE90DBAD97}"/>
              </a:ext>
            </a:extLst>
          </p:cNvPr>
          <p:cNvSpPr>
            <a:spLocks noGrp="1"/>
          </p:cNvSpPr>
          <p:nvPr>
            <p:ph type="title"/>
          </p:nvPr>
        </p:nvSpPr>
        <p:spPr>
          <a:xfrm>
            <a:off x="2066925" y="807642"/>
            <a:ext cx="7886700" cy="449178"/>
          </a:xfrm>
        </p:spPr>
        <p:txBody>
          <a:bodyPr>
            <a:normAutofit fontScale="90000"/>
          </a:bodyPr>
          <a:lstStyle/>
          <a:p>
            <a:r>
              <a:rPr lang="en-US" dirty="0"/>
              <a:t>JOINT VENTURE BASICS</a:t>
            </a:r>
          </a:p>
        </p:txBody>
      </p:sp>
      <p:sp>
        <p:nvSpPr>
          <p:cNvPr id="3" name="Content Placeholder 2">
            <a:extLst>
              <a:ext uri="{FF2B5EF4-FFF2-40B4-BE49-F238E27FC236}">
                <a16:creationId xmlns:a16="http://schemas.microsoft.com/office/drawing/2014/main" id="{6259BE4A-754D-A74E-9098-5168F918FE10}"/>
              </a:ext>
            </a:extLst>
          </p:cNvPr>
          <p:cNvSpPr>
            <a:spLocks noGrp="1"/>
          </p:cNvSpPr>
          <p:nvPr>
            <p:ph idx="1"/>
          </p:nvPr>
        </p:nvSpPr>
        <p:spPr>
          <a:xfrm>
            <a:off x="1413164" y="1537855"/>
            <a:ext cx="9867207" cy="4656453"/>
          </a:xfrm>
        </p:spPr>
        <p:txBody>
          <a:bodyPr>
            <a:noAutofit/>
          </a:bodyPr>
          <a:lstStyle/>
          <a:p>
            <a:pPr marL="342900" indent="-342900">
              <a:lnSpc>
                <a:spcPct val="120000"/>
              </a:lnSpc>
              <a:buFont typeface="Arial" panose="020B0604020202020204" pitchFamily="34" charset="0"/>
              <a:buChar char="•"/>
            </a:pPr>
            <a:r>
              <a:rPr lang="en-US" sz="1800" b="1" dirty="0">
                <a:latin typeface="Source Sans Pro" panose="020B0503030403020204" pitchFamily="34" charset="0"/>
              </a:rPr>
              <a:t>Considered ‘limited purpose entities’ </a:t>
            </a:r>
          </a:p>
          <a:p>
            <a:pPr marL="342900" indent="-342900">
              <a:lnSpc>
                <a:spcPct val="120000"/>
              </a:lnSpc>
              <a:buFont typeface="Arial" panose="020B0604020202020204" pitchFamily="34" charset="0"/>
              <a:buChar char="•"/>
            </a:pPr>
            <a:r>
              <a:rPr lang="en-US" sz="1800" b="1" dirty="0">
                <a:latin typeface="Source Sans Pro" panose="020B0503030403020204" pitchFamily="34" charset="0"/>
              </a:rPr>
              <a:t>MPA approval required prior to JV bid on award </a:t>
            </a:r>
          </a:p>
          <a:p>
            <a:pPr marL="342900" indent="-342900">
              <a:lnSpc>
                <a:spcPct val="120000"/>
              </a:lnSpc>
              <a:buFont typeface="Arial" panose="020B0604020202020204" pitchFamily="34" charset="0"/>
              <a:buChar char="•"/>
            </a:pPr>
            <a:r>
              <a:rPr lang="en-US" sz="1800" b="1" dirty="0">
                <a:latin typeface="Source Sans Pro" panose="020B0503030403020204" pitchFamily="34" charset="0"/>
                <a:ea typeface="Source Sans Pro" panose="020B0503030403020204" pitchFamily="34" charset="0"/>
              </a:rPr>
              <a:t>SBA only reviews and approves JVs when the JV has an 8(a) sole source offer. </a:t>
            </a:r>
          </a:p>
          <a:p>
            <a:pPr marL="342900" indent="-342900">
              <a:lnSpc>
                <a:spcPct val="120000"/>
              </a:lnSpc>
              <a:buFont typeface="Arial" panose="020B0604020202020204" pitchFamily="34" charset="0"/>
              <a:buChar char="•"/>
            </a:pPr>
            <a:r>
              <a:rPr lang="en-US" sz="1800" b="1" dirty="0">
                <a:latin typeface="Source Sans Pro" panose="020B0503030403020204" pitchFamily="34" charset="0"/>
              </a:rPr>
              <a:t>MPA JVs are granted exclusions from affiliation</a:t>
            </a:r>
          </a:p>
          <a:p>
            <a:pPr marL="685775" lvl="1" indent="-342900">
              <a:lnSpc>
                <a:spcPct val="120000"/>
              </a:lnSpc>
              <a:buFont typeface="Arial" panose="020B0604020202020204" pitchFamily="34" charset="0"/>
              <a:buChar char="•"/>
            </a:pPr>
            <a:r>
              <a:rPr lang="en-US" sz="1500" b="1" dirty="0">
                <a:latin typeface="Source Sans Pro" panose="020B0503030403020204" pitchFamily="34" charset="0"/>
              </a:rPr>
              <a:t>Note - MPAs are not required to have a JV in place (would be necessary only if the JV partner is large).</a:t>
            </a:r>
          </a:p>
          <a:p>
            <a:pPr marL="342900" indent="-342900">
              <a:lnSpc>
                <a:spcPct val="120000"/>
              </a:lnSpc>
              <a:buFont typeface="Arial" panose="020B0604020202020204" pitchFamily="34" charset="0"/>
              <a:buChar char="•"/>
            </a:pPr>
            <a:endParaRPr lang="en-US" sz="1800" b="1" dirty="0">
              <a:latin typeface="Source Sans Pro" panose="020B0503030403020204" pitchFamily="34" charset="0"/>
            </a:endParaRPr>
          </a:p>
          <a:p>
            <a:pPr marL="342900" indent="-342900">
              <a:lnSpc>
                <a:spcPct val="120000"/>
              </a:lnSpc>
              <a:buFont typeface="Arial" panose="020B0604020202020204" pitchFamily="34" charset="0"/>
              <a:buChar char="•"/>
            </a:pPr>
            <a:r>
              <a:rPr lang="en-US" sz="1800" b="1" dirty="0">
                <a:latin typeface="Source Sans Pro" panose="020B0503030403020204" pitchFamily="34" charset="0"/>
              </a:rPr>
              <a:t>MPA JV contracts awards are limited to 2 years</a:t>
            </a:r>
          </a:p>
          <a:p>
            <a:pPr marL="342900" indent="-342900">
              <a:lnSpc>
                <a:spcPct val="120000"/>
              </a:lnSpc>
              <a:buFont typeface="Arial" panose="020B0604020202020204" pitchFamily="34" charset="0"/>
              <a:buChar char="•"/>
            </a:pPr>
            <a:r>
              <a:rPr lang="en-US" sz="1800" b="1" dirty="0"/>
              <a:t>Procuring activities must consider work done individually by each partner to the joint venture as well as any work done by the joint venture itself. </a:t>
            </a:r>
            <a:endParaRPr lang="en-US" sz="1800" b="1" dirty="0">
              <a:latin typeface="Source Sans Pro" panose="020B0503030403020204" pitchFamily="34" charset="0"/>
            </a:endParaRPr>
          </a:p>
          <a:p>
            <a:pPr marL="342900" indent="-342900">
              <a:lnSpc>
                <a:spcPct val="120000"/>
              </a:lnSpc>
              <a:buFont typeface="Arial" panose="020B0604020202020204" pitchFamily="34" charset="0"/>
              <a:buChar char="•"/>
            </a:pPr>
            <a:r>
              <a:rPr lang="en-US" sz="1800" b="1" dirty="0"/>
              <a:t>Protégé </a:t>
            </a:r>
            <a:r>
              <a:rPr lang="en-US" sz="1800" b="1" dirty="0">
                <a:solidFill>
                  <a:schemeClr val="accent1">
                    <a:lumMod val="50000"/>
                  </a:schemeClr>
                </a:solidFill>
              </a:rPr>
              <a:t>firms must perform at least 40%, Mentor firms may perform up to 60%</a:t>
            </a:r>
          </a:p>
          <a:p>
            <a:pPr marL="342900" indent="-342900">
              <a:lnSpc>
                <a:spcPct val="120000"/>
              </a:lnSpc>
              <a:buFont typeface="Arial" panose="020B0604020202020204" pitchFamily="34" charset="0"/>
              <a:buChar char="•"/>
            </a:pPr>
            <a:r>
              <a:rPr lang="en-US" sz="1800" b="1" dirty="0">
                <a:solidFill>
                  <a:schemeClr val="accent1">
                    <a:lumMod val="50000"/>
                  </a:schemeClr>
                </a:solidFill>
              </a:rPr>
              <a:t>NEW – 8(a)/WOSB/HubZone/SDVOSB cannot be JV partner for more than 1 JV per contract</a:t>
            </a:r>
          </a:p>
          <a:p>
            <a:pPr marL="342900" indent="-342900">
              <a:lnSpc>
                <a:spcPct val="120000"/>
              </a:lnSpc>
              <a:buFont typeface="Arial" panose="020B0604020202020204" pitchFamily="34" charset="0"/>
              <a:buChar char="•"/>
            </a:pPr>
            <a:endParaRPr lang="en-US" sz="1800" b="1" dirty="0">
              <a:solidFill>
                <a:schemeClr val="accent1">
                  <a:lumMod val="50000"/>
                </a:schemeClr>
              </a:solidFill>
            </a:endParaRPr>
          </a:p>
          <a:p>
            <a:endParaRPr lang="en-US" sz="1800" b="1" dirty="0">
              <a:solidFill>
                <a:schemeClr val="accent1">
                  <a:lumMod val="50000"/>
                </a:schemeClr>
              </a:solidFill>
            </a:endParaRPr>
          </a:p>
        </p:txBody>
      </p:sp>
      <p:sp>
        <p:nvSpPr>
          <p:cNvPr id="4" name="Slide Number Placeholder 3">
            <a:extLst>
              <a:ext uri="{FF2B5EF4-FFF2-40B4-BE49-F238E27FC236}">
                <a16:creationId xmlns:a16="http://schemas.microsoft.com/office/drawing/2014/main" id="{40228738-E677-4416-AD9C-E3CCD7EA8291}"/>
              </a:ext>
            </a:extLst>
          </p:cNvPr>
          <p:cNvSpPr>
            <a:spLocks noGrp="1"/>
          </p:cNvSpPr>
          <p:nvPr>
            <p:ph type="sldNum" sz="quarter" idx="12"/>
          </p:nvPr>
        </p:nvSpPr>
        <p:spPr/>
        <p:txBody>
          <a:bodyPr/>
          <a:lstStyle/>
          <a:p>
            <a:pPr>
              <a:defRPr/>
            </a:pPr>
            <a:fld id="{B1AB44B9-F1EC-4F4B-88D4-413245C9CD3E}" type="slidenum">
              <a:rPr lang="en-US">
                <a:solidFill>
                  <a:srgbClr val="1B1E29">
                    <a:tint val="75000"/>
                  </a:srgbClr>
                </a:solidFill>
              </a:rPr>
              <a:pPr>
                <a:defRPr/>
              </a:pPr>
              <a:t>35</a:t>
            </a:fld>
            <a:endParaRPr lang="en-US">
              <a:solidFill>
                <a:srgbClr val="1B1E29">
                  <a:tint val="75000"/>
                </a:srgbClr>
              </a:solidFill>
            </a:endParaRPr>
          </a:p>
        </p:txBody>
      </p:sp>
    </p:spTree>
    <p:extLst>
      <p:ext uri="{BB962C8B-B14F-4D97-AF65-F5344CB8AC3E}">
        <p14:creationId xmlns:p14="http://schemas.microsoft.com/office/powerpoint/2010/main" val="1120054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F89A3C2-55D6-5646-A053-D1B1E9FC6A6F}"/>
              </a:ext>
            </a:extLst>
          </p:cNvPr>
          <p:cNvSpPr txBox="1"/>
          <p:nvPr/>
        </p:nvSpPr>
        <p:spPr>
          <a:xfrm>
            <a:off x="2781300" y="1305221"/>
            <a:ext cx="3114674" cy="1015663"/>
          </a:xfrm>
          <a:prstGeom prst="rect">
            <a:avLst/>
          </a:prstGeom>
          <a:noFill/>
        </p:spPr>
        <p:txBody>
          <a:bodyPr wrap="square" rtlCol="0">
            <a:spAutoFit/>
          </a:bodyPr>
          <a:lstStyle/>
          <a:p>
            <a:pPr algn="ctr">
              <a:defRPr/>
            </a:pPr>
            <a:r>
              <a:rPr lang="en-US" altLang="en-US" sz="1500" b="1" dirty="0">
                <a:solidFill>
                  <a:srgbClr val="002E6D">
                    <a:lumMod val="75000"/>
                  </a:srgbClr>
                </a:solidFill>
                <a:latin typeface="Source Sans Pro" panose="020B0503030403020204" pitchFamily="34" charset="0"/>
                <a:ea typeface="MS PGothic" pitchFamily="34" charset="-128"/>
              </a:rPr>
              <a:t> Small Business Mentor-Protégé Program</a:t>
            </a:r>
          </a:p>
          <a:p>
            <a:pPr algn="ctr">
              <a:defRPr/>
            </a:pPr>
            <a:r>
              <a:rPr lang="en-US" altLang="en-US" sz="1500" dirty="0">
                <a:solidFill>
                  <a:srgbClr val="002E6D">
                    <a:lumMod val="75000"/>
                  </a:srgbClr>
                </a:solidFill>
                <a:latin typeface="Source Sans Pro" panose="020B0503030403020204" pitchFamily="34" charset="0"/>
                <a:ea typeface="MS PGothic" pitchFamily="34" charset="-128"/>
              </a:rPr>
              <a:t>13 CFR 125.9</a:t>
            </a:r>
          </a:p>
          <a:p>
            <a:pPr algn="ctr">
              <a:defRPr/>
            </a:pPr>
            <a:endParaRPr lang="en-US" sz="1500" dirty="0">
              <a:solidFill>
                <a:srgbClr val="002E6D">
                  <a:lumMod val="75000"/>
                </a:srgbClr>
              </a:solidFill>
              <a:latin typeface="Calibri" panose="020F0502020204030204"/>
            </a:endParaRPr>
          </a:p>
        </p:txBody>
      </p:sp>
      <p:sp>
        <p:nvSpPr>
          <p:cNvPr id="7" name="TextBox 6">
            <a:extLst>
              <a:ext uri="{FF2B5EF4-FFF2-40B4-BE49-F238E27FC236}">
                <a16:creationId xmlns:a16="http://schemas.microsoft.com/office/drawing/2014/main" id="{87FBAFFB-F9A0-5447-B15E-381B926FC3DD}"/>
              </a:ext>
            </a:extLst>
          </p:cNvPr>
          <p:cNvSpPr txBox="1"/>
          <p:nvPr/>
        </p:nvSpPr>
        <p:spPr>
          <a:xfrm>
            <a:off x="3057524" y="2248149"/>
            <a:ext cx="2838450" cy="784830"/>
          </a:xfrm>
          <a:prstGeom prst="rect">
            <a:avLst/>
          </a:prstGeom>
          <a:noFill/>
        </p:spPr>
        <p:txBody>
          <a:bodyPr wrap="square" rtlCol="0">
            <a:spAutoFit/>
          </a:bodyPr>
          <a:lstStyle/>
          <a:p>
            <a:pPr algn="ctr">
              <a:defRPr/>
            </a:pPr>
            <a:r>
              <a:rPr lang="en-US" altLang="en-US" sz="1500" b="1" dirty="0">
                <a:solidFill>
                  <a:srgbClr val="002E6D">
                    <a:lumMod val="75000"/>
                  </a:srgbClr>
                </a:solidFill>
                <a:latin typeface="Source Sans Pro" panose="020B0503030403020204" pitchFamily="34" charset="0"/>
                <a:ea typeface="MS PGothic" pitchFamily="34" charset="-128"/>
              </a:rPr>
              <a:t>SBA Size Regulations</a:t>
            </a:r>
          </a:p>
          <a:p>
            <a:pPr algn="ctr">
              <a:defRPr/>
            </a:pPr>
            <a:r>
              <a:rPr lang="en-US" altLang="en-US" sz="1500" dirty="0">
                <a:solidFill>
                  <a:srgbClr val="002E6D">
                    <a:lumMod val="75000"/>
                  </a:srgbClr>
                </a:solidFill>
                <a:latin typeface="Source Sans Pro" panose="020B0503030403020204" pitchFamily="34" charset="0"/>
                <a:ea typeface="MS PGothic" pitchFamily="34" charset="-128"/>
              </a:rPr>
              <a:t>13 CFR 121</a:t>
            </a:r>
          </a:p>
          <a:p>
            <a:pPr algn="ctr">
              <a:defRPr/>
            </a:pPr>
            <a:endParaRPr lang="en-US" sz="1500" dirty="0">
              <a:solidFill>
                <a:srgbClr val="002E6D">
                  <a:lumMod val="75000"/>
                </a:srgbClr>
              </a:solidFill>
              <a:latin typeface="Calibri" panose="020F0502020204030204"/>
            </a:endParaRPr>
          </a:p>
        </p:txBody>
      </p:sp>
      <p:sp>
        <p:nvSpPr>
          <p:cNvPr id="8" name="TextBox 7">
            <a:extLst>
              <a:ext uri="{FF2B5EF4-FFF2-40B4-BE49-F238E27FC236}">
                <a16:creationId xmlns:a16="http://schemas.microsoft.com/office/drawing/2014/main" id="{F6F4C491-EB80-C344-8BA5-DC8688728E8B}"/>
              </a:ext>
            </a:extLst>
          </p:cNvPr>
          <p:cNvSpPr txBox="1"/>
          <p:nvPr/>
        </p:nvSpPr>
        <p:spPr>
          <a:xfrm>
            <a:off x="3009904" y="2969661"/>
            <a:ext cx="2838450" cy="784830"/>
          </a:xfrm>
          <a:prstGeom prst="rect">
            <a:avLst/>
          </a:prstGeom>
          <a:noFill/>
        </p:spPr>
        <p:txBody>
          <a:bodyPr wrap="square" rtlCol="0">
            <a:spAutoFit/>
          </a:bodyPr>
          <a:lstStyle/>
          <a:p>
            <a:pPr algn="ctr">
              <a:defRPr/>
            </a:pPr>
            <a:r>
              <a:rPr lang="en-US" altLang="en-US" sz="1500" b="1" dirty="0">
                <a:solidFill>
                  <a:srgbClr val="002E6D">
                    <a:lumMod val="75000"/>
                  </a:srgbClr>
                </a:solidFill>
                <a:latin typeface="Source Sans Pro" panose="020B0503030403020204" pitchFamily="34" charset="0"/>
                <a:ea typeface="MS PGothic" pitchFamily="34" charset="-128"/>
              </a:rPr>
              <a:t>HUBZone Program</a:t>
            </a:r>
          </a:p>
          <a:p>
            <a:pPr algn="ctr">
              <a:defRPr/>
            </a:pPr>
            <a:r>
              <a:rPr lang="en-US" altLang="en-US" sz="1500" dirty="0">
                <a:solidFill>
                  <a:srgbClr val="002E6D">
                    <a:lumMod val="75000"/>
                  </a:srgbClr>
                </a:solidFill>
                <a:latin typeface="Source Sans Pro" panose="020B0503030403020204" pitchFamily="34" charset="0"/>
                <a:ea typeface="MS PGothic" pitchFamily="34" charset="-128"/>
              </a:rPr>
              <a:t>13 CFR 126.6</a:t>
            </a:r>
          </a:p>
          <a:p>
            <a:pPr algn="ctr">
              <a:defRPr/>
            </a:pPr>
            <a:endParaRPr lang="en-US" sz="1500" dirty="0">
              <a:solidFill>
                <a:srgbClr val="002E6D">
                  <a:lumMod val="75000"/>
                </a:srgbClr>
              </a:solidFill>
              <a:latin typeface="Calibri" panose="020F0502020204030204"/>
            </a:endParaRPr>
          </a:p>
        </p:txBody>
      </p:sp>
      <p:sp>
        <p:nvSpPr>
          <p:cNvPr id="10" name="TextBox 9">
            <a:extLst>
              <a:ext uri="{FF2B5EF4-FFF2-40B4-BE49-F238E27FC236}">
                <a16:creationId xmlns:a16="http://schemas.microsoft.com/office/drawing/2014/main" id="{545048DB-80E7-1940-97D9-336190A47BB2}"/>
              </a:ext>
            </a:extLst>
          </p:cNvPr>
          <p:cNvSpPr txBox="1"/>
          <p:nvPr/>
        </p:nvSpPr>
        <p:spPr>
          <a:xfrm>
            <a:off x="6391277" y="1305220"/>
            <a:ext cx="2838450" cy="784830"/>
          </a:xfrm>
          <a:prstGeom prst="rect">
            <a:avLst/>
          </a:prstGeom>
          <a:noFill/>
        </p:spPr>
        <p:txBody>
          <a:bodyPr wrap="square" rtlCol="0">
            <a:spAutoFit/>
          </a:bodyPr>
          <a:lstStyle/>
          <a:p>
            <a:pPr algn="ctr">
              <a:defRPr/>
            </a:pPr>
            <a:r>
              <a:rPr lang="en-US" altLang="en-US" sz="1500" b="1" dirty="0">
                <a:solidFill>
                  <a:srgbClr val="002E6D">
                    <a:lumMod val="75000"/>
                  </a:srgbClr>
                </a:solidFill>
                <a:latin typeface="Source Sans Pro" panose="020B0503030403020204" pitchFamily="34" charset="0"/>
                <a:ea typeface="MS PGothic" pitchFamily="34" charset="-128"/>
              </a:rPr>
              <a:t>Service-Disabled Veteran</a:t>
            </a:r>
          </a:p>
          <a:p>
            <a:pPr algn="ctr">
              <a:defRPr/>
            </a:pPr>
            <a:r>
              <a:rPr lang="en-US" altLang="en-US" sz="1500" dirty="0">
                <a:solidFill>
                  <a:srgbClr val="002E6D">
                    <a:lumMod val="75000"/>
                  </a:srgbClr>
                </a:solidFill>
                <a:latin typeface="Source Sans Pro" panose="020B0503030403020204" pitchFamily="34" charset="0"/>
                <a:ea typeface="MS PGothic" pitchFamily="34" charset="-128"/>
              </a:rPr>
              <a:t>13 CFR 125.15(b)</a:t>
            </a:r>
          </a:p>
          <a:p>
            <a:pPr>
              <a:defRPr/>
            </a:pPr>
            <a:endParaRPr lang="en-US" sz="1500" dirty="0">
              <a:solidFill>
                <a:srgbClr val="002E6D">
                  <a:lumMod val="75000"/>
                </a:srgbClr>
              </a:solidFill>
              <a:latin typeface="Calibri" panose="020F0502020204030204"/>
            </a:endParaRPr>
          </a:p>
        </p:txBody>
      </p:sp>
      <p:sp>
        <p:nvSpPr>
          <p:cNvPr id="11" name="TextBox 10">
            <a:extLst>
              <a:ext uri="{FF2B5EF4-FFF2-40B4-BE49-F238E27FC236}">
                <a16:creationId xmlns:a16="http://schemas.microsoft.com/office/drawing/2014/main" id="{BB745BD3-035E-B942-859D-B799AA5BA889}"/>
              </a:ext>
            </a:extLst>
          </p:cNvPr>
          <p:cNvSpPr txBox="1"/>
          <p:nvPr/>
        </p:nvSpPr>
        <p:spPr>
          <a:xfrm>
            <a:off x="6391277" y="2046967"/>
            <a:ext cx="2838450" cy="784830"/>
          </a:xfrm>
          <a:prstGeom prst="rect">
            <a:avLst/>
          </a:prstGeom>
          <a:noFill/>
        </p:spPr>
        <p:txBody>
          <a:bodyPr wrap="square" rtlCol="0">
            <a:spAutoFit/>
          </a:bodyPr>
          <a:lstStyle/>
          <a:p>
            <a:pPr algn="ctr">
              <a:defRPr/>
            </a:pPr>
            <a:r>
              <a:rPr lang="en-US" altLang="en-US" sz="1500" b="1" dirty="0">
                <a:solidFill>
                  <a:srgbClr val="002E6D">
                    <a:lumMod val="75000"/>
                  </a:srgbClr>
                </a:solidFill>
                <a:latin typeface="Source Sans Pro" panose="020B0503030403020204" pitchFamily="34" charset="0"/>
                <a:ea typeface="MS PGothic" pitchFamily="34" charset="-128"/>
              </a:rPr>
              <a:t>8(a) and SDB Regulations</a:t>
            </a:r>
          </a:p>
          <a:p>
            <a:pPr algn="ctr">
              <a:defRPr/>
            </a:pPr>
            <a:r>
              <a:rPr lang="en-US" altLang="en-US" sz="1500" dirty="0">
                <a:solidFill>
                  <a:srgbClr val="002E6D">
                    <a:lumMod val="75000"/>
                  </a:srgbClr>
                </a:solidFill>
                <a:latin typeface="Source Sans Pro" panose="020B0503030403020204" pitchFamily="34" charset="0"/>
                <a:ea typeface="MS PGothic" pitchFamily="34" charset="-128"/>
              </a:rPr>
              <a:t>13 CFR 124.5</a:t>
            </a:r>
          </a:p>
          <a:p>
            <a:pPr>
              <a:defRPr/>
            </a:pPr>
            <a:endParaRPr lang="en-US" sz="1500" dirty="0">
              <a:solidFill>
                <a:srgbClr val="002E6D">
                  <a:lumMod val="75000"/>
                </a:srgbClr>
              </a:solidFill>
              <a:latin typeface="Calibri" panose="020F0502020204030204"/>
            </a:endParaRPr>
          </a:p>
        </p:txBody>
      </p:sp>
      <p:sp>
        <p:nvSpPr>
          <p:cNvPr id="12" name="TextBox 11">
            <a:extLst>
              <a:ext uri="{FF2B5EF4-FFF2-40B4-BE49-F238E27FC236}">
                <a16:creationId xmlns:a16="http://schemas.microsoft.com/office/drawing/2014/main" id="{E1885042-5BD6-1A45-850C-935229EF3590}"/>
              </a:ext>
            </a:extLst>
          </p:cNvPr>
          <p:cNvSpPr txBox="1"/>
          <p:nvPr/>
        </p:nvSpPr>
        <p:spPr>
          <a:xfrm>
            <a:off x="6391277" y="2788713"/>
            <a:ext cx="2838450" cy="784830"/>
          </a:xfrm>
          <a:prstGeom prst="rect">
            <a:avLst/>
          </a:prstGeom>
          <a:noFill/>
        </p:spPr>
        <p:txBody>
          <a:bodyPr wrap="square" rtlCol="0">
            <a:spAutoFit/>
          </a:bodyPr>
          <a:lstStyle/>
          <a:p>
            <a:pPr algn="ctr">
              <a:defRPr/>
            </a:pPr>
            <a:r>
              <a:rPr lang="en-US" altLang="en-US" sz="1500" b="1" dirty="0">
                <a:solidFill>
                  <a:srgbClr val="002E6D">
                    <a:lumMod val="75000"/>
                  </a:srgbClr>
                </a:solidFill>
                <a:latin typeface="Source Sans Pro" panose="020B0503030403020204" pitchFamily="34" charset="0"/>
                <a:ea typeface="MS PGothic" pitchFamily="34" charset="-128"/>
              </a:rPr>
              <a:t>Small Disadvantaged Business</a:t>
            </a:r>
          </a:p>
          <a:p>
            <a:pPr algn="ctr">
              <a:defRPr/>
            </a:pPr>
            <a:r>
              <a:rPr lang="en-US" altLang="en-US" sz="1500" dirty="0">
                <a:solidFill>
                  <a:srgbClr val="002E6D">
                    <a:lumMod val="75000"/>
                  </a:srgbClr>
                </a:solidFill>
                <a:latin typeface="Source Sans Pro" panose="020B0503030403020204" pitchFamily="34" charset="0"/>
                <a:ea typeface="MS PGothic" pitchFamily="34" charset="-128"/>
              </a:rPr>
              <a:t>13 CFR 124.1002(f)</a:t>
            </a:r>
          </a:p>
          <a:p>
            <a:pPr>
              <a:defRPr/>
            </a:pPr>
            <a:endParaRPr lang="en-US" sz="1500" dirty="0">
              <a:solidFill>
                <a:srgbClr val="002E6D">
                  <a:lumMod val="75000"/>
                </a:srgbClr>
              </a:solidFill>
              <a:latin typeface="Calibri" panose="020F0502020204030204"/>
            </a:endParaRPr>
          </a:p>
        </p:txBody>
      </p:sp>
      <p:sp>
        <p:nvSpPr>
          <p:cNvPr id="13" name="TextBox 12">
            <a:extLst>
              <a:ext uri="{FF2B5EF4-FFF2-40B4-BE49-F238E27FC236}">
                <a16:creationId xmlns:a16="http://schemas.microsoft.com/office/drawing/2014/main" id="{C0686CE5-329C-E248-B8FE-B0F10C881BE7}"/>
              </a:ext>
            </a:extLst>
          </p:cNvPr>
          <p:cNvSpPr txBox="1"/>
          <p:nvPr/>
        </p:nvSpPr>
        <p:spPr>
          <a:xfrm>
            <a:off x="6391277" y="3530459"/>
            <a:ext cx="2838450" cy="784830"/>
          </a:xfrm>
          <a:prstGeom prst="rect">
            <a:avLst/>
          </a:prstGeom>
          <a:noFill/>
        </p:spPr>
        <p:txBody>
          <a:bodyPr wrap="square" rtlCol="0">
            <a:spAutoFit/>
          </a:bodyPr>
          <a:lstStyle/>
          <a:p>
            <a:pPr algn="ctr">
              <a:defRPr/>
            </a:pPr>
            <a:r>
              <a:rPr lang="en-US" altLang="en-US" sz="1500" b="1" dirty="0">
                <a:solidFill>
                  <a:srgbClr val="002E6D">
                    <a:lumMod val="75000"/>
                  </a:srgbClr>
                </a:solidFill>
                <a:latin typeface="Source Sans Pro" panose="020B0503030403020204" pitchFamily="34" charset="0"/>
                <a:ea typeface="MS PGothic" pitchFamily="34" charset="-128"/>
              </a:rPr>
              <a:t>WOSB Program</a:t>
            </a:r>
          </a:p>
          <a:p>
            <a:pPr algn="ctr">
              <a:defRPr/>
            </a:pPr>
            <a:r>
              <a:rPr lang="en-US" altLang="en-US" sz="1500" dirty="0">
                <a:solidFill>
                  <a:srgbClr val="002E6D">
                    <a:lumMod val="75000"/>
                  </a:srgbClr>
                </a:solidFill>
                <a:latin typeface="Source Sans Pro" panose="020B0503030403020204" pitchFamily="34" charset="0"/>
                <a:ea typeface="MS PGothic" pitchFamily="34" charset="-128"/>
              </a:rPr>
              <a:t>13 CFR 127</a:t>
            </a:r>
          </a:p>
          <a:p>
            <a:pPr>
              <a:defRPr/>
            </a:pPr>
            <a:endParaRPr lang="en-US" sz="1500" dirty="0">
              <a:solidFill>
                <a:srgbClr val="002E6D">
                  <a:lumMod val="75000"/>
                </a:srgbClr>
              </a:solidFill>
              <a:latin typeface="Calibri" panose="020F0502020204030204"/>
            </a:endParaRPr>
          </a:p>
        </p:txBody>
      </p:sp>
      <p:sp>
        <p:nvSpPr>
          <p:cNvPr id="14" name="TextBox 13">
            <a:extLst>
              <a:ext uri="{FF2B5EF4-FFF2-40B4-BE49-F238E27FC236}">
                <a16:creationId xmlns:a16="http://schemas.microsoft.com/office/drawing/2014/main" id="{98152B47-C2F9-0244-84EA-CC13676986F2}"/>
              </a:ext>
            </a:extLst>
          </p:cNvPr>
          <p:cNvSpPr txBox="1"/>
          <p:nvPr/>
        </p:nvSpPr>
        <p:spPr>
          <a:xfrm>
            <a:off x="3057524" y="3691173"/>
            <a:ext cx="2838450" cy="784830"/>
          </a:xfrm>
          <a:prstGeom prst="rect">
            <a:avLst/>
          </a:prstGeom>
          <a:noFill/>
        </p:spPr>
        <p:txBody>
          <a:bodyPr wrap="square" rtlCol="0">
            <a:spAutoFit/>
          </a:bodyPr>
          <a:lstStyle/>
          <a:p>
            <a:pPr algn="ctr">
              <a:defRPr/>
            </a:pPr>
            <a:r>
              <a:rPr lang="en-US" altLang="en-US" sz="1500" b="1" dirty="0">
                <a:solidFill>
                  <a:srgbClr val="002E6D">
                    <a:lumMod val="75000"/>
                  </a:srgbClr>
                </a:solidFill>
                <a:latin typeface="Source Sans Pro" panose="020B0503030403020204" pitchFamily="34" charset="0"/>
                <a:ea typeface="MS PGothic" pitchFamily="34" charset="-128"/>
              </a:rPr>
              <a:t>SBA Prime Contracting</a:t>
            </a:r>
          </a:p>
          <a:p>
            <a:pPr algn="ctr">
              <a:defRPr/>
            </a:pPr>
            <a:r>
              <a:rPr lang="en-US" altLang="en-US" sz="1500" dirty="0">
                <a:solidFill>
                  <a:srgbClr val="002E6D">
                    <a:lumMod val="75000"/>
                  </a:srgbClr>
                </a:solidFill>
                <a:latin typeface="Source Sans Pro" panose="020B0503030403020204" pitchFamily="34" charset="0"/>
                <a:ea typeface="MS PGothic" pitchFamily="34" charset="-128"/>
              </a:rPr>
              <a:t>13 CFR 125.2</a:t>
            </a:r>
          </a:p>
          <a:p>
            <a:pPr algn="ctr">
              <a:defRPr/>
            </a:pPr>
            <a:endParaRPr lang="en-US" sz="1500" dirty="0">
              <a:solidFill>
                <a:srgbClr val="002E6D">
                  <a:lumMod val="75000"/>
                </a:srgbClr>
              </a:solidFill>
              <a:latin typeface="Calibri" panose="020F0502020204030204"/>
            </a:endParaRPr>
          </a:p>
        </p:txBody>
      </p:sp>
      <p:sp>
        <p:nvSpPr>
          <p:cNvPr id="15" name="TextBox 14">
            <a:extLst>
              <a:ext uri="{FF2B5EF4-FFF2-40B4-BE49-F238E27FC236}">
                <a16:creationId xmlns:a16="http://schemas.microsoft.com/office/drawing/2014/main" id="{3BE242B6-2DDA-0E4C-BBD4-F9132E5D8941}"/>
              </a:ext>
            </a:extLst>
          </p:cNvPr>
          <p:cNvSpPr txBox="1"/>
          <p:nvPr/>
        </p:nvSpPr>
        <p:spPr>
          <a:xfrm>
            <a:off x="6391277" y="4272205"/>
            <a:ext cx="2838450" cy="784830"/>
          </a:xfrm>
          <a:prstGeom prst="rect">
            <a:avLst/>
          </a:prstGeom>
          <a:noFill/>
        </p:spPr>
        <p:txBody>
          <a:bodyPr wrap="square" rtlCol="0">
            <a:spAutoFit/>
          </a:bodyPr>
          <a:lstStyle/>
          <a:p>
            <a:pPr algn="ctr">
              <a:defRPr/>
            </a:pPr>
            <a:r>
              <a:rPr lang="en-US" altLang="en-US" sz="1500" b="1" dirty="0">
                <a:solidFill>
                  <a:srgbClr val="002E6D">
                    <a:lumMod val="75000"/>
                  </a:srgbClr>
                </a:solidFill>
                <a:latin typeface="Source Sans Pro" panose="020B0503030403020204" pitchFamily="34" charset="0"/>
                <a:ea typeface="MS PGothic" pitchFamily="34" charset="-128"/>
              </a:rPr>
              <a:t>SBA Subcontracting</a:t>
            </a:r>
          </a:p>
          <a:p>
            <a:pPr algn="ctr">
              <a:defRPr/>
            </a:pPr>
            <a:r>
              <a:rPr lang="en-US" altLang="en-US" sz="1500" dirty="0">
                <a:solidFill>
                  <a:srgbClr val="002E6D">
                    <a:lumMod val="75000"/>
                  </a:srgbClr>
                </a:solidFill>
                <a:latin typeface="Source Sans Pro" panose="020B0503030403020204" pitchFamily="34" charset="0"/>
                <a:ea typeface="MS PGothic" pitchFamily="34" charset="-128"/>
              </a:rPr>
              <a:t>13 CFR 125.3</a:t>
            </a:r>
          </a:p>
          <a:p>
            <a:pPr>
              <a:defRPr/>
            </a:pPr>
            <a:endParaRPr lang="en-US" sz="1500" dirty="0">
              <a:solidFill>
                <a:srgbClr val="002E6D">
                  <a:lumMod val="75000"/>
                </a:srgbClr>
              </a:solidFill>
              <a:latin typeface="Calibri" panose="020F0502020204030204"/>
            </a:endParaRPr>
          </a:p>
        </p:txBody>
      </p:sp>
      <p:sp>
        <p:nvSpPr>
          <p:cNvPr id="16" name="TextBox 15">
            <a:extLst>
              <a:ext uri="{FF2B5EF4-FFF2-40B4-BE49-F238E27FC236}">
                <a16:creationId xmlns:a16="http://schemas.microsoft.com/office/drawing/2014/main" id="{07B9D7F9-AD46-244B-B28C-DC5902D076A5}"/>
              </a:ext>
            </a:extLst>
          </p:cNvPr>
          <p:cNvSpPr txBox="1"/>
          <p:nvPr/>
        </p:nvSpPr>
        <p:spPr>
          <a:xfrm>
            <a:off x="3033714" y="4548302"/>
            <a:ext cx="2838450" cy="784830"/>
          </a:xfrm>
          <a:prstGeom prst="rect">
            <a:avLst/>
          </a:prstGeom>
          <a:noFill/>
        </p:spPr>
        <p:txBody>
          <a:bodyPr wrap="square" rtlCol="0">
            <a:spAutoFit/>
          </a:bodyPr>
          <a:lstStyle/>
          <a:p>
            <a:pPr algn="ctr">
              <a:defRPr/>
            </a:pPr>
            <a:r>
              <a:rPr lang="en-US" altLang="en-US" sz="1500" b="1" dirty="0">
                <a:solidFill>
                  <a:srgbClr val="002E6D">
                    <a:lumMod val="75000"/>
                  </a:srgbClr>
                </a:solidFill>
                <a:latin typeface="Source Sans Pro" panose="020B0503030403020204" pitchFamily="34" charset="0"/>
                <a:ea typeface="MS PGothic" pitchFamily="34" charset="-128"/>
              </a:rPr>
              <a:t>Non-manufacturer rule</a:t>
            </a:r>
          </a:p>
          <a:p>
            <a:pPr algn="ctr">
              <a:defRPr/>
            </a:pPr>
            <a:r>
              <a:rPr lang="en-US" altLang="en-US" sz="1500" dirty="0">
                <a:solidFill>
                  <a:srgbClr val="002E6D">
                    <a:lumMod val="75000"/>
                  </a:srgbClr>
                </a:solidFill>
                <a:latin typeface="Source Sans Pro" panose="020B0503030403020204" pitchFamily="34" charset="0"/>
                <a:ea typeface="MS PGothic" pitchFamily="34" charset="-128"/>
              </a:rPr>
              <a:t>13 CFR 121.406(b)</a:t>
            </a:r>
          </a:p>
          <a:p>
            <a:pPr algn="ctr">
              <a:defRPr/>
            </a:pPr>
            <a:endParaRPr lang="en-US" sz="1500" dirty="0">
              <a:solidFill>
                <a:srgbClr val="002E6D">
                  <a:lumMod val="75000"/>
                </a:srgbClr>
              </a:solidFill>
              <a:latin typeface="Calibri" panose="020F0502020204030204"/>
            </a:endParaRPr>
          </a:p>
        </p:txBody>
      </p:sp>
      <p:sp>
        <p:nvSpPr>
          <p:cNvPr id="17" name="TextBox 16">
            <a:extLst>
              <a:ext uri="{FF2B5EF4-FFF2-40B4-BE49-F238E27FC236}">
                <a16:creationId xmlns:a16="http://schemas.microsoft.com/office/drawing/2014/main" id="{99F596C4-7F0B-6045-8A12-E1BDF86E92FA}"/>
              </a:ext>
            </a:extLst>
          </p:cNvPr>
          <p:cNvSpPr txBox="1"/>
          <p:nvPr/>
        </p:nvSpPr>
        <p:spPr>
          <a:xfrm>
            <a:off x="6391277" y="5013950"/>
            <a:ext cx="2838450" cy="784830"/>
          </a:xfrm>
          <a:prstGeom prst="rect">
            <a:avLst/>
          </a:prstGeom>
          <a:noFill/>
        </p:spPr>
        <p:txBody>
          <a:bodyPr wrap="square" rtlCol="0">
            <a:spAutoFit/>
          </a:bodyPr>
          <a:lstStyle/>
          <a:p>
            <a:pPr algn="ctr">
              <a:defRPr/>
            </a:pPr>
            <a:r>
              <a:rPr lang="en-US" altLang="en-US" sz="1500" b="1" dirty="0">
                <a:solidFill>
                  <a:srgbClr val="002E6D">
                    <a:lumMod val="75000"/>
                  </a:srgbClr>
                </a:solidFill>
                <a:latin typeface="Source Sans Pro" panose="020B0503030403020204" pitchFamily="34" charset="0"/>
                <a:ea typeface="MS PGothic" pitchFamily="34" charset="-128"/>
              </a:rPr>
              <a:t>Limitations on subcontracting</a:t>
            </a:r>
          </a:p>
          <a:p>
            <a:pPr algn="ctr">
              <a:defRPr/>
            </a:pPr>
            <a:r>
              <a:rPr lang="en-US" altLang="en-US" sz="1500" dirty="0">
                <a:solidFill>
                  <a:srgbClr val="002E6D">
                    <a:lumMod val="75000"/>
                  </a:srgbClr>
                </a:solidFill>
                <a:latin typeface="Source Sans Pro" panose="020B0503030403020204" pitchFamily="34" charset="0"/>
                <a:ea typeface="MS PGothic" pitchFamily="34" charset="-128"/>
              </a:rPr>
              <a:t>13 CFR 125.6</a:t>
            </a:r>
          </a:p>
          <a:p>
            <a:pPr>
              <a:defRPr/>
            </a:pPr>
            <a:endParaRPr lang="en-US" sz="1500" dirty="0">
              <a:solidFill>
                <a:srgbClr val="002E6D">
                  <a:lumMod val="75000"/>
                </a:srgbClr>
              </a:solidFill>
              <a:latin typeface="Calibri" panose="020F0502020204030204"/>
            </a:endParaRPr>
          </a:p>
        </p:txBody>
      </p:sp>
      <p:cxnSp>
        <p:nvCxnSpPr>
          <p:cNvPr id="21" name="Straight Connector 20">
            <a:extLst>
              <a:ext uri="{FF2B5EF4-FFF2-40B4-BE49-F238E27FC236}">
                <a16:creationId xmlns:a16="http://schemas.microsoft.com/office/drawing/2014/main" id="{5F6696DE-E249-7446-A285-CCF3A54C4675}"/>
              </a:ext>
              <a:ext uri="{C183D7F6-B498-43B3-948B-1728B52AA6E4}">
                <adec:decorative xmlns:adec="http://schemas.microsoft.com/office/drawing/2017/decorative" val="1"/>
              </a:ext>
            </a:extLst>
          </p:cNvPr>
          <p:cNvCxnSpPr/>
          <p:nvPr/>
        </p:nvCxnSpPr>
        <p:spPr>
          <a:xfrm>
            <a:off x="9486900" y="1276350"/>
            <a:ext cx="0" cy="4305300"/>
          </a:xfrm>
          <a:prstGeom prst="line">
            <a:avLst/>
          </a:prstGeom>
          <a:ln w="50800">
            <a:solidFill>
              <a:schemeClr val="accent5">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61F5-EEA8-F448-BA80-B3C10C76A463}"/>
              </a:ext>
              <a:ext uri="{C183D7F6-B498-43B3-948B-1728B52AA6E4}">
                <adec:decorative xmlns:adec="http://schemas.microsoft.com/office/drawing/2017/decorative" val="1"/>
              </a:ext>
            </a:extLst>
          </p:cNvPr>
          <p:cNvCxnSpPr/>
          <p:nvPr/>
        </p:nvCxnSpPr>
        <p:spPr>
          <a:xfrm>
            <a:off x="9696450" y="1276350"/>
            <a:ext cx="0" cy="4305300"/>
          </a:xfrm>
          <a:prstGeom prst="line">
            <a:avLst/>
          </a:prstGeom>
          <a:ln w="50800">
            <a:solidFill>
              <a:schemeClr val="accent5">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A775DC-0BCC-B143-835D-2D89FD137654}"/>
              </a:ext>
              <a:ext uri="{C183D7F6-B498-43B3-948B-1728B52AA6E4}">
                <adec:decorative xmlns:adec="http://schemas.microsoft.com/office/drawing/2017/decorative" val="1"/>
              </a:ext>
            </a:extLst>
          </p:cNvPr>
          <p:cNvCxnSpPr/>
          <p:nvPr/>
        </p:nvCxnSpPr>
        <p:spPr>
          <a:xfrm>
            <a:off x="2305050" y="1276350"/>
            <a:ext cx="0" cy="4305300"/>
          </a:xfrm>
          <a:prstGeom prst="line">
            <a:avLst/>
          </a:prstGeom>
          <a:ln w="50800">
            <a:solidFill>
              <a:schemeClr val="accent5">
                <a:lumMod val="7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E2B981A-6CB8-CB4D-A50F-A6241D2FF7DD}"/>
              </a:ext>
              <a:ext uri="{C183D7F6-B498-43B3-948B-1728B52AA6E4}">
                <adec:decorative xmlns:adec="http://schemas.microsoft.com/office/drawing/2017/decorative" val="1"/>
              </a:ext>
            </a:extLst>
          </p:cNvPr>
          <p:cNvCxnSpPr/>
          <p:nvPr/>
        </p:nvCxnSpPr>
        <p:spPr>
          <a:xfrm>
            <a:off x="2514600" y="1276350"/>
            <a:ext cx="0" cy="4305300"/>
          </a:xfrm>
          <a:prstGeom prst="line">
            <a:avLst/>
          </a:prstGeom>
          <a:ln w="50800">
            <a:solidFill>
              <a:schemeClr val="accent5">
                <a:lumMod val="75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FDB7E14-8227-4163-8DB9-4B5725D68272}"/>
              </a:ext>
            </a:extLst>
          </p:cNvPr>
          <p:cNvSpPr>
            <a:spLocks noGrp="1"/>
          </p:cNvSpPr>
          <p:nvPr>
            <p:ph type="sldNum" sz="quarter" idx="12"/>
          </p:nvPr>
        </p:nvSpPr>
        <p:spPr/>
        <p:txBody>
          <a:bodyPr/>
          <a:lstStyle/>
          <a:p>
            <a:pPr>
              <a:defRPr/>
            </a:pPr>
            <a:fld id="{B1AB44B9-F1EC-4F4B-88D4-413245C9CD3E}" type="slidenum">
              <a:rPr lang="en-US">
                <a:solidFill>
                  <a:srgbClr val="1B1E29">
                    <a:tint val="75000"/>
                  </a:srgbClr>
                </a:solidFill>
              </a:rPr>
              <a:pPr>
                <a:defRPr/>
              </a:pPr>
              <a:t>36</a:t>
            </a:fld>
            <a:endParaRPr lang="en-US">
              <a:solidFill>
                <a:srgbClr val="1B1E29">
                  <a:tint val="75000"/>
                </a:srgbClr>
              </a:solidFill>
            </a:endParaRPr>
          </a:p>
        </p:txBody>
      </p:sp>
      <p:sp>
        <p:nvSpPr>
          <p:cNvPr id="3" name="Title 2">
            <a:extLst>
              <a:ext uri="{FF2B5EF4-FFF2-40B4-BE49-F238E27FC236}">
                <a16:creationId xmlns:a16="http://schemas.microsoft.com/office/drawing/2014/main" id="{5EE7A1FB-46B8-FCFA-2586-1A87201AA787}"/>
              </a:ext>
            </a:extLst>
          </p:cNvPr>
          <p:cNvSpPr>
            <a:spLocks noGrp="1"/>
          </p:cNvSpPr>
          <p:nvPr>
            <p:ph type="title"/>
          </p:nvPr>
        </p:nvSpPr>
        <p:spPr>
          <a:xfrm>
            <a:off x="838200" y="460316"/>
            <a:ext cx="10515600" cy="598904"/>
          </a:xfrm>
        </p:spPr>
        <p:txBody>
          <a:bodyPr vert="horz" lIns="91440" tIns="45720" rIns="91440" bIns="45720" rtlCol="0" anchor="b">
            <a:normAutofit/>
          </a:bodyPr>
          <a:lstStyle/>
          <a:p>
            <a:r>
              <a:rPr lang="en-US" dirty="0">
                <a:solidFill>
                  <a:schemeClr val="bg1"/>
                </a:solidFill>
              </a:rPr>
              <a:t>Slide title</a:t>
            </a:r>
          </a:p>
        </p:txBody>
      </p:sp>
    </p:spTree>
    <p:extLst>
      <p:ext uri="{BB962C8B-B14F-4D97-AF65-F5344CB8AC3E}">
        <p14:creationId xmlns:p14="http://schemas.microsoft.com/office/powerpoint/2010/main" val="2273620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Footer Placeholder 3"/>
          <p:cNvSpPr txBox="1">
            <a:spLocks noGrp="1"/>
          </p:cNvSpPr>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1B1E29"/>
                </a:solidFill>
                <a:effectLst/>
                <a:uLnTx/>
                <a:uFillTx/>
                <a:latin typeface="Arial" charset="0"/>
                <a:ea typeface="ＭＳ Ｐゴシック" pitchFamily="34" charset="-128"/>
                <a:cs typeface="+mn-cs"/>
              </a:rPr>
              <a:t>Visit us at </a:t>
            </a:r>
            <a:r>
              <a:rPr kumimoji="0" lang="en-US" altLang="en-US" sz="1400" b="1" i="0" u="none" strike="noStrike" kern="1200" cap="none" spc="0" normalizeH="0" baseline="0" noProof="0">
                <a:ln>
                  <a:noFill/>
                </a:ln>
                <a:solidFill>
                  <a:srgbClr val="1B1E29"/>
                </a:solidFill>
                <a:effectLst/>
                <a:uLnTx/>
                <a:uFillTx/>
                <a:latin typeface="Arial" charset="0"/>
                <a:ea typeface="ＭＳ Ｐゴシック" pitchFamily="34" charset="-128"/>
                <a:cs typeface="+mn-cs"/>
              </a:rPr>
              <a:t>www.sba.gov</a:t>
            </a:r>
          </a:p>
        </p:txBody>
      </p:sp>
      <p:sp>
        <p:nvSpPr>
          <p:cNvPr id="31749" name="Slide Number Placeholder 4"/>
          <p:cNvSpPr txBox="1">
            <a:spLocks noGrp="1"/>
          </p:cNvSpPr>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marL="0" marR="0" lvl="0" indent="0" algn="r" defTabSz="914400" rtl="0" eaLnBrk="0" fontAlgn="auto" latinLnBrk="0" hangingPunct="0">
              <a:lnSpc>
                <a:spcPct val="100000"/>
              </a:lnSpc>
              <a:spcBef>
                <a:spcPct val="0"/>
              </a:spcBef>
              <a:spcAft>
                <a:spcPts val="0"/>
              </a:spcAft>
              <a:buClrTx/>
              <a:buSzTx/>
              <a:buFontTx/>
              <a:buNone/>
              <a:tabLst/>
              <a:defRPr/>
            </a:pPr>
            <a:fld id="{83E3126A-206E-47EF-9580-F0478C66D4D5}" type="slidenum">
              <a:rPr kumimoji="0" lang="en-US" altLang="en-US" sz="1400" b="0" i="0" u="none" strike="noStrike" kern="1200" cap="none" spc="0" normalizeH="0" baseline="0" noProof="0">
                <a:ln>
                  <a:noFill/>
                </a:ln>
                <a:solidFill>
                  <a:srgbClr val="1B1E29"/>
                </a:solidFill>
                <a:effectLst/>
                <a:uLnTx/>
                <a:uFillTx/>
                <a:latin typeface="Arial" charset="0"/>
                <a:ea typeface="ＭＳ Ｐゴシック" pitchFamily="34" charset="-128"/>
                <a:cs typeface="+mn-cs"/>
              </a:rPr>
              <a:pPr marL="0" marR="0" lvl="0" indent="0" algn="r" defTabSz="914400" rtl="0" eaLnBrk="0" fontAlgn="auto" latinLnBrk="0" hangingPunct="0">
                <a:lnSpc>
                  <a:spcPct val="100000"/>
                </a:lnSpc>
                <a:spcBef>
                  <a:spcPct val="0"/>
                </a:spcBef>
                <a:spcAft>
                  <a:spcPts val="0"/>
                </a:spcAft>
                <a:buClrTx/>
                <a:buSzTx/>
                <a:buFontTx/>
                <a:buNone/>
                <a:tabLst/>
                <a:defRPr/>
              </a:pPr>
              <a:t>37</a:t>
            </a:fld>
            <a:endParaRPr kumimoji="0" lang="en-US" altLang="en-US" sz="1400" b="0" i="0" u="none" strike="noStrike" kern="1200" cap="none" spc="0" normalizeH="0" baseline="0" noProof="0">
              <a:ln>
                <a:noFill/>
              </a:ln>
              <a:solidFill>
                <a:srgbClr val="1B1E29"/>
              </a:solidFill>
              <a:effectLst/>
              <a:uLnTx/>
              <a:uFillTx/>
              <a:latin typeface="Arial" charset="0"/>
              <a:ea typeface="ＭＳ Ｐゴシック" pitchFamily="34" charset="-128"/>
              <a:cs typeface="+mn-cs"/>
            </a:endParaRPr>
          </a:p>
        </p:txBody>
      </p:sp>
      <p:sp>
        <p:nvSpPr>
          <p:cNvPr id="31750" name="Rectangle 2"/>
          <p:cNvSpPr>
            <a:spLocks noGrp="1" noChangeArrowheads="1"/>
          </p:cNvSpPr>
          <p:nvPr>
            <p:ph type="title"/>
          </p:nvPr>
        </p:nvSpPr>
        <p:spPr>
          <a:xfrm>
            <a:off x="63500" y="244549"/>
            <a:ext cx="11214100" cy="914400"/>
          </a:xfrm>
        </p:spPr>
        <p:txBody>
          <a:bodyPr/>
          <a:lstStyle/>
          <a:p>
            <a:pPr eaLnBrk="1" hangingPunct="1"/>
            <a:r>
              <a:rPr lang="en-US" altLang="en-US" dirty="0"/>
              <a:t>Additional Information</a:t>
            </a:r>
          </a:p>
        </p:txBody>
      </p:sp>
      <p:sp>
        <p:nvSpPr>
          <p:cNvPr id="31751" name="Rectangle 3"/>
          <p:cNvSpPr>
            <a:spLocks noGrp="1" noChangeArrowheads="1"/>
          </p:cNvSpPr>
          <p:nvPr>
            <p:ph type="body" idx="1"/>
          </p:nvPr>
        </p:nvSpPr>
        <p:spPr>
          <a:xfrm>
            <a:off x="1422400" y="1066800"/>
            <a:ext cx="9448800" cy="5105400"/>
          </a:xfrm>
        </p:spPr>
        <p:txBody>
          <a:bodyPr/>
          <a:lstStyle/>
          <a:p>
            <a:pPr eaLnBrk="1" hangingPunct="1">
              <a:lnSpc>
                <a:spcPct val="90000"/>
              </a:lnSpc>
            </a:pPr>
            <a:endParaRPr lang="en-US" altLang="en-US" sz="2800" dirty="0"/>
          </a:p>
          <a:p>
            <a:pPr algn="ctr" eaLnBrk="1" hangingPunct="1">
              <a:buFontTx/>
              <a:buNone/>
            </a:pPr>
            <a:r>
              <a:rPr lang="en-US" altLang="en-US" dirty="0">
                <a:hlinkClick r:id="rId3"/>
              </a:rPr>
              <a:t>Find local resources in your area</a:t>
            </a:r>
            <a:endParaRPr lang="en-US" altLang="en-US" b="1" i="1" dirty="0"/>
          </a:p>
          <a:p>
            <a:pPr algn="ctr" eaLnBrk="1" hangingPunct="1">
              <a:buFontTx/>
              <a:buNone/>
            </a:pPr>
            <a:endParaRPr lang="en-US" altLang="en-US" b="1" i="1" dirty="0"/>
          </a:p>
          <a:p>
            <a:pPr algn="ctr" eaLnBrk="1" hangingPunct="1">
              <a:buFontTx/>
              <a:buNone/>
            </a:pPr>
            <a:r>
              <a:rPr lang="en-US" altLang="en-US" b="1" i="1" dirty="0"/>
              <a:t>QUESTIONS  </a:t>
            </a:r>
          </a:p>
          <a:p>
            <a:pPr eaLnBrk="1" hangingPunct="1">
              <a:lnSpc>
                <a:spcPct val="90000"/>
              </a:lnSpc>
            </a:pPr>
            <a:endParaRPr lang="en-US" altLang="en-US" b="1" dirty="0"/>
          </a:p>
          <a:p>
            <a:pPr eaLnBrk="1" hangingPunct="1">
              <a:lnSpc>
                <a:spcPct val="90000"/>
              </a:lnSpc>
            </a:pPr>
            <a:endParaRPr lang="en-US" altLang="en-US" sz="2800" b="1" dirty="0"/>
          </a:p>
          <a:p>
            <a:pPr eaLnBrk="1" hangingPunct="1">
              <a:lnSpc>
                <a:spcPct val="90000"/>
              </a:lnSpc>
              <a:buFontTx/>
              <a:buNone/>
            </a:pPr>
            <a:endParaRPr lang="en-US" altLang="en-US" sz="2400" dirty="0"/>
          </a:p>
        </p:txBody>
      </p:sp>
      <p:pic>
        <p:nvPicPr>
          <p:cNvPr id="31753" name="Picture 6" descr="j04344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3784990"/>
            <a:ext cx="3160184"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3263799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19200" y="255181"/>
            <a:ext cx="10363200" cy="914400"/>
          </a:xfrm>
        </p:spPr>
        <p:txBody>
          <a:bodyPr/>
          <a:lstStyle/>
          <a:p>
            <a:r>
              <a:rPr lang="en-US" altLang="en-US" dirty="0"/>
              <a:t>Eligibility Criteria</a:t>
            </a:r>
          </a:p>
        </p:txBody>
      </p:sp>
      <p:sp>
        <p:nvSpPr>
          <p:cNvPr id="4101" name="Content Placeholder 3"/>
          <p:cNvSpPr>
            <a:spLocks noGrp="1"/>
          </p:cNvSpPr>
          <p:nvPr>
            <p:ph type="body" sz="half" idx="1"/>
          </p:nvPr>
        </p:nvSpPr>
        <p:spPr>
          <a:xfrm>
            <a:off x="812800" y="1371600"/>
            <a:ext cx="10668000" cy="4114800"/>
          </a:xfrm>
        </p:spPr>
        <p:txBody>
          <a:bodyPr/>
          <a:lstStyle/>
          <a:p>
            <a:pPr eaLnBrk="1" hangingPunct="1">
              <a:buFont typeface="Wingdings" panose="05000000000000000000" pitchFamily="2" charset="2"/>
              <a:buChar char="§"/>
            </a:pPr>
            <a:r>
              <a:rPr lang="en-US" altLang="en-US" dirty="0"/>
              <a:t>Social Disadvantage</a:t>
            </a:r>
          </a:p>
          <a:p>
            <a:pPr eaLnBrk="1" hangingPunct="1">
              <a:buFont typeface="Wingdings" panose="05000000000000000000" pitchFamily="2" charset="2"/>
              <a:buChar char="§"/>
            </a:pPr>
            <a:r>
              <a:rPr lang="en-US" altLang="en-US" dirty="0"/>
              <a:t>Economic Disadvantage</a:t>
            </a:r>
          </a:p>
          <a:p>
            <a:pPr eaLnBrk="1" hangingPunct="1">
              <a:buFont typeface="Wingdings" panose="05000000000000000000" pitchFamily="2" charset="2"/>
              <a:buChar char="§"/>
            </a:pPr>
            <a:r>
              <a:rPr lang="en-US" altLang="en-US" dirty="0"/>
              <a:t>Ownership Criteria</a:t>
            </a:r>
          </a:p>
          <a:p>
            <a:pPr eaLnBrk="1" hangingPunct="1">
              <a:buFont typeface="Wingdings" panose="05000000000000000000" pitchFamily="2" charset="2"/>
              <a:buChar char="§"/>
            </a:pPr>
            <a:r>
              <a:rPr lang="en-US" altLang="en-US" dirty="0"/>
              <a:t>Control and Management Criteria</a:t>
            </a:r>
          </a:p>
          <a:p>
            <a:pPr eaLnBrk="1" hangingPunct="1">
              <a:buFont typeface="Wingdings" panose="05000000000000000000" pitchFamily="2" charset="2"/>
              <a:buChar char="§"/>
            </a:pPr>
            <a:r>
              <a:rPr lang="en-US" altLang="en-US" dirty="0"/>
              <a:t>Size Criteria</a:t>
            </a:r>
          </a:p>
          <a:p>
            <a:pPr eaLnBrk="1" hangingPunct="1">
              <a:buFont typeface="Wingdings" panose="05000000000000000000" pitchFamily="2" charset="2"/>
              <a:buChar char="§"/>
            </a:pPr>
            <a:r>
              <a:rPr lang="en-US" altLang="en-US" dirty="0"/>
              <a:t>Potential for Success</a:t>
            </a:r>
          </a:p>
          <a:p>
            <a:pPr eaLnBrk="1" hangingPunct="1">
              <a:buFont typeface="Wingdings" panose="05000000000000000000" pitchFamily="2" charset="2"/>
              <a:buChar char="§"/>
            </a:pPr>
            <a:r>
              <a:rPr lang="en-US" altLang="en-US" dirty="0"/>
              <a:t>Good Character</a:t>
            </a:r>
          </a:p>
          <a:p>
            <a:endParaRPr lang="en-US" altLang="en-US" dirty="0"/>
          </a:p>
        </p:txBody>
      </p:sp>
      <p:sp>
        <p:nvSpPr>
          <p:cNvPr id="2" name="Slide Number Placeholder 1"/>
          <p:cNvSpPr>
            <a:spLocks noGrp="1"/>
          </p:cNvSpPr>
          <p:nvPr>
            <p:ph type="sldNum" sz="quarter" idx="11"/>
          </p:nvPr>
        </p:nvSpPr>
        <p:spPr/>
        <p:txBody>
          <a:bodyPr/>
          <a:lstStyle/>
          <a:p>
            <a:pPr>
              <a:defRPr/>
            </a:pPr>
            <a:fld id="{5977298B-2731-43A6-9E98-3D158D5795DB}" type="slidenum">
              <a:rPr lang="en-US" smtClean="0"/>
              <a:pPr>
                <a:defRPr/>
              </a:pPr>
              <a:t>4</a:t>
            </a:fld>
            <a:endParaRPr lang="en-US" dirty="0"/>
          </a:p>
        </p:txBody>
      </p:sp>
    </p:spTree>
    <p:extLst>
      <p:ext uri="{BB962C8B-B14F-4D97-AF65-F5344CB8AC3E}">
        <p14:creationId xmlns:p14="http://schemas.microsoft.com/office/powerpoint/2010/main" val="151759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219200" y="228600"/>
            <a:ext cx="10363200" cy="914400"/>
          </a:xfrm>
        </p:spPr>
        <p:txBody>
          <a:bodyPr/>
          <a:lstStyle/>
          <a:p>
            <a:r>
              <a:rPr lang="en-US" altLang="en-US" sz="3200" dirty="0"/>
              <a:t>Social Disadvantage</a:t>
            </a:r>
          </a:p>
        </p:txBody>
      </p:sp>
      <p:sp>
        <p:nvSpPr>
          <p:cNvPr id="4101" name="Content Placeholder 3"/>
          <p:cNvSpPr>
            <a:spLocks noGrp="1"/>
          </p:cNvSpPr>
          <p:nvPr>
            <p:ph type="body" sz="half" idx="1"/>
          </p:nvPr>
        </p:nvSpPr>
        <p:spPr>
          <a:xfrm>
            <a:off x="812800" y="1143000"/>
            <a:ext cx="10668000" cy="4114800"/>
          </a:xfrm>
        </p:spPr>
        <p:txBody>
          <a:bodyPr>
            <a:normAutofit/>
          </a:bodyPr>
          <a:lstStyle/>
          <a:p>
            <a:pPr marL="0" indent="0">
              <a:buFontTx/>
              <a:buNone/>
              <a:defRPr/>
            </a:pPr>
            <a:r>
              <a:rPr lang="en-US" sz="2400" dirty="0">
                <a:latin typeface="Source Sans Pro"/>
              </a:rPr>
              <a:t>Individuals are presumed to be socially disadvantaged if they are a U.S. Citizen and a member of one of the following groups:</a:t>
            </a:r>
          </a:p>
          <a:p>
            <a:pPr marL="452437" indent="-342900" eaLnBrk="1" hangingPunct="1">
              <a:lnSpc>
                <a:spcPct val="115000"/>
              </a:lnSpc>
              <a:spcBef>
                <a:spcPts val="400"/>
              </a:spcBef>
              <a:buClr>
                <a:schemeClr val="tx1"/>
              </a:buClr>
              <a:buSzPct val="68000"/>
              <a:buFont typeface="Wingdings" panose="05000000000000000000" pitchFamily="2" charset="2"/>
              <a:buChar char="§"/>
              <a:defRPr/>
            </a:pPr>
            <a:r>
              <a:rPr lang="en-US" sz="2400" kern="1200" dirty="0">
                <a:latin typeface="Source Sans Pro"/>
                <a:cs typeface="+mn-cs"/>
              </a:rPr>
              <a:t>Black American</a:t>
            </a:r>
          </a:p>
          <a:p>
            <a:pPr marL="452437" indent="-342900" eaLnBrk="1" hangingPunct="1">
              <a:lnSpc>
                <a:spcPct val="115000"/>
              </a:lnSpc>
              <a:spcBef>
                <a:spcPts val="400"/>
              </a:spcBef>
              <a:buClr>
                <a:schemeClr val="tx1"/>
              </a:buClr>
              <a:buSzPct val="68000"/>
              <a:buFont typeface="Wingdings" panose="05000000000000000000" pitchFamily="2" charset="2"/>
              <a:buChar char="§"/>
              <a:defRPr/>
            </a:pPr>
            <a:r>
              <a:rPr lang="en-US" sz="2400" kern="1200" dirty="0">
                <a:latin typeface="Source Sans Pro"/>
                <a:cs typeface="+mn-cs"/>
              </a:rPr>
              <a:t>Asian Pacific American</a:t>
            </a:r>
          </a:p>
          <a:p>
            <a:pPr marL="452437" indent="-342900" eaLnBrk="1" hangingPunct="1">
              <a:lnSpc>
                <a:spcPct val="115000"/>
              </a:lnSpc>
              <a:spcBef>
                <a:spcPts val="400"/>
              </a:spcBef>
              <a:buClr>
                <a:schemeClr val="tx1"/>
              </a:buClr>
              <a:buSzPct val="68000"/>
              <a:buFont typeface="Wingdings" panose="05000000000000000000" pitchFamily="2" charset="2"/>
              <a:buChar char="§"/>
              <a:defRPr/>
            </a:pPr>
            <a:r>
              <a:rPr lang="en-US" sz="2400" kern="1200" dirty="0">
                <a:latin typeface="Source Sans Pro"/>
                <a:cs typeface="+mn-cs"/>
              </a:rPr>
              <a:t>Hispanic American </a:t>
            </a:r>
            <a:endParaRPr lang="en-US" sz="2000" kern="1200" dirty="0">
              <a:latin typeface="Source Sans Pro"/>
              <a:cs typeface="+mn-cs"/>
            </a:endParaRPr>
          </a:p>
          <a:p>
            <a:pPr marL="452437" indent="-342900" eaLnBrk="1" hangingPunct="1">
              <a:lnSpc>
                <a:spcPct val="115000"/>
              </a:lnSpc>
              <a:spcBef>
                <a:spcPts val="400"/>
              </a:spcBef>
              <a:buClr>
                <a:schemeClr val="tx1"/>
              </a:buClr>
              <a:buSzPct val="68000"/>
              <a:buFont typeface="Wingdings" panose="05000000000000000000" pitchFamily="2" charset="2"/>
              <a:buChar char="§"/>
              <a:defRPr/>
            </a:pPr>
            <a:r>
              <a:rPr lang="en-US" sz="2400" kern="1200" dirty="0">
                <a:latin typeface="Source Sans Pro"/>
                <a:cs typeface="+mn-cs"/>
              </a:rPr>
              <a:t>Native American </a:t>
            </a:r>
            <a:r>
              <a:rPr lang="en-US" sz="2000" kern="1200" dirty="0">
                <a:latin typeface="Source Sans Pro"/>
                <a:cs typeface="+mn-cs"/>
              </a:rPr>
              <a:t>(as evidenced by a tribal membership card)</a:t>
            </a:r>
          </a:p>
          <a:p>
            <a:pPr marL="452437" indent="-342900" eaLnBrk="1" hangingPunct="1">
              <a:lnSpc>
                <a:spcPct val="115000"/>
              </a:lnSpc>
              <a:spcBef>
                <a:spcPts val="400"/>
              </a:spcBef>
              <a:buClr>
                <a:schemeClr val="tx1"/>
              </a:buClr>
              <a:buSzPct val="68000"/>
              <a:buFont typeface="Wingdings" panose="05000000000000000000" pitchFamily="2" charset="2"/>
              <a:buChar char="§"/>
              <a:defRPr/>
            </a:pPr>
            <a:r>
              <a:rPr lang="en-US" sz="2400" kern="1200" dirty="0">
                <a:latin typeface="Source Sans Pro"/>
                <a:cs typeface="+mn-cs"/>
              </a:rPr>
              <a:t>Subcontinent Asian American</a:t>
            </a:r>
          </a:p>
          <a:p>
            <a:pPr marL="452437" indent="-342900" eaLnBrk="1" hangingPunct="1">
              <a:lnSpc>
                <a:spcPct val="115000"/>
              </a:lnSpc>
              <a:spcBef>
                <a:spcPts val="400"/>
              </a:spcBef>
              <a:buClr>
                <a:schemeClr val="tx1"/>
              </a:buClr>
              <a:buSzPct val="68000"/>
              <a:buFont typeface="Wingdings" panose="05000000000000000000" pitchFamily="2" charset="2"/>
              <a:buChar char="§"/>
              <a:defRPr/>
            </a:pPr>
            <a:r>
              <a:rPr lang="en-US" sz="2400" dirty="0">
                <a:latin typeface="Source Sans Pro"/>
                <a:cs typeface="+mn-cs"/>
              </a:rPr>
              <a:t>Many other designated groups listed in 13 CFR 124.103</a:t>
            </a:r>
            <a:endParaRPr lang="en-US" sz="2400" kern="1200" dirty="0">
              <a:latin typeface="Source Sans Pro"/>
              <a:cs typeface="+mn-cs"/>
            </a:endParaRPr>
          </a:p>
          <a:p>
            <a:pPr marL="0" indent="0">
              <a:buFontTx/>
              <a:buNone/>
              <a:defRPr/>
            </a:pPr>
            <a:endParaRPr lang="en-US" altLang="en-US" dirty="0"/>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7298B-2731-43A6-9E98-3D158D5795DB}"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424974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p:txBody>
          <a:bodyPr/>
          <a:lstStyle/>
          <a:p>
            <a:pPr eaLnBrk="1" hangingPunct="1">
              <a:buFontTx/>
              <a:buNone/>
            </a:pPr>
            <a:endParaRPr lang="en-US" altLang="en-US"/>
          </a:p>
          <a:p>
            <a:pPr eaLnBrk="1" hangingPunct="1">
              <a:lnSpc>
                <a:spcPct val="110000"/>
              </a:lnSpc>
              <a:buFontTx/>
              <a:buNone/>
            </a:pPr>
            <a:r>
              <a:rPr lang="en-US" altLang="en-US"/>
              <a:t>	Generally, preponderance is evidence of a quality and quantity which leads the decision maker to objectively conclude that the existence or truth of the facts asserted is more probable than not.</a:t>
            </a:r>
          </a:p>
        </p:txBody>
      </p:sp>
      <p:sp>
        <p:nvSpPr>
          <p:cNvPr id="7172" name="Rectangle 2"/>
          <p:cNvSpPr>
            <a:spLocks noGrp="1" noChangeArrowheads="1"/>
          </p:cNvSpPr>
          <p:nvPr>
            <p:ph type="title"/>
          </p:nvPr>
        </p:nvSpPr>
        <p:spPr/>
        <p:txBody>
          <a:bodyPr/>
          <a:lstStyle/>
          <a:p>
            <a:pPr eaLnBrk="1" hangingPunct="1"/>
            <a:r>
              <a:rPr lang="en-US" altLang="en-US" i="1" dirty="0"/>
              <a:t>What is “Preponderance”?</a:t>
            </a:r>
            <a:endParaRPr lang="en-US" alt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420857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544285" y="1329487"/>
            <a:ext cx="10972800" cy="4572000"/>
          </a:xfrm>
        </p:spPr>
        <p:txBody>
          <a:bodyPr>
            <a:normAutofit fontScale="85000" lnSpcReduction="20000"/>
          </a:bodyPr>
          <a:lstStyle/>
          <a:p>
            <a:pPr marL="365760" indent="-256032" eaLnBrk="1" fontAlgn="auto" hangingPunct="1">
              <a:spcAft>
                <a:spcPts val="0"/>
              </a:spcAft>
              <a:buFontTx/>
              <a:buNone/>
              <a:defRPr/>
            </a:pPr>
            <a:endParaRPr lang="en-US" sz="3300" dirty="0"/>
          </a:p>
          <a:p>
            <a:pPr marL="365760" indent="-256032" eaLnBrk="1" fontAlgn="auto" hangingPunct="1">
              <a:spcAft>
                <a:spcPts val="0"/>
              </a:spcAft>
              <a:buFontTx/>
              <a:buNone/>
              <a:defRPr/>
            </a:pPr>
            <a:r>
              <a:rPr lang="en-US" sz="3300" dirty="0"/>
              <a:t>Chronic &amp; substantial social disadvantage must include at least distinguishing factor such as face, gender, physical handicap, isolation from the mainstream economy by providing very specific examples of what was encountered such as names, dates, etc.  </a:t>
            </a:r>
          </a:p>
          <a:p>
            <a:pPr marL="365760" indent="-256032" eaLnBrk="1" fontAlgn="auto" hangingPunct="1">
              <a:spcAft>
                <a:spcPts val="0"/>
              </a:spcAft>
              <a:buFontTx/>
              <a:buNone/>
              <a:defRPr/>
            </a:pPr>
            <a:r>
              <a:rPr lang="en-US" sz="3300" dirty="0"/>
              <a:t>The statements must then tie back to each example provided and what was encountered and how it directly impacted the ability to either enter or advance in the business world.  </a:t>
            </a:r>
            <a:endParaRPr lang="en-US" sz="2900" dirty="0"/>
          </a:p>
          <a:p>
            <a:pPr marL="566928" indent="-457200" eaLnBrk="1" fontAlgn="auto" hangingPunct="1">
              <a:spcAft>
                <a:spcPts val="0"/>
              </a:spcAft>
              <a:buFont typeface="Wingdings" panose="05000000000000000000" pitchFamily="2" charset="2"/>
              <a:buChar char="§"/>
              <a:defRPr/>
            </a:pPr>
            <a:r>
              <a:rPr lang="en-US" sz="2900" dirty="0"/>
              <a:t>Cannot be a one-time incident</a:t>
            </a:r>
          </a:p>
          <a:p>
            <a:pPr marL="566928" indent="-457200" eaLnBrk="1" fontAlgn="auto" hangingPunct="1">
              <a:spcAft>
                <a:spcPts val="0"/>
              </a:spcAft>
              <a:buFont typeface="Wingdings" panose="05000000000000000000" pitchFamily="2" charset="2"/>
              <a:buChar char="§"/>
              <a:defRPr/>
            </a:pPr>
            <a:r>
              <a:rPr lang="en-US" sz="2900" dirty="0"/>
              <a:t>Should be several incidents occurring over a significant period of time such as several years</a:t>
            </a:r>
          </a:p>
          <a:p>
            <a:pPr marL="566928" indent="-457200" eaLnBrk="1" fontAlgn="auto" hangingPunct="1">
              <a:spcAft>
                <a:spcPts val="0"/>
              </a:spcAft>
              <a:buFont typeface="Wingdings" panose="05000000000000000000" pitchFamily="2" charset="2"/>
              <a:buChar char="§"/>
              <a:defRPr/>
            </a:pPr>
            <a:r>
              <a:rPr lang="en-US" sz="2900" dirty="0"/>
              <a:t>Could be a hostile business environment</a:t>
            </a:r>
          </a:p>
        </p:txBody>
      </p:sp>
      <p:sp>
        <p:nvSpPr>
          <p:cNvPr id="226306" name="Rectangle 2"/>
          <p:cNvSpPr>
            <a:spLocks noGrp="1" noChangeArrowheads="1"/>
          </p:cNvSpPr>
          <p:nvPr>
            <p:ph type="title"/>
          </p:nvPr>
        </p:nvSpPr>
        <p:spPr>
          <a:xfrm>
            <a:off x="914400" y="655675"/>
            <a:ext cx="10363200" cy="381000"/>
          </a:xfrm>
        </p:spPr>
        <p:txBody>
          <a:bodyPr>
            <a:normAutofit fontScale="90000"/>
          </a:bodyPr>
          <a:lstStyle/>
          <a:p>
            <a:pPr eaLnBrk="1" fontAlgn="auto" hangingPunct="1">
              <a:spcAft>
                <a:spcPts val="0"/>
              </a:spcAft>
              <a:defRPr/>
            </a:pPr>
            <a:r>
              <a:rPr lang="en-US" sz="4000" dirty="0"/>
              <a:t>Persons not members of presumed groups </a:t>
            </a:r>
            <a:br>
              <a:rPr lang="en-US" sz="4000" dirty="0"/>
            </a:br>
            <a:r>
              <a:rPr lang="en-US" sz="4000" dirty="0"/>
              <a:t>must establish-</a:t>
            </a:r>
            <a:br>
              <a:rPr lang="en-US" sz="4000" dirty="0"/>
            </a:br>
            <a:endParaRPr lang="en-US" sz="40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27938440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508000" y="1828800"/>
            <a:ext cx="10972800" cy="3962400"/>
          </a:xfrm>
        </p:spPr>
        <p:txBody>
          <a:bodyPr/>
          <a:lstStyle/>
          <a:p>
            <a:pPr eaLnBrk="1" hangingPunct="1">
              <a:buFontTx/>
              <a:buNone/>
            </a:pPr>
            <a:endParaRPr lang="en-US" altLang="en-US" sz="3000" dirty="0"/>
          </a:p>
          <a:p>
            <a:pPr eaLnBrk="1" hangingPunct="1">
              <a:buFontTx/>
              <a:buNone/>
            </a:pPr>
            <a:endParaRPr lang="en-US" altLang="en-US" sz="3000" dirty="0"/>
          </a:p>
          <a:p>
            <a:pPr eaLnBrk="1" hangingPunct="1">
              <a:buFontTx/>
              <a:buNone/>
            </a:pPr>
            <a:r>
              <a:rPr lang="en-US" altLang="en-US" sz="2400" dirty="0"/>
              <a:t>EMPLOYMENT</a:t>
            </a:r>
          </a:p>
          <a:p>
            <a:pPr>
              <a:buFont typeface="Wingdings" panose="05000000000000000000" pitchFamily="2" charset="2"/>
              <a:buChar char="§"/>
            </a:pPr>
            <a:r>
              <a:rPr lang="en-US" altLang="en-US" sz="2500" dirty="0"/>
              <a:t>Denial of employment opportunity</a:t>
            </a:r>
          </a:p>
          <a:p>
            <a:pPr>
              <a:buFont typeface="Wingdings" panose="05000000000000000000" pitchFamily="2" charset="2"/>
              <a:buChar char="§"/>
            </a:pPr>
            <a:r>
              <a:rPr lang="en-US" altLang="en-US" sz="2500" dirty="0"/>
              <a:t>Denial of promotion, pay increases, training</a:t>
            </a:r>
          </a:p>
          <a:p>
            <a:pPr>
              <a:buFont typeface="Wingdings" panose="05000000000000000000" pitchFamily="2" charset="2"/>
              <a:buChar char="§"/>
            </a:pPr>
            <a:r>
              <a:rPr lang="en-US" altLang="en-US" sz="2500" dirty="0"/>
              <a:t>Dismissal for invalid reasons (gender, pregnancy, handicap)</a:t>
            </a:r>
          </a:p>
        </p:txBody>
      </p:sp>
      <p:sp>
        <p:nvSpPr>
          <p:cNvPr id="227330" name="Rectangle 2"/>
          <p:cNvSpPr>
            <a:spLocks noGrp="1" noChangeArrowheads="1"/>
          </p:cNvSpPr>
          <p:nvPr>
            <p:ph type="title"/>
          </p:nvPr>
        </p:nvSpPr>
        <p:spPr>
          <a:xfrm>
            <a:off x="705931" y="395609"/>
            <a:ext cx="11176000" cy="3048000"/>
          </a:xfrm>
        </p:spPr>
        <p:txBody>
          <a:bodyPr>
            <a:normAutofit fontScale="90000"/>
          </a:bodyPr>
          <a:lstStyle/>
          <a:p>
            <a:pPr eaLnBrk="1" fontAlgn="auto" hangingPunct="1">
              <a:spcAft>
                <a:spcPts val="0"/>
              </a:spcAft>
              <a:defRPr/>
            </a:pPr>
            <a:r>
              <a:rPr lang="en-US" dirty="0"/>
              <a:t>        P</a:t>
            </a:r>
            <a:r>
              <a:rPr lang="en-US" sz="4000" dirty="0"/>
              <a:t>reponderance of Evidence</a:t>
            </a:r>
            <a:br>
              <a:rPr lang="en-US" sz="4000" dirty="0"/>
            </a:br>
            <a:br>
              <a:rPr lang="en-US" sz="3000" dirty="0"/>
            </a:br>
            <a:r>
              <a:rPr lang="en-US" sz="2700" b="0" dirty="0">
                <a:solidFill>
                  <a:schemeClr val="tx1"/>
                </a:solidFill>
              </a:rPr>
              <a:t>Persons which have been negatively impacted in their business advancement.  Documentary evidence which corroborates or supports assertions made by the applicant such as:</a:t>
            </a:r>
            <a:br>
              <a:rPr lang="en-US" sz="3000" b="0" dirty="0">
                <a:solidFill>
                  <a:schemeClr val="tx1"/>
                </a:solidFill>
              </a:rPr>
            </a:br>
            <a:br>
              <a:rPr lang="en-US" b="0" dirty="0">
                <a:solidFill>
                  <a:schemeClr val="tx1"/>
                </a:solidFill>
              </a:rPr>
            </a:br>
            <a:endParaRPr lang="en-US" b="0" dirty="0">
              <a:solidFill>
                <a:schemeClr val="tx1"/>
              </a:solidFill>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42328147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a:xfrm>
            <a:off x="0" y="292100"/>
            <a:ext cx="11277600" cy="698500"/>
          </a:xfrm>
        </p:spPr>
        <p:txBody>
          <a:bodyPr rtlCol="0">
            <a:normAutofit fontScale="90000"/>
          </a:bodyPr>
          <a:lstStyle/>
          <a:p>
            <a:pPr>
              <a:defRPr/>
            </a:pPr>
            <a:r>
              <a:rPr lang="en-US" sz="4000" dirty="0"/>
              <a:t>Preponderance (cont.)</a:t>
            </a:r>
            <a:br>
              <a:rPr lang="en-US" sz="4000" dirty="0"/>
            </a:br>
            <a:br>
              <a:rPr lang="en-US" sz="4000" dirty="0"/>
            </a:br>
            <a:r>
              <a:rPr lang="en-US" sz="4000" dirty="0"/>
              <a:t>       </a:t>
            </a:r>
            <a:br>
              <a:rPr lang="en-US" sz="4000" dirty="0"/>
            </a:br>
            <a:r>
              <a:rPr lang="en-US" sz="3000" b="0" dirty="0">
                <a:solidFill>
                  <a:schemeClr val="tx1"/>
                </a:solidFill>
              </a:rPr>
              <a:t>BUSINESS</a:t>
            </a:r>
            <a:br>
              <a:rPr lang="en-US" sz="3000" b="0" dirty="0">
                <a:solidFill>
                  <a:schemeClr val="tx1"/>
                </a:solidFill>
              </a:rPr>
            </a:br>
            <a:r>
              <a:rPr lang="en-US" sz="3000" b="0" dirty="0">
                <a:solidFill>
                  <a:schemeClr val="tx1"/>
                </a:solidFill>
              </a:rPr>
              <a:t>  </a:t>
            </a:r>
            <a:r>
              <a:rPr lang="en-US" sz="2500" b="0" dirty="0">
                <a:solidFill>
                  <a:schemeClr val="tx1"/>
                </a:solidFill>
              </a:rPr>
              <a:t>Limited/unequal access to credit or capital</a:t>
            </a:r>
            <a:br>
              <a:rPr lang="en-US" sz="2500" b="0" dirty="0">
                <a:solidFill>
                  <a:schemeClr val="tx1"/>
                </a:solidFill>
              </a:rPr>
            </a:br>
            <a:r>
              <a:rPr lang="en-US" sz="2500" b="0" dirty="0">
                <a:solidFill>
                  <a:schemeClr val="tx1"/>
                </a:solidFill>
              </a:rPr>
              <a:t>  Denial of contracts and/or contract opportunities</a:t>
            </a:r>
            <a:br>
              <a:rPr lang="en-US" sz="2500" b="0" dirty="0">
                <a:solidFill>
                  <a:schemeClr val="tx1"/>
                </a:solidFill>
              </a:rPr>
            </a:br>
            <a:r>
              <a:rPr lang="en-US" sz="2500" b="0" dirty="0">
                <a:solidFill>
                  <a:schemeClr val="tx1"/>
                </a:solidFill>
              </a:rPr>
              <a:t>  Discrimination leads to lessened economic activity and growth (sales, profits)</a:t>
            </a:r>
            <a:br>
              <a:rPr lang="en-US" sz="2500" b="0" dirty="0">
                <a:solidFill>
                  <a:schemeClr val="tx1"/>
                </a:solidFill>
              </a:rPr>
            </a:br>
            <a:r>
              <a:rPr lang="en-US" sz="2500" b="0" dirty="0">
                <a:solidFill>
                  <a:schemeClr val="tx1"/>
                </a:solidFill>
              </a:rPr>
              <a:t>  Exclusions from business organizations</a:t>
            </a:r>
            <a:br>
              <a:rPr lang="en-US" sz="2500" b="0" dirty="0">
                <a:solidFill>
                  <a:schemeClr val="tx1"/>
                </a:solidFill>
              </a:rPr>
            </a:br>
            <a:br>
              <a:rPr lang="en-US" sz="2500" b="0" dirty="0">
                <a:solidFill>
                  <a:schemeClr val="tx1"/>
                </a:solidFill>
              </a:rPr>
            </a:br>
            <a:r>
              <a:rPr lang="en-US" sz="3000" b="0" dirty="0">
                <a:solidFill>
                  <a:schemeClr val="tx1"/>
                </a:solidFill>
              </a:rPr>
              <a:t>EDUCATION</a:t>
            </a:r>
            <a:br>
              <a:rPr lang="en-US" sz="2500" b="0" dirty="0">
                <a:solidFill>
                  <a:schemeClr val="tx1"/>
                </a:solidFill>
              </a:rPr>
            </a:br>
            <a:r>
              <a:rPr lang="en-US" sz="2500" b="0" dirty="0">
                <a:solidFill>
                  <a:schemeClr val="tx1"/>
                </a:solidFill>
              </a:rPr>
              <a:t>  Denial of scholarships or access to higher education</a:t>
            </a:r>
            <a:br>
              <a:rPr lang="en-US" sz="2500" b="0" dirty="0">
                <a:solidFill>
                  <a:schemeClr val="tx1"/>
                </a:solidFill>
              </a:rPr>
            </a:br>
            <a:r>
              <a:rPr lang="en-US" sz="2500" b="0" dirty="0">
                <a:solidFill>
                  <a:schemeClr val="tx1"/>
                </a:solidFill>
              </a:rPr>
              <a:t>  Lack of educational mentoring</a:t>
            </a:r>
            <a:br>
              <a:rPr lang="en-US" sz="2500" b="0" dirty="0">
                <a:solidFill>
                  <a:schemeClr val="tx1"/>
                </a:solidFill>
              </a:rPr>
            </a:br>
            <a:r>
              <a:rPr lang="en-US" sz="2500" b="0" dirty="0">
                <a:solidFill>
                  <a:schemeClr val="tx1"/>
                </a:solidFill>
              </a:rPr>
              <a:t>  Biased evaluation of work</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AB44B9-F1EC-4F4B-88D4-413245C9CD3E}" type="slidenum">
              <a:rPr kumimoji="0" lang="en-US" sz="1200" b="0" i="0" u="none" strike="noStrike" kern="1200" cap="none" spc="0" normalizeH="0" baseline="0" noProof="0" smtClean="0">
                <a:ln>
                  <a:noFill/>
                </a:ln>
                <a:solidFill>
                  <a:srgbClr val="1B1E29">
                    <a:tint val="75000"/>
                  </a:srgbClr>
                </a:solidFill>
                <a:effectLst/>
                <a:uLnTx/>
                <a:uFillTx/>
                <a:latin typeface="Source Sans Pro" charset="0"/>
                <a:ea typeface="Source Sans Pro"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1B1E29">
                  <a:tint val="75000"/>
                </a:srgbClr>
              </a:solidFill>
              <a:effectLst/>
              <a:uLnTx/>
              <a:uFillTx/>
              <a:latin typeface="Source Sans Pro" charset="0"/>
              <a:ea typeface="Source Sans Pro" charset="0"/>
            </a:endParaRPr>
          </a:p>
        </p:txBody>
      </p:sp>
    </p:spTree>
    <p:extLst>
      <p:ext uri="{BB962C8B-B14F-4D97-AF65-F5344CB8AC3E}">
        <p14:creationId xmlns:p14="http://schemas.microsoft.com/office/powerpoint/2010/main" val="3067268982"/>
      </p:ext>
    </p:extLst>
  </p:cSld>
  <p:clrMapOvr>
    <a:masterClrMapping/>
  </p:clrMapOvr>
  <p:transition/>
</p:sld>
</file>

<file path=ppt/theme/theme1.xml><?xml version="1.0" encoding="utf-8"?>
<a:theme xmlns:a="http://schemas.openxmlformats.org/drawingml/2006/main" name="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 id="{1329F727-91BA-B24E-A179-D72102066828}" vid="{83E1F797-D39A-5942-99AA-72753371AF17}"/>
    </a:ext>
  </a:extLst>
</a:theme>
</file>

<file path=ppt/theme/theme2.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E892590B31CD4B896EE17B529DB6C3" ma:contentTypeVersion="7" ma:contentTypeDescription="Create a new document." ma:contentTypeScope="" ma:versionID="7b3e06e34d671f51f1673751122cf956">
  <xsd:schema xmlns:xsd="http://www.w3.org/2001/XMLSchema" xmlns:xs="http://www.w3.org/2001/XMLSchema" xmlns:p="http://schemas.microsoft.com/office/2006/metadata/properties" xmlns:ns3="588b8bca-3065-46d1-9abb-5837f55327eb" targetNamespace="http://schemas.microsoft.com/office/2006/metadata/properties" ma:root="true" ma:fieldsID="0e88ac65cc2682ed6bbc47a5b8d742d0" ns3:_="">
    <xsd:import namespace="588b8bca-3065-46d1-9abb-5837f55327e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b8bca-3065-46d1-9abb-5837f55327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DDA89D-3AB0-4631-A931-5CE452D14D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b8bca-3065-46d1-9abb-5837f55327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32FCC6-6F8A-4107-A82F-C6805D448CEB}">
  <ds:schemaRefs>
    <ds:schemaRef ds:uri="http://schemas.microsoft.com/sharepoint/v3/contenttype/forms"/>
  </ds:schemaRefs>
</ds:datastoreItem>
</file>

<file path=customXml/itemProps3.xml><?xml version="1.0" encoding="utf-8"?>
<ds:datastoreItem xmlns:ds="http://schemas.openxmlformats.org/officeDocument/2006/customXml" ds:itemID="{D8A11E31-3BDF-4A25-A856-AFFD372E10B8}">
  <ds:schemaRefs>
    <ds:schemaRef ds:uri="http://purl.org/dc/term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588b8bca-3065-46d1-9abb-5837f55327e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3652</TotalTime>
  <Words>2971</Words>
  <Application>Microsoft Office PowerPoint</Application>
  <PresentationFormat>Widescreen</PresentationFormat>
  <Paragraphs>475</Paragraphs>
  <Slides>37</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37</vt:i4>
      </vt:variant>
    </vt:vector>
  </HeadingPairs>
  <TitlesOfParts>
    <vt:vector size="49" baseType="lpstr">
      <vt:lpstr>Arial</vt:lpstr>
      <vt:lpstr>Benton Sans Black</vt:lpstr>
      <vt:lpstr>BentonSans Book</vt:lpstr>
      <vt:lpstr>Book Antiqua</vt:lpstr>
      <vt:lpstr>Calibri</vt:lpstr>
      <vt:lpstr>Calibri Light</vt:lpstr>
      <vt:lpstr>Source Sans Pro</vt:lpstr>
      <vt:lpstr>Times</vt:lpstr>
      <vt:lpstr>Wingdings</vt:lpstr>
      <vt:lpstr>Wingdings 3</vt:lpstr>
      <vt:lpstr>SBA-Template</vt:lpstr>
      <vt:lpstr>1_Office Theme</vt:lpstr>
      <vt:lpstr>SBA U.S. Small Business Administration</vt:lpstr>
      <vt:lpstr>8(a) Business  Development Program </vt:lpstr>
      <vt:lpstr>General Information</vt:lpstr>
      <vt:lpstr>Eligibility Criteria</vt:lpstr>
      <vt:lpstr>Social Disadvantage</vt:lpstr>
      <vt:lpstr>What is “Preponderance”?</vt:lpstr>
      <vt:lpstr>Persons not members of presumed groups  must establish- </vt:lpstr>
      <vt:lpstr>        Preponderance of Evidence  Persons which have been negatively impacted in their business advancement.  Documentary evidence which corroborates or supports assertions made by the applicant such as:  </vt:lpstr>
      <vt:lpstr>Preponderance (cont.)          BUSINESS   Limited/unequal access to credit or capital   Denial of contracts and/or contract opportunities   Discrimination leads to lessened economic activity and growth (sales, profits)   Exclusions from business organizations  EDUCATION   Denial of scholarships or access to higher education   Lack of educational mentoring   Biased evaluation of work</vt:lpstr>
      <vt:lpstr>        Economic Disadvantage</vt:lpstr>
      <vt:lpstr>Ownership Criteria</vt:lpstr>
      <vt:lpstr>What constitutes Control?</vt:lpstr>
      <vt:lpstr>Size Criteria</vt:lpstr>
      <vt:lpstr>Potential for Success</vt:lpstr>
      <vt:lpstr>Good Character</vt:lpstr>
      <vt:lpstr>           Term of Participation </vt:lpstr>
      <vt:lpstr>Two Year Waiver</vt:lpstr>
      <vt:lpstr>               Ineligible Businesses &amp; Individual Disqualification</vt:lpstr>
      <vt:lpstr>       Federal Prime Contracting          Small Business Goals FY 2023</vt:lpstr>
      <vt:lpstr> Benefits of 8(a) Program</vt:lpstr>
      <vt:lpstr>What is expected of 8(a) BD Program Participants?</vt:lpstr>
      <vt:lpstr>Subcontracting </vt:lpstr>
      <vt:lpstr>Research</vt:lpstr>
      <vt:lpstr>Myths of the 8(a) Program</vt:lpstr>
      <vt:lpstr>When should you apply?  Not too soon…</vt:lpstr>
      <vt:lpstr>Accessing Your Business and Basic Requirements</vt:lpstr>
      <vt:lpstr>Consultant Fees</vt:lpstr>
      <vt:lpstr>Assistance Available</vt:lpstr>
      <vt:lpstr>8(a) Application </vt:lpstr>
      <vt:lpstr>8(a) regulations </vt:lpstr>
      <vt:lpstr>MPA Program Qualifications</vt:lpstr>
      <vt:lpstr>Mentor Protégé Program  SUPPORT FROM MENTORS</vt:lpstr>
      <vt:lpstr>PREPARE AHEAD</vt:lpstr>
      <vt:lpstr>PROTEGES MUST:</vt:lpstr>
      <vt:lpstr>JOINT VENTURE BASICS</vt:lpstr>
      <vt:lpstr>Slide title</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Claassen, Lisa L.</dc:creator>
  <cp:lastModifiedBy>YolandaGJohnson</cp:lastModifiedBy>
  <cp:revision>165</cp:revision>
  <cp:lastPrinted>2023-07-10T23:20:55Z</cp:lastPrinted>
  <dcterms:created xsi:type="dcterms:W3CDTF">2019-09-06T19:21:43Z</dcterms:created>
  <dcterms:modified xsi:type="dcterms:W3CDTF">2023-07-11T12:45:41Z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0x01010034E892590B31CD4B896EE17B529DB6C3</vt:lpwstr>
  </property>
</Properties>
</file>