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69" r:id="rId15"/>
    <p:sldId id="270" r:id="rId16"/>
    <p:sldId id="271" r:id="rId17"/>
    <p:sldId id="272" r:id="rId18"/>
    <p:sldId id="274" r:id="rId19"/>
  </p:sldIdLst>
  <p:sldSz cx="9144000" cy="73152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3C2FB715-B568-4DBE-800E-E21504896356}">
  <a:tblStyle styleId="{3C2FB715-B568-4DBE-800E-E2150489635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DC511307-7D5E-4A47-9ED7-B12CAB42F8D3}"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0846" autoAdjust="0"/>
    <p:restoredTop sz="97340" autoAdjust="0"/>
  </p:normalViewPr>
  <p:slideViewPr>
    <p:cSldViewPr>
      <p:cViewPr>
        <p:scale>
          <a:sx n="81" d="100"/>
          <a:sy n="81" d="100"/>
        </p:scale>
        <p:origin x="-1277" y="-58"/>
      </p:cViewPr>
      <p:guideLst>
        <p:guide orient="horz" pos="2304"/>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91425" rIns="91425" bIns="91425" anchor="t" anchorCtr="0">
            <a:noAutofit/>
          </a:bodyPr>
          <a:lstStyle>
            <a:lvl1pPr marL="0" marR="0" lvl="0" indent="-88900" algn="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 name="Google Shape;5;n"/>
          <p:cNvSpPr>
            <a:spLocks noGrp="1" noRot="1" noChangeAspect="1"/>
          </p:cNvSpPr>
          <p:nvPr>
            <p:ph type="sldImg" idx="3"/>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360"/>
              </a:spcBef>
              <a:spcAft>
                <a:spcPts val="0"/>
              </a:spcAft>
              <a:buSzPts val="1400"/>
              <a:buChar char="●"/>
              <a:defRPr/>
            </a:lvl1pPr>
            <a:lvl2pPr marL="914400" marR="0" lvl="1" indent="-317500" algn="l" rtl="0">
              <a:spcBef>
                <a:spcPts val="360"/>
              </a:spcBef>
              <a:spcAft>
                <a:spcPts val="0"/>
              </a:spcAft>
              <a:buSzPts val="1400"/>
              <a:buChar char="○"/>
              <a:defRPr/>
            </a:lvl2pPr>
            <a:lvl3pPr marL="1371600" marR="0" lvl="2" indent="-317500" algn="l" rtl="0">
              <a:spcBef>
                <a:spcPts val="360"/>
              </a:spcBef>
              <a:spcAft>
                <a:spcPts val="0"/>
              </a:spcAft>
              <a:buSzPts val="1400"/>
              <a:buChar char="■"/>
              <a:defRPr/>
            </a:lvl3pPr>
            <a:lvl4pPr marL="1828800" marR="0" lvl="3" indent="-317500" algn="l" rtl="0">
              <a:spcBef>
                <a:spcPts val="360"/>
              </a:spcBef>
              <a:spcAft>
                <a:spcPts val="0"/>
              </a:spcAft>
              <a:buSzPts val="1400"/>
              <a:buChar char="●"/>
              <a:defRPr/>
            </a:lvl4pPr>
            <a:lvl5pPr marL="2286000" marR="0" lvl="4" indent="-317500" algn="l" rtl="0">
              <a:spcBef>
                <a:spcPts val="360"/>
              </a:spcBef>
              <a:spcAft>
                <a:spcPts val="0"/>
              </a:spcAft>
              <a:buSzPts val="1400"/>
              <a:buChar char="○"/>
              <a:defRPr/>
            </a:lvl5pPr>
            <a:lvl6pPr marL="2743200" marR="0" lvl="5" indent="-317500" algn="l" rtl="0">
              <a:spcBef>
                <a:spcPts val="0"/>
              </a:spcBef>
              <a:spcAft>
                <a:spcPts val="0"/>
              </a:spcAft>
              <a:buSzPts val="1400"/>
              <a:buChar char="■"/>
              <a:defRPr/>
            </a:lvl6pPr>
            <a:lvl7pPr marL="3200400" marR="0" lvl="6" indent="-317500" algn="l" rtl="0">
              <a:spcBef>
                <a:spcPts val="0"/>
              </a:spcBef>
              <a:spcAft>
                <a:spcPts val="0"/>
              </a:spcAft>
              <a:buSzPts val="1400"/>
              <a:buChar char="●"/>
              <a:defRPr/>
            </a:lvl7pPr>
            <a:lvl8pPr marL="3657600" marR="0" lvl="7" indent="-317500" algn="l" rtl="0">
              <a:spcBef>
                <a:spcPts val="0"/>
              </a:spcBef>
              <a:spcAft>
                <a:spcPts val="0"/>
              </a:spcAft>
              <a:buSzPts val="1400"/>
              <a:buChar char="○"/>
              <a:defRPr/>
            </a:lvl8pPr>
            <a:lvl9pPr marL="4114800" marR="0" lvl="8" indent="-317500" algn="l" rtl="0">
              <a:spcBef>
                <a:spcPts val="0"/>
              </a:spcBef>
              <a:spcAft>
                <a:spcPts val="0"/>
              </a:spcAft>
              <a:buSzPts val="1400"/>
              <a:buChar char="■"/>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8267221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4: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62" name="Google Shape;62;p4: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3" name="Google Shape;63;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ef53201e3_0_46: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ef53201e3_0_46: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8" name="Google Shape;128;g5ef53201e3_0_46: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5ef53201e3_0_54: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5ef53201e3_0_54: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35" name="Google Shape;135;g5ef53201e3_0_54: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5ef53201e3_0_61: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5ef53201e3_0_61: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42" name="Google Shape;142;g5ef53201e3_0_61: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4c77b0f1b8_0_50: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49" name="Google Shape;149;g4c77b0f1b8_0_50: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5ef53201e3_0_71: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5ef53201e3_0_71: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60" name="Google Shape;160;g5ef53201e3_0_71: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5ef53201e3_0_79: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5ef53201e3_0_79: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67" name="Google Shape;167;g5ef53201e3_0_79: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5ef53201e3_0_87: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5ef53201e3_0_87: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74" name="Google Shape;174;g5ef53201e3_0_87: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5ef53201e3_0_95: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5ef53201e3_0_95: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81" name="Google Shape;181;g5ef53201e3_0_95: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4: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94" name="Google Shape;194;p14: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7: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72" name="Google Shape;72;p7: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5ef53201e3_0_4: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5ef53201e3_0_4: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81" name="Google Shape;81;g5ef53201e3_0_4: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5ef53201e3_0_12: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5ef53201e3_0_12: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88" name="Google Shape;88;g5ef53201e3_0_12: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5ef53201e3_0_20: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5ef53201e3_0_20: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95" name="Google Shape;95;g5ef53201e3_0_20: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5ef53201e3_0_29: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5ef53201e3_0_29: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02" name="Google Shape;102;g5ef53201e3_0_29: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4c77b0f1b8_0_26: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08" name="Google Shape;108;g4c77b0f1b8_0_26: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4c77b0f1b8_0_30: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14" name="Google Shape;114;g4c77b0f1b8_0_30: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5ef53201e3_0_38:notes"/>
          <p:cNvSpPr>
            <a:spLocks noGrp="1" noRot="1" noChangeAspect="1"/>
          </p:cNvSpPr>
          <p:nvPr>
            <p:ph type="sldImg" idx="2"/>
          </p:nvPr>
        </p:nvSpPr>
        <p:spPr>
          <a:xfrm>
            <a:off x="1285875" y="685800"/>
            <a:ext cx="42862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5ef53201e3_0_38:notes"/>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1" name="Google Shape;121;g5ef53201e3_0_38:notes"/>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pic>
        <p:nvPicPr>
          <p:cNvPr id="14" name="Google Shape;14;p2" descr="HiRez4inchGSAStarMarkRGB"/>
          <p:cNvPicPr preferRelativeResize="0"/>
          <p:nvPr/>
        </p:nvPicPr>
        <p:blipFill rotWithShape="1">
          <a:blip r:embed="rId2">
            <a:alphaModFix/>
          </a:blip>
          <a:srcRect/>
          <a:stretch/>
        </p:blipFill>
        <p:spPr>
          <a:xfrm>
            <a:off x="684213" y="457200"/>
            <a:ext cx="758825" cy="685800"/>
          </a:xfrm>
          <a:prstGeom prst="rect">
            <a:avLst/>
          </a:prstGeom>
          <a:noFill/>
          <a:ln>
            <a:noFill/>
          </a:ln>
        </p:spPr>
      </p:pic>
      <p:sp>
        <p:nvSpPr>
          <p:cNvPr id="15" name="Google Shape;15;p2"/>
          <p:cNvSpPr txBox="1"/>
          <p:nvPr/>
        </p:nvSpPr>
        <p:spPr>
          <a:xfrm>
            <a:off x="4419600" y="1031875"/>
            <a:ext cx="4038600" cy="242888"/>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US" sz="1200" b="1" i="0" u="none" strike="noStrike" cap="none">
                <a:solidFill>
                  <a:schemeClr val="lt2"/>
                </a:solidFill>
                <a:latin typeface="Arial"/>
                <a:ea typeface="Arial"/>
                <a:cs typeface="Arial"/>
                <a:sym typeface="Arial"/>
              </a:rPr>
              <a:t>U.S. General Services Administration</a:t>
            </a:r>
            <a:endParaRPr/>
          </a:p>
        </p:txBody>
      </p:sp>
      <p:sp>
        <p:nvSpPr>
          <p:cNvPr id="16" name="Google Shape;16;p2"/>
          <p:cNvSpPr/>
          <p:nvPr/>
        </p:nvSpPr>
        <p:spPr>
          <a:xfrm>
            <a:off x="3175" y="1828800"/>
            <a:ext cx="9140825" cy="914400"/>
          </a:xfrm>
          <a:prstGeom prst="rect">
            <a:avLst/>
          </a:prstGeom>
          <a:solidFill>
            <a:srgbClr val="B111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12"/>
          <p:cNvSpPr txBox="1">
            <a:spLocks noGrp="1"/>
          </p:cNvSpPr>
          <p:nvPr>
            <p:ph type="title"/>
          </p:nvPr>
        </p:nvSpPr>
        <p:spPr>
          <a:xfrm rot="5400000">
            <a:off x="4537286" y="2385061"/>
            <a:ext cx="6241627" cy="20574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58" name="Google Shape;58;p12"/>
          <p:cNvSpPr txBox="1">
            <a:spLocks noGrp="1"/>
          </p:cNvSpPr>
          <p:nvPr>
            <p:ph type="body" idx="1"/>
          </p:nvPr>
        </p:nvSpPr>
        <p:spPr>
          <a:xfrm rot="5400000">
            <a:off x="346287" y="403862"/>
            <a:ext cx="6241627" cy="6019800"/>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59" name="Google Shape;59;p12"/>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57200" y="292947"/>
            <a:ext cx="8229600" cy="12192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19" name="Google Shape;19;p3"/>
          <p:cNvSpPr txBox="1">
            <a:spLocks noGrp="1"/>
          </p:cNvSpPr>
          <p:nvPr>
            <p:ph type="body" idx="1"/>
          </p:nvPr>
        </p:nvSpPr>
        <p:spPr>
          <a:xfrm>
            <a:off x="457200" y="1706880"/>
            <a:ext cx="8229600" cy="4827694"/>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20" name="Google Shape;20;p3"/>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4"/>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457200" y="292947"/>
            <a:ext cx="8229600" cy="12192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29" name="Google Shape;29;p6"/>
          <p:cNvSpPr txBox="1">
            <a:spLocks noGrp="1"/>
          </p:cNvSpPr>
          <p:nvPr>
            <p:ph type="body" idx="1"/>
          </p:nvPr>
        </p:nvSpPr>
        <p:spPr>
          <a:xfrm>
            <a:off x="457200" y="1706880"/>
            <a:ext cx="4038600" cy="4827694"/>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0" name="Google Shape;30;p6"/>
          <p:cNvSpPr txBox="1">
            <a:spLocks noGrp="1"/>
          </p:cNvSpPr>
          <p:nvPr>
            <p:ph type="body" idx="2"/>
          </p:nvPr>
        </p:nvSpPr>
        <p:spPr>
          <a:xfrm>
            <a:off x="4648200" y="1706880"/>
            <a:ext cx="4038600" cy="4827694"/>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1" name="Google Shape;31;p6"/>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57200" y="292947"/>
            <a:ext cx="8229600" cy="1219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34" name="Google Shape;34;p7"/>
          <p:cNvSpPr txBox="1">
            <a:spLocks noGrp="1"/>
          </p:cNvSpPr>
          <p:nvPr>
            <p:ph type="body" idx="1"/>
          </p:nvPr>
        </p:nvSpPr>
        <p:spPr>
          <a:xfrm>
            <a:off x="457200" y="1637454"/>
            <a:ext cx="4040188" cy="682413"/>
          </a:xfrm>
          <a:prstGeom prst="rect">
            <a:avLst/>
          </a:prstGeom>
          <a:noFill/>
          <a:ln>
            <a:noFill/>
          </a:ln>
        </p:spPr>
        <p:txBody>
          <a:bodyPr spcFirstLastPara="1" wrap="square" lIns="91425" tIns="91425" rIns="91425" bIns="91425" anchor="b"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35" name="Google Shape;35;p7"/>
          <p:cNvSpPr txBox="1">
            <a:spLocks noGrp="1"/>
          </p:cNvSpPr>
          <p:nvPr>
            <p:ph type="body" idx="2"/>
          </p:nvPr>
        </p:nvSpPr>
        <p:spPr>
          <a:xfrm>
            <a:off x="457200" y="2319867"/>
            <a:ext cx="4040188" cy="4214707"/>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6" name="Google Shape;36;p7"/>
          <p:cNvSpPr txBox="1">
            <a:spLocks noGrp="1"/>
          </p:cNvSpPr>
          <p:nvPr>
            <p:ph type="body" idx="3"/>
          </p:nvPr>
        </p:nvSpPr>
        <p:spPr>
          <a:xfrm>
            <a:off x="4645026" y="1637454"/>
            <a:ext cx="4041775" cy="682413"/>
          </a:xfrm>
          <a:prstGeom prst="rect">
            <a:avLst/>
          </a:prstGeom>
          <a:noFill/>
          <a:ln>
            <a:noFill/>
          </a:ln>
        </p:spPr>
        <p:txBody>
          <a:bodyPr spcFirstLastPara="1" wrap="square" lIns="91425" tIns="91425" rIns="91425" bIns="91425" anchor="b"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37" name="Google Shape;37;p7"/>
          <p:cNvSpPr txBox="1">
            <a:spLocks noGrp="1"/>
          </p:cNvSpPr>
          <p:nvPr>
            <p:ph type="body" idx="4"/>
          </p:nvPr>
        </p:nvSpPr>
        <p:spPr>
          <a:xfrm>
            <a:off x="4645026" y="2319867"/>
            <a:ext cx="4041775" cy="4214707"/>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8" name="Google Shape;38;p7"/>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292947"/>
            <a:ext cx="8229600" cy="12192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41" name="Google Shape;41;p8"/>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57201" y="291253"/>
            <a:ext cx="3008313" cy="1239520"/>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44" name="Google Shape;44;p9"/>
          <p:cNvSpPr txBox="1">
            <a:spLocks noGrp="1"/>
          </p:cNvSpPr>
          <p:nvPr>
            <p:ph type="body" idx="1"/>
          </p:nvPr>
        </p:nvSpPr>
        <p:spPr>
          <a:xfrm>
            <a:off x="3575050" y="291254"/>
            <a:ext cx="5111750" cy="6243321"/>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5" name="Google Shape;45;p9"/>
          <p:cNvSpPr txBox="1">
            <a:spLocks noGrp="1"/>
          </p:cNvSpPr>
          <p:nvPr>
            <p:ph type="body" idx="2"/>
          </p:nvPr>
        </p:nvSpPr>
        <p:spPr>
          <a:xfrm>
            <a:off x="457201" y="1530774"/>
            <a:ext cx="3008313" cy="5003801"/>
          </a:xfrm>
          <a:prstGeom prst="rect">
            <a:avLst/>
          </a:prstGeom>
          <a:noFill/>
          <a:ln>
            <a:noFill/>
          </a:ln>
        </p:spPr>
        <p:txBody>
          <a:bodyPr spcFirstLastPara="1" wrap="square" lIns="91425" tIns="91425" rIns="91425" bIns="91425" anchor="t"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46" name="Google Shape;46;p9"/>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1792288" y="5120640"/>
            <a:ext cx="5486400" cy="604521"/>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49" name="Google Shape;49;p10"/>
          <p:cNvSpPr>
            <a:spLocks noGrp="1"/>
          </p:cNvSpPr>
          <p:nvPr>
            <p:ph type="pic" idx="2"/>
          </p:nvPr>
        </p:nvSpPr>
        <p:spPr>
          <a:xfrm>
            <a:off x="1792288" y="653627"/>
            <a:ext cx="5486400" cy="4389120"/>
          </a:xfrm>
          <a:prstGeom prst="rect">
            <a:avLst/>
          </a:prstGeom>
          <a:noFill/>
          <a:ln>
            <a:noFill/>
          </a:ln>
        </p:spPr>
      </p:sp>
      <p:sp>
        <p:nvSpPr>
          <p:cNvPr id="50" name="Google Shape;50;p10"/>
          <p:cNvSpPr txBox="1">
            <a:spLocks noGrp="1"/>
          </p:cNvSpPr>
          <p:nvPr>
            <p:ph type="body" idx="1"/>
          </p:nvPr>
        </p:nvSpPr>
        <p:spPr>
          <a:xfrm>
            <a:off x="1792288" y="5725161"/>
            <a:ext cx="5486400" cy="858519"/>
          </a:xfrm>
          <a:prstGeom prst="rect">
            <a:avLst/>
          </a:prstGeom>
          <a:noFill/>
          <a:ln>
            <a:noFill/>
          </a:ln>
        </p:spPr>
        <p:txBody>
          <a:bodyPr spcFirstLastPara="1" wrap="square" lIns="91425" tIns="91425" rIns="91425" bIns="91425" anchor="t"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51" name="Google Shape;51;p10"/>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11"/>
          <p:cNvSpPr txBox="1">
            <a:spLocks noGrp="1"/>
          </p:cNvSpPr>
          <p:nvPr>
            <p:ph type="title"/>
          </p:nvPr>
        </p:nvSpPr>
        <p:spPr>
          <a:xfrm>
            <a:off x="457200" y="292947"/>
            <a:ext cx="8229600" cy="12192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54" name="Google Shape;54;p11"/>
          <p:cNvSpPr txBox="1">
            <a:spLocks noGrp="1"/>
          </p:cNvSpPr>
          <p:nvPr>
            <p:ph type="body" idx="1"/>
          </p:nvPr>
        </p:nvSpPr>
        <p:spPr>
          <a:xfrm rot="5400000">
            <a:off x="2158153" y="5927"/>
            <a:ext cx="4827694" cy="8229600"/>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55" name="Google Shape;55;p11"/>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3175" y="6400800"/>
            <a:ext cx="9140825" cy="914400"/>
          </a:xfrm>
          <a:prstGeom prst="rect">
            <a:avLst/>
          </a:prstGeom>
          <a:solidFill>
            <a:srgbClr val="B1111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b="0" i="0" u="none" strike="noStrike" cap="none">
              <a:solidFill>
                <a:schemeClr val="dk1"/>
              </a:solidFill>
              <a:latin typeface="Arial"/>
              <a:ea typeface="Arial"/>
              <a:cs typeface="Arial"/>
              <a:sym typeface="Arial"/>
            </a:endParaRPr>
          </a:p>
        </p:txBody>
      </p:sp>
      <p:sp>
        <p:nvSpPr>
          <p:cNvPr id="11" name="Google Shape;11;p1"/>
          <p:cNvSpPr txBox="1">
            <a:spLocks noGrp="1"/>
          </p:cNvSpPr>
          <p:nvPr>
            <p:ph type="sldNum" idx="12"/>
          </p:nvPr>
        </p:nvSpPr>
        <p:spPr>
          <a:xfrm>
            <a:off x="6553200" y="6629400"/>
            <a:ext cx="1905000" cy="487363"/>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sz="1400">
              <a:solidFill>
                <a:srgbClr val="000000"/>
              </a:solidFill>
            </a:endParaRPr>
          </a:p>
        </p:txBody>
      </p:sp>
      <p:sp>
        <p:nvSpPr>
          <p:cNvPr id="12" name="Google Shape;12;p1"/>
          <p:cNvSpPr/>
          <p:nvPr/>
        </p:nvSpPr>
        <p:spPr>
          <a:xfrm>
            <a:off x="0" y="0"/>
            <a:ext cx="9144000" cy="682783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rp.fas.gsa.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gsa.gov/mascontractrequirement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9" name="Google Shape;69;p13"/>
          <p:cNvSpPr txBox="1"/>
          <p:nvPr/>
        </p:nvSpPr>
        <p:spPr>
          <a:xfrm>
            <a:off x="4531750" y="5670425"/>
            <a:ext cx="4014000" cy="1472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a:solidFill>
                  <a:srgbClr val="595959"/>
                </a:solidFill>
              </a:rPr>
              <a:t>	    Maria </a:t>
            </a:r>
            <a:r>
              <a:rPr lang="en-US" sz="2800" dirty="0" err="1">
                <a:solidFill>
                  <a:srgbClr val="595959"/>
                </a:solidFill>
              </a:rPr>
              <a:t>Viscione</a:t>
            </a:r>
            <a:endParaRPr sz="2800" dirty="0">
              <a:solidFill>
                <a:srgbClr val="595959"/>
              </a:solidFill>
            </a:endParaRPr>
          </a:p>
          <a:p>
            <a:pPr marL="0" lvl="0" indent="0" algn="ctr" rtl="0">
              <a:spcBef>
                <a:spcPts val="0"/>
              </a:spcBef>
              <a:spcAft>
                <a:spcPts val="0"/>
              </a:spcAft>
              <a:buNone/>
            </a:pPr>
            <a:r>
              <a:rPr lang="en-US" sz="2800" dirty="0" err="1">
                <a:solidFill>
                  <a:srgbClr val="595959"/>
                </a:solidFill>
              </a:rPr>
              <a:t>PMO</a:t>
            </a:r>
            <a:r>
              <a:rPr lang="en-US" sz="2800" dirty="0">
                <a:solidFill>
                  <a:srgbClr val="595959"/>
                </a:solidFill>
              </a:rPr>
              <a:t>/Lead CO - OS4</a:t>
            </a:r>
            <a:endParaRPr dirty="0"/>
          </a:p>
        </p:txBody>
      </p:sp>
      <p:sp>
        <p:nvSpPr>
          <p:cNvPr id="2" name="Title 1"/>
          <p:cNvSpPr>
            <a:spLocks noGrp="1"/>
          </p:cNvSpPr>
          <p:nvPr>
            <p:ph type="ctrTitle" idx="4294967295"/>
          </p:nvPr>
        </p:nvSpPr>
        <p:spPr>
          <a:xfrm>
            <a:off x="685800" y="2743199"/>
            <a:ext cx="7772400" cy="1096963"/>
          </a:xfrm>
          <a:prstGeom prst="rect">
            <a:avLst/>
          </a:prstGeom>
        </p:spPr>
        <p:txBody>
          <a:bodyPr/>
          <a:lstStyle/>
          <a:p>
            <a:pPr algn="ctr"/>
            <a:r>
              <a:rPr lang="en-US" sz="6000" dirty="0" smtClean="0"/>
              <a:t>OS4 Kickoff Meeting</a:t>
            </a:r>
            <a:endParaRPr lang="en-US"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2"/>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Sales Reporting Portal (</a:t>
            </a:r>
            <a:r>
              <a:rPr lang="en-US" sz="3200" b="1" dirty="0" err="1"/>
              <a:t>SRP</a:t>
            </a:r>
            <a:r>
              <a:rPr lang="en-US" sz="3200" b="1" dirty="0"/>
              <a:t>)</a:t>
            </a:r>
            <a:endParaRPr sz="3200" b="1" dirty="0"/>
          </a:p>
        </p:txBody>
      </p:sp>
      <p:sp>
        <p:nvSpPr>
          <p:cNvPr id="3" name="Text Placeholder 2"/>
          <p:cNvSpPr>
            <a:spLocks noGrp="1"/>
          </p:cNvSpPr>
          <p:nvPr>
            <p:ph type="body" idx="1"/>
          </p:nvPr>
        </p:nvSpPr>
        <p:spPr>
          <a:xfrm>
            <a:off x="533400" y="1447800"/>
            <a:ext cx="8229600" cy="4827694"/>
          </a:xfrm>
        </p:spPr>
        <p:txBody>
          <a:bodyPr/>
          <a:lstStyle/>
          <a:p>
            <a:pPr marL="0" lvl="0" indent="0">
              <a:spcBef>
                <a:spcPts val="0"/>
              </a:spcBef>
              <a:buNone/>
            </a:pPr>
            <a:r>
              <a:rPr lang="en-US" sz="1800" b="1" dirty="0" err="1">
                <a:solidFill>
                  <a:schemeClr val="dk1"/>
                </a:solidFill>
              </a:rPr>
              <a:t>GSAR</a:t>
            </a:r>
            <a:r>
              <a:rPr lang="en-US" sz="1800" b="1" dirty="0">
                <a:solidFill>
                  <a:schemeClr val="dk1"/>
                </a:solidFill>
              </a:rPr>
              <a:t> 552.238-74 – Industrial Funding Fee and Sales Reporting</a:t>
            </a:r>
            <a:r>
              <a:rPr lang="en-US" sz="1800" dirty="0">
                <a:solidFill>
                  <a:schemeClr val="dk1"/>
                </a:solidFill>
              </a:rPr>
              <a:t>.  This clause provides instructions for reporting sales electronically to the </a:t>
            </a:r>
            <a:r>
              <a:rPr lang="en-US" sz="1800" dirty="0" smtClean="0">
                <a:solidFill>
                  <a:srgbClr val="0000FF"/>
                </a:solidFill>
                <a:hlinkClick r:id="rId3"/>
              </a:rPr>
              <a:t>FAS Sales Reporting Portal (</a:t>
            </a:r>
            <a:r>
              <a:rPr lang="en-US" sz="1800" dirty="0" err="1" smtClean="0">
                <a:solidFill>
                  <a:srgbClr val="0000FF"/>
                </a:solidFill>
                <a:hlinkClick r:id="rId3"/>
              </a:rPr>
              <a:t>SRP</a:t>
            </a:r>
            <a:r>
              <a:rPr lang="en-US" sz="1800" dirty="0" smtClean="0">
                <a:solidFill>
                  <a:srgbClr val="0000FF"/>
                </a:solidFill>
                <a:hlinkClick r:id="rId3"/>
              </a:rPr>
              <a:t>) website (http://www.srp.fas.gsa.gov)</a:t>
            </a:r>
            <a:r>
              <a:rPr lang="en-US" sz="1800" dirty="0" smtClean="0">
                <a:solidFill>
                  <a:srgbClr val="0097A7"/>
                </a:solidFill>
                <a:highlight>
                  <a:schemeClr val="lt1"/>
                </a:highlight>
              </a:rPr>
              <a:t>. </a:t>
            </a:r>
            <a:r>
              <a:rPr lang="en-US" sz="1800" dirty="0" smtClean="0">
                <a:solidFill>
                  <a:schemeClr val="dk1"/>
                </a:solidFill>
              </a:rPr>
              <a:t>The </a:t>
            </a:r>
            <a:r>
              <a:rPr lang="en-US" sz="1800" dirty="0">
                <a:solidFill>
                  <a:schemeClr val="dk1"/>
                </a:solidFill>
              </a:rPr>
              <a:t>clause also provides instructions for remitting the Industrial Funding Fee (</a:t>
            </a:r>
            <a:r>
              <a:rPr lang="en-US" sz="1800" dirty="0" err="1">
                <a:solidFill>
                  <a:schemeClr val="dk1"/>
                </a:solidFill>
              </a:rPr>
              <a:t>IFF</a:t>
            </a:r>
            <a:r>
              <a:rPr lang="en-US" sz="1800" dirty="0">
                <a:solidFill>
                  <a:schemeClr val="dk1"/>
                </a:solidFill>
              </a:rPr>
              <a:t>) based upon your sales reports, as required by your contract.</a:t>
            </a:r>
          </a:p>
          <a:p>
            <a:pPr marL="0" lvl="0" indent="0">
              <a:spcBef>
                <a:spcPts val="0"/>
              </a:spcBef>
              <a:buNone/>
            </a:pPr>
            <a:r>
              <a:rPr lang="en-US" sz="1800" dirty="0">
                <a:solidFill>
                  <a:schemeClr val="dk1"/>
                </a:solidFill>
              </a:rPr>
              <a:t> </a:t>
            </a:r>
          </a:p>
          <a:p>
            <a:pPr marL="0" lvl="0" indent="0">
              <a:spcBef>
                <a:spcPts val="0"/>
              </a:spcBef>
              <a:buNone/>
            </a:pPr>
            <a:r>
              <a:rPr lang="en-US" sz="1800" b="1" dirty="0">
                <a:solidFill>
                  <a:schemeClr val="dk1"/>
                </a:solidFill>
              </a:rPr>
              <a:t>Industrial Funding Fee (</a:t>
            </a:r>
            <a:r>
              <a:rPr lang="en-US" sz="1800" b="1" dirty="0" err="1">
                <a:solidFill>
                  <a:schemeClr val="dk1"/>
                </a:solidFill>
              </a:rPr>
              <a:t>IFF</a:t>
            </a:r>
            <a:r>
              <a:rPr lang="en-US" sz="1800" b="1" dirty="0">
                <a:solidFill>
                  <a:schemeClr val="dk1"/>
                </a:solidFill>
              </a:rPr>
              <a:t>) Payment.</a:t>
            </a:r>
            <a:r>
              <a:rPr lang="en-US" sz="1800" dirty="0">
                <a:solidFill>
                  <a:schemeClr val="dk1"/>
                </a:solidFill>
              </a:rPr>
              <a:t>  The fastest, easiest, and most accurate way to remit the </a:t>
            </a:r>
            <a:r>
              <a:rPr lang="en-US" sz="1800" dirty="0" err="1">
                <a:solidFill>
                  <a:schemeClr val="dk1"/>
                </a:solidFill>
              </a:rPr>
              <a:t>IFF</a:t>
            </a:r>
            <a:r>
              <a:rPr lang="en-US" sz="1800" dirty="0">
                <a:solidFill>
                  <a:schemeClr val="dk1"/>
                </a:solidFill>
              </a:rPr>
              <a:t> is by using one of our online payment options. To pay online, report sales as usual on the </a:t>
            </a:r>
            <a:r>
              <a:rPr lang="en-US" sz="1800" dirty="0" err="1">
                <a:solidFill>
                  <a:srgbClr val="0000FF"/>
                </a:solidFill>
              </a:rPr>
              <a:t>SRP</a:t>
            </a:r>
            <a:r>
              <a:rPr lang="en-US" sz="1800" dirty="0">
                <a:solidFill>
                  <a:srgbClr val="0000FF"/>
                </a:solidFill>
              </a:rPr>
              <a:t> </a:t>
            </a:r>
            <a:r>
              <a:rPr lang="en-US" sz="1800" dirty="0" smtClean="0">
                <a:solidFill>
                  <a:schemeClr val="dk1"/>
                </a:solidFill>
              </a:rPr>
              <a:t>website</a:t>
            </a:r>
            <a:r>
              <a:rPr lang="en-US" sz="1800" dirty="0">
                <a:solidFill>
                  <a:schemeClr val="dk1"/>
                </a:solidFill>
              </a:rPr>
              <a:t>. You may use any major credit card or a direct debit from a bank account to make a payment. </a:t>
            </a:r>
          </a:p>
          <a:p>
            <a:pPr marL="0" lvl="0" indent="0">
              <a:spcBef>
                <a:spcPts val="0"/>
              </a:spcBef>
              <a:buNone/>
            </a:pPr>
            <a:endParaRPr lang="en-US" sz="1800" dirty="0">
              <a:solidFill>
                <a:schemeClr val="dk1"/>
              </a:solidFill>
            </a:endParaRPr>
          </a:p>
          <a:p>
            <a:pPr marL="0" lvl="0" indent="0">
              <a:spcBef>
                <a:spcPts val="0"/>
              </a:spcBef>
              <a:buNone/>
            </a:pPr>
            <a:r>
              <a:rPr lang="en-US" sz="1800" dirty="0">
                <a:solidFill>
                  <a:schemeClr val="dk1"/>
                </a:solidFill>
              </a:rPr>
              <a:t>Instructions and Frequently Asked Questions (FAQs) regarding the </a:t>
            </a:r>
            <a:r>
              <a:rPr lang="en-US" sz="1800" dirty="0" err="1">
                <a:solidFill>
                  <a:schemeClr val="dk1"/>
                </a:solidFill>
              </a:rPr>
              <a:t>IFF</a:t>
            </a:r>
            <a:r>
              <a:rPr lang="en-US" sz="1800" dirty="0">
                <a:solidFill>
                  <a:schemeClr val="dk1"/>
                </a:solidFill>
              </a:rPr>
              <a:t> are available on the </a:t>
            </a:r>
            <a:r>
              <a:rPr lang="en-US" sz="1800" dirty="0" err="1">
                <a:solidFill>
                  <a:srgbClr val="0000FF"/>
                </a:solidFill>
              </a:rPr>
              <a:t>SRP</a:t>
            </a:r>
            <a:r>
              <a:rPr lang="en-US" sz="1800" dirty="0">
                <a:solidFill>
                  <a:srgbClr val="0000FF"/>
                </a:solidFill>
              </a:rPr>
              <a:t> website</a:t>
            </a:r>
            <a:r>
              <a:rPr lang="en-US" sz="1800" dirty="0">
                <a:solidFill>
                  <a:schemeClr val="dk1"/>
                </a:solidFill>
              </a:rPr>
              <a:t>.  Please direct any questions regarding the identification or submission of the </a:t>
            </a:r>
            <a:r>
              <a:rPr lang="en-US" sz="1800" dirty="0" err="1">
                <a:solidFill>
                  <a:schemeClr val="dk1"/>
                </a:solidFill>
              </a:rPr>
              <a:t>IFF</a:t>
            </a:r>
            <a:r>
              <a:rPr lang="en-US" sz="1800" dirty="0">
                <a:solidFill>
                  <a:schemeClr val="dk1"/>
                </a:solidFill>
              </a:rPr>
              <a:t> to your Industrial Operations Analyst (</a:t>
            </a:r>
            <a:r>
              <a:rPr lang="en-US" sz="1800" dirty="0" err="1">
                <a:solidFill>
                  <a:schemeClr val="dk1"/>
                </a:solidFill>
              </a:rPr>
              <a:t>IOA</a:t>
            </a:r>
            <a:r>
              <a:rPr lang="en-US" sz="1800" dirty="0">
                <a:solidFill>
                  <a:schemeClr val="dk1"/>
                </a:solidFill>
              </a:rPr>
              <a: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3"/>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dirty="0"/>
              <a:t>Sales Reporting Portal (</a:t>
            </a:r>
            <a:r>
              <a:rPr lang="en-US" sz="2800" b="1" dirty="0" err="1"/>
              <a:t>SRP</a:t>
            </a:r>
            <a:r>
              <a:rPr lang="en-US" sz="2800" b="1" dirty="0" smtClean="0"/>
              <a:t>) - Continued</a:t>
            </a:r>
            <a:endParaRPr sz="2800" b="1" dirty="0"/>
          </a:p>
        </p:txBody>
      </p:sp>
      <p:sp>
        <p:nvSpPr>
          <p:cNvPr id="138" name="Google Shape;138;p23"/>
          <p:cNvSpPr txBox="1">
            <a:spLocks noGrp="1"/>
          </p:cNvSpPr>
          <p:nvPr>
            <p:ph type="body" idx="1"/>
          </p:nvPr>
        </p:nvSpPr>
        <p:spPr>
          <a:xfrm>
            <a:off x="457200" y="1656980"/>
            <a:ext cx="8229600" cy="4827600"/>
          </a:xfrm>
          <a:prstGeom prst="rect">
            <a:avLst/>
          </a:prstGeom>
        </p:spPr>
        <p:txBody>
          <a:bodyPr spcFirstLastPara="1" wrap="square" lIns="91425" tIns="0" rIns="91425" bIns="0" anchor="t" anchorCtr="0">
            <a:noAutofit/>
          </a:bodyPr>
          <a:lstStyle/>
          <a:p>
            <a:pPr marL="457200" lvl="0" indent="-342900" algn="l" rtl="0">
              <a:lnSpc>
                <a:spcPct val="115000"/>
              </a:lnSpc>
              <a:spcBef>
                <a:spcPts val="0"/>
              </a:spcBef>
              <a:spcAft>
                <a:spcPts val="0"/>
              </a:spcAft>
              <a:buClr>
                <a:srgbClr val="000000"/>
              </a:buClr>
              <a:buSzPts val="1800"/>
              <a:buChar char="●"/>
            </a:pPr>
            <a:r>
              <a:rPr lang="en-US" sz="1800" dirty="0"/>
              <a:t>Transactional Data Reporting (TDR) is mandatory</a:t>
            </a:r>
            <a:endParaRPr sz="1800" dirty="0"/>
          </a:p>
          <a:p>
            <a:pPr marL="457200" lvl="0" indent="-342900" algn="l" rtl="0">
              <a:lnSpc>
                <a:spcPct val="115000"/>
              </a:lnSpc>
              <a:spcBef>
                <a:spcPts val="0"/>
              </a:spcBef>
              <a:spcAft>
                <a:spcPts val="0"/>
              </a:spcAft>
              <a:buClr>
                <a:srgbClr val="000000"/>
              </a:buClr>
              <a:buSzPts val="1800"/>
              <a:buChar char="●"/>
            </a:pPr>
            <a:r>
              <a:rPr lang="en-US" sz="1800" dirty="0"/>
              <a:t>Sales reports must be submitted </a:t>
            </a:r>
            <a:r>
              <a:rPr lang="en-US" sz="1800" b="1" u="sng" dirty="0"/>
              <a:t>monthly</a:t>
            </a:r>
            <a:r>
              <a:rPr lang="en-US" sz="1800" dirty="0"/>
              <a:t> within 30 days after the month ends</a:t>
            </a:r>
            <a:endParaRPr sz="1800" dirty="0"/>
          </a:p>
          <a:p>
            <a:pPr marL="457200" lvl="0" indent="-342900" algn="l" rtl="0">
              <a:lnSpc>
                <a:spcPct val="115000"/>
              </a:lnSpc>
              <a:spcBef>
                <a:spcPts val="0"/>
              </a:spcBef>
              <a:spcAft>
                <a:spcPts val="0"/>
              </a:spcAft>
              <a:buClr>
                <a:srgbClr val="000000"/>
              </a:buClr>
              <a:buSzPts val="1800"/>
              <a:buChar char="●"/>
            </a:pPr>
            <a:r>
              <a:rPr lang="en-US" sz="1800" dirty="0" err="1"/>
              <a:t>IFF</a:t>
            </a:r>
            <a:r>
              <a:rPr lang="en-US" sz="1800" dirty="0"/>
              <a:t> &amp; </a:t>
            </a:r>
            <a:r>
              <a:rPr lang="en-US" sz="1800" dirty="0" err="1"/>
              <a:t>CAF</a:t>
            </a:r>
            <a:r>
              <a:rPr lang="en-US" sz="1800" dirty="0"/>
              <a:t> must be paid within 30 days after the quarter ends, by:</a:t>
            </a:r>
            <a:endParaRPr sz="1800" dirty="0"/>
          </a:p>
          <a:p>
            <a:pPr marL="914400" lvl="1" indent="-317500" algn="l" rtl="0">
              <a:lnSpc>
                <a:spcPct val="115000"/>
              </a:lnSpc>
              <a:spcBef>
                <a:spcPts val="0"/>
              </a:spcBef>
              <a:spcAft>
                <a:spcPts val="0"/>
              </a:spcAft>
              <a:buClr>
                <a:srgbClr val="000000"/>
              </a:buClr>
              <a:buSzPts val="1400"/>
              <a:buChar char="○"/>
            </a:pPr>
            <a:r>
              <a:rPr lang="en-US" b="1" dirty="0"/>
              <a:t>January 30th</a:t>
            </a:r>
            <a:endParaRPr b="1" dirty="0"/>
          </a:p>
          <a:p>
            <a:pPr marL="914400" lvl="1" indent="-317500" algn="l" rtl="0">
              <a:lnSpc>
                <a:spcPct val="115000"/>
              </a:lnSpc>
              <a:spcBef>
                <a:spcPts val="0"/>
              </a:spcBef>
              <a:spcAft>
                <a:spcPts val="0"/>
              </a:spcAft>
              <a:buClr>
                <a:srgbClr val="000000"/>
              </a:buClr>
              <a:buSzPts val="1400"/>
              <a:buChar char="○"/>
            </a:pPr>
            <a:r>
              <a:rPr lang="en-US" b="1" dirty="0"/>
              <a:t>April 30th</a:t>
            </a:r>
            <a:endParaRPr b="1" dirty="0"/>
          </a:p>
          <a:p>
            <a:pPr marL="914400" lvl="1" indent="-317500" algn="l" rtl="0">
              <a:lnSpc>
                <a:spcPct val="115000"/>
              </a:lnSpc>
              <a:spcBef>
                <a:spcPts val="0"/>
              </a:spcBef>
              <a:spcAft>
                <a:spcPts val="0"/>
              </a:spcAft>
              <a:buClr>
                <a:srgbClr val="000000"/>
              </a:buClr>
              <a:buSzPts val="1400"/>
              <a:buChar char="○"/>
            </a:pPr>
            <a:r>
              <a:rPr lang="en-US" b="1" dirty="0"/>
              <a:t>July 30th</a:t>
            </a:r>
            <a:endParaRPr b="1" dirty="0"/>
          </a:p>
          <a:p>
            <a:pPr marL="914400" lvl="1" indent="-317500" algn="l" rtl="0">
              <a:lnSpc>
                <a:spcPct val="115000"/>
              </a:lnSpc>
              <a:spcBef>
                <a:spcPts val="0"/>
              </a:spcBef>
              <a:spcAft>
                <a:spcPts val="0"/>
              </a:spcAft>
              <a:buClr>
                <a:srgbClr val="000000"/>
              </a:buClr>
              <a:buSzPts val="1400"/>
              <a:buChar char="○"/>
            </a:pPr>
            <a:r>
              <a:rPr lang="en-US" b="1" dirty="0"/>
              <a:t>October 30th</a:t>
            </a:r>
            <a:endParaRPr b="1" dirty="0"/>
          </a:p>
          <a:p>
            <a:pPr marL="457200" lvl="0" indent="-342900" algn="l" rtl="0">
              <a:lnSpc>
                <a:spcPct val="115000"/>
              </a:lnSpc>
              <a:spcBef>
                <a:spcPts val="0"/>
              </a:spcBef>
              <a:spcAft>
                <a:spcPts val="0"/>
              </a:spcAft>
              <a:buClr>
                <a:srgbClr val="000000"/>
              </a:buClr>
              <a:buSzPts val="1800"/>
              <a:buChar char="●"/>
            </a:pPr>
            <a:r>
              <a:rPr lang="en-US" sz="1800" dirty="0"/>
              <a:t>Even if you have no sales for the quarter, you must still file a $0 sales report</a:t>
            </a:r>
            <a:endParaRPr sz="1800" dirty="0"/>
          </a:p>
          <a:p>
            <a:pPr marL="457200" lvl="0" indent="0" algn="l" rtl="0">
              <a:lnSpc>
                <a:spcPct val="115000"/>
              </a:lnSpc>
              <a:spcBef>
                <a:spcPts val="500"/>
              </a:spcBef>
              <a:spcAft>
                <a:spcPts val="0"/>
              </a:spcAft>
              <a:buNone/>
            </a:pPr>
            <a:endParaRPr sz="1800" dirty="0"/>
          </a:p>
          <a:p>
            <a:pPr marL="0" lvl="0" indent="0" algn="ctr" rtl="0">
              <a:lnSpc>
                <a:spcPct val="100000"/>
              </a:lnSpc>
              <a:spcBef>
                <a:spcPts val="0"/>
              </a:spcBef>
              <a:spcAft>
                <a:spcPts val="1600"/>
              </a:spcAft>
              <a:buNone/>
            </a:pPr>
            <a:endParaRPr sz="1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4"/>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dirty="0"/>
              <a:t>Transactional Data Reporting (TDR)	</a:t>
            </a:r>
            <a:endParaRPr sz="2800" b="1" dirty="0"/>
          </a:p>
        </p:txBody>
      </p:sp>
      <p:sp>
        <p:nvSpPr>
          <p:cNvPr id="145" name="Google Shape;145;p24"/>
          <p:cNvSpPr txBox="1">
            <a:spLocks noGrp="1"/>
          </p:cNvSpPr>
          <p:nvPr>
            <p:ph type="body" idx="1"/>
          </p:nvPr>
        </p:nvSpPr>
        <p:spPr>
          <a:xfrm>
            <a:off x="457200" y="1706880"/>
            <a:ext cx="4724400" cy="4827600"/>
          </a:xfrm>
          <a:prstGeom prst="rect">
            <a:avLst/>
          </a:prstGeom>
        </p:spPr>
        <p:txBody>
          <a:bodyPr spcFirstLastPara="1" wrap="square" lIns="91425" tIns="0" rIns="91425" bIns="0" anchor="t" anchorCtr="0">
            <a:noAutofit/>
          </a:bodyPr>
          <a:lstStyle/>
          <a:p>
            <a:pPr marL="342900" marR="0" lvl="0" indent="-400050" algn="l" rtl="0">
              <a:lnSpc>
                <a:spcPct val="115000"/>
              </a:lnSpc>
              <a:spcBef>
                <a:spcPts val="500"/>
              </a:spcBef>
              <a:spcAft>
                <a:spcPts val="0"/>
              </a:spcAft>
              <a:buNone/>
            </a:pPr>
            <a:r>
              <a:rPr lang="en-US" sz="2400" b="1" dirty="0"/>
              <a:t>Fourteen (14) Reporting Fields</a:t>
            </a:r>
            <a:endParaRPr sz="2400" b="1" dirty="0"/>
          </a:p>
          <a:p>
            <a:pPr marL="342900" marR="0" lvl="0" indent="-400050" algn="l" rtl="0">
              <a:lnSpc>
                <a:spcPct val="115000"/>
              </a:lnSpc>
              <a:spcBef>
                <a:spcPts val="500"/>
              </a:spcBef>
              <a:spcAft>
                <a:spcPts val="0"/>
              </a:spcAft>
              <a:buNone/>
            </a:pPr>
            <a:endParaRPr sz="2400" b="1" dirty="0"/>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Contract or BPA Number</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Order Number/Procurement </a:t>
            </a:r>
            <a:endParaRPr lang="en-US" sz="1800" dirty="0" smtClean="0">
              <a:solidFill>
                <a:srgbClr val="595959"/>
              </a:solidFill>
            </a:endParaRPr>
          </a:p>
          <a:p>
            <a:pPr marL="463550" lvl="0" indent="0" algn="l" rtl="0">
              <a:lnSpc>
                <a:spcPct val="115000"/>
              </a:lnSpc>
              <a:spcBef>
                <a:spcPts val="0"/>
              </a:spcBef>
              <a:spcAft>
                <a:spcPts val="0"/>
              </a:spcAft>
              <a:buClr>
                <a:srgbClr val="005390"/>
              </a:buClr>
              <a:buSzPts val="1800"/>
              <a:buNone/>
            </a:pPr>
            <a:r>
              <a:rPr lang="en-US" sz="1800" dirty="0" smtClean="0">
                <a:solidFill>
                  <a:srgbClr val="595959"/>
                </a:solidFill>
              </a:rPr>
              <a:t>Instrument </a:t>
            </a:r>
            <a:r>
              <a:rPr lang="en-US" sz="1800" dirty="0">
                <a:solidFill>
                  <a:srgbClr val="595959"/>
                </a:solidFill>
              </a:rPr>
              <a:t>Identifier (</a:t>
            </a:r>
            <a:r>
              <a:rPr lang="en-US" sz="1800" dirty="0" err="1">
                <a:solidFill>
                  <a:srgbClr val="595959"/>
                </a:solidFill>
              </a:rPr>
              <a:t>PIID</a:t>
            </a:r>
            <a:r>
              <a:rPr lang="en-US" sz="1800" dirty="0">
                <a:solidFill>
                  <a:srgbClr val="595959"/>
                </a:solidFill>
              </a:rPr>
              <a:t>)</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Description of Deliverable </a:t>
            </a:r>
            <a:endParaRPr lang="en-US" sz="1800" dirty="0" smtClean="0">
              <a:solidFill>
                <a:srgbClr val="595959"/>
              </a:solidFill>
            </a:endParaRPr>
          </a:p>
          <a:p>
            <a:pPr marL="463550" lvl="0" indent="0" algn="l" rtl="0">
              <a:lnSpc>
                <a:spcPct val="115000"/>
              </a:lnSpc>
              <a:spcBef>
                <a:spcPts val="0"/>
              </a:spcBef>
              <a:spcAft>
                <a:spcPts val="0"/>
              </a:spcAft>
              <a:buClr>
                <a:srgbClr val="005390"/>
              </a:buClr>
              <a:buSzPts val="1800"/>
              <a:buNone/>
            </a:pPr>
            <a:r>
              <a:rPr lang="en-US" sz="1800" dirty="0" smtClean="0">
                <a:solidFill>
                  <a:srgbClr val="595959"/>
                </a:solidFill>
              </a:rPr>
              <a:t>Maximum </a:t>
            </a:r>
            <a:r>
              <a:rPr lang="en-US" sz="1800" dirty="0">
                <a:solidFill>
                  <a:srgbClr val="595959"/>
                </a:solidFill>
              </a:rPr>
              <a:t>1000 Characters</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Manufacturer Name</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Manufacturer Part Number</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Universal Product Code (</a:t>
            </a:r>
            <a:r>
              <a:rPr lang="en-US" sz="1800" dirty="0" err="1">
                <a:solidFill>
                  <a:srgbClr val="595959"/>
                </a:solidFill>
              </a:rPr>
              <a:t>UPC</a:t>
            </a:r>
            <a:r>
              <a:rPr lang="en-US" sz="1800" dirty="0">
                <a:solidFill>
                  <a:srgbClr val="595959"/>
                </a:solidFill>
              </a:rPr>
              <a:t>)*</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SIN Number</a:t>
            </a:r>
            <a:endParaRPr sz="1800" dirty="0"/>
          </a:p>
          <a:p>
            <a:pPr marL="457200" lvl="0" indent="0" algn="l" rtl="0">
              <a:lnSpc>
                <a:spcPct val="115000"/>
              </a:lnSpc>
              <a:spcBef>
                <a:spcPts val="1600"/>
              </a:spcBef>
              <a:spcAft>
                <a:spcPts val="0"/>
              </a:spcAft>
              <a:buNone/>
            </a:pPr>
            <a:endParaRPr sz="1800" dirty="0"/>
          </a:p>
          <a:p>
            <a:pPr marL="0" lvl="0" indent="0" algn="ctr" rtl="0">
              <a:lnSpc>
                <a:spcPct val="100000"/>
              </a:lnSpc>
              <a:spcBef>
                <a:spcPts val="0"/>
              </a:spcBef>
              <a:spcAft>
                <a:spcPts val="1600"/>
              </a:spcAft>
              <a:buNone/>
            </a:pPr>
            <a:endParaRPr sz="1800" b="1" dirty="0"/>
          </a:p>
        </p:txBody>
      </p:sp>
      <p:sp>
        <p:nvSpPr>
          <p:cNvPr id="146" name="Google Shape;146;p24"/>
          <p:cNvSpPr txBox="1">
            <a:spLocks noGrp="1"/>
          </p:cNvSpPr>
          <p:nvPr>
            <p:ph type="body" idx="2"/>
          </p:nvPr>
        </p:nvSpPr>
        <p:spPr>
          <a:xfrm>
            <a:off x="4648200" y="1828800"/>
            <a:ext cx="4038600" cy="482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400" dirty="0"/>
          </a:p>
          <a:p>
            <a:pPr marL="0" lvl="0" indent="0" algn="l" rtl="0">
              <a:spcBef>
                <a:spcPts val="0"/>
              </a:spcBef>
              <a:spcAft>
                <a:spcPts val="0"/>
              </a:spcAft>
              <a:buNone/>
            </a:pPr>
            <a:endParaRPr sz="2400" dirty="0"/>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Unit Measure</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Quantity of Item Sold</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Price Paid per Unit</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Total Price Paid</a:t>
            </a:r>
            <a:endParaRPr sz="1800" dirty="0">
              <a:solidFill>
                <a:srgbClr val="595959"/>
              </a:solidFill>
            </a:endParaRPr>
          </a:p>
          <a:p>
            <a:pPr marL="457200" lvl="0" indent="-342900" algn="l" rtl="0">
              <a:lnSpc>
                <a:spcPct val="115000"/>
              </a:lnSpc>
              <a:spcBef>
                <a:spcPts val="0"/>
              </a:spcBef>
              <a:spcAft>
                <a:spcPts val="0"/>
              </a:spcAft>
              <a:buClr>
                <a:srgbClr val="005390"/>
              </a:buClr>
              <a:buSzPts val="1800"/>
              <a:buChar char="❏"/>
            </a:pPr>
            <a:r>
              <a:rPr lang="en-US" sz="1800" dirty="0">
                <a:solidFill>
                  <a:srgbClr val="595959"/>
                </a:solidFill>
              </a:rPr>
              <a:t>Non Federal Entity</a:t>
            </a:r>
            <a:endParaRPr sz="1800" dirty="0">
              <a:solidFill>
                <a:srgbClr val="595959"/>
              </a:solidFill>
            </a:endParaRPr>
          </a:p>
          <a:p>
            <a:pPr marL="457200" lvl="0" indent="-342900" algn="l" rtl="0">
              <a:lnSpc>
                <a:spcPct val="115000"/>
              </a:lnSpc>
              <a:spcBef>
                <a:spcPts val="0"/>
              </a:spcBef>
              <a:spcAft>
                <a:spcPts val="0"/>
              </a:spcAft>
              <a:buClr>
                <a:srgbClr val="595959"/>
              </a:buClr>
              <a:buSzPts val="1800"/>
              <a:buChar char="❏"/>
            </a:pPr>
            <a:r>
              <a:rPr lang="en-US" sz="1800" dirty="0">
                <a:solidFill>
                  <a:srgbClr val="595959"/>
                </a:solidFill>
              </a:rPr>
              <a:t>Agency Name</a:t>
            </a:r>
            <a:endParaRPr sz="1800" dirty="0">
              <a:solidFill>
                <a:srgbClr val="595959"/>
              </a:solidFill>
            </a:endParaRPr>
          </a:p>
          <a:p>
            <a:pPr marL="457200" lvl="0" indent="-342900" algn="l" rtl="0">
              <a:lnSpc>
                <a:spcPct val="115000"/>
              </a:lnSpc>
              <a:spcBef>
                <a:spcPts val="0"/>
              </a:spcBef>
              <a:spcAft>
                <a:spcPts val="0"/>
              </a:spcAft>
              <a:buClr>
                <a:srgbClr val="595959"/>
              </a:buClr>
              <a:buSzPts val="1800"/>
              <a:buChar char="❏"/>
            </a:pPr>
            <a:r>
              <a:rPr lang="en-US" sz="1800" dirty="0">
                <a:solidFill>
                  <a:srgbClr val="595959"/>
                </a:solidFill>
              </a:rPr>
              <a:t>Tier 3 Agency Name (</a:t>
            </a:r>
            <a:r>
              <a:rPr lang="en-US" sz="1800" dirty="0" err="1">
                <a:solidFill>
                  <a:srgbClr val="595959"/>
                </a:solidFill>
              </a:rPr>
              <a:t>Subagency</a:t>
            </a:r>
            <a:r>
              <a:rPr lang="en-US" sz="1800" dirty="0">
                <a:solidFill>
                  <a:srgbClr val="595959"/>
                </a:solidFill>
              </a:rPr>
              <a:t> Name) or VA Station Number (if applicable)</a:t>
            </a:r>
            <a:endParaRPr sz="1800" dirty="0">
              <a:solidFill>
                <a:srgbClr val="595959"/>
              </a:solidFill>
            </a:endParaRPr>
          </a:p>
          <a:p>
            <a:pPr marL="0" lvl="0" indent="0" algn="l" rtl="0">
              <a:spcBef>
                <a:spcPts val="160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r" rtl="0">
              <a:spcBef>
                <a:spcPts val="0"/>
              </a:spcBef>
              <a:spcAft>
                <a:spcPts val="0"/>
              </a:spcAft>
              <a:buNone/>
            </a:pPr>
            <a:endParaRP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3" name="Google Shape;153;p25"/>
          <p:cNvSpPr txBox="1"/>
          <p:nvPr/>
        </p:nvSpPr>
        <p:spPr>
          <a:xfrm>
            <a:off x="161500" y="1066800"/>
            <a:ext cx="8830100" cy="5181600"/>
          </a:xfrm>
          <a:prstGeom prst="rect">
            <a:avLst/>
          </a:prstGeom>
          <a:noFill/>
          <a:ln>
            <a:noFill/>
          </a:ln>
        </p:spPr>
        <p:txBody>
          <a:bodyPr spcFirstLastPara="1" wrap="square" lIns="91425" tIns="0" rIns="91425" bIns="0" numCol="4" anchor="t" anchorCtr="0">
            <a:noAutofit/>
          </a:bodyPr>
          <a:lstStyle/>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00 - United States Congress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01 - Architect of the Capitol</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03 - Library of Congress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04 - Government Printing Office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05 - General Accountability Office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09 - Legislative, All Other</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10 - Judiciary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11 - Executive Office of the President</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12 - Department of Agriculture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13 - Department of Commerce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14 - Department of the Interior</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15 - Department of Justice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16 - Department of Labor</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17 - Department of the Navy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18 - United States Postal Service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19 - Department of State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20 - Department of the Treasury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21 - Department of the Army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22 - Resolution Trust Corporation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23 - United States Tax Court</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24 - Office of Personnel Management</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25 - National Credit Union Administration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26 - Federal Retirement Thrift Investment Board</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27 - Federal Communications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28 - Social Security </a:t>
            </a:r>
            <a:r>
              <a:rPr lang="en-US" sz="1050" dirty="0" smtClean="0">
                <a:solidFill>
                  <a:srgbClr val="0070C0"/>
                </a:solidFill>
                <a:latin typeface="Noto Sans Symbols"/>
                <a:ea typeface="Noto Sans Symbols"/>
                <a:cs typeface="Noto Sans Symbols"/>
                <a:sym typeface="Noto Sans Symbols"/>
              </a:rPr>
              <a:t>Administration</a:t>
            </a:r>
          </a:p>
          <a:p>
            <a:pPr marL="171450" lvl="0" indent="-171450">
              <a:buClr>
                <a:srgbClr val="C00000"/>
              </a:buClr>
              <a:buFont typeface="Wingdings" panose="05000000000000000000" pitchFamily="2" charset="2"/>
              <a:buChar char="Ø"/>
            </a:pPr>
            <a:endParaRPr lang="en-US" sz="1050" dirty="0">
              <a:solidFill>
                <a:srgbClr val="0070C0"/>
              </a:solidFill>
              <a:latin typeface="Noto Sans Symbols"/>
              <a:ea typeface="Noto Sans Symbols"/>
              <a:cs typeface="Noto Sans Symbols"/>
              <a:sym typeface="Noto Sans Symbols"/>
            </a:endParaRP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29 - Federal Trade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31 - Nuclear Regulatory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32 - Synthetic Fuels Corporation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33 - Smithsonian Institution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34 - International Trade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36 - Department of Veterans Affairs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41 - Merit Systems Protection Board</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45 - Equal Employment Opportunity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46 - Regional Commissions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47 - General Services Administration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48 - Miscellaneous Commissions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49 - National Science Foundation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50 - Securities and Exchange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51 - Federal Deposit Insurance Corporation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52 - Permitting and Enforcement Federal Inspector for the Alaska Gas Pipeline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54 - Federal Labor Relations Authority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55 - Advisory Commission on Inter-governmental Relations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55 - Advisory Commission on Inter-governmental </a:t>
            </a:r>
            <a:r>
              <a:rPr lang="en-US" sz="1050" dirty="0" smtClean="0">
                <a:solidFill>
                  <a:srgbClr val="0070C0"/>
                </a:solidFill>
                <a:latin typeface="Noto Sans Symbols"/>
                <a:ea typeface="Noto Sans Symbols"/>
                <a:cs typeface="Noto Sans Symbols"/>
                <a:sym typeface="Noto Sans Symbols"/>
              </a:rPr>
              <a:t>Relations</a:t>
            </a:r>
          </a:p>
          <a:p>
            <a:pPr marL="171450" lvl="0" indent="-171450">
              <a:buClr>
                <a:srgbClr val="C00000"/>
              </a:buClr>
              <a:buFont typeface="Wingdings" panose="05000000000000000000" pitchFamily="2" charset="2"/>
              <a:buChar char="Ø"/>
            </a:pPr>
            <a:endParaRPr lang="en-US" sz="1050" dirty="0">
              <a:solidFill>
                <a:srgbClr val="0070C0"/>
              </a:solidFill>
              <a:latin typeface="Noto Sans Symbols"/>
              <a:ea typeface="Noto Sans Symbols"/>
              <a:cs typeface="Noto Sans Symbols"/>
              <a:sym typeface="Noto Sans Symbols"/>
            </a:endParaRP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56 - Central Intelligence Agency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57 - Department of the Air Force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59 - National Foundation on the Arts and the Humanities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60 - Railroad Retirement Board</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61 - Consumer Product Safety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62 - U.S. Office of Special Counsel</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63 - National Labor Relations Board</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64 - Tennessee Valley Authority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65 - Federal Maritime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68 - Environmental Protection Agency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69 - Department of Transportation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70 - Department of Homeland Security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71 - Overseas Private Investment Corporation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72 - Agency for International Development</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73 - Small Business Administration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74 - American Battle Monuments Commission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75 - Department of Health and Human Services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76 - Commemorative </a:t>
            </a:r>
            <a:r>
              <a:rPr lang="en-US" sz="1050" dirty="0" smtClean="0">
                <a:solidFill>
                  <a:srgbClr val="0070C0"/>
                </a:solidFill>
                <a:latin typeface="Noto Sans Symbols"/>
                <a:ea typeface="Noto Sans Symbols"/>
                <a:cs typeface="Noto Sans Symbols"/>
                <a:sym typeface="Noto Sans Symbols"/>
              </a:rPr>
              <a:t>Commission</a:t>
            </a:r>
            <a:endParaRPr lang="en-US" sz="1050" dirty="0">
              <a:solidFill>
                <a:srgbClr val="0070C0"/>
              </a:solidFill>
              <a:latin typeface="Noto Sans Symbols"/>
              <a:ea typeface="Noto Sans Symbols"/>
              <a:cs typeface="Noto Sans Symbols"/>
              <a:sym typeface="Noto Sans Symbols"/>
            </a:endParaRP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78 - Farm Credit Administration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79 - Foreign Claims Settlement Comm. Of the U.S. (Exp. Code)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80 - National Aeronautics and Space Administration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82 - Federal Home Loan Bank Board</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83 - Export-Import Bank of the United States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84 - Armed Forces Retirement Home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85 - Water Resources Council</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86 - Department of Housing and Urban Development</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88 - National Archives and Records Administration {PBS space (Rent) and FTS2000 only}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89 - Department of Energy</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90 - Selective Service System</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91 - Department of Education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93 - Federal Mediation and Conciliation Service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95 - Independent U.S. Government Offices</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96 - Corps of Engineers, Civil</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97 - Office of the Secretary of Defense</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98 - United States Railway Association</a:t>
            </a:r>
          </a:p>
          <a:p>
            <a:pPr marL="171450" lvl="0" indent="-171450">
              <a:buClr>
                <a:srgbClr val="C00000"/>
              </a:buClr>
              <a:buFont typeface="Wingdings" panose="05000000000000000000" pitchFamily="2" charset="2"/>
              <a:buChar char="Ø"/>
            </a:pPr>
            <a:r>
              <a:rPr lang="en-US" sz="1050" dirty="0">
                <a:solidFill>
                  <a:srgbClr val="0070C0"/>
                </a:solidFill>
                <a:latin typeface="Noto Sans Symbols"/>
                <a:ea typeface="Noto Sans Symbols"/>
                <a:cs typeface="Noto Sans Symbols"/>
                <a:sym typeface="Noto Sans Symbols"/>
              </a:rPr>
              <a:t>99 - District of Columbia</a:t>
            </a:r>
          </a:p>
        </p:txBody>
      </p:sp>
      <p:sp>
        <p:nvSpPr>
          <p:cNvPr id="2" name="Title 1"/>
          <p:cNvSpPr>
            <a:spLocks noGrp="1"/>
          </p:cNvSpPr>
          <p:nvPr>
            <p:ph type="title"/>
          </p:nvPr>
        </p:nvSpPr>
        <p:spPr>
          <a:xfrm>
            <a:off x="457200" y="292947"/>
            <a:ext cx="8229600" cy="697653"/>
          </a:xfrm>
        </p:spPr>
        <p:txBody>
          <a:bodyPr/>
          <a:lstStyle/>
          <a:p>
            <a:pPr algn="ctr" rtl="0">
              <a:buNone/>
            </a:pPr>
            <a:r>
              <a:rPr lang="en-US" sz="2800" b="1" i="0" dirty="0" smtClean="0">
                <a:solidFill>
                  <a:srgbClr val="000000"/>
                </a:solidFill>
                <a:effectLst/>
                <a:latin typeface="Arial"/>
                <a:ea typeface="Arial"/>
                <a:cs typeface="Arial"/>
              </a:rPr>
              <a:t>Agency Codes and Names</a:t>
            </a:r>
            <a:endParaRPr lang="en-US" dirty="0" smtClean="0">
              <a:effectLst/>
            </a:endParaRPr>
          </a:p>
          <a:p>
            <a:endParaRPr lang="en-US" dirty="0"/>
          </a:p>
        </p:txBody>
      </p:sp>
    </p:spTree>
    <p:extLst>
      <p:ext uri="{BB962C8B-B14F-4D97-AF65-F5344CB8AC3E}">
        <p14:creationId xmlns:p14="http://schemas.microsoft.com/office/powerpoint/2010/main" val="1841201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6"/>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Economic Price Adjustment Clause </a:t>
            </a:r>
            <a:r>
              <a:rPr lang="en-US" sz="3200" b="1" dirty="0" smtClean="0"/>
              <a:t>– </a:t>
            </a:r>
            <a:br>
              <a:rPr lang="en-US" sz="3200" b="1" dirty="0" smtClean="0"/>
            </a:br>
            <a:r>
              <a:rPr lang="en-US" sz="3200" b="1" dirty="0" smtClean="0"/>
              <a:t>TDR </a:t>
            </a:r>
            <a:r>
              <a:rPr lang="en-US" sz="3200" b="1" dirty="0"/>
              <a:t>Specific</a:t>
            </a:r>
            <a:endParaRPr sz="3200" b="1" dirty="0"/>
          </a:p>
        </p:txBody>
      </p:sp>
      <p:sp>
        <p:nvSpPr>
          <p:cNvPr id="163" name="Google Shape;163;p26"/>
          <p:cNvSpPr txBox="1">
            <a:spLocks noGrp="1"/>
          </p:cNvSpPr>
          <p:nvPr>
            <p:ph type="body" idx="1"/>
          </p:nvPr>
        </p:nvSpPr>
        <p:spPr>
          <a:xfrm>
            <a:off x="457200" y="1656980"/>
            <a:ext cx="8229600" cy="4827600"/>
          </a:xfrm>
          <a:prstGeom prst="rect">
            <a:avLst/>
          </a:prstGeom>
        </p:spPr>
        <p:txBody>
          <a:bodyPr spcFirstLastPara="1" wrap="square" lIns="91425" tIns="0" rIns="91425" bIns="0" anchor="t" anchorCtr="0">
            <a:noAutofit/>
          </a:bodyPr>
          <a:lstStyle/>
          <a:p>
            <a:pPr marL="0" lvl="0" indent="0" algn="l" rtl="0">
              <a:lnSpc>
                <a:spcPct val="115000"/>
              </a:lnSpc>
              <a:spcBef>
                <a:spcPts val="0"/>
              </a:spcBef>
              <a:spcAft>
                <a:spcPts val="0"/>
              </a:spcAft>
              <a:buNone/>
            </a:pPr>
            <a:r>
              <a:rPr lang="en-US" sz="2000" u="sng">
                <a:solidFill>
                  <a:schemeClr val="dk1"/>
                </a:solidFill>
              </a:rPr>
              <a:t>Note:</a:t>
            </a:r>
            <a:r>
              <a:rPr lang="en-US" sz="2000">
                <a:solidFill>
                  <a:schemeClr val="dk1"/>
                </a:solidFill>
              </a:rPr>
              <a:t> Regulation </a:t>
            </a:r>
            <a:r>
              <a:rPr lang="en-US" sz="2000" b="1">
                <a:solidFill>
                  <a:schemeClr val="dk1"/>
                </a:solidFill>
              </a:rPr>
              <a:t>552.216-70</a:t>
            </a:r>
            <a:r>
              <a:rPr lang="en-US" sz="2000">
                <a:solidFill>
                  <a:schemeClr val="dk1"/>
                </a:solidFill>
              </a:rPr>
              <a:t> If participating in TDR, clause 552.216-70 Economic Price Adjustment FSS Multiple Award Schedule Deviation II applies</a:t>
            </a:r>
            <a:endParaRPr sz="2000">
              <a:solidFill>
                <a:schemeClr val="dk1"/>
              </a:solidFill>
            </a:endParaRPr>
          </a:p>
          <a:p>
            <a:pPr marL="0" lvl="0" indent="0" algn="ctr" rtl="0">
              <a:lnSpc>
                <a:spcPct val="115000"/>
              </a:lnSpc>
              <a:spcBef>
                <a:spcPts val="1600"/>
              </a:spcBef>
              <a:spcAft>
                <a:spcPts val="0"/>
              </a:spcAft>
              <a:buNone/>
            </a:pPr>
            <a:r>
              <a:rPr lang="en-US" sz="2000">
                <a:solidFill>
                  <a:schemeClr val="dk1"/>
                </a:solidFill>
              </a:rPr>
              <a:t>OR</a:t>
            </a:r>
            <a:endParaRPr sz="2000">
              <a:solidFill>
                <a:schemeClr val="dk1"/>
              </a:solidFill>
            </a:endParaRPr>
          </a:p>
          <a:p>
            <a:pPr marL="0" lvl="0" indent="0" algn="l" rtl="0">
              <a:lnSpc>
                <a:spcPct val="115000"/>
              </a:lnSpc>
              <a:spcBef>
                <a:spcPts val="1600"/>
              </a:spcBef>
              <a:spcAft>
                <a:spcPts val="1600"/>
              </a:spcAft>
              <a:buNone/>
            </a:pPr>
            <a:r>
              <a:rPr lang="en-US" sz="2000" u="sng">
                <a:solidFill>
                  <a:schemeClr val="dk1"/>
                </a:solidFill>
              </a:rPr>
              <a:t>Note:</a:t>
            </a:r>
            <a:r>
              <a:rPr lang="en-US" sz="2000">
                <a:solidFill>
                  <a:schemeClr val="dk1"/>
                </a:solidFill>
              </a:rPr>
              <a:t> Regulation </a:t>
            </a:r>
            <a:r>
              <a:rPr lang="en-US" sz="2000" b="1">
                <a:solidFill>
                  <a:schemeClr val="dk1"/>
                </a:solidFill>
              </a:rPr>
              <a:t>I-FSS-969</a:t>
            </a:r>
            <a:r>
              <a:rPr lang="en-US" sz="2000">
                <a:solidFill>
                  <a:schemeClr val="dk1"/>
                </a:solidFill>
              </a:rPr>
              <a:t> If participating in TDR, clause I-FSS-969 Economic Price Adjustment FSS Multiple Award Schedule Alternate II applies. </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7"/>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Economic Price Adjustment Clause </a:t>
            </a:r>
            <a:r>
              <a:rPr lang="en-US" sz="3200" b="1" dirty="0" smtClean="0"/>
              <a:t>– </a:t>
            </a:r>
            <a:br>
              <a:rPr lang="en-US" sz="3200" b="1" dirty="0" smtClean="0"/>
            </a:br>
            <a:r>
              <a:rPr lang="en-US" sz="3200" b="1" dirty="0" smtClean="0"/>
              <a:t>TDR Specific (Continued</a:t>
            </a:r>
            <a:r>
              <a:rPr lang="en-US" sz="3200" b="1" dirty="0" smtClean="0"/>
              <a:t>.)</a:t>
            </a:r>
            <a:endParaRPr sz="3200" b="1" dirty="0"/>
          </a:p>
        </p:txBody>
      </p:sp>
      <p:sp>
        <p:nvSpPr>
          <p:cNvPr id="170" name="Google Shape;170;p27"/>
          <p:cNvSpPr txBox="1">
            <a:spLocks noGrp="1"/>
          </p:cNvSpPr>
          <p:nvPr>
            <p:ph type="body" idx="1"/>
          </p:nvPr>
        </p:nvSpPr>
        <p:spPr>
          <a:xfrm>
            <a:off x="457200" y="1656980"/>
            <a:ext cx="8229600" cy="4827600"/>
          </a:xfrm>
          <a:prstGeom prst="rect">
            <a:avLst/>
          </a:prstGeom>
        </p:spPr>
        <p:txBody>
          <a:bodyPr spcFirstLastPara="1" wrap="square" lIns="91425" tIns="0" rIns="91425" bIns="0" anchor="t" anchorCtr="0">
            <a:noAutofit/>
          </a:bodyPr>
          <a:lstStyle/>
          <a:p>
            <a:pPr marL="0" lvl="0" indent="0" algn="l" rtl="0">
              <a:lnSpc>
                <a:spcPct val="115000"/>
              </a:lnSpc>
              <a:spcBef>
                <a:spcPts val="0"/>
              </a:spcBef>
              <a:spcAft>
                <a:spcPts val="0"/>
              </a:spcAft>
              <a:buNone/>
            </a:pPr>
            <a:r>
              <a:rPr lang="en-US" sz="1700" b="1" dirty="0">
                <a:solidFill>
                  <a:schemeClr val="dk1"/>
                </a:solidFill>
              </a:rPr>
              <a:t>ADDITIONALLY </a:t>
            </a:r>
            <a:r>
              <a:rPr lang="en-US" sz="1700" dirty="0">
                <a:solidFill>
                  <a:schemeClr val="dk1"/>
                </a:solidFill>
              </a:rPr>
              <a:t>- The offeror must propose a mechanism for future price adjustments, as detailed below: </a:t>
            </a:r>
            <a:endParaRPr sz="1700" dirty="0">
              <a:solidFill>
                <a:schemeClr val="dk1"/>
              </a:solidFill>
            </a:endParaRPr>
          </a:p>
          <a:p>
            <a:pPr marL="0" lvl="0" indent="0" algn="l" rtl="0">
              <a:lnSpc>
                <a:spcPct val="115000"/>
              </a:lnSpc>
              <a:spcBef>
                <a:spcPts val="1600"/>
              </a:spcBef>
              <a:spcAft>
                <a:spcPts val="0"/>
              </a:spcAft>
              <a:buNone/>
            </a:pPr>
            <a:r>
              <a:rPr lang="en-US" sz="1700" dirty="0">
                <a:solidFill>
                  <a:schemeClr val="dk1"/>
                </a:solidFill>
              </a:rPr>
              <a:t>(A) If proposed pricing is based on a commercial price list, submit a copy of the company's current, dated price list, catalog, or standard rate sheet (note that this must be an existing, standalone document, and not prepared for purposes of this solicitation). Future price adjustments for pricing based on a commercial price list are subject to clause 552.216-70 Economic Price Adjustment – </a:t>
            </a:r>
            <a:r>
              <a:rPr lang="en-US" sz="1700" dirty="0" err="1">
                <a:solidFill>
                  <a:schemeClr val="dk1"/>
                </a:solidFill>
              </a:rPr>
              <a:t>FSS</a:t>
            </a:r>
            <a:r>
              <a:rPr lang="en-US" sz="1700" dirty="0">
                <a:solidFill>
                  <a:schemeClr val="dk1"/>
                </a:solidFill>
              </a:rPr>
              <a:t> Multiple Award Schedule Contracts. OR </a:t>
            </a:r>
            <a:endParaRPr sz="1700" dirty="0">
              <a:solidFill>
                <a:schemeClr val="dk1"/>
              </a:solidFill>
            </a:endParaRPr>
          </a:p>
          <a:p>
            <a:pPr marL="0" lvl="0" indent="0" algn="l" rtl="0">
              <a:lnSpc>
                <a:spcPct val="115000"/>
              </a:lnSpc>
              <a:spcBef>
                <a:spcPts val="1600"/>
              </a:spcBef>
              <a:spcAft>
                <a:spcPts val="1600"/>
              </a:spcAft>
              <a:buNone/>
            </a:pPr>
            <a:r>
              <a:rPr lang="en-US" sz="1700" dirty="0">
                <a:solidFill>
                  <a:schemeClr val="dk1"/>
                </a:solidFill>
              </a:rPr>
              <a:t>(B) If proposed pricing is based on commercial market prices, future price adjustments are subject to clause I-FSS-969 Economic Price Adjustment – </a:t>
            </a:r>
            <a:r>
              <a:rPr lang="en-US" sz="1700" dirty="0" err="1">
                <a:solidFill>
                  <a:schemeClr val="dk1"/>
                </a:solidFill>
              </a:rPr>
              <a:t>FSS</a:t>
            </a:r>
            <a:r>
              <a:rPr lang="en-US" sz="1700" dirty="0">
                <a:solidFill>
                  <a:schemeClr val="dk1"/>
                </a:solidFill>
              </a:rPr>
              <a:t> Multiple Award Schedule. The offeror must either propose a fixed annual escalation rate or identify a relevant market indicator (e.g., the Bureau of Labor Statistics Employment Cost Index).</a:t>
            </a:r>
            <a:endParaRPr sz="2000" u="sng" dirty="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8"/>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Reminders - Special Contract </a:t>
            </a:r>
            <a:r>
              <a:rPr lang="en-US" sz="3200" b="1" dirty="0" smtClean="0"/>
              <a:t/>
            </a:r>
            <a:br>
              <a:rPr lang="en-US" sz="3200" b="1" dirty="0" smtClean="0"/>
            </a:br>
            <a:r>
              <a:rPr lang="en-US" sz="3200" b="1" dirty="0" smtClean="0"/>
              <a:t>Features </a:t>
            </a:r>
            <a:r>
              <a:rPr lang="en-US" sz="3200" b="1" dirty="0"/>
              <a:t>of OS4</a:t>
            </a:r>
            <a:endParaRPr sz="3200" b="1" dirty="0"/>
          </a:p>
        </p:txBody>
      </p:sp>
      <p:sp>
        <p:nvSpPr>
          <p:cNvPr id="177" name="Google Shape;177;p28"/>
          <p:cNvSpPr txBox="1">
            <a:spLocks noGrp="1"/>
          </p:cNvSpPr>
          <p:nvPr>
            <p:ph type="body" idx="1"/>
          </p:nvPr>
        </p:nvSpPr>
        <p:spPr>
          <a:xfrm>
            <a:off x="457200" y="1656980"/>
            <a:ext cx="8229600" cy="4827600"/>
          </a:xfrm>
          <a:prstGeom prst="rect">
            <a:avLst/>
          </a:prstGeom>
        </p:spPr>
        <p:txBody>
          <a:bodyPr spcFirstLastPara="1" wrap="square" lIns="91425" tIns="0" rIns="91425" bIns="0" anchor="t" anchorCtr="0">
            <a:noAutofit/>
          </a:bodyPr>
          <a:lstStyle/>
          <a:p>
            <a:pPr marL="457200" lvl="0" indent="-355600" algn="l" rtl="0">
              <a:lnSpc>
                <a:spcPct val="115000"/>
              </a:lnSpc>
              <a:spcBef>
                <a:spcPts val="0"/>
              </a:spcBef>
              <a:spcAft>
                <a:spcPts val="0"/>
              </a:spcAft>
              <a:buClr>
                <a:schemeClr val="dk1"/>
              </a:buClr>
              <a:buSzPts val="2000"/>
              <a:buChar char="●"/>
            </a:pPr>
            <a:r>
              <a:rPr lang="en-US" sz="2000">
                <a:solidFill>
                  <a:schemeClr val="dk1"/>
                </a:solidFill>
              </a:rPr>
              <a:t>Promotion of OS4 will involve highlighting the special features that are part of the contracts under OS4 to our Federal customers.  </a:t>
            </a:r>
            <a:endParaRPr sz="20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000">
                <a:solidFill>
                  <a:schemeClr val="dk1"/>
                </a:solidFill>
              </a:rPr>
              <a:t>With this in mind, please be diligent about fulfilling these terms and conditions in a manner in keeping with the OS4 program. </a:t>
            </a:r>
            <a:endParaRPr sz="20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000">
                <a:solidFill>
                  <a:schemeClr val="dk1"/>
                </a:solidFill>
              </a:rPr>
              <a:t>These include, for example, Real Time Order Status and Convenience Fees for fulfillment of orders below the minimum dollar amount.  </a:t>
            </a:r>
            <a:endParaRPr sz="2000">
              <a:solidFill>
                <a:schemeClr val="dk1"/>
              </a:solidFill>
            </a:endParaRPr>
          </a:p>
          <a:p>
            <a:pPr marL="457200" lvl="0" indent="-355600" algn="l" rtl="0">
              <a:lnSpc>
                <a:spcPct val="115000"/>
              </a:lnSpc>
              <a:spcBef>
                <a:spcPts val="0"/>
              </a:spcBef>
              <a:spcAft>
                <a:spcPts val="0"/>
              </a:spcAft>
              <a:buClr>
                <a:schemeClr val="dk1"/>
              </a:buClr>
              <a:buSzPts val="2000"/>
              <a:buChar char="●"/>
            </a:pPr>
            <a:r>
              <a:rPr lang="en-US" sz="2000">
                <a:solidFill>
                  <a:schemeClr val="dk1"/>
                </a:solidFill>
              </a:rPr>
              <a:t>Of course, all Terms and Conditions, must be strictly adhered to, including TAA compliance, scrubbing for any Essentially the Same (ETS) items to AbilityOne and maintaining AbilityOne authorized distributor certification.</a:t>
            </a:r>
            <a:endParaRPr sz="1700" b="1">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9"/>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Reminders - “Do’s and Don’ts”</a:t>
            </a:r>
            <a:endParaRPr sz="3200" b="1" dirty="0"/>
          </a:p>
        </p:txBody>
      </p:sp>
      <p:sp>
        <p:nvSpPr>
          <p:cNvPr id="184" name="Google Shape;184;p29"/>
          <p:cNvSpPr txBox="1">
            <a:spLocks noGrp="1"/>
          </p:cNvSpPr>
          <p:nvPr>
            <p:ph type="body" idx="1"/>
          </p:nvPr>
        </p:nvSpPr>
        <p:spPr>
          <a:xfrm>
            <a:off x="457200" y="1656980"/>
            <a:ext cx="8229600" cy="4827600"/>
          </a:xfrm>
          <a:prstGeom prst="rect">
            <a:avLst/>
          </a:prstGeom>
        </p:spPr>
        <p:txBody>
          <a:bodyPr spcFirstLastPara="1" wrap="square" lIns="91425" tIns="0" rIns="91425" bIns="0" anchor="t" anchorCtr="0">
            <a:noAutofit/>
          </a:bodyPr>
          <a:lstStyle/>
          <a:p>
            <a:pPr marL="457200" lvl="0" indent="-393700" algn="l" rtl="0">
              <a:lnSpc>
                <a:spcPct val="115000"/>
              </a:lnSpc>
              <a:spcBef>
                <a:spcPts val="0"/>
              </a:spcBef>
              <a:spcAft>
                <a:spcPts val="0"/>
              </a:spcAft>
              <a:buClr>
                <a:schemeClr val="dk1"/>
              </a:buClr>
              <a:buSzPts val="2600"/>
              <a:buChar char="●"/>
            </a:pPr>
            <a:r>
              <a:rPr lang="en-US" sz="2600" b="1" dirty="0">
                <a:solidFill>
                  <a:schemeClr val="dk1"/>
                </a:solidFill>
              </a:rPr>
              <a:t>DO</a:t>
            </a:r>
            <a:r>
              <a:rPr lang="en-US" sz="2600" dirty="0">
                <a:solidFill>
                  <a:schemeClr val="dk1"/>
                </a:solidFill>
              </a:rPr>
              <a:t> fully comply with TDR instructions</a:t>
            </a:r>
            <a:endParaRPr sz="2600" dirty="0">
              <a:solidFill>
                <a:schemeClr val="dk1"/>
              </a:solidFill>
            </a:endParaRPr>
          </a:p>
          <a:p>
            <a:pPr marL="457200" lvl="0" indent="-393700" algn="l" rtl="0">
              <a:lnSpc>
                <a:spcPct val="115000"/>
              </a:lnSpc>
              <a:spcBef>
                <a:spcPts val="0"/>
              </a:spcBef>
              <a:spcAft>
                <a:spcPts val="0"/>
              </a:spcAft>
              <a:buClr>
                <a:schemeClr val="dk1"/>
              </a:buClr>
              <a:buSzPts val="2600"/>
              <a:buChar char="●"/>
            </a:pPr>
            <a:r>
              <a:rPr lang="en-US" sz="2600" b="1" dirty="0">
                <a:solidFill>
                  <a:schemeClr val="dk1"/>
                </a:solidFill>
              </a:rPr>
              <a:t>DO</a:t>
            </a:r>
            <a:r>
              <a:rPr lang="en-US" sz="2600" dirty="0">
                <a:solidFill>
                  <a:schemeClr val="dk1"/>
                </a:solidFill>
              </a:rPr>
              <a:t> provide order status and no order minimums (possibly through a convenience fee)</a:t>
            </a:r>
            <a:endParaRPr sz="2600" dirty="0">
              <a:solidFill>
                <a:schemeClr val="dk1"/>
              </a:solidFill>
            </a:endParaRPr>
          </a:p>
          <a:p>
            <a:pPr marL="457200" lvl="0" indent="-393700" algn="l" rtl="0">
              <a:lnSpc>
                <a:spcPct val="115000"/>
              </a:lnSpc>
              <a:spcBef>
                <a:spcPts val="0"/>
              </a:spcBef>
              <a:spcAft>
                <a:spcPts val="0"/>
              </a:spcAft>
              <a:buSzPts val="2600"/>
              <a:buChar char="●"/>
            </a:pPr>
            <a:r>
              <a:rPr lang="en-US" sz="2600" b="1" dirty="0">
                <a:solidFill>
                  <a:schemeClr val="dk1"/>
                </a:solidFill>
              </a:rPr>
              <a:t>DO</a:t>
            </a:r>
            <a:r>
              <a:rPr lang="en-US" sz="2600" dirty="0">
                <a:solidFill>
                  <a:schemeClr val="dk1"/>
                </a:solidFill>
              </a:rPr>
              <a:t> be careful to always deliver what the customer orders (can be an issue on toners)</a:t>
            </a:r>
            <a:endParaRPr sz="2600" dirty="0">
              <a:solidFill>
                <a:schemeClr val="dk1"/>
              </a:solidFill>
            </a:endParaRPr>
          </a:p>
          <a:p>
            <a:pPr lvl="0" indent="-393700">
              <a:lnSpc>
                <a:spcPct val="115000"/>
              </a:lnSpc>
              <a:spcBef>
                <a:spcPts val="0"/>
              </a:spcBef>
              <a:buSzPts val="2600"/>
              <a:buChar char="●"/>
            </a:pPr>
            <a:r>
              <a:rPr lang="en-US" sz="2600" b="1" dirty="0">
                <a:solidFill>
                  <a:schemeClr val="dk1"/>
                </a:solidFill>
              </a:rPr>
              <a:t>DON’T</a:t>
            </a:r>
            <a:r>
              <a:rPr lang="en-US" sz="2600" dirty="0">
                <a:solidFill>
                  <a:schemeClr val="dk1"/>
                </a:solidFill>
              </a:rPr>
              <a:t> be out of stock on items you post on </a:t>
            </a:r>
            <a:r>
              <a:rPr lang="en-US" sz="2800" dirty="0">
                <a:solidFill>
                  <a:schemeClr val="dk1"/>
                </a:solidFill>
              </a:rPr>
              <a:t>GSA </a:t>
            </a:r>
            <a:r>
              <a:rPr lang="en-US" sz="2800" i="1" dirty="0">
                <a:solidFill>
                  <a:schemeClr val="dk1"/>
                </a:solidFill>
              </a:rPr>
              <a:t>Advantage!</a:t>
            </a:r>
            <a:r>
              <a:rPr lang="en-US" sz="2800" dirty="0">
                <a:solidFill>
                  <a:schemeClr val="dk1"/>
                </a:solidFill>
              </a:rPr>
              <a:t>®</a:t>
            </a:r>
            <a:endParaRPr sz="2600" dirty="0">
              <a:solidFill>
                <a:schemeClr val="dk1"/>
              </a:solidFill>
            </a:endParaRPr>
          </a:p>
          <a:p>
            <a:pPr marL="457200" lvl="0" indent="-393700" algn="l" rtl="0">
              <a:lnSpc>
                <a:spcPct val="115000"/>
              </a:lnSpc>
              <a:spcBef>
                <a:spcPts val="0"/>
              </a:spcBef>
              <a:spcAft>
                <a:spcPts val="0"/>
              </a:spcAft>
              <a:buSzPts val="2600"/>
              <a:buChar char="●"/>
            </a:pPr>
            <a:r>
              <a:rPr lang="en-US" sz="2600" b="1" dirty="0">
                <a:solidFill>
                  <a:schemeClr val="dk1"/>
                </a:solidFill>
              </a:rPr>
              <a:t>DON’T</a:t>
            </a:r>
            <a:r>
              <a:rPr lang="en-US" sz="2600" dirty="0">
                <a:solidFill>
                  <a:schemeClr val="dk1"/>
                </a:solidFill>
              </a:rPr>
              <a:t> be late on deliveries.</a:t>
            </a:r>
            <a:endParaRPr sz="2000" dirty="0">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pic>
        <p:nvPicPr>
          <p:cNvPr id="196" name="Google Shape;196;p31" descr="HiRez4inchGSAStarMarkRGB.jpg" title="GSA logo"/>
          <p:cNvPicPr preferRelativeResize="0"/>
          <p:nvPr/>
        </p:nvPicPr>
        <p:blipFill rotWithShape="1">
          <a:blip r:embed="rId3">
            <a:alphaModFix/>
          </a:blip>
          <a:srcRect/>
          <a:stretch/>
        </p:blipFill>
        <p:spPr>
          <a:xfrm>
            <a:off x="3200400" y="2286000"/>
            <a:ext cx="3038400" cy="2743200"/>
          </a:xfrm>
          <a:prstGeom prst="rect">
            <a:avLst/>
          </a:prstGeom>
          <a:noFill/>
          <a:ln>
            <a:noFill/>
          </a:ln>
        </p:spPr>
      </p:pic>
      <p:sp>
        <p:nvSpPr>
          <p:cNvPr id="2" name="Title 1"/>
          <p:cNvSpPr>
            <a:spLocks noGrp="1"/>
          </p:cNvSpPr>
          <p:nvPr>
            <p:ph type="title" idx="4294967295"/>
          </p:nvPr>
        </p:nvSpPr>
        <p:spPr>
          <a:xfrm>
            <a:off x="457200" y="293688"/>
            <a:ext cx="8229600" cy="1219200"/>
          </a:xfrm>
          <a:prstGeom prst="rect">
            <a:avLst/>
          </a:prstGeom>
        </p:spPr>
        <p:txBody>
          <a:bodyPr/>
          <a:lstStyle/>
          <a:p>
            <a:r>
              <a:rPr lang="en-US" dirty="0" smtClean="0">
                <a:solidFill>
                  <a:schemeClr val="bg1"/>
                </a:solidFill>
              </a:rPr>
              <a:t>GSA</a:t>
            </a:r>
            <a:r>
              <a:rPr lang="en-US" baseline="0" dirty="0" smtClean="0">
                <a:solidFill>
                  <a:schemeClr val="bg1"/>
                </a:solidFill>
              </a:rPr>
              <a:t> Logo</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6" name="Google Shape;76;p14"/>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Enhanced SIN 339940OS4 - Go/No-</a:t>
            </a:r>
            <a:r>
              <a:rPr lang="en-US" sz="3200" b="1" dirty="0" err="1"/>
              <a:t>Gos</a:t>
            </a:r>
            <a:endParaRPr sz="3200" b="1" dirty="0"/>
          </a:p>
        </p:txBody>
      </p:sp>
      <p:sp>
        <p:nvSpPr>
          <p:cNvPr id="77" name="Google Shape;77;p14"/>
          <p:cNvSpPr txBox="1">
            <a:spLocks noGrp="1"/>
          </p:cNvSpPr>
          <p:nvPr>
            <p:ph type="body" idx="1"/>
          </p:nvPr>
        </p:nvSpPr>
        <p:spPr>
          <a:xfrm>
            <a:off x="457200" y="1706880"/>
            <a:ext cx="8229600" cy="4827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US" sz="1800" dirty="0" err="1">
                <a:solidFill>
                  <a:schemeClr val="dk1"/>
                </a:solidFill>
              </a:rPr>
              <a:t>AbilityOne</a:t>
            </a:r>
            <a:r>
              <a:rPr lang="en-US" sz="1800" dirty="0">
                <a:solidFill>
                  <a:schemeClr val="dk1"/>
                </a:solidFill>
              </a:rPr>
              <a:t>-certified Distributor</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Demonstrated ability to meet all environmental reporting and green product requirements;</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Demonstrated system to remain compliant with the Trade Agreements Act;</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Currently be able to provide point of sale discount for all contract orders;</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Agency-defined reports at no additional cost;</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Standard delivery anywhere CONUS within 4 business days; (with exceptions)     </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Demonstrated ability to provide Fill or Kill status</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Satisfactory past performance;</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Submission of completed Subcontracting Plan, if applicable</a:t>
            </a:r>
            <a:r>
              <a:rPr lang="en-US" sz="1800" dirty="0" smtClean="0">
                <a:solidFill>
                  <a:schemeClr val="dk1"/>
                </a:solidFill>
              </a:rPr>
              <a:t>.</a:t>
            </a:r>
            <a:endParaRPr sz="1800" dirty="0">
              <a:solidFill>
                <a:schemeClr val="dk1"/>
              </a:solidFill>
            </a:endParaRPr>
          </a:p>
          <a:p>
            <a:pPr marL="0" lvl="0" indent="0" algn="l" rtl="0">
              <a:spcBef>
                <a:spcPts val="400"/>
              </a:spcBef>
              <a:spcAft>
                <a:spcPts val="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5"/>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Business Rules for Legacy and Enhanced </a:t>
            </a:r>
            <a:r>
              <a:rPr lang="en-US" sz="3200" b="1" dirty="0" err="1"/>
              <a:t>SINs</a:t>
            </a:r>
            <a:endParaRPr sz="3200" b="1" dirty="0"/>
          </a:p>
        </p:txBody>
      </p:sp>
      <p:sp>
        <p:nvSpPr>
          <p:cNvPr id="84" name="Google Shape;84;p15"/>
          <p:cNvSpPr txBox="1">
            <a:spLocks noGrp="1"/>
          </p:cNvSpPr>
          <p:nvPr>
            <p:ph type="body" idx="1"/>
          </p:nvPr>
        </p:nvSpPr>
        <p:spPr>
          <a:xfrm>
            <a:off x="457200" y="1656980"/>
            <a:ext cx="8229600" cy="4827600"/>
          </a:xfrm>
          <a:prstGeom prst="rect">
            <a:avLst/>
          </a:prstGeom>
        </p:spPr>
        <p:txBody>
          <a:bodyPr spcFirstLastPara="1" wrap="square" lIns="91425" tIns="91425" rIns="91425" bIns="91425" anchor="t" anchorCtr="0">
            <a:noAutofit/>
          </a:bodyPr>
          <a:lstStyle/>
          <a:p>
            <a:pPr marL="0" lvl="0" indent="0">
              <a:spcBef>
                <a:spcPts val="0"/>
              </a:spcBef>
              <a:buSzPts val="1100"/>
              <a:buNone/>
            </a:pPr>
            <a:r>
              <a:rPr lang="en-US" sz="1800" dirty="0">
                <a:solidFill>
                  <a:schemeClr val="dk1"/>
                </a:solidFill>
              </a:rPr>
              <a:t>All responsible Contractors submitting verification of a contract with acceptable items must be in good standing with the Government, offer items at fair and reasonable prices, and meet all eligibility requirements as part of their contractual agreement. Individual delivery/task orders will be placed via GSA </a:t>
            </a:r>
            <a:r>
              <a:rPr lang="en-US" sz="1800" i="1" dirty="0">
                <a:solidFill>
                  <a:schemeClr val="dk1"/>
                </a:solidFill>
              </a:rPr>
              <a:t>Advantage</a:t>
            </a:r>
            <a:r>
              <a:rPr lang="en-US" sz="1800" i="1" dirty="0" smtClean="0">
                <a:solidFill>
                  <a:schemeClr val="dk1"/>
                </a:solidFill>
              </a:rPr>
              <a:t>!</a:t>
            </a:r>
            <a:r>
              <a:rPr lang="en-US" sz="1800" dirty="0" smtClean="0">
                <a:solidFill>
                  <a:schemeClr val="dk1"/>
                </a:solidFill>
              </a:rPr>
              <a:t>®, </a:t>
            </a:r>
            <a:r>
              <a:rPr lang="en-US" sz="1800" dirty="0" err="1">
                <a:solidFill>
                  <a:schemeClr val="dk1"/>
                </a:solidFill>
              </a:rPr>
              <a:t>FedMall</a:t>
            </a:r>
            <a:r>
              <a:rPr lang="en-US" sz="1800" dirty="0">
                <a:solidFill>
                  <a:schemeClr val="dk1"/>
                </a:solidFill>
              </a:rPr>
              <a:t>, vendor website portal, walk in stores or other means available in order provide the best value/lowest overall price alternative. MAS 75 Contract holders shall comply with the following GSA Business Rules or be subject to termination, suspension or cancellation of their GSA MAS contract at the discretion of the GSA Contracting Officer (CO). Monitoring will be conducted to ensure compliance.</a:t>
            </a:r>
            <a:endParaRPr sz="1800" dirty="0">
              <a:solidFill>
                <a:schemeClr val="dk1"/>
              </a:solidFill>
            </a:endParaRPr>
          </a:p>
          <a:p>
            <a:pPr marL="0" lvl="0" indent="0" algn="l" rtl="0">
              <a:spcBef>
                <a:spcPts val="0"/>
              </a:spcBef>
              <a:spcAft>
                <a:spcPts val="0"/>
              </a:spcAft>
              <a:buClr>
                <a:schemeClr val="dk1"/>
              </a:buClr>
              <a:buSzPts val="1100"/>
              <a:buFont typeface="Arial"/>
              <a:buNone/>
            </a:pPr>
            <a:endParaRPr sz="1800" dirty="0">
              <a:solidFill>
                <a:schemeClr val="dk1"/>
              </a:solidFill>
            </a:endParaRPr>
          </a:p>
          <a:p>
            <a:pPr marL="0" lvl="0" indent="0" algn="l" rtl="0">
              <a:spcBef>
                <a:spcPts val="0"/>
              </a:spcBef>
              <a:spcAft>
                <a:spcPts val="0"/>
              </a:spcAft>
              <a:buClr>
                <a:schemeClr val="dk1"/>
              </a:buClr>
              <a:buSzPts val="1100"/>
              <a:buFont typeface="Arial"/>
              <a:buNone/>
            </a:pPr>
            <a:r>
              <a:rPr lang="en-US" sz="1800" i="1" dirty="0">
                <a:solidFill>
                  <a:schemeClr val="dk1"/>
                </a:solidFill>
              </a:rPr>
              <a:t>The below is a partial listing of requirements. See full text of “GSA Business Rules” document for further details and requirements.</a:t>
            </a:r>
            <a:endParaRPr sz="1800" i="1" dirty="0">
              <a:solidFill>
                <a:schemeClr val="dk1"/>
              </a:solidFill>
            </a:endParaRPr>
          </a:p>
          <a:p>
            <a:pPr marL="0" lvl="0" indent="0" algn="l" rtl="0">
              <a:spcBef>
                <a:spcPts val="0"/>
              </a:spcBef>
              <a:spcAft>
                <a:spcPts val="0"/>
              </a:spcAft>
              <a:buClr>
                <a:schemeClr val="dk1"/>
              </a:buClr>
              <a:buSzPts val="1100"/>
              <a:buFont typeface="Arial"/>
              <a:buNone/>
            </a:pPr>
            <a:endParaRPr sz="1800" dirty="0">
              <a:solidFill>
                <a:schemeClr val="dk1"/>
              </a:solidFill>
            </a:endParaRPr>
          </a:p>
          <a:p>
            <a:pPr marL="457200" lvl="0" indent="-342900" algn="l" rtl="0">
              <a:spcBef>
                <a:spcPts val="0"/>
              </a:spcBef>
              <a:spcAft>
                <a:spcPts val="0"/>
              </a:spcAft>
              <a:buSzPts val="1800"/>
              <a:buFont typeface="Arial"/>
              <a:buChar char="●"/>
            </a:pPr>
            <a:r>
              <a:rPr lang="en-US" sz="1800" b="1" dirty="0">
                <a:solidFill>
                  <a:schemeClr val="dk1"/>
                </a:solidFill>
              </a:rPr>
              <a:t>SAM </a:t>
            </a:r>
            <a:r>
              <a:rPr lang="en-US" sz="1800" dirty="0">
                <a:solidFill>
                  <a:schemeClr val="dk1"/>
                </a:solidFill>
              </a:rPr>
              <a:t>The Contractor must be actively registered in the System for Award Management (SAM) system and not suspended or debarred from doing business with the U.S. Government. </a:t>
            </a:r>
            <a:endParaRPr sz="1800" dirty="0">
              <a:solidFill>
                <a:schemeClr val="dk1"/>
              </a:solidFill>
            </a:endParaRPr>
          </a:p>
          <a:p>
            <a:pPr marL="0" lvl="0" indent="0" algn="l" rtl="0">
              <a:spcBef>
                <a:spcPts val="400"/>
              </a:spcBef>
              <a:spcAft>
                <a:spcPts val="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6"/>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Business Rules for Legacy and Enhanced </a:t>
            </a:r>
            <a:r>
              <a:rPr lang="en-US" sz="3200" b="1" dirty="0" err="1"/>
              <a:t>SINs</a:t>
            </a:r>
            <a:r>
              <a:rPr lang="en-US" sz="3200" b="1" dirty="0"/>
              <a:t> - cont’d</a:t>
            </a:r>
            <a:endParaRPr sz="3200" b="1" dirty="0"/>
          </a:p>
        </p:txBody>
      </p:sp>
      <p:sp>
        <p:nvSpPr>
          <p:cNvPr id="91" name="Google Shape;91;p16"/>
          <p:cNvSpPr txBox="1">
            <a:spLocks noGrp="1"/>
          </p:cNvSpPr>
          <p:nvPr>
            <p:ph type="body" idx="1"/>
          </p:nvPr>
        </p:nvSpPr>
        <p:spPr>
          <a:xfrm>
            <a:off x="457200" y="1656980"/>
            <a:ext cx="8229600" cy="4827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Font typeface="Arial"/>
              <a:buChar char="●"/>
            </a:pPr>
            <a:r>
              <a:rPr lang="en-US" sz="2000" b="1" dirty="0">
                <a:solidFill>
                  <a:schemeClr val="dk1"/>
                </a:solidFill>
              </a:rPr>
              <a:t>Customer Complaints </a:t>
            </a:r>
            <a:r>
              <a:rPr lang="en-US" sz="2000" dirty="0">
                <a:solidFill>
                  <a:schemeClr val="dk1"/>
                </a:solidFill>
              </a:rPr>
              <a:t>All customer complaints will be evaluated by the GSA Contracting Officer and when corrective action is required, notice will be given to the Contractor.</a:t>
            </a:r>
            <a:endParaRPr sz="2000" dirty="0">
              <a:solidFill>
                <a:schemeClr val="dk1"/>
              </a:solidFill>
            </a:endParaRPr>
          </a:p>
          <a:p>
            <a:pPr marL="457200" lvl="0" indent="-355600" algn="l" rtl="0">
              <a:spcBef>
                <a:spcPts val="0"/>
              </a:spcBef>
              <a:spcAft>
                <a:spcPts val="0"/>
              </a:spcAft>
              <a:buSzPts val="2000"/>
              <a:buFont typeface="Arial"/>
              <a:buChar char="●"/>
            </a:pPr>
            <a:r>
              <a:rPr lang="en-US" sz="2000" b="1" dirty="0">
                <a:solidFill>
                  <a:schemeClr val="dk1"/>
                </a:solidFill>
              </a:rPr>
              <a:t>Indecent content </a:t>
            </a:r>
            <a:r>
              <a:rPr lang="en-US" sz="2000" dirty="0">
                <a:solidFill>
                  <a:schemeClr val="dk1"/>
                </a:solidFill>
              </a:rPr>
              <a:t>GSA enforces a ZERO TOLERANCE policy for listing indecent content or related material on the GSA website. </a:t>
            </a:r>
            <a:endParaRPr sz="2000" dirty="0">
              <a:solidFill>
                <a:schemeClr val="dk1"/>
              </a:solidFill>
            </a:endParaRPr>
          </a:p>
          <a:p>
            <a:pPr marL="457200" lvl="0" indent="-355600" algn="l" rtl="0">
              <a:spcBef>
                <a:spcPts val="0"/>
              </a:spcBef>
              <a:spcAft>
                <a:spcPts val="0"/>
              </a:spcAft>
              <a:buSzPts val="2000"/>
              <a:buFont typeface="Arial"/>
              <a:buChar char="●"/>
            </a:pPr>
            <a:r>
              <a:rPr lang="en-US" sz="2000" b="1" dirty="0">
                <a:solidFill>
                  <a:schemeClr val="dk1"/>
                </a:solidFill>
              </a:rPr>
              <a:t>Catalog compliance </a:t>
            </a:r>
            <a:r>
              <a:rPr lang="en-US" sz="2000" dirty="0">
                <a:solidFill>
                  <a:schemeClr val="dk1"/>
                </a:solidFill>
              </a:rPr>
              <a:t>The Contractor’s catalog/spreadsheets are subject to removal if items other than those specifically authorized by the contract are added. Contractors are responsible to ensure that their catalog complies with the terms of the contract. Out of scope items are not authorized. </a:t>
            </a:r>
            <a:endParaRPr sz="2000" dirty="0">
              <a:solidFill>
                <a:schemeClr val="dk1"/>
              </a:solidFill>
            </a:endParaRPr>
          </a:p>
          <a:p>
            <a:pPr marL="457200" lvl="0" indent="-355600" algn="l" rtl="0">
              <a:spcBef>
                <a:spcPts val="0"/>
              </a:spcBef>
              <a:spcAft>
                <a:spcPts val="0"/>
              </a:spcAft>
              <a:buSzPts val="2000"/>
              <a:buFont typeface="Arial"/>
              <a:buChar char="●"/>
            </a:pPr>
            <a:r>
              <a:rPr lang="en-US" sz="2000" b="1" dirty="0">
                <a:solidFill>
                  <a:schemeClr val="dk1"/>
                </a:solidFill>
              </a:rPr>
              <a:t>Customer contact info </a:t>
            </a:r>
            <a:r>
              <a:rPr lang="en-US" sz="2000" dirty="0">
                <a:solidFill>
                  <a:schemeClr val="dk1"/>
                </a:solidFill>
              </a:rPr>
              <a:t>Contractors shall not harvest and resell GSA customer contact information. </a:t>
            </a:r>
            <a:endParaRPr sz="2000" dirty="0">
              <a:solidFill>
                <a:schemeClr val="dk1"/>
              </a:solidFill>
            </a:endParaRPr>
          </a:p>
          <a:p>
            <a:pPr lvl="0" indent="-355600">
              <a:spcBef>
                <a:spcPts val="0"/>
              </a:spcBef>
              <a:buSzPts val="2000"/>
              <a:buFont typeface="Arial"/>
              <a:buChar char="●"/>
            </a:pPr>
            <a:r>
              <a:rPr lang="en-US" sz="2000" b="1" dirty="0">
                <a:solidFill>
                  <a:schemeClr val="dk1"/>
                </a:solidFill>
              </a:rPr>
              <a:t>Environmental compliance </a:t>
            </a:r>
            <a:r>
              <a:rPr lang="en-US" sz="2000" dirty="0">
                <a:solidFill>
                  <a:schemeClr val="dk1"/>
                </a:solidFill>
              </a:rPr>
              <a:t>GSA’s objective is to provide products with strong environmental attributes, but identification is contingent upon on accurate descriptions on GSA </a:t>
            </a:r>
            <a:r>
              <a:rPr lang="en-US" sz="2000" i="1" dirty="0">
                <a:solidFill>
                  <a:schemeClr val="dk1"/>
                </a:solidFill>
              </a:rPr>
              <a:t>Advantage</a:t>
            </a:r>
            <a:r>
              <a:rPr lang="en-US" sz="2000" i="1" dirty="0" smtClean="0">
                <a:solidFill>
                  <a:schemeClr val="dk1"/>
                </a:solidFill>
              </a:rPr>
              <a:t>!</a:t>
            </a:r>
            <a:r>
              <a:rPr lang="en-US" sz="2000" dirty="0" smtClean="0">
                <a:solidFill>
                  <a:schemeClr val="dk1"/>
                </a:solidFill>
              </a:rPr>
              <a:t>® and </a:t>
            </a:r>
            <a:r>
              <a:rPr lang="en-US" sz="2000" dirty="0" err="1">
                <a:solidFill>
                  <a:schemeClr val="dk1"/>
                </a:solidFill>
              </a:rPr>
              <a:t>FedMall</a:t>
            </a:r>
            <a:r>
              <a:rPr lang="en-US" sz="2000" dirty="0">
                <a:solidFill>
                  <a:schemeClr val="dk1"/>
                </a:solidFill>
              </a:rPr>
              <a:t>. </a:t>
            </a:r>
            <a:endParaRPr sz="2000" dirty="0">
              <a:solidFill>
                <a:schemeClr val="dk1"/>
              </a:solidFill>
            </a:endParaRPr>
          </a:p>
          <a:p>
            <a:pPr marL="0" lvl="0" indent="0" algn="l" rtl="0">
              <a:spcBef>
                <a:spcPts val="400"/>
              </a:spcBef>
              <a:spcAft>
                <a:spcPts val="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7"/>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Catalogs and Pricelists</a:t>
            </a:r>
            <a:endParaRPr sz="3200" b="1" dirty="0"/>
          </a:p>
        </p:txBody>
      </p:sp>
      <p:sp>
        <p:nvSpPr>
          <p:cNvPr id="98" name="Google Shape;98;p17"/>
          <p:cNvSpPr txBox="1">
            <a:spLocks noGrp="1"/>
          </p:cNvSpPr>
          <p:nvPr>
            <p:ph type="body" idx="1"/>
          </p:nvPr>
        </p:nvSpPr>
        <p:spPr>
          <a:xfrm>
            <a:off x="457200" y="1656980"/>
            <a:ext cx="8229600" cy="4827600"/>
          </a:xfrm>
          <a:prstGeom prst="rect">
            <a:avLst/>
          </a:prstGeom>
        </p:spPr>
        <p:txBody>
          <a:bodyPr spcFirstLastPara="1" wrap="square" lIns="91425" tIns="91425" rIns="91425" bIns="91425" anchor="t" anchorCtr="0">
            <a:noAutofit/>
          </a:bodyPr>
          <a:lstStyle/>
          <a:p>
            <a:pPr lvl="0" indent="-381000">
              <a:lnSpc>
                <a:spcPct val="115000"/>
              </a:lnSpc>
              <a:spcBef>
                <a:spcPts val="1400"/>
              </a:spcBef>
              <a:buClr>
                <a:srgbClr val="222222"/>
              </a:buClr>
              <a:buSzPts val="2400"/>
            </a:pPr>
            <a:r>
              <a:rPr lang="en-US" sz="2000" b="1" dirty="0">
                <a:solidFill>
                  <a:srgbClr val="222222"/>
                </a:solidFill>
              </a:rPr>
              <a:t>Duplicated Part Numbers</a:t>
            </a:r>
            <a:r>
              <a:rPr lang="en-US" sz="2000" dirty="0">
                <a:solidFill>
                  <a:srgbClr val="222222"/>
                </a:solidFill>
              </a:rPr>
              <a:t> are not permitted within the Product Description Fields on </a:t>
            </a:r>
            <a:r>
              <a:rPr lang="en-US" sz="2000" dirty="0">
                <a:solidFill>
                  <a:schemeClr val="dk1"/>
                </a:solidFill>
              </a:rPr>
              <a:t>GSA </a:t>
            </a:r>
            <a:r>
              <a:rPr lang="en-US" sz="2000" i="1" dirty="0">
                <a:solidFill>
                  <a:schemeClr val="dk1"/>
                </a:solidFill>
              </a:rPr>
              <a:t>Advantage!</a:t>
            </a:r>
            <a:r>
              <a:rPr lang="en-US" sz="2000" dirty="0">
                <a:solidFill>
                  <a:schemeClr val="dk1"/>
                </a:solidFill>
              </a:rPr>
              <a:t>®</a:t>
            </a:r>
            <a:r>
              <a:rPr lang="en-US" sz="2000" dirty="0" smtClean="0">
                <a:solidFill>
                  <a:srgbClr val="222222"/>
                </a:solidFill>
              </a:rPr>
              <a:t>.</a:t>
            </a:r>
            <a:endParaRPr sz="2000" dirty="0">
              <a:solidFill>
                <a:schemeClr val="dk1"/>
              </a:solidFill>
            </a:endParaRPr>
          </a:p>
          <a:p>
            <a:pPr lvl="0" indent="-381000">
              <a:lnSpc>
                <a:spcPct val="115000"/>
              </a:lnSpc>
              <a:spcBef>
                <a:spcPts val="0"/>
              </a:spcBef>
              <a:buSzPts val="2400"/>
            </a:pPr>
            <a:r>
              <a:rPr lang="en-US" sz="2000" b="1" dirty="0" err="1">
                <a:solidFill>
                  <a:schemeClr val="dk1"/>
                </a:solidFill>
              </a:rPr>
              <a:t>AbilityOne</a:t>
            </a:r>
            <a:r>
              <a:rPr lang="en-US" sz="2000" b="1" dirty="0">
                <a:solidFill>
                  <a:schemeClr val="dk1"/>
                </a:solidFill>
              </a:rPr>
              <a:t> products </a:t>
            </a:r>
            <a:r>
              <a:rPr lang="en-US" sz="2000" dirty="0">
                <a:solidFill>
                  <a:schemeClr val="dk1"/>
                </a:solidFill>
              </a:rPr>
              <a:t>shall be represented with the 13 digit National Stock Numbers (</a:t>
            </a:r>
            <a:r>
              <a:rPr lang="en-US" sz="2000" dirty="0" err="1">
                <a:solidFill>
                  <a:schemeClr val="dk1"/>
                </a:solidFill>
              </a:rPr>
              <a:t>NSN</a:t>
            </a:r>
            <a:r>
              <a:rPr lang="en-US" sz="2000" dirty="0">
                <a:solidFill>
                  <a:schemeClr val="dk1"/>
                </a:solidFill>
              </a:rPr>
              <a:t>) in the “Manufacturer Part Number” field on GSA </a:t>
            </a:r>
            <a:r>
              <a:rPr lang="en-US" sz="2000" i="1" dirty="0">
                <a:solidFill>
                  <a:schemeClr val="dk1"/>
                </a:solidFill>
              </a:rPr>
              <a:t>Advantage</a:t>
            </a:r>
            <a:r>
              <a:rPr lang="en-US" sz="2000" i="1" dirty="0" smtClean="0">
                <a:solidFill>
                  <a:schemeClr val="dk1"/>
                </a:solidFill>
              </a:rPr>
              <a:t>!</a:t>
            </a:r>
            <a:r>
              <a:rPr lang="en-US" sz="2000" dirty="0" smtClean="0">
                <a:solidFill>
                  <a:schemeClr val="dk1"/>
                </a:solidFill>
              </a:rPr>
              <a:t>® and </a:t>
            </a:r>
            <a:r>
              <a:rPr lang="en-US" sz="2000" dirty="0">
                <a:solidFill>
                  <a:schemeClr val="dk1"/>
                </a:solidFill>
              </a:rPr>
              <a:t>identify “</a:t>
            </a:r>
            <a:r>
              <a:rPr lang="en-US" sz="2000" dirty="0" err="1">
                <a:solidFill>
                  <a:schemeClr val="dk1"/>
                </a:solidFill>
              </a:rPr>
              <a:t>AbilityOne</a:t>
            </a:r>
            <a:r>
              <a:rPr lang="en-US" sz="2000" dirty="0">
                <a:solidFill>
                  <a:schemeClr val="dk1"/>
                </a:solidFill>
              </a:rPr>
              <a:t>” as the manufacturer name.  Variations such as “NIB/Source America”, “</a:t>
            </a:r>
            <a:r>
              <a:rPr lang="en-US" sz="2000" dirty="0" err="1">
                <a:solidFill>
                  <a:schemeClr val="dk1"/>
                </a:solidFill>
              </a:rPr>
              <a:t>Skilcraft</a:t>
            </a:r>
            <a:r>
              <a:rPr lang="en-US" sz="2000" dirty="0">
                <a:solidFill>
                  <a:schemeClr val="dk1"/>
                </a:solidFill>
              </a:rPr>
              <a:t>” and “</a:t>
            </a:r>
            <a:r>
              <a:rPr lang="en-US" sz="2000" dirty="0" err="1">
                <a:solidFill>
                  <a:schemeClr val="dk1"/>
                </a:solidFill>
              </a:rPr>
              <a:t>JWOD</a:t>
            </a:r>
            <a:r>
              <a:rPr lang="en-US" sz="2000" dirty="0">
                <a:solidFill>
                  <a:schemeClr val="dk1"/>
                </a:solidFill>
              </a:rPr>
              <a:t>” will not be accepted.</a:t>
            </a:r>
            <a:endParaRPr sz="2000" dirty="0">
              <a:solidFill>
                <a:schemeClr val="dk1"/>
              </a:solidFill>
            </a:endParaRPr>
          </a:p>
          <a:p>
            <a:pPr marL="457200" lvl="0" indent="-381000" algn="l" rtl="0">
              <a:lnSpc>
                <a:spcPct val="115000"/>
              </a:lnSpc>
              <a:spcBef>
                <a:spcPts val="0"/>
              </a:spcBef>
              <a:spcAft>
                <a:spcPts val="0"/>
              </a:spcAft>
              <a:buClr>
                <a:srgbClr val="222222"/>
              </a:buClr>
              <a:buSzPts val="2400"/>
              <a:buChar char="•"/>
            </a:pPr>
            <a:r>
              <a:rPr lang="en-US" sz="2000" b="1" dirty="0">
                <a:solidFill>
                  <a:srgbClr val="222222"/>
                </a:solidFill>
              </a:rPr>
              <a:t>Authorized Distributor, Reseller, or Wholesaler </a:t>
            </a:r>
            <a:r>
              <a:rPr lang="en-US" sz="2000" dirty="0">
                <a:solidFill>
                  <a:srgbClr val="222222"/>
                </a:solidFill>
              </a:rPr>
              <a:t>Contractors must be an Authorized Distributor, Reseller, or Wholesaler for catalog items. </a:t>
            </a:r>
            <a:endParaRPr sz="2000" dirty="0">
              <a:solidFill>
                <a:srgbClr val="222222"/>
              </a:solidFill>
            </a:endParaRPr>
          </a:p>
          <a:p>
            <a:pPr marL="457200" lvl="0" indent="-381000" algn="l" rtl="0">
              <a:lnSpc>
                <a:spcPct val="115000"/>
              </a:lnSpc>
              <a:spcBef>
                <a:spcPts val="0"/>
              </a:spcBef>
              <a:spcAft>
                <a:spcPts val="0"/>
              </a:spcAft>
              <a:buClr>
                <a:srgbClr val="222222"/>
              </a:buClr>
              <a:buSzPts val="2400"/>
              <a:buChar char="•"/>
            </a:pPr>
            <a:r>
              <a:rPr lang="en-US" sz="2000" b="1" dirty="0">
                <a:solidFill>
                  <a:srgbClr val="222222"/>
                </a:solidFill>
              </a:rPr>
              <a:t>Grey/Black Market items</a:t>
            </a:r>
            <a:r>
              <a:rPr lang="en-US" sz="2000" dirty="0">
                <a:solidFill>
                  <a:srgbClr val="222222"/>
                </a:solidFill>
              </a:rPr>
              <a:t> Purchase, Distribution and/or sale of Grey/Black Market items are not allowed.</a:t>
            </a:r>
            <a:endParaRPr sz="2000" dirty="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8"/>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Product Substitutions</a:t>
            </a:r>
            <a:endParaRPr sz="3200" b="1" dirty="0"/>
          </a:p>
        </p:txBody>
      </p:sp>
      <p:sp>
        <p:nvSpPr>
          <p:cNvPr id="105" name="Google Shape;105;p18"/>
          <p:cNvSpPr txBox="1">
            <a:spLocks noGrp="1"/>
          </p:cNvSpPr>
          <p:nvPr>
            <p:ph type="body" idx="1"/>
          </p:nvPr>
        </p:nvSpPr>
        <p:spPr>
          <a:xfrm>
            <a:off x="457200" y="1656980"/>
            <a:ext cx="8229600" cy="4827600"/>
          </a:xfrm>
          <a:prstGeom prst="rect">
            <a:avLst/>
          </a:prstGeom>
        </p:spPr>
        <p:txBody>
          <a:bodyPr spcFirstLastPara="1" wrap="square" lIns="91425" tIns="91425" rIns="91425" bIns="91425" anchor="t" anchorCtr="0">
            <a:noAutofit/>
          </a:bodyPr>
          <a:lstStyle/>
          <a:p>
            <a:pPr marL="457200" lvl="0" indent="-355600" algn="l" rtl="0">
              <a:lnSpc>
                <a:spcPct val="115000"/>
              </a:lnSpc>
              <a:spcBef>
                <a:spcPts val="0"/>
              </a:spcBef>
              <a:spcAft>
                <a:spcPts val="0"/>
              </a:spcAft>
              <a:buClr>
                <a:srgbClr val="222222"/>
              </a:buClr>
              <a:buSzPts val="2000"/>
              <a:buChar char="•"/>
            </a:pPr>
            <a:r>
              <a:rPr lang="en-US" sz="2000" b="1">
                <a:solidFill>
                  <a:srgbClr val="222222"/>
                </a:solidFill>
              </a:rPr>
              <a:t>Product substitutions and products on back order </a:t>
            </a:r>
            <a:r>
              <a:rPr lang="en-US" sz="2000">
                <a:solidFill>
                  <a:srgbClr val="222222"/>
                </a:solidFill>
              </a:rPr>
              <a:t>No product(s) shall be substituted unless specifically approved by the ordering office.  If an item is on backorder, the contractor shall contact the customer for further instructions prior to order cancellation.</a:t>
            </a:r>
            <a:endParaRPr sz="2000">
              <a:solidFill>
                <a:srgbClr val="222222"/>
              </a:solidFill>
            </a:endParaRPr>
          </a:p>
          <a:p>
            <a:pPr marL="457200" lvl="0" indent="-355600" algn="l" rtl="0">
              <a:lnSpc>
                <a:spcPct val="115000"/>
              </a:lnSpc>
              <a:spcBef>
                <a:spcPts val="0"/>
              </a:spcBef>
              <a:spcAft>
                <a:spcPts val="0"/>
              </a:spcAft>
              <a:buClr>
                <a:srgbClr val="222222"/>
              </a:buClr>
              <a:buSzPts val="2000"/>
              <a:buChar char="•"/>
            </a:pPr>
            <a:r>
              <a:rPr lang="en-US" sz="2000" b="1">
                <a:solidFill>
                  <a:srgbClr val="222222"/>
                </a:solidFill>
              </a:rPr>
              <a:t>Product duplications </a:t>
            </a:r>
            <a:r>
              <a:rPr lang="en-US" sz="2000">
                <a:solidFill>
                  <a:srgbClr val="222222"/>
                </a:solidFill>
              </a:rPr>
              <a:t>Offerors with more than one supplier must ensure that there are no duplications of the exact same products by the same manufacturers for the items being proposed.  </a:t>
            </a:r>
            <a:endParaRPr sz="2000">
              <a:solidFill>
                <a:srgbClr val="222222"/>
              </a:solidFill>
            </a:endParaRPr>
          </a:p>
          <a:p>
            <a:pPr marL="0" lvl="0" indent="0" algn="l" rtl="0">
              <a:lnSpc>
                <a:spcPct val="115000"/>
              </a:lnSpc>
              <a:spcBef>
                <a:spcPts val="0"/>
              </a:spcBef>
              <a:spcAft>
                <a:spcPts val="0"/>
              </a:spcAft>
              <a:buNone/>
            </a:pPr>
            <a:endParaRPr sz="2000">
              <a:solidFill>
                <a:srgbClr val="222222"/>
              </a:solidFill>
            </a:endParaRPr>
          </a:p>
          <a:p>
            <a:pPr marL="0" lvl="0" indent="0" algn="l" rtl="0">
              <a:lnSpc>
                <a:spcPct val="115000"/>
              </a:lnSpc>
              <a:spcBef>
                <a:spcPts val="0"/>
              </a:spcBef>
              <a:spcAft>
                <a:spcPts val="0"/>
              </a:spcAft>
              <a:buNone/>
            </a:pPr>
            <a:endParaRPr sz="2000" b="1">
              <a:solidFill>
                <a:srgbClr val="22222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graphicFrame>
        <p:nvGraphicFramePr>
          <p:cNvPr id="111" name="Google Shape;111;p19" descr="Table comparing offer and award requirements for TDR versus non-TDR requirements." title="Offer and Award Requirements"/>
          <p:cNvGraphicFramePr/>
          <p:nvPr>
            <p:extLst>
              <p:ext uri="{D42A27DB-BD31-4B8C-83A1-F6EECF244321}">
                <p14:modId xmlns:p14="http://schemas.microsoft.com/office/powerpoint/2010/main" val="4210577602"/>
              </p:ext>
            </p:extLst>
          </p:nvPr>
        </p:nvGraphicFramePr>
        <p:xfrm>
          <a:off x="80950" y="838196"/>
          <a:ext cx="8982075" cy="5399422"/>
        </p:xfrm>
        <a:graphic>
          <a:graphicData uri="http://schemas.openxmlformats.org/drawingml/2006/table">
            <a:tbl>
              <a:tblPr firstRow="1">
                <a:noFill/>
                <a:tableStyleId>{3C2FB715-B568-4DBE-800E-E21504896356}</a:tableStyleId>
              </a:tblPr>
              <a:tblGrid>
                <a:gridCol w="4567250"/>
                <a:gridCol w="4414825"/>
              </a:tblGrid>
              <a:tr h="304804">
                <a:tc>
                  <a:txBody>
                    <a:bodyPr/>
                    <a:lstStyle/>
                    <a:p>
                      <a:pPr marL="0" lvl="0" indent="0" algn="ctr" rtl="0">
                        <a:lnSpc>
                          <a:spcPct val="115000"/>
                        </a:lnSpc>
                        <a:spcBef>
                          <a:spcPts val="0"/>
                        </a:spcBef>
                        <a:spcAft>
                          <a:spcPts val="0"/>
                        </a:spcAft>
                        <a:buNone/>
                      </a:pPr>
                      <a:r>
                        <a:rPr lang="en-US" sz="1200" b="1" dirty="0"/>
                        <a:t>Transactional Data </a:t>
                      </a:r>
                      <a:r>
                        <a:rPr lang="en-US" sz="1200" b="1" dirty="0" smtClean="0"/>
                        <a:t>Reporting (TDR)</a:t>
                      </a:r>
                      <a:endParaRPr sz="1200" b="1" dirty="0"/>
                    </a:p>
                  </a:txBody>
                  <a:tcPr marL="73025" marR="73025" marT="68575" marB="68575">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200" b="1" dirty="0"/>
                        <a:t>Traditional </a:t>
                      </a:r>
                      <a:r>
                        <a:rPr lang="en-US" sz="1200" b="1" dirty="0" smtClean="0"/>
                        <a:t>– Non TDR</a:t>
                      </a:r>
                      <a:endParaRPr sz="1200" b="1" dirty="0"/>
                    </a:p>
                  </a:txBody>
                  <a:tcPr marL="73025" marR="73025" marT="68575" marB="68575">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299985">
                <a:tc>
                  <a:txBody>
                    <a:bodyPr/>
                    <a:lstStyle/>
                    <a:p>
                      <a:pPr marL="0" lvl="0" indent="0" algn="ctr" rtl="0">
                        <a:lnSpc>
                          <a:spcPct val="115000"/>
                        </a:lnSpc>
                        <a:spcBef>
                          <a:spcPts val="0"/>
                        </a:spcBef>
                        <a:spcAft>
                          <a:spcPts val="0"/>
                        </a:spcAft>
                        <a:buNone/>
                      </a:pPr>
                      <a:r>
                        <a:rPr lang="en-US" sz="1050" dirty="0" err="1"/>
                        <a:t>CSP</a:t>
                      </a:r>
                      <a:r>
                        <a:rPr lang="en-US" sz="1050" dirty="0"/>
                        <a:t> disclosure is not required with submission of an offer or after award</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a:t>CSP disclosure must be submitted with offer, with certain modification requests, and may be required prior to exercise of option periods</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370187">
                <a:tc>
                  <a:txBody>
                    <a:bodyPr/>
                    <a:lstStyle/>
                    <a:p>
                      <a:pPr marL="0" lvl="0" indent="0" algn="ctr" rtl="0">
                        <a:lnSpc>
                          <a:spcPct val="115000"/>
                        </a:lnSpc>
                        <a:spcBef>
                          <a:spcPts val="0"/>
                        </a:spcBef>
                        <a:spcAft>
                          <a:spcPts val="0"/>
                        </a:spcAft>
                        <a:buNone/>
                      </a:pPr>
                      <a:r>
                        <a:rPr lang="en-US" sz="1050" dirty="0" err="1"/>
                        <a:t>MFC</a:t>
                      </a:r>
                      <a:r>
                        <a:rPr lang="en-US" sz="1050" dirty="0"/>
                        <a:t>/BOA information is not required with submission of an offer or after award</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err="1"/>
                        <a:t>MFC</a:t>
                      </a:r>
                      <a:r>
                        <a:rPr lang="en-US" sz="1050" dirty="0"/>
                        <a:t>/BOA information must be submitted with offer and with certain modification requests</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169791">
                <a:tc>
                  <a:txBody>
                    <a:bodyPr/>
                    <a:lstStyle/>
                    <a:p>
                      <a:pPr marL="0" lvl="0" indent="0" algn="ctr" rtl="0">
                        <a:lnSpc>
                          <a:spcPct val="115000"/>
                        </a:lnSpc>
                        <a:spcBef>
                          <a:spcPts val="0"/>
                        </a:spcBef>
                        <a:spcAft>
                          <a:spcPts val="0"/>
                        </a:spcAft>
                        <a:buNone/>
                      </a:pPr>
                      <a:r>
                        <a:rPr lang="en-US" sz="1050" dirty="0"/>
                        <a:t>No </a:t>
                      </a:r>
                      <a:r>
                        <a:rPr lang="en-US" sz="1050" dirty="0" err="1"/>
                        <a:t>MFC</a:t>
                      </a:r>
                      <a:r>
                        <a:rPr lang="en-US" sz="1050" dirty="0"/>
                        <a:t>/BOA is identified at time of award</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a:t>MFC/BOA is identified at time of award</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382018">
                <a:tc>
                  <a:txBody>
                    <a:bodyPr/>
                    <a:lstStyle/>
                    <a:p>
                      <a:pPr marL="0" lvl="0" indent="0" algn="ctr" rtl="0">
                        <a:lnSpc>
                          <a:spcPct val="115000"/>
                        </a:lnSpc>
                        <a:spcBef>
                          <a:spcPts val="0"/>
                        </a:spcBef>
                        <a:spcAft>
                          <a:spcPts val="0"/>
                        </a:spcAft>
                        <a:buNone/>
                      </a:pPr>
                      <a:r>
                        <a:rPr lang="en-US" sz="1050" dirty="0"/>
                        <a:t>No </a:t>
                      </a:r>
                      <a:r>
                        <a:rPr lang="en-US" sz="1050" dirty="0" err="1"/>
                        <a:t>MFC</a:t>
                      </a:r>
                      <a:r>
                        <a:rPr lang="en-US" sz="1050" dirty="0"/>
                        <a:t>/BOA discount relationship is established at time of award, and tracking of price reductions is not required</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a:t>MFC/BOA price/discount relationship is established at time of award and must be maintained throughout the life of the contract</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334022">
                <a:tc>
                  <a:txBody>
                    <a:bodyPr/>
                    <a:lstStyle/>
                    <a:p>
                      <a:pPr marL="0" lvl="0" indent="0" algn="ctr" rtl="0">
                        <a:lnSpc>
                          <a:spcPct val="115000"/>
                        </a:lnSpc>
                        <a:spcBef>
                          <a:spcPts val="0"/>
                        </a:spcBef>
                        <a:spcAft>
                          <a:spcPts val="0"/>
                        </a:spcAft>
                        <a:buNone/>
                      </a:pPr>
                      <a:r>
                        <a:rPr lang="en-US" sz="1050" dirty="0"/>
                        <a:t>Tracking of price reduction violations is not required (see </a:t>
                      </a:r>
                      <a:r>
                        <a:rPr lang="en-US" sz="1050" dirty="0" err="1"/>
                        <a:t>GSAR</a:t>
                      </a:r>
                      <a:r>
                        <a:rPr lang="en-US" sz="1050" dirty="0"/>
                        <a:t> clause </a:t>
                      </a:r>
                      <a:r>
                        <a:rPr lang="en-US" sz="1050" dirty="0" smtClean="0"/>
                        <a:t>552.238-81 </a:t>
                      </a:r>
                      <a:r>
                        <a:rPr lang="en-US" sz="1050" dirty="0"/>
                        <a:t>Price Reductions ALTERNATE I)</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a:t>Vendor is required to track price reduction violations pursuant to </a:t>
                      </a:r>
                      <a:r>
                        <a:rPr lang="en-US" sz="1050" dirty="0" err="1"/>
                        <a:t>GSAR</a:t>
                      </a:r>
                      <a:r>
                        <a:rPr lang="en-US" sz="1050" dirty="0"/>
                        <a:t> clause </a:t>
                      </a:r>
                      <a:r>
                        <a:rPr lang="en-US" sz="1050" dirty="0" smtClean="0"/>
                        <a:t>552.238-81 </a:t>
                      </a:r>
                      <a:r>
                        <a:rPr lang="en-US" sz="1050" dirty="0"/>
                        <a:t>Price Reductions</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209826">
                <a:tc>
                  <a:txBody>
                    <a:bodyPr/>
                    <a:lstStyle/>
                    <a:p>
                      <a:pPr marL="0" lvl="0" indent="0" algn="ctr" rtl="0">
                        <a:lnSpc>
                          <a:spcPct val="115000"/>
                        </a:lnSpc>
                        <a:spcBef>
                          <a:spcPts val="0"/>
                        </a:spcBef>
                        <a:spcAft>
                          <a:spcPts val="0"/>
                        </a:spcAft>
                        <a:buNone/>
                      </a:pPr>
                      <a:r>
                        <a:rPr lang="en-US" sz="1050" dirty="0"/>
                        <a:t>Offer is evaluated in accordance with </a:t>
                      </a:r>
                      <a:r>
                        <a:rPr lang="en-US" sz="1050" dirty="0" err="1"/>
                        <a:t>GSAR</a:t>
                      </a:r>
                      <a:r>
                        <a:rPr lang="en-US" sz="1050" dirty="0"/>
                        <a:t> 538.270-2 </a:t>
                      </a:r>
                      <a:r>
                        <a:rPr lang="en-US" sz="1050" i="1" dirty="0"/>
                        <a:t>Evaluation of offers with access to transactional data</a:t>
                      </a:r>
                      <a:endParaRPr sz="1050" i="1"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a:t>Offer is evaluated in accordance with </a:t>
                      </a:r>
                      <a:r>
                        <a:rPr lang="en-US" sz="1050" dirty="0" err="1"/>
                        <a:t>GSAR</a:t>
                      </a:r>
                      <a:r>
                        <a:rPr lang="en-US" sz="1050" dirty="0"/>
                        <a:t> 538.270-1 </a:t>
                      </a:r>
                      <a:r>
                        <a:rPr lang="en-US" sz="1050" i="1" dirty="0"/>
                        <a:t>Evaluation of offers without access to transactional data</a:t>
                      </a:r>
                      <a:endParaRPr sz="1050" i="1"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404632">
                <a:tc>
                  <a:txBody>
                    <a:bodyPr/>
                    <a:lstStyle/>
                    <a:p>
                      <a:pPr marL="0" lvl="0" indent="0" algn="ctr" rtl="0">
                        <a:lnSpc>
                          <a:spcPct val="115000"/>
                        </a:lnSpc>
                        <a:spcBef>
                          <a:spcPts val="0"/>
                        </a:spcBef>
                        <a:spcAft>
                          <a:spcPts val="0"/>
                        </a:spcAft>
                        <a:buNone/>
                      </a:pPr>
                      <a:r>
                        <a:rPr lang="en-US" sz="1050" dirty="0"/>
                        <a:t>Vendors are required to report information on </a:t>
                      </a:r>
                      <a:r>
                        <a:rPr lang="en-US" sz="1050" dirty="0" smtClean="0"/>
                        <a:t>14 </a:t>
                      </a:r>
                      <a:r>
                        <a:rPr lang="en-US" sz="1050" dirty="0"/>
                        <a:t>transactional data elements (see </a:t>
                      </a:r>
                      <a:r>
                        <a:rPr lang="en-US" sz="1050" dirty="0" err="1"/>
                        <a:t>GSAR</a:t>
                      </a:r>
                      <a:r>
                        <a:rPr lang="en-US" sz="1050" dirty="0"/>
                        <a:t> clause </a:t>
                      </a:r>
                      <a:r>
                        <a:rPr lang="en-US" sz="1050" dirty="0" smtClean="0"/>
                        <a:t>552.238-80 </a:t>
                      </a:r>
                      <a:r>
                        <a:rPr lang="en-US" sz="1050" dirty="0"/>
                        <a:t>Industrial Funding Fee and Sales Reporting ALTERNATE I)</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smtClean="0"/>
                        <a:t>Not Applicable</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264434">
                <a:tc>
                  <a:txBody>
                    <a:bodyPr/>
                    <a:lstStyle/>
                    <a:p>
                      <a:pPr marL="0" lvl="0" indent="0" algn="ctr" rtl="0">
                        <a:lnSpc>
                          <a:spcPct val="115000"/>
                        </a:lnSpc>
                        <a:spcBef>
                          <a:spcPts val="0"/>
                        </a:spcBef>
                        <a:spcAft>
                          <a:spcPts val="0"/>
                        </a:spcAft>
                        <a:buNone/>
                      </a:pPr>
                      <a:r>
                        <a:rPr lang="en-US" sz="1050"/>
                        <a:t>Transactional data reporting is required on a monthly basis, due 30 days after the end of each month</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a:t>Not Applicable</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0">
                <a:tc>
                  <a:txBody>
                    <a:bodyPr/>
                    <a:lstStyle/>
                    <a:p>
                      <a:pPr marL="0" lvl="0" indent="0" algn="ctr" rtl="0">
                        <a:lnSpc>
                          <a:spcPct val="115000"/>
                        </a:lnSpc>
                        <a:spcBef>
                          <a:spcPts val="0"/>
                        </a:spcBef>
                        <a:spcAft>
                          <a:spcPts val="0"/>
                        </a:spcAft>
                        <a:buNone/>
                      </a:pPr>
                      <a:r>
                        <a:rPr lang="en-US" sz="1050"/>
                        <a:t>Not Applicable</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a:t>Contractors are required to report total aggregate contract sales, by SIN, on a quarterly basis, due 30 days after the end of each quarter</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r h="502803">
                <a:tc>
                  <a:txBody>
                    <a:bodyPr/>
                    <a:lstStyle/>
                    <a:p>
                      <a:pPr marL="0" lvl="0" indent="0" algn="ctr" rtl="0">
                        <a:lnSpc>
                          <a:spcPct val="115000"/>
                        </a:lnSpc>
                        <a:spcBef>
                          <a:spcPts val="0"/>
                        </a:spcBef>
                        <a:spcAft>
                          <a:spcPts val="0"/>
                        </a:spcAft>
                        <a:buNone/>
                      </a:pPr>
                      <a:r>
                        <a:rPr lang="en-US" sz="1050"/>
                        <a:t>IFF must be remitted no later than 30 days after the end of each business quarter</a:t>
                      </a:r>
                      <a:endParaRPr sz="105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err="1"/>
                        <a:t>IFF</a:t>
                      </a:r>
                      <a:r>
                        <a:rPr lang="en-US" sz="1050" dirty="0"/>
                        <a:t> must be remitted no later than 30 days after the end of each business quarter</a:t>
                      </a:r>
                      <a:endParaRPr sz="1050" dirty="0"/>
                    </a:p>
                  </a:txBody>
                  <a:tcPr marL="73025" marR="73025" marT="68575" marB="68575" anchor="ctr">
                    <a:lnL w="12575" cap="flat" cmpd="sng">
                      <a:solidFill>
                        <a:srgbClr val="000000"/>
                      </a:solidFill>
                      <a:prstDash val="solid"/>
                      <a:round/>
                      <a:headEnd type="none" w="sm" len="sm"/>
                      <a:tailEnd type="none" w="sm" len="sm"/>
                    </a:lnL>
                    <a:lnR w="12575" cap="flat" cmpd="sng">
                      <a:solidFill>
                        <a:srgbClr val="000000"/>
                      </a:solidFill>
                      <a:prstDash val="solid"/>
                      <a:round/>
                      <a:headEnd type="none" w="sm" len="sm"/>
                      <a:tailEnd type="none" w="sm" len="sm"/>
                    </a:lnR>
                    <a:lnT w="12575" cap="flat" cmpd="sng">
                      <a:solidFill>
                        <a:srgbClr val="000000"/>
                      </a:solidFill>
                      <a:prstDash val="solid"/>
                      <a:round/>
                      <a:headEnd type="none" w="sm" len="sm"/>
                      <a:tailEnd type="none" w="sm" len="sm"/>
                    </a:lnT>
                    <a:lnB w="12575" cap="flat" cmpd="sng">
                      <a:solidFill>
                        <a:srgbClr val="000000"/>
                      </a:solidFill>
                      <a:prstDash val="solid"/>
                      <a:round/>
                      <a:headEnd type="none" w="sm" len="sm"/>
                      <a:tailEnd type="none" w="sm" len="sm"/>
                    </a:lnB>
                  </a:tcPr>
                </a:tc>
              </a:tr>
            </a:tbl>
          </a:graphicData>
        </a:graphic>
      </p:graphicFrame>
      <p:sp>
        <p:nvSpPr>
          <p:cNvPr id="2" name="Title 1"/>
          <p:cNvSpPr>
            <a:spLocks noGrp="1"/>
          </p:cNvSpPr>
          <p:nvPr>
            <p:ph type="title"/>
          </p:nvPr>
        </p:nvSpPr>
        <p:spPr>
          <a:xfrm>
            <a:off x="457200" y="152400"/>
            <a:ext cx="8229600" cy="469053"/>
          </a:xfrm>
        </p:spPr>
        <p:txBody>
          <a:bodyPr/>
          <a:lstStyle/>
          <a:p>
            <a:pPr algn="ctr" rtl="0">
              <a:buNone/>
            </a:pPr>
            <a:r>
              <a:rPr lang="en-US" sz="3200" b="1" i="0" dirty="0" smtClean="0">
                <a:solidFill>
                  <a:srgbClr val="000000"/>
                </a:solidFill>
                <a:effectLst/>
                <a:latin typeface="Arial"/>
                <a:ea typeface="Arial"/>
                <a:cs typeface="Arial"/>
              </a:rPr>
              <a:t>Offer/ Award Requirements</a:t>
            </a:r>
            <a:endParaRPr lang="en-US" sz="4400" dirty="0" smtClean="0">
              <a:effectLst/>
            </a:endParaRPr>
          </a:p>
          <a:p>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graphicFrame>
        <p:nvGraphicFramePr>
          <p:cNvPr id="117" name="Google Shape;117;p20" title="Table comparing clauses and provisions for TDR and non TDR offers"/>
          <p:cNvGraphicFramePr/>
          <p:nvPr>
            <p:extLst>
              <p:ext uri="{D42A27DB-BD31-4B8C-83A1-F6EECF244321}">
                <p14:modId xmlns:p14="http://schemas.microsoft.com/office/powerpoint/2010/main" val="3879314897"/>
              </p:ext>
            </p:extLst>
          </p:nvPr>
        </p:nvGraphicFramePr>
        <p:xfrm>
          <a:off x="152400" y="1066800"/>
          <a:ext cx="8945625" cy="3920426"/>
        </p:xfrm>
        <a:graphic>
          <a:graphicData uri="http://schemas.openxmlformats.org/drawingml/2006/table">
            <a:tbl>
              <a:tblPr firstRow="1">
                <a:noFill/>
                <a:tableStyleId>{DC511307-7D5E-4A47-9ED7-B12CAB42F8D3}</a:tableStyleId>
              </a:tblPr>
              <a:tblGrid>
                <a:gridCol w="4427375"/>
                <a:gridCol w="4518250"/>
              </a:tblGrid>
              <a:tr h="304800">
                <a:tc>
                  <a:txBody>
                    <a:bodyPr/>
                    <a:lstStyle/>
                    <a:p>
                      <a:pPr marL="0" lvl="0" indent="228600" algn="ctr" rtl="0">
                        <a:lnSpc>
                          <a:spcPct val="115000"/>
                        </a:lnSpc>
                        <a:spcBef>
                          <a:spcPts val="0"/>
                        </a:spcBef>
                        <a:spcAft>
                          <a:spcPts val="0"/>
                        </a:spcAft>
                        <a:buNone/>
                      </a:pPr>
                      <a:r>
                        <a:rPr lang="en-US" sz="1200" b="1" dirty="0"/>
                        <a:t>Transactional Data Reporting (TDR</a:t>
                      </a:r>
                      <a:r>
                        <a:rPr lang="en-US" sz="1200" b="1" dirty="0" smtClean="0"/>
                        <a:t>)</a:t>
                      </a:r>
                      <a:endParaRPr sz="1200" b="1" dirty="0"/>
                    </a:p>
                  </a:txBody>
                  <a:tcPr marL="76200" marR="76200" marT="66675" marB="6667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200" b="1" dirty="0"/>
                        <a:t>Traditional </a:t>
                      </a:r>
                      <a:r>
                        <a:rPr lang="en-US" sz="1200" b="1" dirty="0" smtClean="0"/>
                        <a:t>– Non TDR</a:t>
                      </a:r>
                      <a:endParaRPr sz="1200" b="1" dirty="0"/>
                    </a:p>
                  </a:txBody>
                  <a:tcPr marL="76200" marR="76200" marT="66675" marB="6667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0">
                <a:tc>
                  <a:txBody>
                    <a:bodyPr/>
                    <a:lstStyle/>
                    <a:p>
                      <a:pPr marL="0" lvl="0" indent="228600" algn="ctr" rtl="0">
                        <a:lnSpc>
                          <a:spcPct val="115000"/>
                        </a:lnSpc>
                        <a:spcBef>
                          <a:spcPts val="0"/>
                        </a:spcBef>
                        <a:spcAft>
                          <a:spcPts val="0"/>
                        </a:spcAft>
                        <a:buNone/>
                      </a:pPr>
                      <a:r>
                        <a:rPr lang="en-US" sz="1050" dirty="0"/>
                        <a:t>Not Applicable</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smtClean="0"/>
                        <a:t>I-FSS-972 </a:t>
                      </a:r>
                      <a:r>
                        <a:rPr lang="en-US" sz="1050" dirty="0"/>
                        <a:t>Preparation of Offer (Multiple Award Schedule)</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0">
                <a:tc>
                  <a:txBody>
                    <a:bodyPr/>
                    <a:lstStyle/>
                    <a:p>
                      <a:pPr marL="0" lvl="0" indent="228600" algn="ctr" rtl="0">
                        <a:lnSpc>
                          <a:spcPct val="115000"/>
                        </a:lnSpc>
                        <a:spcBef>
                          <a:spcPts val="0"/>
                        </a:spcBef>
                        <a:spcAft>
                          <a:spcPts val="0"/>
                        </a:spcAft>
                        <a:buNone/>
                      </a:pPr>
                      <a:r>
                        <a:rPr lang="en-US" sz="1050" dirty="0"/>
                        <a:t>Not Applicable</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a:t>552.215-72 Price Adjustment – Failure to Provide Accurate Information</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289877">
                <a:tc>
                  <a:txBody>
                    <a:bodyPr/>
                    <a:lstStyle/>
                    <a:p>
                      <a:pPr marL="0" lvl="0" indent="228600" algn="ctr" rtl="0">
                        <a:lnSpc>
                          <a:spcPct val="115000"/>
                        </a:lnSpc>
                        <a:spcBef>
                          <a:spcPts val="0"/>
                        </a:spcBef>
                        <a:spcAft>
                          <a:spcPts val="0"/>
                        </a:spcAft>
                        <a:buNone/>
                      </a:pPr>
                      <a:r>
                        <a:rPr lang="en-US" sz="1050" dirty="0"/>
                        <a:t>552.216-70 Economic Price Adjustment – </a:t>
                      </a:r>
                      <a:r>
                        <a:rPr lang="en-US" sz="1050" dirty="0" err="1"/>
                        <a:t>FSS</a:t>
                      </a:r>
                      <a:r>
                        <a:rPr lang="en-US" sz="1050" dirty="0"/>
                        <a:t> Multiple Award Schedule Contracts DEVIATION II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a:t>552.216-70 Economic Price Adjustment – </a:t>
                      </a:r>
                      <a:r>
                        <a:rPr lang="en-US" sz="1050" dirty="0" err="1"/>
                        <a:t>FSS</a:t>
                      </a:r>
                      <a:r>
                        <a:rPr lang="en-US" sz="1050" dirty="0"/>
                        <a:t> Multiple Award Schedule Contracts ALTERNATE 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185102">
                <a:tc>
                  <a:txBody>
                    <a:bodyPr/>
                    <a:lstStyle/>
                    <a:p>
                      <a:pPr marL="0" lvl="0" indent="228600" algn="ctr" rtl="0">
                        <a:lnSpc>
                          <a:spcPct val="115000"/>
                        </a:lnSpc>
                        <a:spcBef>
                          <a:spcPts val="0"/>
                        </a:spcBef>
                        <a:spcAft>
                          <a:spcPts val="0"/>
                        </a:spcAft>
                        <a:buNone/>
                      </a:pPr>
                      <a:r>
                        <a:rPr lang="en-US" sz="1050" dirty="0" smtClean="0"/>
                        <a:t>552.238-80 </a:t>
                      </a:r>
                      <a:r>
                        <a:rPr lang="en-US" sz="1050" dirty="0"/>
                        <a:t>Industrial Funding Fee and Sales Reporting </a:t>
                      </a:r>
                      <a:endParaRPr sz="1050" dirty="0"/>
                    </a:p>
                    <a:p>
                      <a:pPr marL="0" lvl="0" indent="228600" algn="ctr" rtl="0">
                        <a:lnSpc>
                          <a:spcPct val="115000"/>
                        </a:lnSpc>
                        <a:spcBef>
                          <a:spcPts val="0"/>
                        </a:spcBef>
                        <a:spcAft>
                          <a:spcPts val="0"/>
                        </a:spcAft>
                        <a:buNone/>
                      </a:pPr>
                      <a:r>
                        <a:rPr lang="en-US" sz="1050" dirty="0"/>
                        <a:t> ALTERNATE 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smtClean="0"/>
                        <a:t>552.238-80 </a:t>
                      </a:r>
                      <a:r>
                        <a:rPr lang="en-US" sz="1050" dirty="0"/>
                        <a:t>Industrial Funding Fee and Sales Reporting</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0">
                <a:tc>
                  <a:txBody>
                    <a:bodyPr/>
                    <a:lstStyle/>
                    <a:p>
                      <a:pPr marL="0" lvl="0" indent="228600" algn="ctr" rtl="0">
                        <a:lnSpc>
                          <a:spcPct val="115000"/>
                        </a:lnSpc>
                        <a:spcBef>
                          <a:spcPts val="0"/>
                        </a:spcBef>
                        <a:spcAft>
                          <a:spcPts val="0"/>
                        </a:spcAft>
                        <a:buNone/>
                      </a:pPr>
                      <a:r>
                        <a:rPr lang="en-US" sz="1050" dirty="0" smtClean="0"/>
                        <a:t>552.238-81 </a:t>
                      </a:r>
                      <a:r>
                        <a:rPr lang="en-US" sz="1050" dirty="0"/>
                        <a:t>Price </a:t>
                      </a:r>
                      <a:r>
                        <a:rPr lang="en-US" sz="1050" dirty="0" smtClean="0"/>
                        <a:t>Reductions ALTERNATE </a:t>
                      </a:r>
                      <a:r>
                        <a:rPr lang="en-US" sz="1050" dirty="0"/>
                        <a:t>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smtClean="0"/>
                        <a:t>552.238-81 </a:t>
                      </a:r>
                      <a:r>
                        <a:rPr lang="en-US" sz="1050" dirty="0"/>
                        <a:t>Price Reductions</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204152">
                <a:tc>
                  <a:txBody>
                    <a:bodyPr/>
                    <a:lstStyle/>
                    <a:p>
                      <a:pPr marL="0" lvl="0" indent="228600" algn="ctr" rtl="0">
                        <a:lnSpc>
                          <a:spcPct val="115000"/>
                        </a:lnSpc>
                        <a:spcBef>
                          <a:spcPts val="0"/>
                        </a:spcBef>
                        <a:spcAft>
                          <a:spcPts val="0"/>
                        </a:spcAft>
                        <a:buNone/>
                      </a:pPr>
                      <a:r>
                        <a:rPr lang="en-US" sz="1050" dirty="0" smtClean="0"/>
                        <a:t>552.238-82 </a:t>
                      </a:r>
                      <a:r>
                        <a:rPr lang="en-US" sz="1050" dirty="0" smtClean="0"/>
                        <a:t>Modification </a:t>
                      </a:r>
                      <a:r>
                        <a:rPr lang="en-US" sz="1050" dirty="0"/>
                        <a:t>(Federal Supply Schedule) ALTERNATE II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smtClean="0"/>
                        <a:t>552.238-82 </a:t>
                      </a:r>
                      <a:r>
                        <a:rPr lang="en-US" sz="1050" dirty="0"/>
                        <a:t>Modification (Federal Supply Schedule</a:t>
                      </a:r>
                      <a:r>
                        <a:rPr lang="en-US" sz="1050" dirty="0" smtClean="0"/>
                        <a:t>) ALTERNATE </a:t>
                      </a:r>
                      <a:r>
                        <a:rPr lang="en-US" sz="1050" dirty="0"/>
                        <a:t>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285305">
                <a:tc>
                  <a:txBody>
                    <a:bodyPr/>
                    <a:lstStyle/>
                    <a:p>
                      <a:pPr marL="0" lvl="0" indent="228600" algn="ctr" rtl="0">
                        <a:lnSpc>
                          <a:spcPct val="115000"/>
                        </a:lnSpc>
                        <a:spcBef>
                          <a:spcPts val="0"/>
                        </a:spcBef>
                        <a:spcAft>
                          <a:spcPts val="0"/>
                        </a:spcAft>
                        <a:buNone/>
                      </a:pPr>
                      <a:r>
                        <a:rPr lang="en-US" sz="1050" dirty="0"/>
                        <a:t>I-FSS-969 Economic Price Adjustment – </a:t>
                      </a:r>
                      <a:r>
                        <a:rPr lang="en-US" sz="1050" dirty="0" err="1"/>
                        <a:t>FSS</a:t>
                      </a:r>
                      <a:r>
                        <a:rPr lang="en-US" sz="1050" dirty="0"/>
                        <a:t> Multiple Award Schedule ALTERNATE II</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050" dirty="0"/>
                        <a:t>I-FSS-969 Economic Price Adjustment – </a:t>
                      </a:r>
                      <a:r>
                        <a:rPr lang="en-US" sz="1050" dirty="0" err="1"/>
                        <a:t>FSS</a:t>
                      </a:r>
                      <a:r>
                        <a:rPr lang="en-US" sz="1050" dirty="0"/>
                        <a:t> Multiple Award Schedule</a:t>
                      </a:r>
                      <a:endParaRPr sz="1050" dirty="0"/>
                    </a:p>
                  </a:txBody>
                  <a:tcPr marL="76200" marR="76200" marT="66675" marB="66675"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332930">
                <a:tc>
                  <a:txBody>
                    <a:bodyPr/>
                    <a:lstStyle/>
                    <a:p>
                      <a:pPr marL="0" lvl="0" indent="228600" algn="ctr" rtl="0">
                        <a:lnSpc>
                          <a:spcPct val="115000"/>
                        </a:lnSpc>
                        <a:spcBef>
                          <a:spcPts val="0"/>
                        </a:spcBef>
                        <a:spcAft>
                          <a:spcPts val="0"/>
                        </a:spcAft>
                        <a:buNone/>
                      </a:pPr>
                      <a:r>
                        <a:rPr lang="en-US" sz="1050" dirty="0" smtClean="0"/>
                        <a:t>SCP-FSS-001 </a:t>
                      </a:r>
                      <a:r>
                        <a:rPr lang="en-US" sz="1050" dirty="0"/>
                        <a:t>Instructions Applicable to </a:t>
                      </a:r>
                      <a:r>
                        <a:rPr lang="en-US" sz="1050" dirty="0" smtClean="0"/>
                        <a:t>All Offerors</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a:t>SCP-FSS-001-N Instructions Applicable to </a:t>
                      </a:r>
                      <a:r>
                        <a:rPr lang="en-US" sz="1050" dirty="0" smtClean="0"/>
                        <a:t>All </a:t>
                      </a:r>
                      <a:r>
                        <a:rPr lang="en-US" sz="1050" dirty="0"/>
                        <a:t>Offerors</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r h="0">
                <a:tc>
                  <a:txBody>
                    <a:bodyPr/>
                    <a:lstStyle/>
                    <a:p>
                      <a:pPr marL="0" lvl="0" indent="228600" algn="ctr" rtl="0">
                        <a:lnSpc>
                          <a:spcPct val="115000"/>
                        </a:lnSpc>
                        <a:spcBef>
                          <a:spcPts val="0"/>
                        </a:spcBef>
                        <a:spcAft>
                          <a:spcPts val="0"/>
                        </a:spcAft>
                        <a:buNone/>
                      </a:pPr>
                      <a:r>
                        <a:rPr lang="en-US" sz="1050" dirty="0"/>
                        <a:t>Not Applicable</a:t>
                      </a:r>
                      <a:endParaRPr sz="1050" dirty="0"/>
                    </a:p>
                  </a:txBody>
                  <a:tcPr marL="76200" marR="76200" marT="66675" marB="66675"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228600" algn="ctr" rtl="0">
                        <a:lnSpc>
                          <a:spcPct val="115000"/>
                        </a:lnSpc>
                        <a:spcBef>
                          <a:spcPts val="0"/>
                        </a:spcBef>
                        <a:spcAft>
                          <a:spcPts val="0"/>
                        </a:spcAft>
                        <a:buNone/>
                      </a:pPr>
                      <a:r>
                        <a:rPr lang="en-US" sz="1050" dirty="0"/>
                        <a:t>CSP-1 Commercial Sales Practices Format</a:t>
                      </a:r>
                      <a:endParaRPr sz="1050" dirty="0"/>
                    </a:p>
                  </a:txBody>
                  <a:tcPr marL="76200" marR="76200" marT="66675" marB="66675"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r>
            </a:tbl>
          </a:graphicData>
        </a:graphic>
      </p:graphicFrame>
      <p:sp>
        <p:nvSpPr>
          <p:cNvPr id="2" name="Title 1"/>
          <p:cNvSpPr>
            <a:spLocks noGrp="1"/>
          </p:cNvSpPr>
          <p:nvPr>
            <p:ph type="title"/>
          </p:nvPr>
        </p:nvSpPr>
        <p:spPr/>
        <p:txBody>
          <a:bodyPr/>
          <a:lstStyle/>
          <a:p>
            <a:pPr algn="ctr" rtl="0">
              <a:buNone/>
            </a:pPr>
            <a:r>
              <a:rPr lang="en-US" sz="3200" b="1" i="0" dirty="0" smtClean="0">
                <a:solidFill>
                  <a:srgbClr val="000000"/>
                </a:solidFill>
                <a:effectLst/>
              </a:rPr>
              <a:t>Clauses and Provisions</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title"/>
          </p:nvPr>
        </p:nvSpPr>
        <p:spPr>
          <a:xfrm>
            <a:off x="457200" y="292947"/>
            <a:ext cx="8229600" cy="12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b="1" dirty="0"/>
              <a:t>How to Request a Modification</a:t>
            </a:r>
            <a:endParaRPr sz="3200" b="1" dirty="0"/>
          </a:p>
        </p:txBody>
      </p:sp>
      <p:sp>
        <p:nvSpPr>
          <p:cNvPr id="124" name="Google Shape;124;p21"/>
          <p:cNvSpPr txBox="1">
            <a:spLocks noGrp="1"/>
          </p:cNvSpPr>
          <p:nvPr>
            <p:ph type="body" idx="1"/>
          </p:nvPr>
        </p:nvSpPr>
        <p:spPr>
          <a:xfrm>
            <a:off x="457200" y="1656980"/>
            <a:ext cx="8229600" cy="48276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800" b="1" u="sng" dirty="0">
                <a:solidFill>
                  <a:schemeClr val="dk1"/>
                </a:solidFill>
              </a:rPr>
              <a:t>NOTES:</a:t>
            </a:r>
            <a:endParaRPr sz="1800" b="1" u="sng" dirty="0">
              <a:solidFill>
                <a:schemeClr val="dk1"/>
              </a:solidFill>
            </a:endParaRPr>
          </a:p>
          <a:p>
            <a:pPr marL="457200" lvl="0" indent="-342900" algn="l" rtl="0">
              <a:lnSpc>
                <a:spcPct val="115000"/>
              </a:lnSpc>
              <a:spcBef>
                <a:spcPts val="1600"/>
              </a:spcBef>
              <a:spcAft>
                <a:spcPts val="0"/>
              </a:spcAft>
              <a:buSzPts val="1800"/>
              <a:buChar char="●"/>
            </a:pPr>
            <a:r>
              <a:rPr lang="en-US" sz="1800" dirty="0">
                <a:solidFill>
                  <a:schemeClr val="dk1"/>
                </a:solidFill>
              </a:rPr>
              <a:t>Combine modification actions whenever possible.  Due to new changes in policy, all mods for price increases or product additions will require more extensive internal documentation per modification action.  (Product deletions or price decreases can still be submitted separately.)</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Please be responsive to any CO requests for information as these will help to move the mod process along more efficiently.</a:t>
            </a:r>
            <a:endParaRPr sz="1800" dirty="0">
              <a:solidFill>
                <a:schemeClr val="dk1"/>
              </a:solidFill>
            </a:endParaRPr>
          </a:p>
          <a:p>
            <a:pPr marL="457200" lvl="0" indent="-342900" algn="l" rtl="0">
              <a:lnSpc>
                <a:spcPct val="115000"/>
              </a:lnSpc>
              <a:spcBef>
                <a:spcPts val="0"/>
              </a:spcBef>
              <a:spcAft>
                <a:spcPts val="0"/>
              </a:spcAft>
              <a:buSzPts val="1800"/>
              <a:buChar char="●"/>
            </a:pPr>
            <a:r>
              <a:rPr lang="en-US" sz="1800" dirty="0">
                <a:solidFill>
                  <a:schemeClr val="dk1"/>
                </a:solidFill>
              </a:rPr>
              <a:t>In the interest of streamlining the modification process, seek to consolidate mod requests, rather than to submit frequent mods for one or two items and then more the following week, etc.</a:t>
            </a:r>
            <a:endParaRPr sz="1800" dirty="0">
              <a:solidFill>
                <a:schemeClr val="dk1"/>
              </a:solidFill>
            </a:endParaRPr>
          </a:p>
          <a:p>
            <a:pPr marL="0" lvl="0" indent="0" algn="ctr" rtl="0">
              <a:lnSpc>
                <a:spcPct val="115000"/>
              </a:lnSpc>
              <a:spcBef>
                <a:spcPts val="1600"/>
              </a:spcBef>
              <a:spcAft>
                <a:spcPts val="1600"/>
              </a:spcAft>
              <a:buClr>
                <a:schemeClr val="dk1"/>
              </a:buClr>
              <a:buSzPts val="1100"/>
              <a:buFont typeface="Arial"/>
              <a:buNone/>
            </a:pPr>
            <a:r>
              <a:rPr lang="en-US" sz="1800" u="sng" dirty="0">
                <a:solidFill>
                  <a:schemeClr val="hlink"/>
                </a:solidFill>
                <a:hlinkClick r:id="rId3"/>
              </a:rPr>
              <a:t>How to Request a Modification Guide</a:t>
            </a:r>
            <a:endParaRPr sz="2000" dirty="0">
              <a:solidFill>
                <a:srgbClr val="222222"/>
              </a:solidFill>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2358</Words>
  <Application>Microsoft Office PowerPoint</Application>
  <PresentationFormat>Custom</PresentationFormat>
  <Paragraphs>237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Noto Sans Symbols</vt:lpstr>
      <vt:lpstr>Wingdings</vt:lpstr>
      <vt:lpstr>Blank Presentation</vt:lpstr>
      <vt:lpstr>OS4 Kickoff Meeting</vt:lpstr>
      <vt:lpstr>Enhanced SIN 339940OS4 - Go/No-Gos</vt:lpstr>
      <vt:lpstr>Business Rules for Legacy and Enhanced SINs</vt:lpstr>
      <vt:lpstr>Business Rules for Legacy and Enhanced SINs - cont’d</vt:lpstr>
      <vt:lpstr>Catalogs and Pricelists</vt:lpstr>
      <vt:lpstr>Product Substitutions</vt:lpstr>
      <vt:lpstr>Offer/ Award Requirements </vt:lpstr>
      <vt:lpstr>Clauses and Provisions</vt:lpstr>
      <vt:lpstr>How to Request a Modification</vt:lpstr>
      <vt:lpstr>Sales Reporting Portal (SRP)</vt:lpstr>
      <vt:lpstr>Sales Reporting Portal (SRP) - Continued</vt:lpstr>
      <vt:lpstr>Transactional Data Reporting (TDR) </vt:lpstr>
      <vt:lpstr>Agency Codes and Names </vt:lpstr>
      <vt:lpstr>Economic Price Adjustment Clause –  TDR Specific</vt:lpstr>
      <vt:lpstr>Economic Price Adjustment Clause –  TDR Specific (Continued.)</vt:lpstr>
      <vt:lpstr>Reminders - Special Contract  Features of OS4</vt:lpstr>
      <vt:lpstr>Reminders - “Do’s and Don’ts”</vt:lpstr>
      <vt:lpstr>GSA Logo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OS4 Kickoff Meeting</dc:title>
  <cp:lastModifiedBy>MatthewYau</cp:lastModifiedBy>
  <cp:revision>11</cp:revision>
  <dcterms:modified xsi:type="dcterms:W3CDTF">2020-05-06T15:30:50Z</dcterms:modified>
</cp:coreProperties>
</file>