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6858000" type="screen4x3"/>
  <p:notesSz cx="7010400" cy="9296400"/>
  <p:embeddedFontLst>
    <p:embeddedFont>
      <p:font typeface="Candara" panose="020E0502030303020204" pitchFamily="34" charset="0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Arial Narrow" panose="020B060602020203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8" d="100"/>
          <a:sy n="88" d="100"/>
        </p:scale>
        <p:origin x="-636" y="3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55930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b2dba285c_0_926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4b2dba285c_0_9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ssi.bmo@gs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 descr="A circle listing the featurs of the Schedules Program" title="GSA's Government-Wide Facility Maintenance Solutions"/>
          <p:cNvSpPr/>
          <p:nvPr/>
        </p:nvSpPr>
        <p:spPr>
          <a:xfrm>
            <a:off x="3051125" y="865496"/>
            <a:ext cx="5943600" cy="5715000"/>
          </a:xfrm>
          <a:prstGeom prst="ellipse">
            <a:avLst/>
          </a:prstGeom>
          <a:solidFill>
            <a:srgbClr val="D5A6BD"/>
          </a:solidFill>
          <a:ln w="762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 descr="A cirlce listing the features of the BMO Program." title="GSA's Government-Wide Facility Maintenance Solutions"/>
          <p:cNvSpPr/>
          <p:nvPr/>
        </p:nvSpPr>
        <p:spPr>
          <a:xfrm>
            <a:off x="152400" y="865496"/>
            <a:ext cx="5943600" cy="5715000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762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2590800" y="865496"/>
            <a:ext cx="1069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BMO</a:t>
            </a:r>
            <a:endParaRPr sz="32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5115463" y="865496"/>
            <a:ext cx="1789861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Schedule</a:t>
            </a:r>
            <a:endParaRPr sz="3200" b="1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0" y="394503"/>
            <a:ext cx="922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Solutions that can SAVE you time and money</a:t>
            </a:r>
            <a:endParaRPr sz="1800" i="1">
              <a:solidFill>
                <a:schemeClr val="dk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974834" y="76200"/>
            <a:ext cx="7162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GSA’s Government-Wide Facility Maintenance Solutions </a:t>
            </a:r>
            <a:endParaRPr sz="2500" b="1" dirty="0">
              <a:solidFill>
                <a:schemeClr val="dk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3434048" y="2347351"/>
            <a:ext cx="2213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Complementary scope reviews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3215375" y="4418400"/>
            <a:ext cx="2681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FP, T&amp;M, LH (or any combination of these) task order types allowable  </a:t>
            </a:r>
            <a:endParaRPr sz="1200" b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3117675" y="3627406"/>
            <a:ext cx="2846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SB socio-economic set-asides allowable </a:t>
            </a:r>
            <a:endParaRPr sz="1200" b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(i.e. HUBZone, SDVOSB, etc)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 b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1589405" y="5718257"/>
            <a:ext cx="1821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No Protests Under $10M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487325" y="4632201"/>
            <a:ext cx="29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Standardized labor categories</a:t>
            </a:r>
            <a:endParaRPr/>
          </a:p>
        </p:txBody>
      </p:sp>
      <p:sp>
        <p:nvSpPr>
          <p:cNvPr id="96" name="Google Shape;96;p13"/>
          <p:cNvSpPr txBox="1"/>
          <p:nvPr/>
        </p:nvSpPr>
        <p:spPr>
          <a:xfrm>
            <a:off x="487325" y="1930525"/>
            <a:ext cx="2901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Best-In-Class (BIC)  and </a:t>
            </a:r>
            <a:endParaRPr sz="1200" b="1">
              <a:solidFill>
                <a:schemeClr val="dk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Spend Under Management Tier 3 Solution</a:t>
            </a:r>
            <a:endParaRPr sz="1200" b="1">
              <a:solidFill>
                <a:schemeClr val="dk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795600" y="5231763"/>
            <a:ext cx="29016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15% Average Realized Cost Savings </a:t>
            </a:r>
            <a:endParaRPr/>
          </a:p>
        </p:txBody>
      </p:sp>
      <p:sp>
        <p:nvSpPr>
          <p:cNvPr id="98" name="Google Shape;98;p13"/>
          <p:cNvSpPr txBox="1"/>
          <p:nvPr/>
        </p:nvSpPr>
        <p:spPr>
          <a:xfrm>
            <a:off x="257999" y="3731150"/>
            <a:ext cx="3026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U.S. Zonal Geographic Coverage </a:t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258010" y="3249986"/>
            <a:ext cx="29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Smaller group of contractors</a:t>
            </a:r>
            <a:endParaRPr/>
          </a:p>
        </p:txBody>
      </p:sp>
      <p:sp>
        <p:nvSpPr>
          <p:cNvPr id="100" name="Google Shape;100;p13"/>
          <p:cNvSpPr txBox="1"/>
          <p:nvPr/>
        </p:nvSpPr>
        <p:spPr>
          <a:xfrm>
            <a:off x="6358450" y="3756513"/>
            <a:ext cx="2719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Worldwide Geographic Coverage</a:t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534888" y="2694776"/>
            <a:ext cx="2347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FAR 16.505 Ordering Procedures </a:t>
            </a:r>
            <a:endParaRPr/>
          </a:p>
        </p:txBody>
      </p:sp>
      <p:sp>
        <p:nvSpPr>
          <p:cNvPr id="103" name="Google Shape;103;p13"/>
          <p:cNvSpPr txBox="1"/>
          <p:nvPr/>
        </p:nvSpPr>
        <p:spPr>
          <a:xfrm>
            <a:off x="5692575" y="2054288"/>
            <a:ext cx="29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Spend Under Management Tier 2 Solution</a:t>
            </a:r>
            <a:endParaRPr/>
          </a:p>
        </p:txBody>
      </p:sp>
      <p:sp>
        <p:nvSpPr>
          <p:cNvPr id="104" name="Google Shape;104;p13"/>
          <p:cNvSpPr txBox="1"/>
          <p:nvPr/>
        </p:nvSpPr>
        <p:spPr>
          <a:xfrm>
            <a:off x="6027750" y="4651125"/>
            <a:ext cx="29016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Contractor defined labor categories</a:t>
            </a:r>
            <a:endParaRPr/>
          </a:p>
        </p:txBody>
      </p:sp>
      <p:sp>
        <p:nvSpPr>
          <p:cNvPr id="105" name="Google Shape;105;p13"/>
          <p:cNvSpPr txBox="1"/>
          <p:nvPr/>
        </p:nvSpPr>
        <p:spPr>
          <a:xfrm>
            <a:off x="6312850" y="3276513"/>
            <a:ext cx="2810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Larger group of contractors</a:t>
            </a:r>
            <a:endParaRPr/>
          </a:p>
        </p:txBody>
      </p:sp>
      <p:sp>
        <p:nvSpPr>
          <p:cNvPr id="106" name="Google Shape;106;p13"/>
          <p:cNvSpPr txBox="1"/>
          <p:nvPr/>
        </p:nvSpPr>
        <p:spPr>
          <a:xfrm>
            <a:off x="6118950" y="2716963"/>
            <a:ext cx="2719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FAR 8.405 Ordering Procedures</a:t>
            </a:r>
            <a:endParaRPr/>
          </a:p>
        </p:txBody>
      </p:sp>
      <p:sp>
        <p:nvSpPr>
          <p:cNvPr id="107" name="Google Shape;107;p13"/>
          <p:cNvSpPr txBox="1"/>
          <p:nvPr/>
        </p:nvSpPr>
        <p:spPr>
          <a:xfrm>
            <a:off x="76200" y="6400800"/>
            <a:ext cx="18645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Email: </a:t>
            </a:r>
            <a:r>
              <a:rPr lang="en-US" sz="11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fssi.bmo@gsa.gov</a:t>
            </a:r>
            <a:endParaRPr sz="11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Website: www.gsa.gov/bmo</a:t>
            </a:r>
            <a:endParaRPr sz="11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3"/>
          <p:cNvSpPr txBox="1"/>
          <p:nvPr/>
        </p:nvSpPr>
        <p:spPr>
          <a:xfrm>
            <a:off x="6625450" y="6553200"/>
            <a:ext cx="24978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Website: www.gsa.gov/facilitiesservice</a:t>
            </a:r>
            <a:endParaRPr sz="11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3905404" y="6553200"/>
            <a:ext cx="1428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hallways.cap.gsa.gov</a:t>
            </a:r>
            <a:endParaRPr sz="11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3"/>
          <p:cNvSpPr txBox="1"/>
          <p:nvPr/>
        </p:nvSpPr>
        <p:spPr>
          <a:xfrm>
            <a:off x="5774000" y="5269338"/>
            <a:ext cx="2604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Contractor Teaming Agreements</a:t>
            </a:r>
            <a:endParaRPr sz="1200" b="1">
              <a:solidFill>
                <a:schemeClr val="dk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3026964" y="2935289"/>
            <a:ext cx="3083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Small &amp; other-than-small businesses available</a:t>
            </a:r>
            <a:endParaRPr/>
          </a:p>
        </p:txBody>
      </p:sp>
      <p:sp>
        <p:nvSpPr>
          <p:cNvPr id="113" name="Google Shape;113;p13"/>
          <p:cNvSpPr txBox="1"/>
          <p:nvPr/>
        </p:nvSpPr>
        <p:spPr>
          <a:xfrm>
            <a:off x="5349525" y="5695870"/>
            <a:ext cx="311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Blanket Purchase Agreements allowable</a:t>
            </a:r>
            <a:endParaRPr/>
          </a:p>
        </p:txBody>
      </p:sp>
      <p:sp>
        <p:nvSpPr>
          <p:cNvPr id="114" name="Google Shape;114;p13"/>
          <p:cNvSpPr txBox="1"/>
          <p:nvPr/>
        </p:nvSpPr>
        <p:spPr>
          <a:xfrm>
            <a:off x="334200" y="4240866"/>
            <a:ext cx="2676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Other Direct Costs (ODC’s) Flexibility</a:t>
            </a:r>
            <a:endParaRPr/>
          </a:p>
        </p:txBody>
      </p:sp>
      <p:sp>
        <p:nvSpPr>
          <p:cNvPr id="115" name="Google Shape;115;p13"/>
          <p:cNvSpPr txBox="1"/>
          <p:nvPr/>
        </p:nvSpPr>
        <p:spPr>
          <a:xfrm>
            <a:off x="6253750" y="4233825"/>
            <a:ext cx="281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Order Level Materials (OLM’s) Flexibility 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142</Words>
  <Application>Microsoft Office PowerPoint</Application>
  <PresentationFormat>On-screen Show (4:3)</PresentationFormat>
  <Paragraphs>30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Candara</vt:lpstr>
      <vt:lpstr>Calibri</vt:lpstr>
      <vt:lpstr>Arial Narrow</vt:lpstr>
      <vt:lpstr>Blank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MaryLSnodderly</dc:creator>
  <cp:lastModifiedBy>TimothyDKievit</cp:lastModifiedBy>
  <cp:revision>3</cp:revision>
  <dcterms:modified xsi:type="dcterms:W3CDTF">2020-06-29T17:08:46Z</dcterms:modified>
</cp:coreProperties>
</file>