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7" r:id="rId1"/>
    <p:sldMasterId id="2147483648" r:id="rId2"/>
  </p:sldMasterIdLst>
  <p:notesMasterIdLst>
    <p:notesMasterId r:id="rId43"/>
  </p:notesMasterIdLst>
  <p:sldIdLst>
    <p:sldId id="273" r:id="rId3"/>
    <p:sldId id="272" r:id="rId4"/>
    <p:sldId id="276" r:id="rId5"/>
    <p:sldId id="282" r:id="rId6"/>
    <p:sldId id="277" r:id="rId7"/>
    <p:sldId id="278" r:id="rId8"/>
    <p:sldId id="279" r:id="rId9"/>
    <p:sldId id="280" r:id="rId10"/>
    <p:sldId id="283" r:id="rId11"/>
    <p:sldId id="274" r:id="rId12"/>
    <p:sldId id="275" r:id="rId13"/>
    <p:sldId id="284" r:id="rId14"/>
    <p:sldId id="285" r:id="rId15"/>
    <p:sldId id="286" r:id="rId16"/>
    <p:sldId id="287" r:id="rId17"/>
    <p:sldId id="288" r:id="rId18"/>
    <p:sldId id="289" r:id="rId19"/>
    <p:sldId id="290" r:id="rId20"/>
    <p:sldId id="291" r:id="rId21"/>
    <p:sldId id="292" r:id="rId22"/>
    <p:sldId id="294" r:id="rId23"/>
    <p:sldId id="293" r:id="rId24"/>
    <p:sldId id="295" r:id="rId25"/>
    <p:sldId id="296" r:id="rId26"/>
    <p:sldId id="297" r:id="rId27"/>
    <p:sldId id="262" r:id="rId28"/>
    <p:sldId id="298" r:id="rId29"/>
    <p:sldId id="299" r:id="rId30"/>
    <p:sldId id="300" r:id="rId31"/>
    <p:sldId id="301" r:id="rId32"/>
    <p:sldId id="302" r:id="rId33"/>
    <p:sldId id="304" r:id="rId34"/>
    <p:sldId id="305" r:id="rId35"/>
    <p:sldId id="303" r:id="rId36"/>
    <p:sldId id="306" r:id="rId37"/>
    <p:sldId id="271" r:id="rId38"/>
    <p:sldId id="307" r:id="rId39"/>
    <p:sldId id="308" r:id="rId40"/>
    <p:sldId id="269" r:id="rId41"/>
    <p:sldId id="270" r:id="rId42"/>
  </p:sldIdLst>
  <p:sldSz cx="18288000" cy="10287000"/>
  <p:notesSz cx="6858000" cy="9144000"/>
  <p:embeddedFontLst>
    <p:embeddedFont>
      <p:font typeface="Century Gothic" panose="020B0502020202020204" pitchFamily="34" charset="0"/>
      <p:regular r:id="rId44"/>
      <p:bold r:id="rId45"/>
      <p:italic r:id="rId46"/>
      <p:boldItalic r:id="rId47"/>
    </p:embeddedFont>
    <p:embeddedFont>
      <p:font typeface="Century Gothic Paneuropean" panose="020B0604020202020204" charset="0"/>
      <p:regular r:id="rId48"/>
    </p:embeddedFont>
    <p:embeddedFont>
      <p:font typeface="Century Gothic Paneuropean Bold" panose="020B0604020202020204" charset="0"/>
      <p:regular r:id="rId49"/>
    </p:embeddedFont>
    <p:embeddedFont>
      <p:font typeface="Century Gothic Paneuropean Heavy" panose="020B0604020202020204"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SA eTools Title Page" id="{99F59B51-CC5D-4C55-963C-13ECFBFC8D09}">
          <p14:sldIdLst>
            <p14:sldId id="273"/>
          </p14:sldIdLst>
        </p14:section>
        <p14:section name="Agenda" id="{A725A995-BDAA-4E7C-8AD3-FE388780B9AF}">
          <p14:sldIdLst>
            <p14:sldId id="272"/>
          </p14:sldIdLst>
        </p14:section>
        <p14:section name="Presenter Introduction" id="{1D4A47C1-E37C-4784-BBF5-EA0EAE0ABC38}">
          <p14:sldIdLst>
            <p14:sldId id="276"/>
          </p14:sldIdLst>
        </p14:section>
        <p14:section name="Introduction to eTools" id="{FC419EFD-D00B-4019-8C8B-4810F6268E14}">
          <p14:sldIdLst>
            <p14:sldId id="282"/>
            <p14:sldId id="277"/>
            <p14:sldId id="278"/>
            <p14:sldId id="279"/>
            <p14:sldId id="280"/>
          </p14:sldIdLst>
        </p14:section>
        <p14:section name="GSA Advantage" id="{6E68012E-6400-44A0-AEB8-A17C839B05E1}">
          <p14:sldIdLst>
            <p14:sldId id="283"/>
            <p14:sldId id="274"/>
            <p14:sldId id="275"/>
            <p14:sldId id="284"/>
            <p14:sldId id="285"/>
            <p14:sldId id="286"/>
            <p14:sldId id="287"/>
            <p14:sldId id="288"/>
          </p14:sldIdLst>
        </p14:section>
        <p14:section name="GSA eBuy" id="{D37E1E8A-1F52-4F27-B8EC-3C2A4674DFE1}">
          <p14:sldIdLst>
            <p14:sldId id="289"/>
            <p14:sldId id="290"/>
            <p14:sldId id="291"/>
            <p14:sldId id="292"/>
            <p14:sldId id="294"/>
            <p14:sldId id="293"/>
            <p14:sldId id="295"/>
            <p14:sldId id="296"/>
          </p14:sldIdLst>
        </p14:section>
        <p14:section name="GSA eLibrary" id="{E4B8070D-67D9-4829-BBDE-9229BA6604F4}">
          <p14:sldIdLst>
            <p14:sldId id="297"/>
            <p14:sldId id="262"/>
            <p14:sldId id="298"/>
            <p14:sldId id="299"/>
            <p14:sldId id="300"/>
            <p14:sldId id="301"/>
            <p14:sldId id="302"/>
            <p14:sldId id="304"/>
            <p14:sldId id="305"/>
            <p14:sldId id="303"/>
          </p14:sldIdLst>
        </p14:section>
        <p14:section name="Resources" id="{A139B78C-9D71-4128-8EAD-0D45636BC391}">
          <p14:sldIdLst>
            <p14:sldId id="306"/>
            <p14:sldId id="271"/>
            <p14:sldId id="307"/>
            <p14:sldId id="308"/>
            <p14:sldId id="269"/>
            <p14:sldId id="27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4801C0-3FA4-4B92-A445-8C65A7CDA565}" v="56" dt="2024-05-30T16:17:20.4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9" autoAdjust="0"/>
    <p:restoredTop sz="86441" autoAdjust="0"/>
  </p:normalViewPr>
  <p:slideViewPr>
    <p:cSldViewPr>
      <p:cViewPr varScale="1">
        <p:scale>
          <a:sx n="38" d="100"/>
          <a:sy n="38" d="100"/>
        </p:scale>
        <p:origin x="292" y="68"/>
      </p:cViewPr>
      <p:guideLst>
        <p:guide orient="horz" pos="2160"/>
        <p:guide pos="2880"/>
      </p:guideLst>
    </p:cSldViewPr>
  </p:slideViewPr>
  <p:outlineViewPr>
    <p:cViewPr>
      <p:scale>
        <a:sx n="33" d="100"/>
        <a:sy n="33" d="100"/>
      </p:scale>
      <p:origin x="0" y="-99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4.fntdata"/><Relationship Id="rId50" Type="http://schemas.openxmlformats.org/officeDocument/2006/relationships/font" Target="fonts/font7.fntdata"/><Relationship Id="rId55"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2.fntdata"/><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1.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50D0DA-41A7-48D0-B8F3-2A393D939733}"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B2D2C9-0F3D-4301-8F84-E02F21A632E2}" type="slidenum">
              <a:rPr lang="en-US" smtClean="0"/>
              <a:t>‹#›</a:t>
            </a:fld>
            <a:endParaRPr lang="en-US"/>
          </a:p>
        </p:txBody>
      </p:sp>
    </p:spTree>
    <p:extLst>
      <p:ext uri="{BB962C8B-B14F-4D97-AF65-F5344CB8AC3E}">
        <p14:creationId xmlns:p14="http://schemas.microsoft.com/office/powerpoint/2010/main" val="48108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5</a:t>
            </a:fld>
            <a:endParaRPr lang="en-US"/>
          </a:p>
        </p:txBody>
      </p:sp>
    </p:spTree>
    <p:extLst>
      <p:ext uri="{BB962C8B-B14F-4D97-AF65-F5344CB8AC3E}">
        <p14:creationId xmlns:p14="http://schemas.microsoft.com/office/powerpoint/2010/main" val="3180035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t>
            </a:r>
            <a:r>
              <a:rPr lang="en-US" dirty="0" err="1"/>
              <a:t>eBuy</a:t>
            </a:r>
            <a:r>
              <a:rPr lang="en-US" dirty="0"/>
              <a:t>, buyers must first create an account. Once an account is created, buyers can search for products and services by keyword, category, or vendor. Buyers can also create and manage POs, track PO status, and view PO reports.</a:t>
            </a:r>
          </a:p>
          <a:p>
            <a:r>
              <a:rPr lang="en-US" dirty="0"/>
              <a:t>To create a PO in GSA </a:t>
            </a:r>
            <a:r>
              <a:rPr lang="en-US" dirty="0" err="1"/>
              <a:t>eBuy</a:t>
            </a:r>
            <a:r>
              <a:rPr lang="en-US" dirty="0"/>
              <a:t>, buyers must first select the products or services they want to purchase. Buyers can then add the products or services to a shopping cart and proceed to checkout. At checkout, buyers will need to enter the vendor's GSA contract number and the PO information. Once the PO is created, buyers can submit it to the vendor.</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21</a:t>
            </a:fld>
            <a:endParaRPr lang="en-US"/>
          </a:p>
        </p:txBody>
      </p:sp>
    </p:spTree>
    <p:extLst>
      <p:ext uri="{BB962C8B-B14F-4D97-AF65-F5344CB8AC3E}">
        <p14:creationId xmlns:p14="http://schemas.microsoft.com/office/powerpoint/2010/main" val="368983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Vendors with GSA schedules and contracts will log into </a:t>
            </a:r>
            <a:r>
              <a:rPr lang="en-US" dirty="0" err="1"/>
              <a:t>eBuy</a:t>
            </a:r>
            <a:r>
              <a:rPr lang="en-US" dirty="0"/>
              <a:t> to review solicitations and respond to opportunities. </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22</a:t>
            </a:fld>
            <a:endParaRPr lang="en-US"/>
          </a:p>
        </p:txBody>
      </p:sp>
    </p:spTree>
    <p:extLst>
      <p:ext uri="{BB962C8B-B14F-4D97-AF65-F5344CB8AC3E}">
        <p14:creationId xmlns:p14="http://schemas.microsoft.com/office/powerpoint/2010/main" val="35977555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Vendors with GSA schedules and contracts will log into </a:t>
            </a:r>
            <a:r>
              <a:rPr lang="en-US" dirty="0" err="1"/>
              <a:t>eBuy</a:t>
            </a:r>
            <a:r>
              <a:rPr lang="en-US" dirty="0"/>
              <a:t> to review solicitations and respond to opportunities.  These opportunities are only accessible by vendors with active GSA Schedules. Just like sam.gov solicitations, contractors are responsible for amendments and modifications. </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23</a:t>
            </a:fld>
            <a:endParaRPr lang="en-US"/>
          </a:p>
        </p:txBody>
      </p:sp>
    </p:spTree>
    <p:extLst>
      <p:ext uri="{BB962C8B-B14F-4D97-AF65-F5344CB8AC3E}">
        <p14:creationId xmlns:p14="http://schemas.microsoft.com/office/powerpoint/2010/main" val="32342861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for buyers:</a:t>
            </a:r>
            <a:endParaRPr lang="en-US" dirty="0"/>
          </a:p>
          <a:p>
            <a:pPr>
              <a:buFont typeface="Arial" panose="020B0604020202020204" pitchFamily="34" charset="0"/>
              <a:buChar char="•"/>
            </a:pPr>
            <a:r>
              <a:rPr lang="en-US" dirty="0"/>
              <a:t>Convenience: Buyers can create and manage POs online, 24 hours a day, 7 days a week.</a:t>
            </a:r>
          </a:p>
          <a:p>
            <a:pPr>
              <a:buFont typeface="Arial" panose="020B0604020202020204" pitchFamily="34" charset="0"/>
              <a:buChar char="•"/>
            </a:pPr>
            <a:r>
              <a:rPr lang="en-US" dirty="0"/>
              <a:t>Efficiency: GSA </a:t>
            </a:r>
            <a:r>
              <a:rPr lang="en-US" dirty="0" err="1"/>
              <a:t>eBuy</a:t>
            </a:r>
            <a:r>
              <a:rPr lang="en-US" dirty="0"/>
              <a:t> can help buyers to save time and money by streamlining the procurement process.</a:t>
            </a:r>
          </a:p>
          <a:p>
            <a:pPr>
              <a:buFont typeface="Arial" panose="020B0604020202020204" pitchFamily="34" charset="0"/>
              <a:buChar char="•"/>
            </a:pPr>
            <a:r>
              <a:rPr lang="en-US" dirty="0"/>
              <a:t>Compliance: GSA </a:t>
            </a:r>
            <a:r>
              <a:rPr lang="en-US" dirty="0" err="1"/>
              <a:t>eBuy</a:t>
            </a:r>
            <a:r>
              <a:rPr lang="en-US" dirty="0"/>
              <a:t> helps buyers to comply with government contracting regulations.</a:t>
            </a:r>
          </a:p>
          <a:p>
            <a:pPr>
              <a:buFont typeface="Arial" panose="020B0604020202020204" pitchFamily="34" charset="0"/>
              <a:buChar char="•"/>
            </a:pPr>
            <a:r>
              <a:rPr lang="en-US" dirty="0"/>
              <a:t>Visibility: GSA </a:t>
            </a:r>
            <a:r>
              <a:rPr lang="en-US" dirty="0" err="1"/>
              <a:t>eBuy</a:t>
            </a:r>
            <a:r>
              <a:rPr lang="en-US" dirty="0"/>
              <a:t> provides buyers with visibility into their POs, including PO status and tracking information.</a:t>
            </a:r>
          </a:p>
          <a:p>
            <a:r>
              <a:rPr lang="en-US" b="1" dirty="0"/>
              <a:t>Benefits for sellers:</a:t>
            </a:r>
            <a:endParaRPr lang="en-US" dirty="0"/>
          </a:p>
          <a:p>
            <a:pPr>
              <a:buFont typeface="Arial" panose="020B0604020202020204" pitchFamily="34" charset="0"/>
              <a:buChar char="•"/>
            </a:pPr>
            <a:r>
              <a:rPr lang="en-US" dirty="0"/>
              <a:t>Increased market reach: GSA </a:t>
            </a:r>
            <a:r>
              <a:rPr lang="en-US" dirty="0" err="1"/>
              <a:t>eBuy</a:t>
            </a:r>
            <a:r>
              <a:rPr lang="en-US" dirty="0"/>
              <a:t> gives sellers access to a large government market.</a:t>
            </a:r>
          </a:p>
          <a:p>
            <a:pPr>
              <a:buFont typeface="Arial" panose="020B0604020202020204" pitchFamily="34" charset="0"/>
              <a:buChar char="•"/>
            </a:pPr>
            <a:r>
              <a:rPr lang="en-US" dirty="0"/>
              <a:t>Reduced sales costs: GSA </a:t>
            </a:r>
            <a:r>
              <a:rPr lang="en-US" dirty="0" err="1"/>
              <a:t>eBuy</a:t>
            </a:r>
            <a:r>
              <a:rPr lang="en-US" dirty="0"/>
              <a:t> can help sellers to reduce their sales costs by automating the procurement process.</a:t>
            </a:r>
          </a:p>
          <a:p>
            <a:pPr>
              <a:buFont typeface="Arial" panose="020B0604020202020204" pitchFamily="34" charset="0"/>
              <a:buChar char="•"/>
            </a:pPr>
            <a:r>
              <a:rPr lang="en-US" dirty="0"/>
              <a:t>Streamlined contracting: GSA </a:t>
            </a:r>
            <a:r>
              <a:rPr lang="en-US" dirty="0" err="1"/>
              <a:t>eBuy</a:t>
            </a:r>
            <a:r>
              <a:rPr lang="en-US" dirty="0"/>
              <a:t> helps sellers to streamline the contracting process by providing standard contracts and terms and conditions.</a:t>
            </a:r>
          </a:p>
          <a:p>
            <a:pPr>
              <a:buFont typeface="Arial" panose="020B0604020202020204" pitchFamily="34" charset="0"/>
              <a:buChar char="•"/>
            </a:pPr>
            <a:r>
              <a:rPr lang="en-US" dirty="0"/>
              <a:t>Simplified payments: GSA </a:t>
            </a:r>
            <a:r>
              <a:rPr lang="en-US" dirty="0" err="1"/>
              <a:t>eBuy</a:t>
            </a:r>
            <a:r>
              <a:rPr lang="en-US" dirty="0"/>
              <a:t> makes it easy for sellers to receive payments from government buyers.</a:t>
            </a:r>
          </a:p>
          <a:p>
            <a:r>
              <a:rPr lang="en-US" dirty="0"/>
              <a:t>Overall, GSA </a:t>
            </a:r>
            <a:r>
              <a:rPr lang="en-US" dirty="0" err="1"/>
              <a:t>eBuy</a:t>
            </a:r>
            <a:r>
              <a:rPr lang="en-US" dirty="0"/>
              <a:t> is a valuable resource for both buyers and sellers. It offers a convenient and efficient way to do business with the government, and it offers a variety of benefits to both parties.</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24</a:t>
            </a:fld>
            <a:endParaRPr lang="en-US"/>
          </a:p>
        </p:txBody>
      </p:sp>
    </p:spTree>
    <p:extLst>
      <p:ext uri="{BB962C8B-B14F-4D97-AF65-F5344CB8AC3E}">
        <p14:creationId xmlns:p14="http://schemas.microsoft.com/office/powerpoint/2010/main" val="17899436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 </a:t>
            </a:r>
            <a:r>
              <a:rPr lang="en-US" dirty="0" err="1"/>
              <a:t>eLibrary</a:t>
            </a:r>
            <a:r>
              <a:rPr lang="en-US" dirty="0"/>
              <a:t> is a repository of government contracting resources, including policies, procedures, and templates. It is a valuable resource for both buyers and sellers who do business with the government.</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27</a:t>
            </a:fld>
            <a:endParaRPr lang="en-US"/>
          </a:p>
        </p:txBody>
      </p:sp>
    </p:spTree>
    <p:extLst>
      <p:ext uri="{BB962C8B-B14F-4D97-AF65-F5344CB8AC3E}">
        <p14:creationId xmlns:p14="http://schemas.microsoft.com/office/powerpoint/2010/main" val="2844440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use GSA </a:t>
            </a:r>
            <a:r>
              <a:rPr lang="en-US" dirty="0" err="1"/>
              <a:t>eLibrary</a:t>
            </a:r>
            <a:r>
              <a:rPr lang="en-US" dirty="0"/>
              <a:t>, simply visit the website and search for the resources you need. You can search by keyword, category, or document type. GSA </a:t>
            </a:r>
            <a:r>
              <a:rPr lang="en-US" dirty="0" err="1"/>
              <a:t>eLibrary</a:t>
            </a:r>
            <a:r>
              <a:rPr lang="en-US" dirty="0"/>
              <a:t> also offers a variety of tools to help you find the resources you need, such as a search engine, a topic index, and a list of frequently asked questions.</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28</a:t>
            </a:fld>
            <a:endParaRPr lang="en-US"/>
          </a:p>
        </p:txBody>
      </p:sp>
    </p:spTree>
    <p:extLst>
      <p:ext uri="{BB962C8B-B14F-4D97-AF65-F5344CB8AC3E}">
        <p14:creationId xmlns:p14="http://schemas.microsoft.com/office/powerpoint/2010/main" val="23926307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29</a:t>
            </a:fld>
            <a:endParaRPr lang="en-US"/>
          </a:p>
        </p:txBody>
      </p:sp>
    </p:spTree>
    <p:extLst>
      <p:ext uri="{BB962C8B-B14F-4D97-AF65-F5344CB8AC3E}">
        <p14:creationId xmlns:p14="http://schemas.microsoft.com/office/powerpoint/2010/main" val="3444340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search by contract vehicle. This is a great means of market research, partner identification, and networking. </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30</a:t>
            </a:fld>
            <a:endParaRPr lang="en-US"/>
          </a:p>
        </p:txBody>
      </p:sp>
    </p:spTree>
    <p:extLst>
      <p:ext uri="{BB962C8B-B14F-4D97-AF65-F5344CB8AC3E}">
        <p14:creationId xmlns:p14="http://schemas.microsoft.com/office/powerpoint/2010/main" val="5052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search by vendor name, services, and UEI.</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31</a:t>
            </a:fld>
            <a:endParaRPr lang="en-US"/>
          </a:p>
        </p:txBody>
      </p:sp>
    </p:spTree>
    <p:extLst>
      <p:ext uri="{BB962C8B-B14F-4D97-AF65-F5344CB8AC3E}">
        <p14:creationId xmlns:p14="http://schemas.microsoft.com/office/powerpoint/2010/main" val="710744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GSA </a:t>
            </a:r>
            <a:r>
              <a:rPr lang="en-US" sz="1200" dirty="0" err="1"/>
              <a:t>eLibrary</a:t>
            </a:r>
            <a:r>
              <a:rPr lang="en-US" sz="1200" dirty="0"/>
              <a:t> has extensive resources for both buyers and contractors to conduct market research, identify partners, locate resources for purchase, and for state and local government solicitations and purchases. </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32</a:t>
            </a:fld>
            <a:endParaRPr lang="en-US"/>
          </a:p>
        </p:txBody>
      </p:sp>
    </p:spTree>
    <p:extLst>
      <p:ext uri="{BB962C8B-B14F-4D97-AF65-F5344CB8AC3E}">
        <p14:creationId xmlns:p14="http://schemas.microsoft.com/office/powerpoint/2010/main" val="108912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GSA's </a:t>
            </a:r>
            <a:r>
              <a:rPr lang="en-US" dirty="0" err="1"/>
              <a:t>eTools</a:t>
            </a:r>
            <a:r>
              <a:rPr lang="en-US" dirty="0"/>
              <a:t> are a suite of online tools that help buyers and sellers connect and transact business. The three main </a:t>
            </a:r>
            <a:r>
              <a:rPr lang="en-US" dirty="0" err="1"/>
              <a:t>eTools</a:t>
            </a:r>
            <a:r>
              <a:rPr lang="en-US" dirty="0"/>
              <a:t> are:</a:t>
            </a:r>
          </a:p>
          <a:p>
            <a:endParaRPr lang="en-US" dirty="0"/>
          </a:p>
          <a:p>
            <a:r>
              <a:rPr lang="en-US" dirty="0"/>
              <a:t>    GSA Advantage: An online marketplace where buyers can search for and purchase products and services from GSA-approved vendors.</a:t>
            </a:r>
          </a:p>
          <a:p>
            <a:r>
              <a:rPr lang="en-US" dirty="0"/>
              <a:t>	https://www.gsaadvantage.gov/advantage/ws/main/start_page?store=ADVANTAGE</a:t>
            </a:r>
          </a:p>
          <a:p>
            <a:r>
              <a:rPr lang="en-US" dirty="0"/>
              <a:t>    GSA </a:t>
            </a:r>
            <a:r>
              <a:rPr lang="en-US" dirty="0" err="1"/>
              <a:t>eBuy</a:t>
            </a:r>
            <a:r>
              <a:rPr lang="en-US" dirty="0"/>
              <a:t>: A web-based procurement system that helps buyers create and manage purchase orders.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https://www.ebuy.gsa.gov/ebuy/?returnUrl=%2Fbuyer%3Ffrom%3Delibrary</a:t>
            </a:r>
          </a:p>
          <a:p>
            <a:r>
              <a:rPr lang="en-US" dirty="0"/>
              <a:t>    GSA </a:t>
            </a:r>
            <a:r>
              <a:rPr lang="en-US" dirty="0" err="1"/>
              <a:t>eLibrary</a:t>
            </a:r>
            <a:r>
              <a:rPr lang="en-US" dirty="0"/>
              <a:t>: A repository of government contracting resources, including policies, procedures, and templates.</a:t>
            </a:r>
          </a:p>
          <a:p>
            <a:r>
              <a:rPr lang="en-US" dirty="0"/>
              <a:t>	https://www.gsaelibrary.gsa.gov/ElibMain/home.do</a:t>
            </a:r>
          </a:p>
        </p:txBody>
      </p:sp>
      <p:sp>
        <p:nvSpPr>
          <p:cNvPr id="4" name="Slide Number Placeholder 3"/>
          <p:cNvSpPr>
            <a:spLocks noGrp="1"/>
          </p:cNvSpPr>
          <p:nvPr>
            <p:ph type="sldNum" sz="quarter" idx="5"/>
          </p:nvPr>
        </p:nvSpPr>
        <p:spPr/>
        <p:txBody>
          <a:bodyPr/>
          <a:lstStyle/>
          <a:p>
            <a:fld id="{1AB2D2C9-0F3D-4301-8F84-E02F21A632E2}" type="slidenum">
              <a:rPr lang="en-US" smtClean="0"/>
              <a:t>6</a:t>
            </a:fld>
            <a:endParaRPr lang="en-US"/>
          </a:p>
        </p:txBody>
      </p:sp>
    </p:spTree>
    <p:extLst>
      <p:ext uri="{BB962C8B-B14F-4D97-AF65-F5344CB8AC3E}">
        <p14:creationId xmlns:p14="http://schemas.microsoft.com/office/powerpoint/2010/main" val="13912614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for buyers:</a:t>
            </a:r>
            <a:endParaRPr lang="en-US" dirty="0"/>
          </a:p>
          <a:p>
            <a:pPr>
              <a:buFont typeface="Arial" panose="020B0604020202020204" pitchFamily="34" charset="0"/>
              <a:buChar char="•"/>
            </a:pPr>
            <a:r>
              <a:rPr lang="en-US" dirty="0"/>
              <a:t>Access to the latest information: GSA </a:t>
            </a:r>
            <a:r>
              <a:rPr lang="en-US" dirty="0" err="1"/>
              <a:t>eLibrary</a:t>
            </a:r>
            <a:r>
              <a:rPr lang="en-US" dirty="0"/>
              <a:t> provides buyers with access to the latest government contracting policies and procedures. This is essential information for buyers who want to comply with government regulations.</a:t>
            </a:r>
          </a:p>
          <a:p>
            <a:pPr>
              <a:buFont typeface="Arial" panose="020B0604020202020204" pitchFamily="34" charset="0"/>
              <a:buChar char="•"/>
            </a:pPr>
            <a:r>
              <a:rPr lang="en-US" dirty="0"/>
              <a:t>Time savings: GSA </a:t>
            </a:r>
            <a:r>
              <a:rPr lang="en-US" dirty="0" err="1"/>
              <a:t>eLibrary</a:t>
            </a:r>
            <a:r>
              <a:rPr lang="en-US" dirty="0"/>
              <a:t> can help buyers to save time by providing them with templates for common contracting documents.</a:t>
            </a:r>
          </a:p>
          <a:p>
            <a:pPr>
              <a:buFont typeface="Arial" panose="020B0604020202020204" pitchFamily="34" charset="0"/>
              <a:buChar char="•"/>
            </a:pPr>
            <a:r>
              <a:rPr lang="en-US" dirty="0"/>
              <a:t>Reduced errors: GSA </a:t>
            </a:r>
            <a:r>
              <a:rPr lang="en-US" dirty="0" err="1"/>
              <a:t>eLibrary</a:t>
            </a:r>
            <a:r>
              <a:rPr lang="en-US" dirty="0"/>
              <a:t> can help buyers to reduce errors by providing them with accurate and up-to-date information.</a:t>
            </a:r>
          </a:p>
          <a:p>
            <a:r>
              <a:rPr lang="en-US" b="1" dirty="0"/>
              <a:t>Benefits for sellers:</a:t>
            </a:r>
            <a:endParaRPr lang="en-US" dirty="0"/>
          </a:p>
          <a:p>
            <a:pPr>
              <a:buFont typeface="Arial" panose="020B0604020202020204" pitchFamily="34" charset="0"/>
              <a:buChar char="•"/>
            </a:pPr>
            <a:r>
              <a:rPr lang="en-US" dirty="0"/>
              <a:t>Increased sales opportunities: GSA </a:t>
            </a:r>
            <a:r>
              <a:rPr lang="en-US" dirty="0" err="1"/>
              <a:t>eLibrary</a:t>
            </a:r>
            <a:r>
              <a:rPr lang="en-US" dirty="0"/>
              <a:t> can help sellers to increase their sales opportunities by providing them with access to a large government market.</a:t>
            </a:r>
          </a:p>
          <a:p>
            <a:pPr>
              <a:buFont typeface="Arial" panose="020B0604020202020204" pitchFamily="34" charset="0"/>
              <a:buChar char="•"/>
            </a:pPr>
            <a:r>
              <a:rPr lang="en-US" dirty="0"/>
              <a:t>Reduced sales costs: GSA </a:t>
            </a:r>
            <a:r>
              <a:rPr lang="en-US" dirty="0" err="1"/>
              <a:t>eLibrary</a:t>
            </a:r>
            <a:r>
              <a:rPr lang="en-US" dirty="0"/>
              <a:t> can help sellers to reduce their sales costs by automating the procurement process.</a:t>
            </a:r>
          </a:p>
          <a:p>
            <a:pPr>
              <a:buFont typeface="Arial" panose="020B0604020202020204" pitchFamily="34" charset="0"/>
              <a:buChar char="•"/>
            </a:pPr>
            <a:r>
              <a:rPr lang="en-US" dirty="0"/>
              <a:t>Streamlined contracting: GSA </a:t>
            </a:r>
            <a:r>
              <a:rPr lang="en-US" dirty="0" err="1"/>
              <a:t>eLibrary</a:t>
            </a:r>
            <a:r>
              <a:rPr lang="en-US" dirty="0"/>
              <a:t> helps sellers to streamline the contracting process by providing standard contracts and terms and conditions.</a:t>
            </a:r>
          </a:p>
          <a:p>
            <a:pPr>
              <a:buFont typeface="Arial" panose="020B0604020202020204" pitchFamily="34" charset="0"/>
              <a:buChar char="•"/>
            </a:pPr>
            <a:r>
              <a:rPr lang="en-US" dirty="0"/>
              <a:t>Simplified payments: GSA </a:t>
            </a:r>
            <a:r>
              <a:rPr lang="en-US" dirty="0" err="1"/>
              <a:t>eLibrary</a:t>
            </a:r>
            <a:r>
              <a:rPr lang="en-US" dirty="0"/>
              <a:t> makes it easy for sellers to receive payments from government buyers.</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34</a:t>
            </a:fld>
            <a:endParaRPr lang="en-US"/>
          </a:p>
        </p:txBody>
      </p:sp>
    </p:spTree>
    <p:extLst>
      <p:ext uri="{BB962C8B-B14F-4D97-AF65-F5344CB8AC3E}">
        <p14:creationId xmlns:p14="http://schemas.microsoft.com/office/powerpoint/2010/main" val="846187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37</a:t>
            </a:fld>
            <a:endParaRPr lang="en-US"/>
          </a:p>
        </p:txBody>
      </p:sp>
    </p:spTree>
    <p:extLst>
      <p:ext uri="{BB962C8B-B14F-4D97-AF65-F5344CB8AC3E}">
        <p14:creationId xmlns:p14="http://schemas.microsoft.com/office/powerpoint/2010/main" val="1311958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Convenience:</a:t>
            </a:r>
            <a:r>
              <a:rPr lang="en-US" dirty="0"/>
              <a:t> Businesses can search for and purchase products and services online, 24 hours a day, 7 days a week. This is especially beneficial for small businesses with limited resources. </a:t>
            </a:r>
            <a:r>
              <a:rPr lang="en-US" b="1" dirty="0"/>
              <a:t>Efficiency:</a:t>
            </a:r>
            <a:r>
              <a:rPr lang="en-US" dirty="0"/>
              <a:t> The </a:t>
            </a:r>
            <a:r>
              <a:rPr lang="en-US" dirty="0" err="1"/>
              <a:t>eTools</a:t>
            </a:r>
            <a:r>
              <a:rPr lang="en-US" dirty="0"/>
              <a:t> can help businesses save time and money by streamlining the procurement process. For example, GSA Advantage allows businesses to create and manage shopping carts, compare prices from different vendors, and place orders with just a few clicks. </a:t>
            </a:r>
            <a:r>
              <a:rPr lang="en-US" b="1" dirty="0"/>
              <a:t>Compliance:</a:t>
            </a:r>
            <a:r>
              <a:rPr lang="en-US" dirty="0"/>
              <a:t> The </a:t>
            </a:r>
            <a:r>
              <a:rPr lang="en-US" dirty="0" err="1"/>
              <a:t>eTools</a:t>
            </a:r>
            <a:r>
              <a:rPr lang="en-US" dirty="0"/>
              <a:t> provide businesses with the resources they need to comply with government regulations. For example, GSA </a:t>
            </a:r>
            <a:r>
              <a:rPr lang="en-US" dirty="0" err="1"/>
              <a:t>eLibrary</a:t>
            </a:r>
            <a:r>
              <a:rPr lang="en-US" dirty="0"/>
              <a:t> provides access to a variety of government contracting resources, including policies, procedures, and templates. </a:t>
            </a:r>
            <a:r>
              <a:rPr lang="en-US" b="1" dirty="0"/>
              <a:t>Value:</a:t>
            </a:r>
            <a:r>
              <a:rPr lang="en-US" dirty="0"/>
              <a:t> The </a:t>
            </a:r>
            <a:r>
              <a:rPr lang="en-US" dirty="0" err="1"/>
              <a:t>eTools</a:t>
            </a:r>
            <a:r>
              <a:rPr lang="en-US" dirty="0"/>
              <a:t> offer a wide range of products and services at competitive prices. This is because GSA has negotiated favorable pricing with vendors on behalf of the government</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8</a:t>
            </a:fld>
            <a:endParaRPr lang="en-US"/>
          </a:p>
        </p:txBody>
      </p:sp>
    </p:spTree>
    <p:extLst>
      <p:ext uri="{BB962C8B-B14F-4D97-AF65-F5344CB8AC3E}">
        <p14:creationId xmlns:p14="http://schemas.microsoft.com/office/powerpoint/2010/main" val="1574798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use GSA Advantage, buyers must first create an account. Once an account is created, buyers can search for products and services by keyword, category, or vendor. Buyers can also compare prices from different vendors and add items to a shopping cart. Once buyers are finished shopping, they can place an order and pay with a credit card or government purchase card.</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12</a:t>
            </a:fld>
            <a:endParaRPr lang="en-US"/>
          </a:p>
        </p:txBody>
      </p:sp>
    </p:spTree>
    <p:extLst>
      <p:ext uri="{BB962C8B-B14F-4D97-AF65-F5344CB8AC3E}">
        <p14:creationId xmlns:p14="http://schemas.microsoft.com/office/powerpoint/2010/main" val="2426370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13</a:t>
            </a:fld>
            <a:endParaRPr lang="en-US"/>
          </a:p>
        </p:txBody>
      </p:sp>
    </p:spTree>
    <p:extLst>
      <p:ext uri="{BB962C8B-B14F-4D97-AF65-F5344CB8AC3E}">
        <p14:creationId xmlns:p14="http://schemas.microsoft.com/office/powerpoint/2010/main" val="41300242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14</a:t>
            </a:fld>
            <a:endParaRPr lang="en-US"/>
          </a:p>
        </p:txBody>
      </p:sp>
    </p:spTree>
    <p:extLst>
      <p:ext uri="{BB962C8B-B14F-4D97-AF65-F5344CB8AC3E}">
        <p14:creationId xmlns:p14="http://schemas.microsoft.com/office/powerpoint/2010/main" val="382305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Benefits for buyers:</a:t>
            </a:r>
            <a:endParaRPr lang="en-US" dirty="0"/>
          </a:p>
          <a:p>
            <a:pPr>
              <a:buFont typeface="Arial" panose="020B0604020202020204" pitchFamily="34" charset="0"/>
              <a:buChar char="•"/>
            </a:pPr>
            <a:r>
              <a:rPr lang="en-US" dirty="0"/>
              <a:t>Convenience: Buyers can search for and purchase products and services online, 24 hours a day, 7 days a week.</a:t>
            </a:r>
          </a:p>
          <a:p>
            <a:pPr>
              <a:buFont typeface="Arial" panose="020B0604020202020204" pitchFamily="34" charset="0"/>
              <a:buChar char="•"/>
            </a:pPr>
            <a:r>
              <a:rPr lang="en-US" dirty="0"/>
              <a:t>Efficiency: GSA Advantage can help buyers save time and money by streamlining the procurement process.</a:t>
            </a:r>
          </a:p>
          <a:p>
            <a:pPr>
              <a:buFont typeface="Arial" panose="020B0604020202020204" pitchFamily="34" charset="0"/>
              <a:buChar char="•"/>
            </a:pPr>
            <a:r>
              <a:rPr lang="en-US" dirty="0"/>
              <a:t>Compliance: GSA Advantage helps buyers to comply with government contracting regulations.</a:t>
            </a:r>
          </a:p>
          <a:p>
            <a:pPr>
              <a:buFont typeface="Arial" panose="020B0604020202020204" pitchFamily="34" charset="0"/>
              <a:buChar char="•"/>
            </a:pPr>
            <a:r>
              <a:rPr lang="en-US" dirty="0"/>
              <a:t>Value: GSA Advantage offers a wide range of products and services at competitive prices.</a:t>
            </a:r>
          </a:p>
          <a:p>
            <a:r>
              <a:rPr lang="en-US" b="1" dirty="0"/>
              <a:t>Benefits for sellers:</a:t>
            </a:r>
            <a:endParaRPr lang="en-US" dirty="0"/>
          </a:p>
          <a:p>
            <a:pPr>
              <a:buFont typeface="Arial" panose="020B0604020202020204" pitchFamily="34" charset="0"/>
              <a:buChar char="•"/>
            </a:pPr>
            <a:r>
              <a:rPr lang="en-US" dirty="0"/>
              <a:t>Increased market reach: GSA Advantage gives sellers access to a large government market.</a:t>
            </a:r>
          </a:p>
          <a:p>
            <a:pPr>
              <a:buFont typeface="Arial" panose="020B0604020202020204" pitchFamily="34" charset="0"/>
              <a:buChar char="•"/>
            </a:pPr>
            <a:r>
              <a:rPr lang="en-US" dirty="0"/>
              <a:t>Reduced sales costs: GSA Advantage can help sellers to reduce their sales costs by automating the procurement process.</a:t>
            </a:r>
          </a:p>
          <a:p>
            <a:pPr>
              <a:buFont typeface="Arial" panose="020B0604020202020204" pitchFamily="34" charset="0"/>
              <a:buChar char="•"/>
            </a:pPr>
            <a:r>
              <a:rPr lang="en-US" dirty="0"/>
              <a:t>Streamlined contracting: GSA Advantage helps sellers to streamline the contracting process by providing standard contracts and terms and conditions.</a:t>
            </a:r>
          </a:p>
          <a:p>
            <a:pPr>
              <a:buFont typeface="Arial" panose="020B0604020202020204" pitchFamily="34" charset="0"/>
              <a:buChar char="•"/>
            </a:pPr>
            <a:r>
              <a:rPr lang="en-US" dirty="0"/>
              <a:t>Simplified payments: GSA Advantage makes it easy for sellers to receive payments from government buyers.</a:t>
            </a:r>
          </a:p>
          <a:p>
            <a:r>
              <a:rPr lang="en-US" dirty="0"/>
              <a:t>Overall, GSA Advantage is a valuable resource for both buyers and sellers. It offers a convenient and efficient way to do business with the government, and it offers a variety of benefits to both parties.</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16</a:t>
            </a:fld>
            <a:endParaRPr lang="en-US"/>
          </a:p>
        </p:txBody>
      </p:sp>
    </p:spTree>
    <p:extLst>
      <p:ext uri="{BB962C8B-B14F-4D97-AF65-F5344CB8AC3E}">
        <p14:creationId xmlns:p14="http://schemas.microsoft.com/office/powerpoint/2010/main" val="1541168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GSA </a:t>
            </a:r>
            <a:r>
              <a:rPr lang="en-US" dirty="0" err="1"/>
              <a:t>eBuy</a:t>
            </a:r>
            <a:r>
              <a:rPr lang="en-US" dirty="0"/>
              <a:t> is also a valuable tool for small businesses. It can help small businesses to compete for government contracts by making it easier for them to create and manage </a:t>
            </a:r>
            <a:r>
              <a:rPr lang="en-US" dirty="0" err="1"/>
              <a:t>POs.</a:t>
            </a:r>
            <a:r>
              <a:rPr lang="en-US" dirty="0"/>
              <a:t> GSA </a:t>
            </a:r>
            <a:r>
              <a:rPr lang="en-US" dirty="0" err="1"/>
              <a:t>eBuy</a:t>
            </a:r>
            <a:r>
              <a:rPr lang="en-US" dirty="0"/>
              <a:t> also provides small businesses with access to a large government market.</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19</a:t>
            </a:fld>
            <a:endParaRPr lang="en-US"/>
          </a:p>
        </p:txBody>
      </p:sp>
    </p:spTree>
    <p:extLst>
      <p:ext uri="{BB962C8B-B14F-4D97-AF65-F5344CB8AC3E}">
        <p14:creationId xmlns:p14="http://schemas.microsoft.com/office/powerpoint/2010/main" val="480940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effectLst/>
              </a:rPr>
              <a:t>To gain access to </a:t>
            </a:r>
            <a:r>
              <a:rPr lang="en-US" dirty="0" err="1">
                <a:effectLst/>
              </a:rPr>
              <a:t>eBuy</a:t>
            </a:r>
            <a:r>
              <a:rPr lang="en-US" dirty="0">
                <a:effectLst/>
              </a:rPr>
              <a:t> as a vendor, you must first register your contract with the GSA Vendor Support Center (VSC). You can do this online at https://vsc.gsa.gov/vsc/app-registration. Once your contract is registered, you will be able to create an </a:t>
            </a:r>
            <a:r>
              <a:rPr lang="en-US" dirty="0" err="1">
                <a:effectLst/>
              </a:rPr>
              <a:t>eBuy</a:t>
            </a:r>
            <a:r>
              <a:rPr lang="en-US" dirty="0">
                <a:effectLst/>
              </a:rPr>
              <a:t> account.</a:t>
            </a:r>
          </a:p>
          <a:p>
            <a:pPr rtl="0"/>
            <a:r>
              <a:rPr lang="en-US" dirty="0">
                <a:effectLst/>
              </a:rPr>
              <a:t>To create an </a:t>
            </a:r>
            <a:r>
              <a:rPr lang="en-US" dirty="0" err="1">
                <a:effectLst/>
              </a:rPr>
              <a:t>eBuy</a:t>
            </a:r>
            <a:r>
              <a:rPr lang="en-US" dirty="0">
                <a:effectLst/>
              </a:rPr>
              <a:t> account as a vendor, go to https://ebuy.gsa.gov/ and click on the "Sign in as a Contractor" button. You will be prompted to enter your contract number and password. If you do not have a password, you can request one by clicking on the "Forgot Password?" link.</a:t>
            </a:r>
          </a:p>
          <a:p>
            <a:pPr rtl="0"/>
            <a:r>
              <a:rPr lang="en-US" dirty="0">
                <a:effectLst/>
              </a:rPr>
              <a:t>Once you have created an </a:t>
            </a:r>
            <a:r>
              <a:rPr lang="en-US" dirty="0" err="1">
                <a:effectLst/>
              </a:rPr>
              <a:t>eBuy</a:t>
            </a:r>
            <a:r>
              <a:rPr lang="en-US" dirty="0">
                <a:effectLst/>
              </a:rPr>
              <a:t> account, you will be able to log in and access the </a:t>
            </a:r>
            <a:r>
              <a:rPr lang="en-US" dirty="0" err="1">
                <a:effectLst/>
              </a:rPr>
              <a:t>eBuy</a:t>
            </a:r>
            <a:r>
              <a:rPr lang="en-US" dirty="0">
                <a:effectLst/>
              </a:rPr>
              <a:t> system. You can use </a:t>
            </a:r>
            <a:r>
              <a:rPr lang="en-US" dirty="0" err="1">
                <a:effectLst/>
              </a:rPr>
              <a:t>eBuy</a:t>
            </a:r>
            <a:r>
              <a:rPr lang="en-US" dirty="0">
                <a:effectLst/>
              </a:rPr>
              <a:t> to view solicitations, submit bids, and manage your contracts.</a:t>
            </a:r>
          </a:p>
          <a:p>
            <a:pPr rtl="0"/>
            <a:r>
              <a:rPr lang="en-US" dirty="0">
                <a:effectLst/>
              </a:rPr>
              <a:t>To gain access to </a:t>
            </a:r>
            <a:r>
              <a:rPr lang="en-US" dirty="0" err="1">
                <a:effectLst/>
              </a:rPr>
              <a:t>eBuy</a:t>
            </a:r>
            <a:r>
              <a:rPr lang="en-US" dirty="0">
                <a:effectLst/>
              </a:rPr>
              <a:t> as a buyer, you must first create an account. You can do this online at https://ebuy.gsa.gov/ and clicking on the "Sign in as a Buyer" button. You will be prompted to enter your email address and password. If you do not have a password, you can create one by clicking on the "Create an Account" link.</a:t>
            </a:r>
          </a:p>
          <a:p>
            <a:pPr rtl="0"/>
            <a:r>
              <a:rPr lang="en-US" dirty="0">
                <a:effectLst/>
              </a:rPr>
              <a:t>Once you have created an </a:t>
            </a:r>
            <a:r>
              <a:rPr lang="en-US" dirty="0" err="1">
                <a:effectLst/>
              </a:rPr>
              <a:t>eBuy</a:t>
            </a:r>
            <a:r>
              <a:rPr lang="en-US" dirty="0">
                <a:effectLst/>
              </a:rPr>
              <a:t> account, you will be able to log in and access the </a:t>
            </a:r>
            <a:r>
              <a:rPr lang="en-US" dirty="0" err="1">
                <a:effectLst/>
              </a:rPr>
              <a:t>eBuy</a:t>
            </a:r>
            <a:r>
              <a:rPr lang="en-US" dirty="0">
                <a:effectLst/>
              </a:rPr>
              <a:t> system. You can use </a:t>
            </a:r>
            <a:r>
              <a:rPr lang="en-US" dirty="0" err="1">
                <a:effectLst/>
              </a:rPr>
              <a:t>eBuy</a:t>
            </a:r>
            <a:r>
              <a:rPr lang="en-US" dirty="0">
                <a:effectLst/>
              </a:rPr>
              <a:t> to search for products and services, create and manage purchase orders, and track the status of your orders.</a:t>
            </a:r>
          </a:p>
          <a:p>
            <a:pPr rtl="0"/>
            <a:r>
              <a:rPr lang="en-US" b="1" dirty="0">
                <a:effectLst/>
              </a:rPr>
              <a:t>Additional information:</a:t>
            </a:r>
            <a:endParaRPr lang="en-US" dirty="0">
              <a:effectLst/>
            </a:endParaRPr>
          </a:p>
          <a:p>
            <a:pPr rtl="0">
              <a:buFont typeface="Arial" panose="020B0604020202020204" pitchFamily="34" charset="0"/>
              <a:buChar char="•"/>
            </a:pPr>
            <a:r>
              <a:rPr lang="en-US" dirty="0">
                <a:effectLst/>
              </a:rPr>
              <a:t>Federal civilian and military customers can login to </a:t>
            </a:r>
            <a:r>
              <a:rPr lang="en-US" dirty="0" err="1">
                <a:effectLst/>
              </a:rPr>
              <a:t>eBuy</a:t>
            </a:r>
            <a:r>
              <a:rPr lang="en-US" dirty="0">
                <a:effectLst/>
              </a:rPr>
              <a:t> (Buyer) using their Personal Identity Verification (PIV)/Common Access Card (CAC) cards.</a:t>
            </a:r>
          </a:p>
          <a:p>
            <a:pPr rtl="0">
              <a:buFont typeface="Arial" panose="020B0604020202020204" pitchFamily="34" charset="0"/>
              <a:buChar char="•"/>
            </a:pPr>
            <a:r>
              <a:rPr lang="en-US" dirty="0">
                <a:effectLst/>
              </a:rPr>
              <a:t>If you are a vendor, you can register your contract with the VSC by phone at 1-800-488-3116.</a:t>
            </a:r>
          </a:p>
          <a:p>
            <a:pPr rtl="0">
              <a:buFont typeface="Arial" panose="020B0604020202020204" pitchFamily="34" charset="0"/>
              <a:buChar char="•"/>
            </a:pPr>
            <a:r>
              <a:rPr lang="en-US" dirty="0">
                <a:effectLst/>
              </a:rPr>
              <a:t>If you are a buyer, you can get help creating an </a:t>
            </a:r>
            <a:r>
              <a:rPr lang="en-US" dirty="0" err="1">
                <a:effectLst/>
              </a:rPr>
              <a:t>eBuy</a:t>
            </a:r>
            <a:r>
              <a:rPr lang="en-US" dirty="0">
                <a:effectLst/>
              </a:rPr>
              <a:t> account by contacting the </a:t>
            </a:r>
            <a:r>
              <a:rPr lang="en-US" dirty="0" err="1">
                <a:effectLst/>
              </a:rPr>
              <a:t>eBuy</a:t>
            </a:r>
            <a:r>
              <a:rPr lang="en-US" dirty="0">
                <a:effectLst/>
              </a:rPr>
              <a:t> Customer Support Center at 1-877-418-8015.</a:t>
            </a:r>
          </a:p>
          <a:p>
            <a:endParaRPr lang="en-US" dirty="0"/>
          </a:p>
        </p:txBody>
      </p:sp>
      <p:sp>
        <p:nvSpPr>
          <p:cNvPr id="4" name="Slide Number Placeholder 3"/>
          <p:cNvSpPr>
            <a:spLocks noGrp="1"/>
          </p:cNvSpPr>
          <p:nvPr>
            <p:ph type="sldNum" sz="quarter" idx="5"/>
          </p:nvPr>
        </p:nvSpPr>
        <p:spPr/>
        <p:txBody>
          <a:bodyPr/>
          <a:lstStyle/>
          <a:p>
            <a:fld id="{1AB2D2C9-0F3D-4301-8F84-E02F21A632E2}" type="slidenum">
              <a:rPr lang="en-US" smtClean="0"/>
              <a:t>20</a:t>
            </a:fld>
            <a:endParaRPr lang="en-US"/>
          </a:p>
        </p:txBody>
      </p:sp>
    </p:spTree>
    <p:extLst>
      <p:ext uri="{BB962C8B-B14F-4D97-AF65-F5344CB8AC3E}">
        <p14:creationId xmlns:p14="http://schemas.microsoft.com/office/powerpoint/2010/main" val="30163853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9441C3-209B-1F27-5B08-E9E8603A77E2}"/>
              </a:ext>
            </a:extLst>
          </p:cNvPr>
          <p:cNvPicPr>
            <a:picLocks noChangeAspect="1"/>
          </p:cNvPicPr>
          <p:nvPr userDrawn="1"/>
        </p:nvPicPr>
        <p:blipFill>
          <a:blip r:embed="rId2"/>
          <a:stretch>
            <a:fillRect/>
          </a:stretch>
        </p:blipFill>
        <p:spPr>
          <a:xfrm>
            <a:off x="0" y="10361"/>
            <a:ext cx="18288000" cy="10276640"/>
          </a:xfrm>
          <a:prstGeom prst="rect">
            <a:avLst/>
          </a:prstGeom>
        </p:spPr>
      </p:pic>
      <p:sp>
        <p:nvSpPr>
          <p:cNvPr id="2" name="Title 1">
            <a:extLst>
              <a:ext uri="{FF2B5EF4-FFF2-40B4-BE49-F238E27FC236}">
                <a16:creationId xmlns:a16="http://schemas.microsoft.com/office/drawing/2014/main" id="{9B2D69E8-A961-F09C-9F83-D8901A268750}"/>
              </a:ext>
            </a:extLst>
          </p:cNvPr>
          <p:cNvSpPr>
            <a:spLocks noGrp="1"/>
          </p:cNvSpPr>
          <p:nvPr>
            <p:ph type="title"/>
          </p:nvPr>
        </p:nvSpPr>
        <p:spPr>
          <a:xfrm>
            <a:off x="1257300" y="2287550"/>
            <a:ext cx="10613274" cy="301847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46CFA39-3CDD-CECD-1749-A0BDED5A9089}"/>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4" name="Footer Placeholder 3">
            <a:extLst>
              <a:ext uri="{FF2B5EF4-FFF2-40B4-BE49-F238E27FC236}">
                <a16:creationId xmlns:a16="http://schemas.microsoft.com/office/drawing/2014/main" id="{3265E4CA-5B95-5553-4BBB-6073CD8F3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DF11EC5-B676-05CB-255E-7C89206CFD0F}"/>
              </a:ext>
            </a:extLst>
          </p:cNvPr>
          <p:cNvSpPr>
            <a:spLocks noGrp="1"/>
          </p:cNvSpPr>
          <p:nvPr>
            <p:ph type="sldNum" sz="quarter" idx="12"/>
          </p:nvPr>
        </p:nvSpPr>
        <p:spPr/>
        <p:txBody>
          <a:bodyPr/>
          <a:lstStyle/>
          <a:p>
            <a:fld id="{83E361CF-8084-4F7B-8FBB-0BA9A5582A5D}" type="slidenum">
              <a:rPr lang="en-US" smtClean="0"/>
              <a:t>‹#›</a:t>
            </a:fld>
            <a:endParaRPr lang="en-US"/>
          </a:p>
        </p:txBody>
      </p:sp>
    </p:spTree>
    <p:extLst>
      <p:ext uri="{BB962C8B-B14F-4D97-AF65-F5344CB8AC3E}">
        <p14:creationId xmlns:p14="http://schemas.microsoft.com/office/powerpoint/2010/main" val="23429604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94EAEC-546F-4931-FABF-2A0EEDA2770C}"/>
              </a:ext>
            </a:extLst>
          </p:cNvPr>
          <p:cNvPicPr>
            <a:picLocks noChangeAspect="1"/>
          </p:cNvPicPr>
          <p:nvPr userDrawn="1"/>
        </p:nvPicPr>
        <p:blipFill>
          <a:blip r:embed="rId2"/>
          <a:stretch>
            <a:fillRect/>
          </a:stretch>
        </p:blipFill>
        <p:spPr>
          <a:xfrm>
            <a:off x="0" y="10361"/>
            <a:ext cx="18288000" cy="10276640"/>
          </a:xfrm>
          <a:prstGeom prst="rect">
            <a:avLst/>
          </a:prstGeom>
        </p:spPr>
      </p:pic>
      <p:sp>
        <p:nvSpPr>
          <p:cNvPr id="2" name="Title 1">
            <a:extLst>
              <a:ext uri="{FF2B5EF4-FFF2-40B4-BE49-F238E27FC236}">
                <a16:creationId xmlns:a16="http://schemas.microsoft.com/office/drawing/2014/main" id="{B532D5E9-3FEF-559E-E3FF-959C16238D02}"/>
              </a:ext>
            </a:extLst>
          </p:cNvPr>
          <p:cNvSpPr>
            <a:spLocks noGrp="1"/>
          </p:cNvSpPr>
          <p:nvPr>
            <p:ph type="title"/>
          </p:nvPr>
        </p:nvSpPr>
        <p:spPr>
          <a:xfrm>
            <a:off x="1233350" y="2407399"/>
            <a:ext cx="9579653"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1350F755-0150-33DE-3167-961AD03AD6E0}"/>
              </a:ext>
            </a:extLst>
          </p:cNvPr>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B8D72D-0AAD-D583-D9CC-6ABE05A83911}"/>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5" name="Footer Placeholder 4">
            <a:extLst>
              <a:ext uri="{FF2B5EF4-FFF2-40B4-BE49-F238E27FC236}">
                <a16:creationId xmlns:a16="http://schemas.microsoft.com/office/drawing/2014/main" id="{872F8CB0-E6F2-662A-18A6-DBB83ADFBD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E01E9-B079-7667-E63A-AB7A8915904A}"/>
              </a:ext>
            </a:extLst>
          </p:cNvPr>
          <p:cNvSpPr>
            <a:spLocks noGrp="1"/>
          </p:cNvSpPr>
          <p:nvPr>
            <p:ph type="sldNum" sz="quarter" idx="12"/>
          </p:nvPr>
        </p:nvSpPr>
        <p:spPr/>
        <p:txBody>
          <a:bodyPr/>
          <a:lstStyle/>
          <a:p>
            <a:fld id="{83E361CF-8084-4F7B-8FBB-0BA9A5582A5D}" type="slidenum">
              <a:rPr lang="en-US" smtClean="0"/>
              <a:t>‹#›</a:t>
            </a:fld>
            <a:endParaRPr lang="en-US"/>
          </a:p>
        </p:txBody>
      </p:sp>
    </p:spTree>
    <p:extLst>
      <p:ext uri="{BB962C8B-B14F-4D97-AF65-F5344CB8AC3E}">
        <p14:creationId xmlns:p14="http://schemas.microsoft.com/office/powerpoint/2010/main" val="2384057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CCFF3A1-4250-8F65-7211-7B567C4CFB70}"/>
              </a:ext>
            </a:extLst>
          </p:cNvPr>
          <p:cNvPicPr>
            <a:picLocks noChangeAspect="1"/>
          </p:cNvPicPr>
          <p:nvPr userDrawn="1"/>
        </p:nvPicPr>
        <p:blipFill>
          <a:blip r:embed="rId2"/>
          <a:stretch>
            <a:fillRect/>
          </a:stretch>
        </p:blipFill>
        <p:spPr>
          <a:xfrm>
            <a:off x="-23046" y="1"/>
            <a:ext cx="18311045" cy="10274069"/>
          </a:xfrm>
          <a:prstGeom prst="rect">
            <a:avLst/>
          </a:prstGeom>
          <a:pattFill prst="pct5">
            <a:fgClr>
              <a:schemeClr val="accent1"/>
            </a:fgClr>
            <a:bgClr>
              <a:schemeClr val="bg1"/>
            </a:bgClr>
          </a:pattFill>
        </p:spPr>
      </p:pic>
      <p:sp>
        <p:nvSpPr>
          <p:cNvPr id="2" name="Title 1">
            <a:extLst>
              <a:ext uri="{FF2B5EF4-FFF2-40B4-BE49-F238E27FC236}">
                <a16:creationId xmlns:a16="http://schemas.microsoft.com/office/drawing/2014/main" id="{76907F75-4AA0-CB63-2226-8F75A4370EC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A22EF4C7-4132-E8AC-0233-1341EAF526E0}"/>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pic>
        <p:nvPicPr>
          <p:cNvPr id="9" name="Picture 8">
            <a:extLst>
              <a:ext uri="{FF2B5EF4-FFF2-40B4-BE49-F238E27FC236}">
                <a16:creationId xmlns:a16="http://schemas.microsoft.com/office/drawing/2014/main" id="{A75A8B49-CBF8-97D1-9AFA-971589B00FD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123525" y="8180405"/>
            <a:ext cx="1509551" cy="1509551"/>
          </a:xfrm>
          <a:prstGeom prst="rect">
            <a:avLst/>
          </a:prstGeom>
        </p:spPr>
      </p:pic>
    </p:spTree>
    <p:extLst>
      <p:ext uri="{BB962C8B-B14F-4D97-AF65-F5344CB8AC3E}">
        <p14:creationId xmlns:p14="http://schemas.microsoft.com/office/powerpoint/2010/main" val="23688245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0A491E-777A-7A08-DC63-607C2A166B8F}"/>
              </a:ext>
            </a:extLst>
          </p:cNvPr>
          <p:cNvPicPr>
            <a:picLocks noChangeAspect="1"/>
          </p:cNvPicPr>
          <p:nvPr userDrawn="1"/>
        </p:nvPicPr>
        <p:blipFill>
          <a:blip r:embed="rId2"/>
          <a:stretch>
            <a:fillRect/>
          </a:stretch>
        </p:blipFill>
        <p:spPr>
          <a:xfrm>
            <a:off x="-23046" y="1"/>
            <a:ext cx="18311046" cy="10274069"/>
          </a:xfrm>
          <a:prstGeom prst="rect">
            <a:avLst/>
          </a:prstGeom>
        </p:spPr>
      </p:pic>
      <p:sp>
        <p:nvSpPr>
          <p:cNvPr id="2" name="Title 1">
            <a:extLst>
              <a:ext uri="{FF2B5EF4-FFF2-40B4-BE49-F238E27FC236}">
                <a16:creationId xmlns:a16="http://schemas.microsoft.com/office/drawing/2014/main" id="{BE55D686-573D-E43D-688C-5CD30ACE6320}"/>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F9EFCA7-C166-928B-B1F1-41BBDAF05439}"/>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B32ABAF-C5EA-469E-009E-A8354445E4FA}"/>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9" name="Picture 8">
            <a:extLst>
              <a:ext uri="{FF2B5EF4-FFF2-40B4-BE49-F238E27FC236}">
                <a16:creationId xmlns:a16="http://schemas.microsoft.com/office/drawing/2014/main" id="{C7453DDC-8B04-73B6-1312-C0E6E450137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8298818"/>
            <a:ext cx="1509551" cy="1509551"/>
          </a:xfrm>
          <a:prstGeom prst="rect">
            <a:avLst/>
          </a:prstGeom>
        </p:spPr>
      </p:pic>
    </p:spTree>
    <p:extLst>
      <p:ext uri="{BB962C8B-B14F-4D97-AF65-F5344CB8AC3E}">
        <p14:creationId xmlns:p14="http://schemas.microsoft.com/office/powerpoint/2010/main" val="24520128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22F59E-7142-9B2C-726B-DEDE3B55E1FB}"/>
              </a:ext>
            </a:extLst>
          </p:cNvPr>
          <p:cNvPicPr>
            <a:picLocks noChangeAspect="1"/>
          </p:cNvPicPr>
          <p:nvPr userDrawn="1"/>
        </p:nvPicPr>
        <p:blipFill>
          <a:blip r:embed="rId2"/>
          <a:stretch>
            <a:fillRect/>
          </a:stretch>
        </p:blipFill>
        <p:spPr>
          <a:xfrm>
            <a:off x="1" y="2"/>
            <a:ext cx="18311045" cy="10287000"/>
          </a:xfrm>
          <a:prstGeom prst="rect">
            <a:avLst/>
          </a:prstGeom>
        </p:spPr>
      </p:pic>
      <p:sp>
        <p:nvSpPr>
          <p:cNvPr id="2" name="Title 1">
            <a:extLst>
              <a:ext uri="{FF2B5EF4-FFF2-40B4-BE49-F238E27FC236}">
                <a16:creationId xmlns:a16="http://schemas.microsoft.com/office/drawing/2014/main" id="{9FD18AF6-7421-2DC4-E5B6-854315DADE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5E70F4-6637-7277-D9BC-6E76B3F4448B}"/>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6FDFBE-42B2-AF1F-F90F-E687BC29D183}"/>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2A7112-D4CC-D8B2-0D60-ACCF321FDFA5}"/>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6" name="Footer Placeholder 5">
            <a:extLst>
              <a:ext uri="{FF2B5EF4-FFF2-40B4-BE49-F238E27FC236}">
                <a16:creationId xmlns:a16="http://schemas.microsoft.com/office/drawing/2014/main" id="{18EA4FA0-EE38-BCBC-B59F-5282F267ED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139486-C493-DB90-FF20-DB2CA31A6702}"/>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8" name="Picture 7">
            <a:extLst>
              <a:ext uri="{FF2B5EF4-FFF2-40B4-BE49-F238E27FC236}">
                <a16:creationId xmlns:a16="http://schemas.microsoft.com/office/drawing/2014/main" id="{A077E469-208E-F0E7-98C8-BB24B1BE823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Tree>
    <p:extLst>
      <p:ext uri="{BB962C8B-B14F-4D97-AF65-F5344CB8AC3E}">
        <p14:creationId xmlns:p14="http://schemas.microsoft.com/office/powerpoint/2010/main" val="38557926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162" name="Picture 161">
            <a:extLst>
              <a:ext uri="{FF2B5EF4-FFF2-40B4-BE49-F238E27FC236}">
                <a16:creationId xmlns:a16="http://schemas.microsoft.com/office/drawing/2014/main" id="{E4457474-CC10-022E-8629-C0B8DD1238E8}"/>
              </a:ext>
            </a:extLst>
          </p:cNvPr>
          <p:cNvPicPr>
            <a:picLocks noChangeAspect="1"/>
          </p:cNvPicPr>
          <p:nvPr userDrawn="1"/>
        </p:nvPicPr>
        <p:blipFill>
          <a:blip r:embed="rId2"/>
          <a:stretch>
            <a:fillRect/>
          </a:stretch>
        </p:blipFill>
        <p:spPr>
          <a:xfrm flipH="1">
            <a:off x="0" y="-8634"/>
            <a:ext cx="18288000" cy="10295633"/>
          </a:xfrm>
          <a:prstGeom prst="rect">
            <a:avLst/>
          </a:prstGeom>
        </p:spPr>
      </p:pic>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6" name="Picture 5">
            <a:extLst>
              <a:ext uri="{FF2B5EF4-FFF2-40B4-BE49-F238E27FC236}">
                <a16:creationId xmlns:a16="http://schemas.microsoft.com/office/drawing/2014/main" id="{2860C3F7-E1B0-765D-C086-254FDC85BB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83" name="TextBox 6">
            <a:extLst>
              <a:ext uri="{FF2B5EF4-FFF2-40B4-BE49-F238E27FC236}">
                <a16:creationId xmlns:a16="http://schemas.microsoft.com/office/drawing/2014/main" id="{2F4270B1-9CFE-9FAD-ED20-3ECD7056DD41}"/>
              </a:ext>
            </a:extLst>
          </p:cNvPr>
          <p:cNvSpPr txBox="1"/>
          <p:nvPr/>
        </p:nvSpPr>
        <p:spPr>
          <a:xfrm>
            <a:off x="20706095" y="7316832"/>
            <a:ext cx="5601183" cy="5924328"/>
          </a:xfrm>
          <a:prstGeom prst="rect">
            <a:avLst/>
          </a:prstGeom>
        </p:spPr>
        <p:txBody>
          <a:bodyPr lIns="47192" tIns="47192" rIns="47192" bIns="47192" rtlCol="0" anchor="ctr"/>
          <a:lstStyle/>
          <a:p>
            <a:pPr algn="ctr">
              <a:lnSpc>
                <a:spcPts val="3990"/>
              </a:lnSpc>
            </a:pPr>
            <a:endParaRPr sz="2700"/>
          </a:p>
        </p:txBody>
      </p:sp>
      <p:sp>
        <p:nvSpPr>
          <p:cNvPr id="86" name="TextBox 9">
            <a:extLst>
              <a:ext uri="{FF2B5EF4-FFF2-40B4-BE49-F238E27FC236}">
                <a16:creationId xmlns:a16="http://schemas.microsoft.com/office/drawing/2014/main" id="{62E8431B-6256-6677-B1B8-8BED03950724}"/>
              </a:ext>
            </a:extLst>
          </p:cNvPr>
          <p:cNvSpPr txBox="1"/>
          <p:nvPr/>
        </p:nvSpPr>
        <p:spPr>
          <a:xfrm>
            <a:off x="22790555" y="3401555"/>
            <a:ext cx="3879018" cy="4102808"/>
          </a:xfrm>
          <a:prstGeom prst="rect">
            <a:avLst/>
          </a:prstGeom>
        </p:spPr>
        <p:txBody>
          <a:bodyPr lIns="30443" tIns="30443" rIns="30443" bIns="30443" rtlCol="0" anchor="ctr"/>
          <a:lstStyle/>
          <a:p>
            <a:pPr algn="ctr">
              <a:lnSpc>
                <a:spcPts val="3990"/>
              </a:lnSpc>
            </a:pPr>
            <a:endParaRPr sz="2700"/>
          </a:p>
        </p:txBody>
      </p:sp>
      <p:sp>
        <p:nvSpPr>
          <p:cNvPr id="89" name="TextBox 12">
            <a:extLst>
              <a:ext uri="{FF2B5EF4-FFF2-40B4-BE49-F238E27FC236}">
                <a16:creationId xmlns:a16="http://schemas.microsoft.com/office/drawing/2014/main" id="{2598440E-D399-32B7-7851-9CDF53F33232}"/>
              </a:ext>
            </a:extLst>
          </p:cNvPr>
          <p:cNvSpPr txBox="1"/>
          <p:nvPr/>
        </p:nvSpPr>
        <p:spPr>
          <a:xfrm>
            <a:off x="20940620" y="7578419"/>
            <a:ext cx="5132132" cy="5428217"/>
          </a:xfrm>
          <a:prstGeom prst="rect">
            <a:avLst/>
          </a:prstGeom>
        </p:spPr>
        <p:txBody>
          <a:bodyPr lIns="47192" tIns="47192" rIns="47192" bIns="47192" rtlCol="0" anchor="ctr"/>
          <a:lstStyle/>
          <a:p>
            <a:pPr algn="ctr">
              <a:lnSpc>
                <a:spcPts val="3990"/>
              </a:lnSpc>
            </a:pPr>
            <a:endParaRPr sz="2700"/>
          </a:p>
        </p:txBody>
      </p:sp>
      <p:sp>
        <p:nvSpPr>
          <p:cNvPr id="92" name="TextBox 15">
            <a:extLst>
              <a:ext uri="{FF2B5EF4-FFF2-40B4-BE49-F238E27FC236}">
                <a16:creationId xmlns:a16="http://schemas.microsoft.com/office/drawing/2014/main" id="{992C0CC9-24AF-2F3F-CF7F-8895F8EB04E1}"/>
              </a:ext>
            </a:extLst>
          </p:cNvPr>
          <p:cNvSpPr txBox="1"/>
          <p:nvPr/>
        </p:nvSpPr>
        <p:spPr>
          <a:xfrm>
            <a:off x="23004054" y="3639689"/>
            <a:ext cx="3452019" cy="3651174"/>
          </a:xfrm>
          <a:prstGeom prst="rect">
            <a:avLst/>
          </a:prstGeom>
        </p:spPr>
        <p:txBody>
          <a:bodyPr lIns="30443" tIns="30443" rIns="30443" bIns="30443" rtlCol="0" anchor="ctr"/>
          <a:lstStyle/>
          <a:p>
            <a:pPr algn="ctr">
              <a:lnSpc>
                <a:spcPts val="3990"/>
              </a:lnSpc>
            </a:pPr>
            <a:endParaRPr sz="2700"/>
          </a:p>
        </p:txBody>
      </p:sp>
      <p:sp>
        <p:nvSpPr>
          <p:cNvPr id="97" name="TextBox 26">
            <a:extLst>
              <a:ext uri="{FF2B5EF4-FFF2-40B4-BE49-F238E27FC236}">
                <a16:creationId xmlns:a16="http://schemas.microsoft.com/office/drawing/2014/main" id="{1AD7DB30-E1BF-13A5-8321-745A3D1E907E}"/>
              </a:ext>
            </a:extLst>
          </p:cNvPr>
          <p:cNvSpPr txBox="1"/>
          <p:nvPr/>
        </p:nvSpPr>
        <p:spPr>
          <a:xfrm>
            <a:off x="19459221" y="5284587"/>
            <a:ext cx="3879018" cy="4102808"/>
          </a:xfrm>
          <a:prstGeom prst="rect">
            <a:avLst/>
          </a:prstGeom>
        </p:spPr>
        <p:txBody>
          <a:bodyPr lIns="30443" tIns="30443" rIns="30443" bIns="30443" rtlCol="0" anchor="ctr"/>
          <a:lstStyle/>
          <a:p>
            <a:pPr algn="ctr">
              <a:lnSpc>
                <a:spcPts val="3990"/>
              </a:lnSpc>
            </a:pPr>
            <a:endParaRPr sz="2700"/>
          </a:p>
        </p:txBody>
      </p:sp>
      <p:sp>
        <p:nvSpPr>
          <p:cNvPr id="100" name="TextBox 29">
            <a:extLst>
              <a:ext uri="{FF2B5EF4-FFF2-40B4-BE49-F238E27FC236}">
                <a16:creationId xmlns:a16="http://schemas.microsoft.com/office/drawing/2014/main" id="{7970C0EE-BC34-1913-A24C-5D5A4DF90E12}"/>
              </a:ext>
            </a:extLst>
          </p:cNvPr>
          <p:cNvSpPr txBox="1"/>
          <p:nvPr/>
        </p:nvSpPr>
        <p:spPr>
          <a:xfrm>
            <a:off x="19672721" y="5522721"/>
            <a:ext cx="3452019" cy="3651174"/>
          </a:xfrm>
          <a:prstGeom prst="rect">
            <a:avLst/>
          </a:prstGeom>
        </p:spPr>
        <p:txBody>
          <a:bodyPr lIns="30443" tIns="30443" rIns="30443" bIns="30443" rtlCol="0" anchor="ctr"/>
          <a:lstStyle/>
          <a:p>
            <a:pPr algn="ctr">
              <a:lnSpc>
                <a:spcPts val="3990"/>
              </a:lnSpc>
            </a:pPr>
            <a:endParaRPr sz="2700"/>
          </a:p>
        </p:txBody>
      </p:sp>
      <p:sp>
        <p:nvSpPr>
          <p:cNvPr id="163" name="Title 162">
            <a:extLst>
              <a:ext uri="{FF2B5EF4-FFF2-40B4-BE49-F238E27FC236}">
                <a16:creationId xmlns:a16="http://schemas.microsoft.com/office/drawing/2014/main" id="{370D67F3-A5EE-472F-8B6B-913BFDB856CD}"/>
              </a:ext>
            </a:extLst>
          </p:cNvPr>
          <p:cNvSpPr>
            <a:spLocks noGrp="1"/>
          </p:cNvSpPr>
          <p:nvPr>
            <p:ph type="title"/>
          </p:nvPr>
        </p:nvSpPr>
        <p:spPr/>
        <p:txBody>
          <a:bodyPr/>
          <a:lstStyle/>
          <a:p>
            <a:r>
              <a:rPr lang="en-US"/>
              <a:t>Click to edit Master title style</a:t>
            </a:r>
          </a:p>
        </p:txBody>
      </p:sp>
      <p:sp>
        <p:nvSpPr>
          <p:cNvPr id="165" name="Content Placeholder 164">
            <a:extLst>
              <a:ext uri="{FF2B5EF4-FFF2-40B4-BE49-F238E27FC236}">
                <a16:creationId xmlns:a16="http://schemas.microsoft.com/office/drawing/2014/main" id="{CEB2BD40-E401-B42A-7E6E-D5B32F0456C7}"/>
              </a:ext>
            </a:extLst>
          </p:cNvPr>
          <p:cNvSpPr>
            <a:spLocks noGrp="1"/>
          </p:cNvSpPr>
          <p:nvPr>
            <p:ph sz="quarter" idx="16"/>
          </p:nvPr>
        </p:nvSpPr>
        <p:spPr>
          <a:xfrm>
            <a:off x="1257302" y="3012283"/>
            <a:ext cx="15773400" cy="5803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0428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162" name="Picture 161">
            <a:extLst>
              <a:ext uri="{FF2B5EF4-FFF2-40B4-BE49-F238E27FC236}">
                <a16:creationId xmlns:a16="http://schemas.microsoft.com/office/drawing/2014/main" id="{E4457474-CC10-022E-8629-C0B8DD1238E8}"/>
              </a:ext>
            </a:extLst>
          </p:cNvPr>
          <p:cNvPicPr>
            <a:picLocks noChangeAspect="1"/>
          </p:cNvPicPr>
          <p:nvPr userDrawn="1"/>
        </p:nvPicPr>
        <p:blipFill>
          <a:blip r:embed="rId2"/>
          <a:stretch>
            <a:fillRect/>
          </a:stretch>
        </p:blipFill>
        <p:spPr>
          <a:xfrm flipH="1">
            <a:off x="0" y="-8634"/>
            <a:ext cx="18288000" cy="10295633"/>
          </a:xfrm>
          <a:prstGeom prst="rect">
            <a:avLst/>
          </a:prstGeom>
        </p:spPr>
      </p:pic>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6" name="Picture 5">
            <a:extLst>
              <a:ext uri="{FF2B5EF4-FFF2-40B4-BE49-F238E27FC236}">
                <a16:creationId xmlns:a16="http://schemas.microsoft.com/office/drawing/2014/main" id="{2860C3F7-E1B0-765D-C086-254FDC85BB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83" name="TextBox 6">
            <a:extLst>
              <a:ext uri="{FF2B5EF4-FFF2-40B4-BE49-F238E27FC236}">
                <a16:creationId xmlns:a16="http://schemas.microsoft.com/office/drawing/2014/main" id="{2F4270B1-9CFE-9FAD-ED20-3ECD7056DD41}"/>
              </a:ext>
            </a:extLst>
          </p:cNvPr>
          <p:cNvSpPr txBox="1"/>
          <p:nvPr/>
        </p:nvSpPr>
        <p:spPr>
          <a:xfrm>
            <a:off x="20706095" y="7316832"/>
            <a:ext cx="5601183" cy="5924328"/>
          </a:xfrm>
          <a:prstGeom prst="rect">
            <a:avLst/>
          </a:prstGeom>
        </p:spPr>
        <p:txBody>
          <a:bodyPr lIns="47192" tIns="47192" rIns="47192" bIns="47192" rtlCol="0" anchor="ctr"/>
          <a:lstStyle/>
          <a:p>
            <a:pPr algn="ctr">
              <a:lnSpc>
                <a:spcPts val="3990"/>
              </a:lnSpc>
            </a:pPr>
            <a:endParaRPr sz="2700"/>
          </a:p>
        </p:txBody>
      </p:sp>
      <p:sp>
        <p:nvSpPr>
          <p:cNvPr id="86" name="TextBox 9">
            <a:extLst>
              <a:ext uri="{FF2B5EF4-FFF2-40B4-BE49-F238E27FC236}">
                <a16:creationId xmlns:a16="http://schemas.microsoft.com/office/drawing/2014/main" id="{62E8431B-6256-6677-B1B8-8BED03950724}"/>
              </a:ext>
            </a:extLst>
          </p:cNvPr>
          <p:cNvSpPr txBox="1"/>
          <p:nvPr/>
        </p:nvSpPr>
        <p:spPr>
          <a:xfrm>
            <a:off x="22790555" y="3401555"/>
            <a:ext cx="3879018" cy="4102808"/>
          </a:xfrm>
          <a:prstGeom prst="rect">
            <a:avLst/>
          </a:prstGeom>
        </p:spPr>
        <p:txBody>
          <a:bodyPr lIns="30443" tIns="30443" rIns="30443" bIns="30443" rtlCol="0" anchor="ctr"/>
          <a:lstStyle/>
          <a:p>
            <a:pPr algn="ctr">
              <a:lnSpc>
                <a:spcPts val="3990"/>
              </a:lnSpc>
            </a:pPr>
            <a:endParaRPr sz="2700"/>
          </a:p>
        </p:txBody>
      </p:sp>
      <p:sp>
        <p:nvSpPr>
          <p:cNvPr id="89" name="TextBox 12">
            <a:extLst>
              <a:ext uri="{FF2B5EF4-FFF2-40B4-BE49-F238E27FC236}">
                <a16:creationId xmlns:a16="http://schemas.microsoft.com/office/drawing/2014/main" id="{2598440E-D399-32B7-7851-9CDF53F33232}"/>
              </a:ext>
            </a:extLst>
          </p:cNvPr>
          <p:cNvSpPr txBox="1"/>
          <p:nvPr/>
        </p:nvSpPr>
        <p:spPr>
          <a:xfrm>
            <a:off x="20940620" y="7578419"/>
            <a:ext cx="5132132" cy="5428217"/>
          </a:xfrm>
          <a:prstGeom prst="rect">
            <a:avLst/>
          </a:prstGeom>
        </p:spPr>
        <p:txBody>
          <a:bodyPr lIns="47192" tIns="47192" rIns="47192" bIns="47192" rtlCol="0" anchor="ctr"/>
          <a:lstStyle/>
          <a:p>
            <a:pPr algn="ctr">
              <a:lnSpc>
                <a:spcPts val="3990"/>
              </a:lnSpc>
            </a:pPr>
            <a:endParaRPr sz="2700"/>
          </a:p>
        </p:txBody>
      </p:sp>
      <p:sp>
        <p:nvSpPr>
          <p:cNvPr id="92" name="TextBox 15">
            <a:extLst>
              <a:ext uri="{FF2B5EF4-FFF2-40B4-BE49-F238E27FC236}">
                <a16:creationId xmlns:a16="http://schemas.microsoft.com/office/drawing/2014/main" id="{992C0CC9-24AF-2F3F-CF7F-8895F8EB04E1}"/>
              </a:ext>
            </a:extLst>
          </p:cNvPr>
          <p:cNvSpPr txBox="1"/>
          <p:nvPr/>
        </p:nvSpPr>
        <p:spPr>
          <a:xfrm>
            <a:off x="23004054" y="3639689"/>
            <a:ext cx="3452019" cy="3651174"/>
          </a:xfrm>
          <a:prstGeom prst="rect">
            <a:avLst/>
          </a:prstGeom>
        </p:spPr>
        <p:txBody>
          <a:bodyPr lIns="30443" tIns="30443" rIns="30443" bIns="30443" rtlCol="0" anchor="ctr"/>
          <a:lstStyle/>
          <a:p>
            <a:pPr algn="ctr">
              <a:lnSpc>
                <a:spcPts val="3990"/>
              </a:lnSpc>
            </a:pPr>
            <a:endParaRPr sz="2700"/>
          </a:p>
        </p:txBody>
      </p:sp>
      <p:sp>
        <p:nvSpPr>
          <p:cNvPr id="97" name="TextBox 26">
            <a:extLst>
              <a:ext uri="{FF2B5EF4-FFF2-40B4-BE49-F238E27FC236}">
                <a16:creationId xmlns:a16="http://schemas.microsoft.com/office/drawing/2014/main" id="{1AD7DB30-E1BF-13A5-8321-745A3D1E907E}"/>
              </a:ext>
            </a:extLst>
          </p:cNvPr>
          <p:cNvSpPr txBox="1"/>
          <p:nvPr/>
        </p:nvSpPr>
        <p:spPr>
          <a:xfrm>
            <a:off x="19459221" y="5284587"/>
            <a:ext cx="3879018" cy="4102808"/>
          </a:xfrm>
          <a:prstGeom prst="rect">
            <a:avLst/>
          </a:prstGeom>
        </p:spPr>
        <p:txBody>
          <a:bodyPr lIns="30443" tIns="30443" rIns="30443" bIns="30443" rtlCol="0" anchor="ctr"/>
          <a:lstStyle/>
          <a:p>
            <a:pPr algn="ctr">
              <a:lnSpc>
                <a:spcPts val="3990"/>
              </a:lnSpc>
            </a:pPr>
            <a:endParaRPr sz="2700"/>
          </a:p>
        </p:txBody>
      </p:sp>
      <p:sp>
        <p:nvSpPr>
          <p:cNvPr id="100" name="TextBox 29">
            <a:extLst>
              <a:ext uri="{FF2B5EF4-FFF2-40B4-BE49-F238E27FC236}">
                <a16:creationId xmlns:a16="http://schemas.microsoft.com/office/drawing/2014/main" id="{7970C0EE-BC34-1913-A24C-5D5A4DF90E12}"/>
              </a:ext>
            </a:extLst>
          </p:cNvPr>
          <p:cNvSpPr txBox="1"/>
          <p:nvPr/>
        </p:nvSpPr>
        <p:spPr>
          <a:xfrm>
            <a:off x="19672721" y="5522721"/>
            <a:ext cx="3452019" cy="3651174"/>
          </a:xfrm>
          <a:prstGeom prst="rect">
            <a:avLst/>
          </a:prstGeom>
        </p:spPr>
        <p:txBody>
          <a:bodyPr lIns="30443" tIns="30443" rIns="30443" bIns="30443" rtlCol="0" anchor="ctr"/>
          <a:lstStyle/>
          <a:p>
            <a:pPr algn="ctr">
              <a:lnSpc>
                <a:spcPts val="3990"/>
              </a:lnSpc>
            </a:pPr>
            <a:endParaRPr sz="2700"/>
          </a:p>
        </p:txBody>
      </p:sp>
      <p:sp>
        <p:nvSpPr>
          <p:cNvPr id="5" name="Title 1">
            <a:extLst>
              <a:ext uri="{FF2B5EF4-FFF2-40B4-BE49-F238E27FC236}">
                <a16:creationId xmlns:a16="http://schemas.microsoft.com/office/drawing/2014/main" id="{0B74918B-6E48-BD85-ABFD-899CE7510B7E}"/>
              </a:ext>
            </a:extLst>
          </p:cNvPr>
          <p:cNvSpPr>
            <a:spLocks noGrp="1"/>
          </p:cNvSpPr>
          <p:nvPr>
            <p:ph type="title"/>
          </p:nvPr>
        </p:nvSpPr>
        <p:spPr>
          <a:xfrm>
            <a:off x="1257300" y="547688"/>
            <a:ext cx="15773400" cy="1988345"/>
          </a:xfrm>
        </p:spPr>
        <p:txBody>
          <a:bodyPr/>
          <a:lstStyle/>
          <a:p>
            <a:r>
              <a:rPr lang="en-US"/>
              <a:t>Click to edit Master title style</a:t>
            </a:r>
          </a:p>
        </p:txBody>
      </p:sp>
      <p:sp>
        <p:nvSpPr>
          <p:cNvPr id="7" name="Content Placeholder 2">
            <a:extLst>
              <a:ext uri="{FF2B5EF4-FFF2-40B4-BE49-F238E27FC236}">
                <a16:creationId xmlns:a16="http://schemas.microsoft.com/office/drawing/2014/main" id="{F2350055-115A-47F4-1816-B3C394E94C02}"/>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3">
            <a:extLst>
              <a:ext uri="{FF2B5EF4-FFF2-40B4-BE49-F238E27FC236}">
                <a16:creationId xmlns:a16="http://schemas.microsoft.com/office/drawing/2014/main" id="{6DF79D88-7AA2-C09C-FC7A-13DA82827F1F}"/>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40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695E2C6-DA7B-3AD8-AA72-879021993DDA}"/>
              </a:ext>
            </a:extLst>
          </p:cNvPr>
          <p:cNvPicPr>
            <a:picLocks noChangeAspect="1"/>
          </p:cNvPicPr>
          <p:nvPr userDrawn="1"/>
        </p:nvPicPr>
        <p:blipFill rotWithShape="1">
          <a:blip r:embed="rId2"/>
          <a:srcRect r="534"/>
          <a:stretch/>
        </p:blipFill>
        <p:spPr>
          <a:xfrm>
            <a:off x="0" y="0"/>
            <a:ext cx="18288000" cy="10287000"/>
          </a:xfrm>
          <a:prstGeom prst="rect">
            <a:avLst/>
          </a:prstGeom>
        </p:spPr>
      </p:pic>
      <p:sp>
        <p:nvSpPr>
          <p:cNvPr id="2" name="Title 1">
            <a:extLst>
              <a:ext uri="{FF2B5EF4-FFF2-40B4-BE49-F238E27FC236}">
                <a16:creationId xmlns:a16="http://schemas.microsoft.com/office/drawing/2014/main" id="{549D057C-AA85-9D21-0761-593678849CC0}"/>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C041C6AF-19C0-A2F4-A488-E85E5DB2E46A}"/>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BE66DE76-241B-20B3-E988-A03DB48FB8D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A71D7E-404B-12A1-D133-971EB14056DD}"/>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70731101-7469-5D5B-B46B-2F456BDFF113}"/>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C435BC-B607-73E0-8170-703BC851408E}"/>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8" name="Footer Placeholder 7">
            <a:extLst>
              <a:ext uri="{FF2B5EF4-FFF2-40B4-BE49-F238E27FC236}">
                <a16:creationId xmlns:a16="http://schemas.microsoft.com/office/drawing/2014/main" id="{DE9AB6B2-9AD9-258C-F6DC-791C28704B9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177A08C-3B82-CC84-9314-0A4A7376F402}"/>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11" name="Picture 10">
            <a:extLst>
              <a:ext uri="{FF2B5EF4-FFF2-40B4-BE49-F238E27FC236}">
                <a16:creationId xmlns:a16="http://schemas.microsoft.com/office/drawing/2014/main" id="{0C861045-E0AE-1DF0-0176-10B5C6C1E6B5}"/>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Tree>
    <p:extLst>
      <p:ext uri="{BB962C8B-B14F-4D97-AF65-F5344CB8AC3E}">
        <p14:creationId xmlns:p14="http://schemas.microsoft.com/office/powerpoint/2010/main" val="785164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7D2911D-BA93-95CE-070A-9F05133BC8CF}"/>
              </a:ext>
            </a:extLst>
          </p:cNvPr>
          <p:cNvPicPr>
            <a:picLocks noChangeAspect="1"/>
          </p:cNvPicPr>
          <p:nvPr userDrawn="1"/>
        </p:nvPicPr>
        <p:blipFill rotWithShape="1">
          <a:blip r:embed="rId2"/>
          <a:srcRect r="534"/>
          <a:stretch/>
        </p:blipFill>
        <p:spPr>
          <a:xfrm>
            <a:off x="0" y="0"/>
            <a:ext cx="18288000" cy="10287000"/>
          </a:xfrm>
          <a:prstGeom prst="rect">
            <a:avLst/>
          </a:prstGeom>
        </p:spPr>
      </p:pic>
      <p:sp>
        <p:nvSpPr>
          <p:cNvPr id="2" name="Title 1">
            <a:extLst>
              <a:ext uri="{FF2B5EF4-FFF2-40B4-BE49-F238E27FC236}">
                <a16:creationId xmlns:a16="http://schemas.microsoft.com/office/drawing/2014/main" id="{A5A713DD-A46A-713D-D318-326A5D5C7C6D}"/>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7338899F-FAA2-30F0-3ABF-CA3D4F0C102D}"/>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4" name="Footer Placeholder 3">
            <a:extLst>
              <a:ext uri="{FF2B5EF4-FFF2-40B4-BE49-F238E27FC236}">
                <a16:creationId xmlns:a16="http://schemas.microsoft.com/office/drawing/2014/main" id="{C2FE7565-2AEA-1B60-C34C-AF13CAF997D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18EF263-7CE6-27B5-486F-0149216EFDDD}"/>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8" name="Picture 7">
            <a:extLst>
              <a:ext uri="{FF2B5EF4-FFF2-40B4-BE49-F238E27FC236}">
                <a16:creationId xmlns:a16="http://schemas.microsoft.com/office/drawing/2014/main" id="{FBDCEA45-9230-918B-ABBC-6D2463BD9A8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10" name="SmartArt Placeholder 9">
            <a:extLst>
              <a:ext uri="{FF2B5EF4-FFF2-40B4-BE49-F238E27FC236}">
                <a16:creationId xmlns:a16="http://schemas.microsoft.com/office/drawing/2014/main" id="{E6A2EAEC-0418-BE2A-72E4-EC4190EDAD9E}"/>
              </a:ext>
            </a:extLst>
          </p:cNvPr>
          <p:cNvSpPr>
            <a:spLocks noGrp="1"/>
          </p:cNvSpPr>
          <p:nvPr>
            <p:ph type="dgm" sz="quarter" idx="13"/>
          </p:nvPr>
        </p:nvSpPr>
        <p:spPr>
          <a:xfrm>
            <a:off x="1619250" y="3169445"/>
            <a:ext cx="13175457" cy="5712618"/>
          </a:xfrm>
        </p:spPr>
        <p:txBody>
          <a:bodyPr/>
          <a:lstStyle/>
          <a:p>
            <a:endParaRPr lang="en-US"/>
          </a:p>
        </p:txBody>
      </p:sp>
    </p:spTree>
    <p:extLst>
      <p:ext uri="{BB962C8B-B14F-4D97-AF65-F5344CB8AC3E}">
        <p14:creationId xmlns:p14="http://schemas.microsoft.com/office/powerpoint/2010/main" val="1474994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571D1D-866F-98BF-194A-75E53A1BAB1B}"/>
              </a:ext>
            </a:extLst>
          </p:cNvPr>
          <p:cNvPicPr>
            <a:picLocks noChangeAspect="1"/>
          </p:cNvPicPr>
          <p:nvPr userDrawn="1"/>
        </p:nvPicPr>
        <p:blipFill rotWithShape="1">
          <a:blip r:embed="rId2"/>
          <a:srcRect r="534"/>
          <a:stretch/>
        </p:blipFill>
        <p:spPr>
          <a:xfrm>
            <a:off x="0" y="0"/>
            <a:ext cx="18288000" cy="10287000"/>
          </a:xfrm>
          <a:prstGeom prst="rect">
            <a:avLst/>
          </a:prstGeom>
        </p:spPr>
      </p:pic>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6" name="Picture 5">
            <a:extLst>
              <a:ext uri="{FF2B5EF4-FFF2-40B4-BE49-F238E27FC236}">
                <a16:creationId xmlns:a16="http://schemas.microsoft.com/office/drawing/2014/main" id="{2860C3F7-E1B0-765D-C086-254FDC85BB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7" name="Title 6">
            <a:extLst>
              <a:ext uri="{FF2B5EF4-FFF2-40B4-BE49-F238E27FC236}">
                <a16:creationId xmlns:a16="http://schemas.microsoft.com/office/drawing/2014/main" id="{13A5D65A-8E4A-A8D5-0C58-CD5497D0B63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7594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571D1D-866F-98BF-194A-75E53A1BAB1B}"/>
              </a:ext>
            </a:extLst>
          </p:cNvPr>
          <p:cNvPicPr>
            <a:picLocks noChangeAspect="1"/>
          </p:cNvPicPr>
          <p:nvPr userDrawn="1"/>
        </p:nvPicPr>
        <p:blipFill rotWithShape="1">
          <a:blip r:embed="rId2"/>
          <a:srcRect r="534"/>
          <a:stretch/>
        </p:blipFill>
        <p:spPr>
          <a:xfrm>
            <a:off x="0" y="0"/>
            <a:ext cx="18288000" cy="10287000"/>
          </a:xfrm>
          <a:prstGeom prst="rect">
            <a:avLst/>
          </a:prstGeom>
        </p:spPr>
      </p:pic>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6" name="Picture 5">
            <a:extLst>
              <a:ext uri="{FF2B5EF4-FFF2-40B4-BE49-F238E27FC236}">
                <a16:creationId xmlns:a16="http://schemas.microsoft.com/office/drawing/2014/main" id="{2860C3F7-E1B0-765D-C086-254FDC85BB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7" name="Title 6">
            <a:extLst>
              <a:ext uri="{FF2B5EF4-FFF2-40B4-BE49-F238E27FC236}">
                <a16:creationId xmlns:a16="http://schemas.microsoft.com/office/drawing/2014/main" id="{D0BA8DF8-AC1F-4128-21A9-620ECCBFD2EC}"/>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1D620355-3985-2B0A-FD8B-498C3EC2C8FD}"/>
              </a:ext>
            </a:extLst>
          </p:cNvPr>
          <p:cNvSpPr>
            <a:spLocks noGrp="1"/>
          </p:cNvSpPr>
          <p:nvPr>
            <p:ph type="body" sz="quarter" idx="13"/>
          </p:nvPr>
        </p:nvSpPr>
        <p:spPr>
          <a:xfrm>
            <a:off x="1462088" y="3012283"/>
            <a:ext cx="13356432" cy="63174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561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162" name="Picture 161">
            <a:extLst>
              <a:ext uri="{FF2B5EF4-FFF2-40B4-BE49-F238E27FC236}">
                <a16:creationId xmlns:a16="http://schemas.microsoft.com/office/drawing/2014/main" id="{E4457474-CC10-022E-8629-C0B8DD1238E8}"/>
              </a:ext>
            </a:extLst>
          </p:cNvPr>
          <p:cNvPicPr>
            <a:picLocks noChangeAspect="1"/>
          </p:cNvPicPr>
          <p:nvPr userDrawn="1"/>
        </p:nvPicPr>
        <p:blipFill>
          <a:blip r:embed="rId2"/>
          <a:stretch>
            <a:fillRect/>
          </a:stretch>
        </p:blipFill>
        <p:spPr>
          <a:xfrm flipH="1">
            <a:off x="0" y="-8634"/>
            <a:ext cx="18288000" cy="10295633"/>
          </a:xfrm>
          <a:prstGeom prst="rect">
            <a:avLst/>
          </a:prstGeom>
        </p:spPr>
      </p:pic>
      <p:grpSp>
        <p:nvGrpSpPr>
          <p:cNvPr id="105" name="Group 104">
            <a:extLst>
              <a:ext uri="{FF2B5EF4-FFF2-40B4-BE49-F238E27FC236}">
                <a16:creationId xmlns:a16="http://schemas.microsoft.com/office/drawing/2014/main" id="{B075C0E4-7887-D6F6-7DA3-33D1240EEFD2}"/>
              </a:ext>
            </a:extLst>
          </p:cNvPr>
          <p:cNvGrpSpPr/>
          <p:nvPr userDrawn="1"/>
        </p:nvGrpSpPr>
        <p:grpSpPr>
          <a:xfrm>
            <a:off x="15211769" y="793835"/>
            <a:ext cx="2830460" cy="2713619"/>
            <a:chOff x="12674428" y="3373865"/>
            <a:chExt cx="3182784" cy="3182784"/>
          </a:xfrm>
        </p:grpSpPr>
        <p:sp>
          <p:nvSpPr>
            <p:cNvPr id="96" name="Freeform 25">
              <a:extLst>
                <a:ext uri="{FF2B5EF4-FFF2-40B4-BE49-F238E27FC236}">
                  <a16:creationId xmlns:a16="http://schemas.microsoft.com/office/drawing/2014/main" id="{1C244260-CBB8-BE11-1163-7018F8282CA5}"/>
                </a:ext>
              </a:extLst>
            </p:cNvPr>
            <p:cNvSpPr/>
            <p:nvPr/>
          </p:nvSpPr>
          <p:spPr>
            <a:xfrm>
              <a:off x="12674428" y="3373865"/>
              <a:ext cx="3182784" cy="318278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6C7D"/>
            </a:solidFill>
          </p:spPr>
          <p:txBody>
            <a:bodyPr/>
            <a:lstStyle/>
            <a:p>
              <a:endParaRPr lang="en-US" sz="2700"/>
            </a:p>
          </p:txBody>
        </p:sp>
        <p:sp>
          <p:nvSpPr>
            <p:cNvPr id="99" name="Freeform 28">
              <a:extLst>
                <a:ext uri="{FF2B5EF4-FFF2-40B4-BE49-F238E27FC236}">
                  <a16:creationId xmlns:a16="http://schemas.microsoft.com/office/drawing/2014/main" id="{9621708E-7DCD-838C-0B08-61F624F9154E}"/>
                </a:ext>
              </a:extLst>
            </p:cNvPr>
            <p:cNvSpPr/>
            <p:nvPr/>
          </p:nvSpPr>
          <p:spPr>
            <a:xfrm>
              <a:off x="12849607" y="3549044"/>
              <a:ext cx="2832426" cy="283242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2700"/>
            </a:p>
          </p:txBody>
        </p:sp>
      </p:grpSp>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6" name="Picture 5">
            <a:extLst>
              <a:ext uri="{FF2B5EF4-FFF2-40B4-BE49-F238E27FC236}">
                <a16:creationId xmlns:a16="http://schemas.microsoft.com/office/drawing/2014/main" id="{2860C3F7-E1B0-765D-C086-254FDC85BB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32" name="Picture Placeholder 31">
            <a:extLst>
              <a:ext uri="{FF2B5EF4-FFF2-40B4-BE49-F238E27FC236}">
                <a16:creationId xmlns:a16="http://schemas.microsoft.com/office/drawing/2014/main" id="{9E04292C-BBCD-A954-94ED-A751F25DC975}"/>
              </a:ext>
            </a:extLst>
          </p:cNvPr>
          <p:cNvSpPr>
            <a:spLocks noGrp="1"/>
          </p:cNvSpPr>
          <p:nvPr>
            <p:ph type="pic" sz="quarter" idx="13"/>
          </p:nvPr>
        </p:nvSpPr>
        <p:spPr>
          <a:xfrm>
            <a:off x="15468520" y="1009564"/>
            <a:ext cx="2316956" cy="2197895"/>
          </a:xfrm>
          <a:prstGeom prst="flowChartConnector">
            <a:avLst/>
          </a:prstGeom>
        </p:spPr>
        <p:txBody>
          <a:bodyPr/>
          <a:lstStyle/>
          <a:p>
            <a:endParaRPr lang="en-US" dirty="0"/>
          </a:p>
        </p:txBody>
      </p:sp>
      <p:sp>
        <p:nvSpPr>
          <p:cNvPr id="83" name="TextBox 6">
            <a:extLst>
              <a:ext uri="{FF2B5EF4-FFF2-40B4-BE49-F238E27FC236}">
                <a16:creationId xmlns:a16="http://schemas.microsoft.com/office/drawing/2014/main" id="{2F4270B1-9CFE-9FAD-ED20-3ECD7056DD41}"/>
              </a:ext>
            </a:extLst>
          </p:cNvPr>
          <p:cNvSpPr txBox="1"/>
          <p:nvPr/>
        </p:nvSpPr>
        <p:spPr>
          <a:xfrm>
            <a:off x="20706095" y="7316832"/>
            <a:ext cx="5601183" cy="5924328"/>
          </a:xfrm>
          <a:prstGeom prst="rect">
            <a:avLst/>
          </a:prstGeom>
        </p:spPr>
        <p:txBody>
          <a:bodyPr lIns="47192" tIns="47192" rIns="47192" bIns="47192" rtlCol="0" anchor="ctr"/>
          <a:lstStyle/>
          <a:p>
            <a:pPr algn="ctr">
              <a:lnSpc>
                <a:spcPts val="3990"/>
              </a:lnSpc>
            </a:pPr>
            <a:endParaRPr sz="2700"/>
          </a:p>
        </p:txBody>
      </p:sp>
      <p:sp>
        <p:nvSpPr>
          <p:cNvPr id="86" name="TextBox 9">
            <a:extLst>
              <a:ext uri="{FF2B5EF4-FFF2-40B4-BE49-F238E27FC236}">
                <a16:creationId xmlns:a16="http://schemas.microsoft.com/office/drawing/2014/main" id="{62E8431B-6256-6677-B1B8-8BED03950724}"/>
              </a:ext>
            </a:extLst>
          </p:cNvPr>
          <p:cNvSpPr txBox="1"/>
          <p:nvPr/>
        </p:nvSpPr>
        <p:spPr>
          <a:xfrm>
            <a:off x="22790555" y="3401555"/>
            <a:ext cx="3879018" cy="4102808"/>
          </a:xfrm>
          <a:prstGeom prst="rect">
            <a:avLst/>
          </a:prstGeom>
        </p:spPr>
        <p:txBody>
          <a:bodyPr lIns="30443" tIns="30443" rIns="30443" bIns="30443" rtlCol="0" anchor="ctr"/>
          <a:lstStyle/>
          <a:p>
            <a:pPr algn="ctr">
              <a:lnSpc>
                <a:spcPts val="3990"/>
              </a:lnSpc>
            </a:pPr>
            <a:endParaRPr sz="2700"/>
          </a:p>
        </p:txBody>
      </p:sp>
      <p:grpSp>
        <p:nvGrpSpPr>
          <p:cNvPr id="133" name="Group 132">
            <a:extLst>
              <a:ext uri="{FF2B5EF4-FFF2-40B4-BE49-F238E27FC236}">
                <a16:creationId xmlns:a16="http://schemas.microsoft.com/office/drawing/2014/main" id="{25E2174B-9E2D-65A3-B294-1DA04D0723F8}"/>
              </a:ext>
            </a:extLst>
          </p:cNvPr>
          <p:cNvGrpSpPr/>
          <p:nvPr userDrawn="1"/>
        </p:nvGrpSpPr>
        <p:grpSpPr>
          <a:xfrm>
            <a:off x="14958557" y="3012321"/>
            <a:ext cx="3086100" cy="3086100"/>
            <a:chOff x="13373203" y="4662458"/>
            <a:chExt cx="4595842" cy="4595842"/>
          </a:xfrm>
        </p:grpSpPr>
        <p:sp>
          <p:nvSpPr>
            <p:cNvPr id="82" name="Freeform 5">
              <a:extLst>
                <a:ext uri="{FF2B5EF4-FFF2-40B4-BE49-F238E27FC236}">
                  <a16:creationId xmlns:a16="http://schemas.microsoft.com/office/drawing/2014/main" id="{8C323BB8-B9A9-33DB-FE49-BC77951EFB23}"/>
                </a:ext>
              </a:extLst>
            </p:cNvPr>
            <p:cNvSpPr/>
            <p:nvPr/>
          </p:nvSpPr>
          <p:spPr>
            <a:xfrm>
              <a:off x="13373203" y="4662458"/>
              <a:ext cx="4595842" cy="45958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6C7D"/>
            </a:solidFill>
          </p:spPr>
          <p:txBody>
            <a:bodyPr/>
            <a:lstStyle/>
            <a:p>
              <a:endParaRPr lang="en-US" sz="2700"/>
            </a:p>
          </p:txBody>
        </p:sp>
        <p:sp>
          <p:nvSpPr>
            <p:cNvPr id="88" name="Freeform 11">
              <a:extLst>
                <a:ext uri="{FF2B5EF4-FFF2-40B4-BE49-F238E27FC236}">
                  <a16:creationId xmlns:a16="http://schemas.microsoft.com/office/drawing/2014/main" id="{C2788D11-97EC-6B15-C5FB-9804CDA7590F}"/>
                </a:ext>
              </a:extLst>
            </p:cNvPr>
            <p:cNvSpPr/>
            <p:nvPr/>
          </p:nvSpPr>
          <p:spPr>
            <a:xfrm>
              <a:off x="13565634" y="4854889"/>
              <a:ext cx="4210980" cy="421098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2700"/>
            </a:p>
          </p:txBody>
        </p:sp>
      </p:grpSp>
      <p:sp>
        <p:nvSpPr>
          <p:cNvPr id="89" name="TextBox 12">
            <a:extLst>
              <a:ext uri="{FF2B5EF4-FFF2-40B4-BE49-F238E27FC236}">
                <a16:creationId xmlns:a16="http://schemas.microsoft.com/office/drawing/2014/main" id="{2598440E-D399-32B7-7851-9CDF53F33232}"/>
              </a:ext>
            </a:extLst>
          </p:cNvPr>
          <p:cNvSpPr txBox="1"/>
          <p:nvPr/>
        </p:nvSpPr>
        <p:spPr>
          <a:xfrm>
            <a:off x="20940620" y="7578419"/>
            <a:ext cx="5132132" cy="5428217"/>
          </a:xfrm>
          <a:prstGeom prst="rect">
            <a:avLst/>
          </a:prstGeom>
        </p:spPr>
        <p:txBody>
          <a:bodyPr lIns="47192" tIns="47192" rIns="47192" bIns="47192" rtlCol="0" anchor="ctr"/>
          <a:lstStyle/>
          <a:p>
            <a:pPr algn="ctr">
              <a:lnSpc>
                <a:spcPts val="3990"/>
              </a:lnSpc>
            </a:pPr>
            <a:endParaRPr sz="2700"/>
          </a:p>
        </p:txBody>
      </p:sp>
      <p:grpSp>
        <p:nvGrpSpPr>
          <p:cNvPr id="132" name="Group 131">
            <a:extLst>
              <a:ext uri="{FF2B5EF4-FFF2-40B4-BE49-F238E27FC236}">
                <a16:creationId xmlns:a16="http://schemas.microsoft.com/office/drawing/2014/main" id="{85755F0D-58CB-ECE2-6A41-EDC01241DC5F}"/>
              </a:ext>
            </a:extLst>
          </p:cNvPr>
          <p:cNvGrpSpPr/>
          <p:nvPr userDrawn="1"/>
        </p:nvGrpSpPr>
        <p:grpSpPr>
          <a:xfrm>
            <a:off x="14259560" y="2226783"/>
            <a:ext cx="2316956" cy="2197893"/>
            <a:chOff x="9551610" y="2426468"/>
            <a:chExt cx="1260908" cy="1260908"/>
          </a:xfrm>
        </p:grpSpPr>
        <p:sp>
          <p:nvSpPr>
            <p:cNvPr id="85" name="Freeform 8">
              <a:extLst>
                <a:ext uri="{FF2B5EF4-FFF2-40B4-BE49-F238E27FC236}">
                  <a16:creationId xmlns:a16="http://schemas.microsoft.com/office/drawing/2014/main" id="{A0C3946D-4FD2-2B86-C7BC-E7078348BA76}"/>
                </a:ext>
              </a:extLst>
            </p:cNvPr>
            <p:cNvSpPr>
              <a:spLocks noChangeAspect="1"/>
            </p:cNvSpPr>
            <p:nvPr/>
          </p:nvSpPr>
          <p:spPr>
            <a:xfrm>
              <a:off x="9551610" y="2426468"/>
              <a:ext cx="1260908" cy="1260908"/>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6C7D"/>
            </a:solidFill>
          </p:spPr>
          <p:txBody>
            <a:bodyPr/>
            <a:lstStyle/>
            <a:p>
              <a:endParaRPr lang="en-US" sz="2700"/>
            </a:p>
          </p:txBody>
        </p:sp>
        <p:sp>
          <p:nvSpPr>
            <p:cNvPr id="91" name="Freeform 14">
              <a:extLst>
                <a:ext uri="{FF2B5EF4-FFF2-40B4-BE49-F238E27FC236}">
                  <a16:creationId xmlns:a16="http://schemas.microsoft.com/office/drawing/2014/main" id="{316EAAC6-B7B1-1F72-49B3-5AEC4474877E}"/>
                </a:ext>
              </a:extLst>
            </p:cNvPr>
            <p:cNvSpPr>
              <a:spLocks noChangeAspect="1"/>
            </p:cNvSpPr>
            <p:nvPr/>
          </p:nvSpPr>
          <p:spPr>
            <a:xfrm>
              <a:off x="9621010" y="2495868"/>
              <a:ext cx="1122107" cy="1122107"/>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2700"/>
            </a:p>
          </p:txBody>
        </p:sp>
      </p:grpSp>
      <p:sp>
        <p:nvSpPr>
          <p:cNvPr id="92" name="TextBox 15">
            <a:extLst>
              <a:ext uri="{FF2B5EF4-FFF2-40B4-BE49-F238E27FC236}">
                <a16:creationId xmlns:a16="http://schemas.microsoft.com/office/drawing/2014/main" id="{992C0CC9-24AF-2F3F-CF7F-8895F8EB04E1}"/>
              </a:ext>
            </a:extLst>
          </p:cNvPr>
          <p:cNvSpPr txBox="1"/>
          <p:nvPr/>
        </p:nvSpPr>
        <p:spPr>
          <a:xfrm>
            <a:off x="23004054" y="3639689"/>
            <a:ext cx="3452019" cy="3651174"/>
          </a:xfrm>
          <a:prstGeom prst="rect">
            <a:avLst/>
          </a:prstGeom>
        </p:spPr>
        <p:txBody>
          <a:bodyPr lIns="30443" tIns="30443" rIns="30443" bIns="30443" rtlCol="0" anchor="ctr"/>
          <a:lstStyle/>
          <a:p>
            <a:pPr algn="ctr">
              <a:lnSpc>
                <a:spcPts val="3990"/>
              </a:lnSpc>
            </a:pPr>
            <a:endParaRPr sz="2700"/>
          </a:p>
        </p:txBody>
      </p:sp>
      <p:sp>
        <p:nvSpPr>
          <p:cNvPr id="97" name="TextBox 26">
            <a:extLst>
              <a:ext uri="{FF2B5EF4-FFF2-40B4-BE49-F238E27FC236}">
                <a16:creationId xmlns:a16="http://schemas.microsoft.com/office/drawing/2014/main" id="{1AD7DB30-E1BF-13A5-8321-745A3D1E907E}"/>
              </a:ext>
            </a:extLst>
          </p:cNvPr>
          <p:cNvSpPr txBox="1"/>
          <p:nvPr/>
        </p:nvSpPr>
        <p:spPr>
          <a:xfrm>
            <a:off x="19459221" y="5284587"/>
            <a:ext cx="3879018" cy="4102808"/>
          </a:xfrm>
          <a:prstGeom prst="rect">
            <a:avLst/>
          </a:prstGeom>
        </p:spPr>
        <p:txBody>
          <a:bodyPr lIns="30443" tIns="30443" rIns="30443" bIns="30443" rtlCol="0" anchor="ctr"/>
          <a:lstStyle/>
          <a:p>
            <a:pPr algn="ctr">
              <a:lnSpc>
                <a:spcPts val="3990"/>
              </a:lnSpc>
            </a:pPr>
            <a:endParaRPr sz="2700"/>
          </a:p>
        </p:txBody>
      </p:sp>
      <p:sp>
        <p:nvSpPr>
          <p:cNvPr id="160" name="Picture Placeholder 158">
            <a:extLst>
              <a:ext uri="{FF2B5EF4-FFF2-40B4-BE49-F238E27FC236}">
                <a16:creationId xmlns:a16="http://schemas.microsoft.com/office/drawing/2014/main" id="{CE24A8DB-72A0-E836-6854-400BF2054CD9}"/>
              </a:ext>
            </a:extLst>
          </p:cNvPr>
          <p:cNvSpPr>
            <a:spLocks noGrp="1"/>
          </p:cNvSpPr>
          <p:nvPr>
            <p:ph type="pic" sz="quarter" idx="15"/>
          </p:nvPr>
        </p:nvSpPr>
        <p:spPr>
          <a:xfrm>
            <a:off x="15118583" y="3182294"/>
            <a:ext cx="2743200" cy="2743200"/>
          </a:xfrm>
          <a:prstGeom prst="flowChartConnector">
            <a:avLst/>
          </a:prstGeom>
        </p:spPr>
        <p:txBody>
          <a:bodyPr/>
          <a:lstStyle/>
          <a:p>
            <a:endParaRPr lang="en-US" dirty="0"/>
          </a:p>
        </p:txBody>
      </p:sp>
      <p:sp>
        <p:nvSpPr>
          <p:cNvPr id="100" name="TextBox 29">
            <a:extLst>
              <a:ext uri="{FF2B5EF4-FFF2-40B4-BE49-F238E27FC236}">
                <a16:creationId xmlns:a16="http://schemas.microsoft.com/office/drawing/2014/main" id="{7970C0EE-BC34-1913-A24C-5D5A4DF90E12}"/>
              </a:ext>
            </a:extLst>
          </p:cNvPr>
          <p:cNvSpPr txBox="1"/>
          <p:nvPr/>
        </p:nvSpPr>
        <p:spPr>
          <a:xfrm>
            <a:off x="19672721" y="5522721"/>
            <a:ext cx="3452019" cy="3651174"/>
          </a:xfrm>
          <a:prstGeom prst="rect">
            <a:avLst/>
          </a:prstGeom>
        </p:spPr>
        <p:txBody>
          <a:bodyPr lIns="30443" tIns="30443" rIns="30443" bIns="30443" rtlCol="0" anchor="ctr"/>
          <a:lstStyle/>
          <a:p>
            <a:pPr algn="ctr">
              <a:lnSpc>
                <a:spcPts val="3990"/>
              </a:lnSpc>
            </a:pPr>
            <a:endParaRPr sz="2700"/>
          </a:p>
        </p:txBody>
      </p:sp>
      <p:sp>
        <p:nvSpPr>
          <p:cNvPr id="159" name="Picture Placeholder 158">
            <a:extLst>
              <a:ext uri="{FF2B5EF4-FFF2-40B4-BE49-F238E27FC236}">
                <a16:creationId xmlns:a16="http://schemas.microsoft.com/office/drawing/2014/main" id="{2DA62903-AA49-F05C-71A4-F2462927AAEA}"/>
              </a:ext>
            </a:extLst>
          </p:cNvPr>
          <p:cNvSpPr>
            <a:spLocks noGrp="1"/>
          </p:cNvSpPr>
          <p:nvPr>
            <p:ph type="pic" sz="quarter" idx="14"/>
          </p:nvPr>
        </p:nvSpPr>
        <p:spPr>
          <a:xfrm>
            <a:off x="14443915" y="2399836"/>
            <a:ext cx="1940210" cy="1770914"/>
          </a:xfrm>
          <a:prstGeom prst="flowChartConnector">
            <a:avLst/>
          </a:prstGeom>
        </p:spPr>
        <p:txBody>
          <a:bodyPr/>
          <a:lstStyle/>
          <a:p>
            <a:endParaRPr lang="en-US" dirty="0"/>
          </a:p>
        </p:txBody>
      </p:sp>
      <p:sp>
        <p:nvSpPr>
          <p:cNvPr id="163" name="Title 162">
            <a:extLst>
              <a:ext uri="{FF2B5EF4-FFF2-40B4-BE49-F238E27FC236}">
                <a16:creationId xmlns:a16="http://schemas.microsoft.com/office/drawing/2014/main" id="{370D67F3-A5EE-472F-8B6B-913BFDB856CD}"/>
              </a:ext>
            </a:extLst>
          </p:cNvPr>
          <p:cNvSpPr>
            <a:spLocks noGrp="1"/>
          </p:cNvSpPr>
          <p:nvPr>
            <p:ph type="title"/>
          </p:nvPr>
        </p:nvSpPr>
        <p:spPr/>
        <p:txBody>
          <a:bodyPr/>
          <a:lstStyle/>
          <a:p>
            <a:r>
              <a:rPr lang="en-US"/>
              <a:t>Click to edit Master title style</a:t>
            </a:r>
          </a:p>
        </p:txBody>
      </p:sp>
      <p:sp>
        <p:nvSpPr>
          <p:cNvPr id="165" name="Content Placeholder 164">
            <a:extLst>
              <a:ext uri="{FF2B5EF4-FFF2-40B4-BE49-F238E27FC236}">
                <a16:creationId xmlns:a16="http://schemas.microsoft.com/office/drawing/2014/main" id="{CEB2BD40-E401-B42A-7E6E-D5B32F0456C7}"/>
              </a:ext>
            </a:extLst>
          </p:cNvPr>
          <p:cNvSpPr>
            <a:spLocks noGrp="1"/>
          </p:cNvSpPr>
          <p:nvPr>
            <p:ph sz="quarter" idx="16"/>
          </p:nvPr>
        </p:nvSpPr>
        <p:spPr>
          <a:xfrm>
            <a:off x="1462088" y="3012283"/>
            <a:ext cx="12577763" cy="58031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60064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162" name="Picture 161">
            <a:extLst>
              <a:ext uri="{FF2B5EF4-FFF2-40B4-BE49-F238E27FC236}">
                <a16:creationId xmlns:a16="http://schemas.microsoft.com/office/drawing/2014/main" id="{E4457474-CC10-022E-8629-C0B8DD1238E8}"/>
              </a:ext>
            </a:extLst>
          </p:cNvPr>
          <p:cNvPicPr>
            <a:picLocks noChangeAspect="1"/>
          </p:cNvPicPr>
          <p:nvPr userDrawn="1"/>
        </p:nvPicPr>
        <p:blipFill>
          <a:blip r:embed="rId2"/>
          <a:stretch>
            <a:fillRect/>
          </a:stretch>
        </p:blipFill>
        <p:spPr>
          <a:xfrm flipH="1">
            <a:off x="0" y="-8634"/>
            <a:ext cx="18288000" cy="10295633"/>
          </a:xfrm>
          <a:prstGeom prst="rect">
            <a:avLst/>
          </a:prstGeom>
        </p:spPr>
      </p:pic>
      <p:grpSp>
        <p:nvGrpSpPr>
          <p:cNvPr id="105" name="Group 104">
            <a:extLst>
              <a:ext uri="{FF2B5EF4-FFF2-40B4-BE49-F238E27FC236}">
                <a16:creationId xmlns:a16="http://schemas.microsoft.com/office/drawing/2014/main" id="{B075C0E4-7887-D6F6-7DA3-33D1240EEFD2}"/>
              </a:ext>
            </a:extLst>
          </p:cNvPr>
          <p:cNvGrpSpPr/>
          <p:nvPr userDrawn="1"/>
        </p:nvGrpSpPr>
        <p:grpSpPr>
          <a:xfrm>
            <a:off x="11694299" y="1195425"/>
            <a:ext cx="3429000" cy="3429000"/>
            <a:chOff x="12674428" y="3373865"/>
            <a:chExt cx="3182784" cy="3182784"/>
          </a:xfrm>
        </p:grpSpPr>
        <p:sp>
          <p:nvSpPr>
            <p:cNvPr id="96" name="Freeform 25">
              <a:extLst>
                <a:ext uri="{FF2B5EF4-FFF2-40B4-BE49-F238E27FC236}">
                  <a16:creationId xmlns:a16="http://schemas.microsoft.com/office/drawing/2014/main" id="{1C244260-CBB8-BE11-1163-7018F8282CA5}"/>
                </a:ext>
              </a:extLst>
            </p:cNvPr>
            <p:cNvSpPr/>
            <p:nvPr/>
          </p:nvSpPr>
          <p:spPr>
            <a:xfrm>
              <a:off x="12674428" y="3373865"/>
              <a:ext cx="3182784" cy="3182784"/>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6C7D"/>
            </a:solidFill>
          </p:spPr>
          <p:txBody>
            <a:bodyPr/>
            <a:lstStyle/>
            <a:p>
              <a:endParaRPr lang="en-US" sz="2700"/>
            </a:p>
          </p:txBody>
        </p:sp>
        <p:sp>
          <p:nvSpPr>
            <p:cNvPr id="99" name="Freeform 28">
              <a:extLst>
                <a:ext uri="{FF2B5EF4-FFF2-40B4-BE49-F238E27FC236}">
                  <a16:creationId xmlns:a16="http://schemas.microsoft.com/office/drawing/2014/main" id="{9621708E-7DCD-838C-0B08-61F624F9154E}"/>
                </a:ext>
              </a:extLst>
            </p:cNvPr>
            <p:cNvSpPr/>
            <p:nvPr/>
          </p:nvSpPr>
          <p:spPr>
            <a:xfrm>
              <a:off x="12849607" y="3549044"/>
              <a:ext cx="2832426" cy="2832426"/>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2700" dirty="0"/>
            </a:p>
          </p:txBody>
        </p:sp>
      </p:grpSp>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6" name="Picture 5">
            <a:extLst>
              <a:ext uri="{FF2B5EF4-FFF2-40B4-BE49-F238E27FC236}">
                <a16:creationId xmlns:a16="http://schemas.microsoft.com/office/drawing/2014/main" id="{2860C3F7-E1B0-765D-C086-254FDC85BBB8}"/>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
        <p:nvSpPr>
          <p:cNvPr id="32" name="Picture Placeholder 31">
            <a:extLst>
              <a:ext uri="{FF2B5EF4-FFF2-40B4-BE49-F238E27FC236}">
                <a16:creationId xmlns:a16="http://schemas.microsoft.com/office/drawing/2014/main" id="{9E04292C-BBCD-A954-94ED-A751F25DC975}"/>
              </a:ext>
            </a:extLst>
          </p:cNvPr>
          <p:cNvSpPr>
            <a:spLocks noGrp="1"/>
          </p:cNvSpPr>
          <p:nvPr>
            <p:ph type="pic" sz="quarter" idx="13"/>
          </p:nvPr>
        </p:nvSpPr>
        <p:spPr>
          <a:xfrm>
            <a:off x="11960039" y="1459139"/>
            <a:ext cx="2880360" cy="2880360"/>
          </a:xfrm>
          <a:prstGeom prst="flowChartConnector">
            <a:avLst/>
          </a:prstGeom>
        </p:spPr>
        <p:txBody>
          <a:bodyPr/>
          <a:lstStyle/>
          <a:p>
            <a:endParaRPr lang="en-US" dirty="0"/>
          </a:p>
        </p:txBody>
      </p:sp>
      <p:sp>
        <p:nvSpPr>
          <p:cNvPr id="83" name="TextBox 6">
            <a:extLst>
              <a:ext uri="{FF2B5EF4-FFF2-40B4-BE49-F238E27FC236}">
                <a16:creationId xmlns:a16="http://schemas.microsoft.com/office/drawing/2014/main" id="{2F4270B1-9CFE-9FAD-ED20-3ECD7056DD41}"/>
              </a:ext>
            </a:extLst>
          </p:cNvPr>
          <p:cNvSpPr txBox="1"/>
          <p:nvPr/>
        </p:nvSpPr>
        <p:spPr>
          <a:xfrm>
            <a:off x="20706095" y="7316832"/>
            <a:ext cx="5601183" cy="5924328"/>
          </a:xfrm>
          <a:prstGeom prst="rect">
            <a:avLst/>
          </a:prstGeom>
        </p:spPr>
        <p:txBody>
          <a:bodyPr lIns="47192" tIns="47192" rIns="47192" bIns="47192" rtlCol="0" anchor="ctr"/>
          <a:lstStyle/>
          <a:p>
            <a:pPr algn="ctr">
              <a:lnSpc>
                <a:spcPts val="3990"/>
              </a:lnSpc>
            </a:pPr>
            <a:endParaRPr sz="2700"/>
          </a:p>
        </p:txBody>
      </p:sp>
      <p:sp>
        <p:nvSpPr>
          <p:cNvPr id="86" name="TextBox 9">
            <a:extLst>
              <a:ext uri="{FF2B5EF4-FFF2-40B4-BE49-F238E27FC236}">
                <a16:creationId xmlns:a16="http://schemas.microsoft.com/office/drawing/2014/main" id="{62E8431B-6256-6677-B1B8-8BED03950724}"/>
              </a:ext>
            </a:extLst>
          </p:cNvPr>
          <p:cNvSpPr txBox="1"/>
          <p:nvPr/>
        </p:nvSpPr>
        <p:spPr>
          <a:xfrm>
            <a:off x="22790555" y="3401555"/>
            <a:ext cx="3879018" cy="4102808"/>
          </a:xfrm>
          <a:prstGeom prst="rect">
            <a:avLst/>
          </a:prstGeom>
        </p:spPr>
        <p:txBody>
          <a:bodyPr lIns="30443" tIns="30443" rIns="30443" bIns="30443" rtlCol="0" anchor="ctr"/>
          <a:lstStyle/>
          <a:p>
            <a:pPr algn="ctr">
              <a:lnSpc>
                <a:spcPts val="3990"/>
              </a:lnSpc>
            </a:pPr>
            <a:endParaRPr sz="2700"/>
          </a:p>
        </p:txBody>
      </p:sp>
      <p:grpSp>
        <p:nvGrpSpPr>
          <p:cNvPr id="133" name="Group 132">
            <a:extLst>
              <a:ext uri="{FF2B5EF4-FFF2-40B4-BE49-F238E27FC236}">
                <a16:creationId xmlns:a16="http://schemas.microsoft.com/office/drawing/2014/main" id="{25E2174B-9E2D-65A3-B294-1DA04D0723F8}"/>
              </a:ext>
            </a:extLst>
          </p:cNvPr>
          <p:cNvGrpSpPr/>
          <p:nvPr userDrawn="1"/>
        </p:nvGrpSpPr>
        <p:grpSpPr>
          <a:xfrm>
            <a:off x="12915899" y="3012318"/>
            <a:ext cx="5143500" cy="5143500"/>
            <a:chOff x="13373203" y="4662458"/>
            <a:chExt cx="4595842" cy="4595842"/>
          </a:xfrm>
        </p:grpSpPr>
        <p:sp>
          <p:nvSpPr>
            <p:cNvPr id="82" name="Freeform 5">
              <a:extLst>
                <a:ext uri="{FF2B5EF4-FFF2-40B4-BE49-F238E27FC236}">
                  <a16:creationId xmlns:a16="http://schemas.microsoft.com/office/drawing/2014/main" id="{8C323BB8-B9A9-33DB-FE49-BC77951EFB23}"/>
                </a:ext>
              </a:extLst>
            </p:cNvPr>
            <p:cNvSpPr/>
            <p:nvPr/>
          </p:nvSpPr>
          <p:spPr>
            <a:xfrm>
              <a:off x="13373203" y="4662458"/>
              <a:ext cx="4595842" cy="4595842"/>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C6C7D"/>
            </a:solidFill>
          </p:spPr>
          <p:txBody>
            <a:bodyPr/>
            <a:lstStyle/>
            <a:p>
              <a:endParaRPr lang="en-US" sz="2700"/>
            </a:p>
          </p:txBody>
        </p:sp>
        <p:sp>
          <p:nvSpPr>
            <p:cNvPr id="88" name="Freeform 11">
              <a:extLst>
                <a:ext uri="{FF2B5EF4-FFF2-40B4-BE49-F238E27FC236}">
                  <a16:creationId xmlns:a16="http://schemas.microsoft.com/office/drawing/2014/main" id="{C2788D11-97EC-6B15-C5FB-9804CDA7590F}"/>
                </a:ext>
              </a:extLst>
            </p:cNvPr>
            <p:cNvSpPr/>
            <p:nvPr/>
          </p:nvSpPr>
          <p:spPr>
            <a:xfrm>
              <a:off x="13565634" y="4854889"/>
              <a:ext cx="4210980" cy="421098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sz="2700"/>
            </a:p>
          </p:txBody>
        </p:sp>
      </p:grpSp>
      <p:sp>
        <p:nvSpPr>
          <p:cNvPr id="89" name="TextBox 12">
            <a:extLst>
              <a:ext uri="{FF2B5EF4-FFF2-40B4-BE49-F238E27FC236}">
                <a16:creationId xmlns:a16="http://schemas.microsoft.com/office/drawing/2014/main" id="{2598440E-D399-32B7-7851-9CDF53F33232}"/>
              </a:ext>
            </a:extLst>
          </p:cNvPr>
          <p:cNvSpPr txBox="1"/>
          <p:nvPr/>
        </p:nvSpPr>
        <p:spPr>
          <a:xfrm>
            <a:off x="20940620" y="7578419"/>
            <a:ext cx="5132132" cy="5428217"/>
          </a:xfrm>
          <a:prstGeom prst="rect">
            <a:avLst/>
          </a:prstGeom>
        </p:spPr>
        <p:txBody>
          <a:bodyPr lIns="47192" tIns="47192" rIns="47192" bIns="47192" rtlCol="0" anchor="ctr"/>
          <a:lstStyle/>
          <a:p>
            <a:pPr algn="ctr">
              <a:lnSpc>
                <a:spcPts val="3990"/>
              </a:lnSpc>
            </a:pPr>
            <a:endParaRPr sz="2700"/>
          </a:p>
        </p:txBody>
      </p:sp>
      <p:sp>
        <p:nvSpPr>
          <p:cNvPr id="92" name="TextBox 15">
            <a:extLst>
              <a:ext uri="{FF2B5EF4-FFF2-40B4-BE49-F238E27FC236}">
                <a16:creationId xmlns:a16="http://schemas.microsoft.com/office/drawing/2014/main" id="{992C0CC9-24AF-2F3F-CF7F-8895F8EB04E1}"/>
              </a:ext>
            </a:extLst>
          </p:cNvPr>
          <p:cNvSpPr txBox="1"/>
          <p:nvPr/>
        </p:nvSpPr>
        <p:spPr>
          <a:xfrm>
            <a:off x="23004054" y="3639689"/>
            <a:ext cx="3452019" cy="3651174"/>
          </a:xfrm>
          <a:prstGeom prst="rect">
            <a:avLst/>
          </a:prstGeom>
        </p:spPr>
        <p:txBody>
          <a:bodyPr lIns="30443" tIns="30443" rIns="30443" bIns="30443" rtlCol="0" anchor="ctr"/>
          <a:lstStyle/>
          <a:p>
            <a:pPr algn="ctr">
              <a:lnSpc>
                <a:spcPts val="3990"/>
              </a:lnSpc>
            </a:pPr>
            <a:endParaRPr sz="2700"/>
          </a:p>
        </p:txBody>
      </p:sp>
      <p:sp>
        <p:nvSpPr>
          <p:cNvPr id="97" name="TextBox 26">
            <a:extLst>
              <a:ext uri="{FF2B5EF4-FFF2-40B4-BE49-F238E27FC236}">
                <a16:creationId xmlns:a16="http://schemas.microsoft.com/office/drawing/2014/main" id="{1AD7DB30-E1BF-13A5-8321-745A3D1E907E}"/>
              </a:ext>
            </a:extLst>
          </p:cNvPr>
          <p:cNvSpPr txBox="1"/>
          <p:nvPr/>
        </p:nvSpPr>
        <p:spPr>
          <a:xfrm>
            <a:off x="19459221" y="5284587"/>
            <a:ext cx="3879018" cy="4102808"/>
          </a:xfrm>
          <a:prstGeom prst="rect">
            <a:avLst/>
          </a:prstGeom>
        </p:spPr>
        <p:txBody>
          <a:bodyPr lIns="30443" tIns="30443" rIns="30443" bIns="30443" rtlCol="0" anchor="ctr"/>
          <a:lstStyle/>
          <a:p>
            <a:pPr algn="ctr">
              <a:lnSpc>
                <a:spcPts val="3990"/>
              </a:lnSpc>
            </a:pPr>
            <a:endParaRPr sz="2700"/>
          </a:p>
        </p:txBody>
      </p:sp>
      <p:sp>
        <p:nvSpPr>
          <p:cNvPr id="160" name="Picture Placeholder 158">
            <a:extLst>
              <a:ext uri="{FF2B5EF4-FFF2-40B4-BE49-F238E27FC236}">
                <a16:creationId xmlns:a16="http://schemas.microsoft.com/office/drawing/2014/main" id="{CE24A8DB-72A0-E836-6854-400BF2054CD9}"/>
              </a:ext>
            </a:extLst>
          </p:cNvPr>
          <p:cNvSpPr>
            <a:spLocks noGrp="1"/>
          </p:cNvSpPr>
          <p:nvPr>
            <p:ph type="pic" sz="quarter" idx="15"/>
          </p:nvPr>
        </p:nvSpPr>
        <p:spPr>
          <a:xfrm>
            <a:off x="13244633" y="3346715"/>
            <a:ext cx="4457700" cy="4457700"/>
          </a:xfrm>
          <a:prstGeom prst="flowChartConnector">
            <a:avLst/>
          </a:prstGeom>
        </p:spPr>
        <p:txBody>
          <a:bodyPr/>
          <a:lstStyle/>
          <a:p>
            <a:pPr lvl="1"/>
            <a:endParaRPr lang="en-US" dirty="0"/>
          </a:p>
        </p:txBody>
      </p:sp>
      <p:sp>
        <p:nvSpPr>
          <p:cNvPr id="100" name="TextBox 29">
            <a:extLst>
              <a:ext uri="{FF2B5EF4-FFF2-40B4-BE49-F238E27FC236}">
                <a16:creationId xmlns:a16="http://schemas.microsoft.com/office/drawing/2014/main" id="{7970C0EE-BC34-1913-A24C-5D5A4DF90E12}"/>
              </a:ext>
            </a:extLst>
          </p:cNvPr>
          <p:cNvSpPr txBox="1"/>
          <p:nvPr/>
        </p:nvSpPr>
        <p:spPr>
          <a:xfrm>
            <a:off x="19672721" y="5522721"/>
            <a:ext cx="3452019" cy="3651174"/>
          </a:xfrm>
          <a:prstGeom prst="rect">
            <a:avLst/>
          </a:prstGeom>
        </p:spPr>
        <p:txBody>
          <a:bodyPr lIns="30443" tIns="30443" rIns="30443" bIns="30443" rtlCol="0" anchor="ctr"/>
          <a:lstStyle/>
          <a:p>
            <a:pPr algn="ctr">
              <a:lnSpc>
                <a:spcPts val="3990"/>
              </a:lnSpc>
            </a:pPr>
            <a:endParaRPr sz="2700"/>
          </a:p>
        </p:txBody>
      </p:sp>
      <p:sp>
        <p:nvSpPr>
          <p:cNvPr id="7" name="Text Placeholder 6">
            <a:extLst>
              <a:ext uri="{FF2B5EF4-FFF2-40B4-BE49-F238E27FC236}">
                <a16:creationId xmlns:a16="http://schemas.microsoft.com/office/drawing/2014/main" id="{7B447691-31FA-8E67-712C-532D6BCDED18}"/>
              </a:ext>
            </a:extLst>
          </p:cNvPr>
          <p:cNvSpPr>
            <a:spLocks noGrp="1"/>
          </p:cNvSpPr>
          <p:nvPr>
            <p:ph type="body" sz="quarter" idx="16"/>
          </p:nvPr>
        </p:nvSpPr>
        <p:spPr>
          <a:xfrm>
            <a:off x="1257302" y="3012318"/>
            <a:ext cx="9934473" cy="5143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a:extLst>
              <a:ext uri="{FF2B5EF4-FFF2-40B4-BE49-F238E27FC236}">
                <a16:creationId xmlns:a16="http://schemas.microsoft.com/office/drawing/2014/main" id="{4EDDBBDE-9562-22F4-C64F-209A79331BA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592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0571D1D-866F-98BF-194A-75E53A1BAB1B}"/>
              </a:ext>
            </a:extLst>
          </p:cNvPr>
          <p:cNvPicPr>
            <a:picLocks noChangeAspect="1"/>
          </p:cNvPicPr>
          <p:nvPr userDrawn="1"/>
        </p:nvPicPr>
        <p:blipFill rotWithShape="1">
          <a:blip r:embed="rId2"/>
          <a:srcRect r="534"/>
          <a:stretch/>
        </p:blipFill>
        <p:spPr>
          <a:xfrm>
            <a:off x="0" y="0"/>
            <a:ext cx="18288000" cy="10287000"/>
          </a:xfrm>
          <a:prstGeom prst="rect">
            <a:avLst/>
          </a:prstGeom>
        </p:spPr>
      </p:pic>
      <p:sp>
        <p:nvSpPr>
          <p:cNvPr id="2" name="Date Placeholder 1">
            <a:extLst>
              <a:ext uri="{FF2B5EF4-FFF2-40B4-BE49-F238E27FC236}">
                <a16:creationId xmlns:a16="http://schemas.microsoft.com/office/drawing/2014/main" id="{82558DC4-C16E-9D26-9620-0F24B091D7CC}"/>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3" name="Footer Placeholder 2">
            <a:extLst>
              <a:ext uri="{FF2B5EF4-FFF2-40B4-BE49-F238E27FC236}">
                <a16:creationId xmlns:a16="http://schemas.microsoft.com/office/drawing/2014/main" id="{50326F2B-AB28-9513-FF8F-B2EF5C432B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6CD8F32-5061-932F-7672-35CCF96834AB}"/>
              </a:ext>
            </a:extLst>
          </p:cNvPr>
          <p:cNvSpPr>
            <a:spLocks noGrp="1"/>
          </p:cNvSpPr>
          <p:nvPr>
            <p:ph type="sldNum" sz="quarter" idx="12"/>
          </p:nvPr>
        </p:nvSpPr>
        <p:spPr/>
        <p:txBody>
          <a:bodyPr/>
          <a:lstStyle/>
          <a:p>
            <a:fld id="{83E361CF-8084-4F7B-8FBB-0BA9A5582A5D}" type="slidenum">
              <a:rPr lang="en-US" smtClean="0"/>
              <a:t>‹#›</a:t>
            </a:fld>
            <a:endParaRPr lang="en-US"/>
          </a:p>
        </p:txBody>
      </p:sp>
      <p:sp>
        <p:nvSpPr>
          <p:cNvPr id="7" name="Text Placeholder 6">
            <a:extLst>
              <a:ext uri="{FF2B5EF4-FFF2-40B4-BE49-F238E27FC236}">
                <a16:creationId xmlns:a16="http://schemas.microsoft.com/office/drawing/2014/main" id="{AFF0CAF6-90EA-736C-B8E7-25D8B2C649B3}"/>
              </a:ext>
            </a:extLst>
          </p:cNvPr>
          <p:cNvSpPr>
            <a:spLocks noGrp="1"/>
          </p:cNvSpPr>
          <p:nvPr>
            <p:ph type="body" sz="quarter" idx="13"/>
          </p:nvPr>
        </p:nvSpPr>
        <p:spPr>
          <a:xfrm>
            <a:off x="1092995" y="2562572"/>
            <a:ext cx="13151645" cy="64841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a:extLst>
              <a:ext uri="{FF2B5EF4-FFF2-40B4-BE49-F238E27FC236}">
                <a16:creationId xmlns:a16="http://schemas.microsoft.com/office/drawing/2014/main" id="{1032DAAF-C7FF-72EF-663C-C8D5598E7641}"/>
              </a:ext>
            </a:extLst>
          </p:cNvPr>
          <p:cNvSpPr>
            <a:spLocks noGrp="1"/>
          </p:cNvSpPr>
          <p:nvPr>
            <p:ph type="title"/>
          </p:nvPr>
        </p:nvSpPr>
        <p:spPr>
          <a:xfrm>
            <a:off x="1092995" y="574321"/>
            <a:ext cx="13151645" cy="1988345"/>
          </a:xfrm>
        </p:spPr>
        <p:txBody>
          <a:bodyPr/>
          <a:lstStyle/>
          <a:p>
            <a:r>
              <a:rPr lang="en-US" dirty="0"/>
              <a:t>Click to edit Master title style</a:t>
            </a:r>
          </a:p>
        </p:txBody>
      </p:sp>
      <p:pic>
        <p:nvPicPr>
          <p:cNvPr id="10" name="Picture 9">
            <a:extLst>
              <a:ext uri="{FF2B5EF4-FFF2-40B4-BE49-F238E27FC236}">
                <a16:creationId xmlns:a16="http://schemas.microsoft.com/office/drawing/2014/main" id="{8E801ED2-6927-260B-FFF2-36EA6CCAC52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Tree>
    <p:extLst>
      <p:ext uri="{BB962C8B-B14F-4D97-AF65-F5344CB8AC3E}">
        <p14:creationId xmlns:p14="http://schemas.microsoft.com/office/powerpoint/2010/main" val="4036428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F6035E8-CC94-192B-7377-7CDEE3D3D11A}"/>
              </a:ext>
            </a:extLst>
          </p:cNvPr>
          <p:cNvPicPr>
            <a:picLocks noChangeAspect="1"/>
          </p:cNvPicPr>
          <p:nvPr userDrawn="1"/>
        </p:nvPicPr>
        <p:blipFill rotWithShape="1">
          <a:blip r:embed="rId2"/>
          <a:srcRect l="861" t="1991"/>
          <a:stretch/>
        </p:blipFill>
        <p:spPr>
          <a:xfrm>
            <a:off x="2" y="-7144"/>
            <a:ext cx="18287999" cy="10286999"/>
          </a:xfrm>
          <a:prstGeom prst="rect">
            <a:avLst/>
          </a:prstGeom>
        </p:spPr>
      </p:pic>
      <p:sp>
        <p:nvSpPr>
          <p:cNvPr id="2" name="Title 1">
            <a:extLst>
              <a:ext uri="{FF2B5EF4-FFF2-40B4-BE49-F238E27FC236}">
                <a16:creationId xmlns:a16="http://schemas.microsoft.com/office/drawing/2014/main" id="{5A075C53-0592-41A5-CF40-870D910F0A48}"/>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CE301F3F-2886-D528-F3FD-A63F9702B466}"/>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70C61195-596F-B05D-1EF4-D962FF13F0D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3C9D187-B2E2-89BE-4C24-7E2E2E8DFB65}"/>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6" name="Footer Placeholder 5">
            <a:extLst>
              <a:ext uri="{FF2B5EF4-FFF2-40B4-BE49-F238E27FC236}">
                <a16:creationId xmlns:a16="http://schemas.microsoft.com/office/drawing/2014/main" id="{F12313B0-E487-29AA-5F92-D6F98828E9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7A0F50-FEBE-A024-6B47-157BA901A055}"/>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10" name="Picture 9">
            <a:extLst>
              <a:ext uri="{FF2B5EF4-FFF2-40B4-BE49-F238E27FC236}">
                <a16:creationId xmlns:a16="http://schemas.microsoft.com/office/drawing/2014/main" id="{D671E13B-D2CE-C549-B695-B87702F789B7}"/>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Tree>
    <p:extLst>
      <p:ext uri="{BB962C8B-B14F-4D97-AF65-F5344CB8AC3E}">
        <p14:creationId xmlns:p14="http://schemas.microsoft.com/office/powerpoint/2010/main" val="3002764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48E3A5-1F82-1FEE-0A23-298E2D97A1AA}"/>
              </a:ext>
            </a:extLst>
          </p:cNvPr>
          <p:cNvPicPr>
            <a:picLocks noChangeAspect="1"/>
          </p:cNvPicPr>
          <p:nvPr userDrawn="1"/>
        </p:nvPicPr>
        <p:blipFill>
          <a:blip r:embed="rId2"/>
          <a:stretch>
            <a:fillRect/>
          </a:stretch>
        </p:blipFill>
        <p:spPr>
          <a:xfrm>
            <a:off x="1" y="2"/>
            <a:ext cx="18311045" cy="10287000"/>
          </a:xfrm>
          <a:prstGeom prst="rect">
            <a:avLst/>
          </a:prstGeom>
        </p:spPr>
      </p:pic>
      <p:pic>
        <p:nvPicPr>
          <p:cNvPr id="9" name="Picture 8">
            <a:extLst>
              <a:ext uri="{FF2B5EF4-FFF2-40B4-BE49-F238E27FC236}">
                <a16:creationId xmlns:a16="http://schemas.microsoft.com/office/drawing/2014/main" id="{B74D7399-C1B6-4457-5773-5398B9FEB410}"/>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8123879"/>
            <a:ext cx="1509551" cy="1509551"/>
          </a:xfrm>
          <a:prstGeom prst="rect">
            <a:avLst/>
          </a:prstGeom>
        </p:spPr>
      </p:pic>
      <p:sp>
        <p:nvSpPr>
          <p:cNvPr id="2" name="Title 1">
            <a:extLst>
              <a:ext uri="{FF2B5EF4-FFF2-40B4-BE49-F238E27FC236}">
                <a16:creationId xmlns:a16="http://schemas.microsoft.com/office/drawing/2014/main" id="{2BC41074-0ECB-E967-C6AA-1409DE2F4DB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6C3B38-F14B-197E-41E3-641E843F86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0366A-5A33-192C-2939-9FE76D9A5B60}"/>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5" name="Footer Placeholder 4">
            <a:extLst>
              <a:ext uri="{FF2B5EF4-FFF2-40B4-BE49-F238E27FC236}">
                <a16:creationId xmlns:a16="http://schemas.microsoft.com/office/drawing/2014/main" id="{1F7979DC-8936-A625-9B7C-16F11EC5D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1CCF99-F5DA-FB99-B5AD-FC48D42567E5}"/>
              </a:ext>
            </a:extLst>
          </p:cNvPr>
          <p:cNvSpPr>
            <a:spLocks noGrp="1"/>
          </p:cNvSpPr>
          <p:nvPr>
            <p:ph type="sldNum" sz="quarter" idx="12"/>
          </p:nvPr>
        </p:nvSpPr>
        <p:spPr/>
        <p:txBody>
          <a:bodyPr/>
          <a:lstStyle/>
          <a:p>
            <a:fld id="{83E361CF-8084-4F7B-8FBB-0BA9A5582A5D}" type="slidenum">
              <a:rPr lang="en-US" smtClean="0"/>
              <a:t>‹#›</a:t>
            </a:fld>
            <a:endParaRPr lang="en-US"/>
          </a:p>
        </p:txBody>
      </p:sp>
    </p:spTree>
    <p:extLst>
      <p:ext uri="{BB962C8B-B14F-4D97-AF65-F5344CB8AC3E}">
        <p14:creationId xmlns:p14="http://schemas.microsoft.com/office/powerpoint/2010/main" val="57792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49FE1-CAFF-CE51-1D24-239AC7B375CC}"/>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32C77C2E-AE1D-1142-5A20-F2E129AE9867}"/>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179D5BE-EF96-BDDF-18D7-1349FE6F9D68}"/>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1E3B6EA4-4720-D204-CCDC-31B6345F8803}"/>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6" name="Footer Placeholder 5">
            <a:extLst>
              <a:ext uri="{FF2B5EF4-FFF2-40B4-BE49-F238E27FC236}">
                <a16:creationId xmlns:a16="http://schemas.microsoft.com/office/drawing/2014/main" id="{33CAB6F5-9D02-103D-45F6-7DE906BF67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02CA05-2337-0A62-266C-30B261086467}"/>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9" name="Picture 8">
            <a:extLst>
              <a:ext uri="{FF2B5EF4-FFF2-40B4-BE49-F238E27FC236}">
                <a16:creationId xmlns:a16="http://schemas.microsoft.com/office/drawing/2014/main" id="{F6C568E9-651B-0A96-8CC6-5281ADE86E80}"/>
              </a:ext>
            </a:extLst>
          </p:cNvPr>
          <p:cNvPicPr>
            <a:picLocks noChangeAspect="1"/>
          </p:cNvPicPr>
          <p:nvPr userDrawn="1"/>
        </p:nvPicPr>
        <p:blipFill>
          <a:blip r:embed="rId2"/>
          <a:stretch>
            <a:fillRect/>
          </a:stretch>
        </p:blipFill>
        <p:spPr>
          <a:xfrm flipH="1">
            <a:off x="0" y="-8634"/>
            <a:ext cx="18288000" cy="10295633"/>
          </a:xfrm>
          <a:prstGeom prst="rect">
            <a:avLst/>
          </a:prstGeom>
        </p:spPr>
      </p:pic>
      <p:pic>
        <p:nvPicPr>
          <p:cNvPr id="8" name="Picture 7">
            <a:extLst>
              <a:ext uri="{FF2B5EF4-FFF2-40B4-BE49-F238E27FC236}">
                <a16:creationId xmlns:a16="http://schemas.microsoft.com/office/drawing/2014/main" id="{B4285A46-08CA-EE29-EB42-EB11CA24D18D}"/>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Tree>
    <p:extLst>
      <p:ext uri="{BB962C8B-B14F-4D97-AF65-F5344CB8AC3E}">
        <p14:creationId xmlns:p14="http://schemas.microsoft.com/office/powerpoint/2010/main" val="3861195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FB6576C-40ED-2C4D-5123-216B66BDEBAE}"/>
              </a:ext>
            </a:extLst>
          </p:cNvPr>
          <p:cNvPicPr>
            <a:picLocks noChangeAspect="1"/>
          </p:cNvPicPr>
          <p:nvPr userDrawn="1"/>
        </p:nvPicPr>
        <p:blipFill>
          <a:blip r:embed="rId2"/>
          <a:stretch>
            <a:fillRect/>
          </a:stretch>
        </p:blipFill>
        <p:spPr>
          <a:xfrm flipH="1">
            <a:off x="0" y="-8634"/>
            <a:ext cx="18288000" cy="10295633"/>
          </a:xfrm>
          <a:prstGeom prst="rect">
            <a:avLst/>
          </a:prstGeom>
        </p:spPr>
      </p:pic>
      <p:sp>
        <p:nvSpPr>
          <p:cNvPr id="2" name="Vertical Title 1">
            <a:extLst>
              <a:ext uri="{FF2B5EF4-FFF2-40B4-BE49-F238E27FC236}">
                <a16:creationId xmlns:a16="http://schemas.microsoft.com/office/drawing/2014/main" id="{B89300D7-9EFC-A47B-C31C-D5846F03DE2B}"/>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5BBF6C-A303-29AC-99A0-C2677B6EDA44}"/>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7F048-4BAB-2EE7-57DB-0E097EBE20D9}"/>
              </a:ext>
            </a:extLst>
          </p:cNvPr>
          <p:cNvSpPr>
            <a:spLocks noGrp="1"/>
          </p:cNvSpPr>
          <p:nvPr>
            <p:ph type="dt" sz="half" idx="10"/>
          </p:nvPr>
        </p:nvSpPr>
        <p:spPr/>
        <p:txBody>
          <a:bodyPr/>
          <a:lstStyle/>
          <a:p>
            <a:fld id="{764E385B-3055-4B3C-818B-017AE9476117}" type="datetimeFigureOut">
              <a:rPr lang="en-US" smtClean="0"/>
              <a:t>5/30/2024</a:t>
            </a:fld>
            <a:endParaRPr lang="en-US"/>
          </a:p>
        </p:txBody>
      </p:sp>
      <p:sp>
        <p:nvSpPr>
          <p:cNvPr id="5" name="Footer Placeholder 4">
            <a:extLst>
              <a:ext uri="{FF2B5EF4-FFF2-40B4-BE49-F238E27FC236}">
                <a16:creationId xmlns:a16="http://schemas.microsoft.com/office/drawing/2014/main" id="{0B51849B-32F2-64C8-B9D7-FCAFB0AE44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404475-A02F-1C40-8A64-A7EC1BD2C052}"/>
              </a:ext>
            </a:extLst>
          </p:cNvPr>
          <p:cNvSpPr>
            <a:spLocks noGrp="1"/>
          </p:cNvSpPr>
          <p:nvPr>
            <p:ph type="sldNum" sz="quarter" idx="12"/>
          </p:nvPr>
        </p:nvSpPr>
        <p:spPr/>
        <p:txBody>
          <a:bodyPr/>
          <a:lstStyle/>
          <a:p>
            <a:fld id="{83E361CF-8084-4F7B-8FBB-0BA9A5582A5D}" type="slidenum">
              <a:rPr lang="en-US" smtClean="0"/>
              <a:t>‹#›</a:t>
            </a:fld>
            <a:endParaRPr lang="en-US"/>
          </a:p>
        </p:txBody>
      </p:sp>
      <p:pic>
        <p:nvPicPr>
          <p:cNvPr id="7" name="Picture 6">
            <a:extLst>
              <a:ext uri="{FF2B5EF4-FFF2-40B4-BE49-F238E27FC236}">
                <a16:creationId xmlns:a16="http://schemas.microsoft.com/office/drawing/2014/main" id="{6DEC8BF6-690F-E4C5-E80E-23D07955D7CF}"/>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75925" y="7820188"/>
            <a:ext cx="1509551" cy="1509551"/>
          </a:xfrm>
          <a:prstGeom prst="rect">
            <a:avLst/>
          </a:prstGeom>
        </p:spPr>
      </p:pic>
    </p:spTree>
    <p:extLst>
      <p:ext uri="{BB962C8B-B14F-4D97-AF65-F5344CB8AC3E}">
        <p14:creationId xmlns:p14="http://schemas.microsoft.com/office/powerpoint/2010/main" val="1526070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69" r:id="rId2"/>
    <p:sldLayoutId id="2147483668" r:id="rId3"/>
    <p:sldLayoutId id="2147483670" r:id="rId4"/>
    <p:sldLayoutId id="2147483671" r:id="rId5"/>
    <p:sldLayoutId id="2147483672" r:id="rId6"/>
    <p:sldLayoutId id="2147483673" r:id="rId7"/>
    <p:sldLayoutId id="2147483677" r:id="rId8"/>
    <p:sldLayoutId id="2147483675" r:id="rId9"/>
    <p:sldLayoutId id="2147483676" r:id="rId10"/>
    <p:sldLayoutId id="214748367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C109E1D-EDC7-97B5-C5E8-1B25644AA2C1}"/>
              </a:ext>
            </a:extLst>
          </p:cNvPr>
          <p:cNvPicPr>
            <a:picLocks noChangeAspect="1"/>
          </p:cNvPicPr>
          <p:nvPr userDrawn="1"/>
        </p:nvPicPr>
        <p:blipFill>
          <a:blip r:embed="rId20"/>
          <a:stretch>
            <a:fillRect/>
          </a:stretch>
        </p:blipFill>
        <p:spPr>
          <a:xfrm flipH="1">
            <a:off x="0" y="-8634"/>
            <a:ext cx="18288000" cy="10295633"/>
          </a:xfrm>
          <a:prstGeom prst="rect">
            <a:avLst/>
          </a:prstGeom>
        </p:spPr>
      </p:pic>
      <p:sp>
        <p:nvSpPr>
          <p:cNvPr id="2" name="Title Placeholder 1">
            <a:extLst>
              <a:ext uri="{FF2B5EF4-FFF2-40B4-BE49-F238E27FC236}">
                <a16:creationId xmlns:a16="http://schemas.microsoft.com/office/drawing/2014/main" id="{069712A0-F173-E273-35CD-A88E0F6BDD9B}"/>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E03D7A-B76A-9D59-72DD-0F5ECE7ECF7C}"/>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BF9EAC-D993-970F-0DE8-5D87FB6094CF}"/>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764E385B-3055-4B3C-818B-017AE9476117}" type="datetimeFigureOut">
              <a:rPr lang="en-US" smtClean="0"/>
              <a:t>5/30/2024</a:t>
            </a:fld>
            <a:endParaRPr lang="en-US"/>
          </a:p>
        </p:txBody>
      </p:sp>
      <p:sp>
        <p:nvSpPr>
          <p:cNvPr id="5" name="Footer Placeholder 4">
            <a:extLst>
              <a:ext uri="{FF2B5EF4-FFF2-40B4-BE49-F238E27FC236}">
                <a16:creationId xmlns:a16="http://schemas.microsoft.com/office/drawing/2014/main" id="{4FCCA6BB-1B3F-28CD-D9B1-3EEFA88B5A5A}"/>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ABB4CF-CCE4-92A6-CCF3-B1C31451C394}"/>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83E361CF-8084-4F7B-8FBB-0BA9A5582A5D}" type="slidenum">
              <a:rPr lang="en-US" smtClean="0"/>
              <a:t>‹#›</a:t>
            </a:fld>
            <a:endParaRPr lang="en-US"/>
          </a:p>
        </p:txBody>
      </p:sp>
    </p:spTree>
    <p:extLst>
      <p:ext uri="{BB962C8B-B14F-4D97-AF65-F5344CB8AC3E}">
        <p14:creationId xmlns:p14="http://schemas.microsoft.com/office/powerpoint/2010/main" val="2838605213"/>
      </p:ext>
    </p:extLst>
  </p:cSld>
  <p:clrMap bg1="lt1" tx1="dk1" bg2="lt2" tx2="dk2" accent1="accent1" accent2="accent2" accent3="accent3" accent4="accent4" accent5="accent5" accent6="accent6" hlink="hlink" folHlink="folHlink"/>
  <p:sldLayoutIdLst>
    <p:sldLayoutId id="2147483660" r:id="rId1"/>
    <p:sldLayoutId id="2147483651" r:id="rId2"/>
    <p:sldLayoutId id="2147483649" r:id="rId3"/>
    <p:sldLayoutId id="2147483650" r:id="rId4"/>
    <p:sldLayoutId id="2147483652" r:id="rId5"/>
    <p:sldLayoutId id="2147483665" r:id="rId6"/>
    <p:sldLayoutId id="2147483666" r:id="rId7"/>
    <p:sldLayoutId id="2147483653" r:id="rId8"/>
    <p:sldLayoutId id="2147483654" r:id="rId9"/>
    <p:sldLayoutId id="2147483655" r:id="rId10"/>
    <p:sldLayoutId id="2147483662" r:id="rId11"/>
    <p:sldLayoutId id="2147483663" r:id="rId12"/>
    <p:sldLayoutId id="2147483664" r:id="rId13"/>
    <p:sldLayoutId id="2147483661" r:id="rId14"/>
    <p:sldLayoutId id="2147483657" r:id="rId15"/>
    <p:sldLayoutId id="2147483658" r:id="rId16"/>
    <p:sldLayoutId id="2147483656" r:id="rId17"/>
    <p:sldLayoutId id="214748365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3.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16.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hyperlink" Target="https://www.apexaccelerators.us/" TargetMode="External"/><Relationship Id="rId7" Type="http://schemas.openxmlformats.org/officeDocument/2006/relationships/image" Target="../media/image38.png"/><Relationship Id="rId2" Type="http://schemas.openxmlformats.org/officeDocument/2006/relationships/hyperlink" Target="http://www.sba.gov/" TargetMode="External"/><Relationship Id="rId1" Type="http://schemas.openxmlformats.org/officeDocument/2006/relationships/slideLayout" Target="../slideLayouts/slideLayout2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hyperlink" Target="https://vsc.gsa.gov/vsc/"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hyperlink" Target="mailto:shananicholson@gmail.com" TargetMode="External"/><Relationship Id="rId2" Type="http://schemas.openxmlformats.org/officeDocument/2006/relationships/hyperlink" Target="mailto:snicholson@cityofclarksburgwv.com" TargetMode="External"/><Relationship Id="rId1" Type="http://schemas.openxmlformats.org/officeDocument/2006/relationships/slideLayout" Target="../slideLayouts/slideLayout26.xml"/><Relationship Id="rId4" Type="http://schemas.openxmlformats.org/officeDocument/2006/relationships/image" Target="../media/image40.jpg"/></Relationships>
</file>

<file path=ppt/slides/_rels/slide3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hyperlink" Target="https://avtech.com/articles/22070/room-alert-protects-assets-government-military/gsa-logo-png-transparent/" TargetMode="External"/><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934B76A8-30F3-4DDF-3CB1-DD19FEB65FDE}"/>
              </a:ext>
            </a:extLst>
          </p:cNvPr>
          <p:cNvSpPr txBox="1">
            <a:spLocks noGrp="1"/>
          </p:cNvSpPr>
          <p:nvPr>
            <p:ph type="title" idx="4294967295"/>
          </p:nvPr>
        </p:nvSpPr>
        <p:spPr>
          <a:xfrm>
            <a:off x="575181" y="2653565"/>
            <a:ext cx="10341935" cy="449353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34495E"/>
                </a:solidFill>
                <a:effectLst/>
                <a:uLnTx/>
                <a:uFillTx/>
                <a:latin typeface="Century Gothic Paneuropean Bold"/>
                <a:ea typeface="+mn-ea"/>
                <a:cs typeface="+mn-cs"/>
              </a:rPr>
              <a:t>GSA </a:t>
            </a:r>
            <a:r>
              <a:rPr kumimoji="0" lang="en-US" sz="8800" b="1" i="0" u="none" strike="noStrike" kern="1200" cap="none" spc="300" normalizeH="0" baseline="0" noProof="0" dirty="0" err="1">
                <a:ln>
                  <a:noFill/>
                </a:ln>
                <a:solidFill>
                  <a:srgbClr val="34495E"/>
                </a:solidFill>
                <a:effectLst/>
                <a:uLnTx/>
                <a:uFillTx/>
                <a:latin typeface="Century Gothic Paneuropean Bold"/>
                <a:ea typeface="+mn-ea"/>
                <a:cs typeface="+mn-cs"/>
              </a:rPr>
              <a:t>eTools</a:t>
            </a:r>
            <a:endParaRPr kumimoji="0" lang="en-US" sz="8800" b="1" i="0" u="none" strike="noStrike" kern="1200" cap="none" spc="300" normalizeH="0" baseline="0" noProof="0" dirty="0">
              <a:ln>
                <a:noFill/>
              </a:ln>
              <a:solidFill>
                <a:srgbClr val="34495E"/>
              </a:solidFill>
              <a:effectLst/>
              <a:uLnTx/>
              <a:uFillTx/>
              <a:latin typeface="Century Gothic Paneuropean 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7200" b="1" i="0" u="none" strike="noStrike" kern="1200" cap="none" spc="300" normalizeH="0" baseline="0" noProof="0" dirty="0">
              <a:ln>
                <a:noFill/>
              </a:ln>
              <a:solidFill>
                <a:srgbClr val="34495E"/>
              </a:solidFill>
              <a:effectLst/>
              <a:uLnTx/>
              <a:uFillTx/>
              <a:latin typeface="Century Gothic Paneuropean Bold"/>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a:ln>
                  <a:noFill/>
                </a:ln>
                <a:solidFill>
                  <a:srgbClr val="34495E"/>
                </a:solidFill>
                <a:effectLst/>
                <a:uLnTx/>
                <a:uFillTx/>
                <a:latin typeface="Century Gothic Paneuropean Bold"/>
                <a:ea typeface="+mn-ea"/>
                <a:cs typeface="+mn-cs"/>
              </a:rPr>
              <a:t>Dr. Shana Nicholson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00" normalizeH="0" baseline="0" noProof="0" dirty="0">
                <a:ln>
                  <a:noFill/>
                </a:ln>
                <a:solidFill>
                  <a:srgbClr val="34495E"/>
                </a:solidFill>
                <a:effectLst/>
                <a:uLnTx/>
                <a:uFillTx/>
                <a:latin typeface="Century Gothic Paneuropean Bold"/>
                <a:ea typeface="+mn-ea"/>
                <a:cs typeface="+mn-cs"/>
              </a:rPr>
              <a:t>Director of Grant Projects and Community Development</a:t>
            </a:r>
          </a:p>
        </p:txBody>
      </p:sp>
    </p:spTree>
    <p:extLst>
      <p:ext uri="{BB962C8B-B14F-4D97-AF65-F5344CB8AC3E}">
        <p14:creationId xmlns:p14="http://schemas.microsoft.com/office/powerpoint/2010/main" val="99953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4">
            <a:extLst>
              <a:ext uri="{FF2B5EF4-FFF2-40B4-BE49-F238E27FC236}">
                <a16:creationId xmlns:a16="http://schemas.microsoft.com/office/drawing/2014/main" id="{E96733C7-BF13-5DCD-6EEC-C7B2D1DFCEEF}"/>
              </a:ext>
            </a:extLst>
          </p:cNvPr>
          <p:cNvSpPr txBox="1">
            <a:spLocks noGrp="1"/>
          </p:cNvSpPr>
          <p:nvPr>
            <p:ph type="title" idx="4294967295"/>
          </p:nvPr>
        </p:nvSpPr>
        <p:spPr>
          <a:xfrm>
            <a:off x="2044175" y="1028700"/>
            <a:ext cx="12367241"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GSA Advantage Discussion</a:t>
            </a:r>
          </a:p>
        </p:txBody>
      </p:sp>
      <p:sp>
        <p:nvSpPr>
          <p:cNvPr id="4" name="TextBox 15">
            <a:extLst>
              <a:ext uri="{FF2B5EF4-FFF2-40B4-BE49-F238E27FC236}">
                <a16:creationId xmlns:a16="http://schemas.microsoft.com/office/drawing/2014/main" id="{1928FF0B-7EF1-3B84-DF95-513469181E84}"/>
              </a:ext>
            </a:extLst>
          </p:cNvPr>
          <p:cNvSpPr txBox="1"/>
          <p:nvPr/>
        </p:nvSpPr>
        <p:spPr>
          <a:xfrm>
            <a:off x="1143000" y="2171700"/>
            <a:ext cx="14631531" cy="7320915"/>
          </a:xfrm>
          <a:prstGeom prst="rect">
            <a:avLst/>
          </a:prstGeom>
        </p:spPr>
        <p:txBody>
          <a:bodyPr wrap="square" lIns="0" tIns="0" rIns="0" bIns="0" rtlCol="0" anchor="t">
            <a:spAutoFit/>
          </a:bodyPr>
          <a:lstStyle/>
          <a:p>
            <a:pPr marL="685800" indent="-685800">
              <a:lnSpc>
                <a:spcPct val="150000"/>
              </a:lnSpc>
              <a:buFont typeface="Wingdings" panose="05000000000000000000" pitchFamily="2" charset="2"/>
              <a:buChar char="§"/>
            </a:pPr>
            <a:r>
              <a:rPr lang="en-US" sz="5400" dirty="0"/>
              <a:t>What is GSA Advantage?</a:t>
            </a:r>
          </a:p>
          <a:p>
            <a:pPr marL="685800" indent="-685800">
              <a:lnSpc>
                <a:spcPct val="150000"/>
              </a:lnSpc>
              <a:buFont typeface="Wingdings" panose="05000000000000000000" pitchFamily="2" charset="2"/>
              <a:buChar char="§"/>
            </a:pPr>
            <a:r>
              <a:rPr lang="en-US" sz="5400" dirty="0"/>
              <a:t>How to use GSA Advantage</a:t>
            </a:r>
          </a:p>
          <a:p>
            <a:pPr marL="685800" indent="-685800">
              <a:lnSpc>
                <a:spcPct val="150000"/>
              </a:lnSpc>
              <a:buFont typeface="Wingdings" panose="05000000000000000000" pitchFamily="2" charset="2"/>
              <a:buChar char="§"/>
            </a:pPr>
            <a:r>
              <a:rPr lang="en-US" sz="5400" dirty="0"/>
              <a:t>Types of products and services available on GSA Advantage</a:t>
            </a:r>
          </a:p>
          <a:p>
            <a:pPr marL="685800" indent="-685800">
              <a:lnSpc>
                <a:spcPct val="150000"/>
              </a:lnSpc>
              <a:buFont typeface="Wingdings" panose="05000000000000000000" pitchFamily="2" charset="2"/>
              <a:buChar char="§"/>
            </a:pPr>
            <a:r>
              <a:rPr lang="en-US" sz="5400" dirty="0"/>
              <a:t>Benefits of using GSA Advantage for buyers and sellers</a:t>
            </a:r>
          </a:p>
        </p:txBody>
      </p:sp>
    </p:spTree>
    <p:extLst>
      <p:ext uri="{BB962C8B-B14F-4D97-AF65-F5344CB8AC3E}">
        <p14:creationId xmlns:p14="http://schemas.microsoft.com/office/powerpoint/2010/main" val="2086963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Placeholder 41">
            <a:extLst>
              <a:ext uri="{FF2B5EF4-FFF2-40B4-BE49-F238E27FC236}">
                <a16:creationId xmlns:a16="http://schemas.microsoft.com/office/drawing/2014/main" id="{93B55E36-E39B-89B7-C633-36DE5CEEB50A}"/>
              </a:ext>
              <a:ext uri="{C183D7F6-B498-43B3-948B-1728B52AA6E4}">
                <adec:decorative xmlns:adec="http://schemas.microsoft.com/office/drawing/2017/decorative" val="1"/>
              </a:ext>
            </a:extLst>
          </p:cNvPr>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2570" b="2570"/>
          <a:stretch>
            <a:fillRect/>
          </a:stretch>
        </p:blipFill>
        <p:spPr/>
      </p:pic>
      <p:pic>
        <p:nvPicPr>
          <p:cNvPr id="36" name="Picture Placeholder 35">
            <a:extLst>
              <a:ext uri="{FF2B5EF4-FFF2-40B4-BE49-F238E27FC236}">
                <a16:creationId xmlns:a16="http://schemas.microsoft.com/office/drawing/2014/main" id="{8C239EDE-5084-14EB-8797-CCE729A02B70}"/>
              </a:ext>
              <a:ext uri="{C183D7F6-B498-43B3-948B-1728B52AA6E4}">
                <adec:decorative xmlns:adec="http://schemas.microsoft.com/office/drawing/2017/decorative" val="1"/>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a:stretch/>
        </p:blipFill>
        <p:spPr/>
      </p:pic>
      <p:pic>
        <p:nvPicPr>
          <p:cNvPr id="44" name="Picture Placeholder 43">
            <a:extLst>
              <a:ext uri="{FF2B5EF4-FFF2-40B4-BE49-F238E27FC236}">
                <a16:creationId xmlns:a16="http://schemas.microsoft.com/office/drawing/2014/main" id="{74751C2E-604E-21C8-82D1-D74B0A4BA39D}"/>
              </a:ext>
              <a:ext uri="{C183D7F6-B498-43B3-948B-1728B52AA6E4}">
                <adec:decorative xmlns:adec="http://schemas.microsoft.com/office/drawing/2017/decorative" val="1"/>
              </a:ext>
            </a:extLst>
          </p:cNvPr>
          <p:cNvPicPr>
            <a:picLocks noGrp="1" noChangeAspect="1"/>
          </p:cNvPicPr>
          <p:nvPr>
            <p:ph type="pic" sz="quarter" idx="14"/>
          </p:nvPr>
        </p:nvPicPr>
        <p:blipFill>
          <a:blip r:embed="rId4" cstate="print">
            <a:extLst>
              <a:ext uri="{28A0092B-C50C-407E-A947-70E740481C1C}">
                <a14:useLocalDpi xmlns:a14="http://schemas.microsoft.com/office/drawing/2010/main" val="0"/>
              </a:ext>
            </a:extLst>
          </a:blip>
          <a:srcRect t="4378" b="4378"/>
          <a:stretch>
            <a:fillRect/>
          </a:stretch>
        </p:blipFill>
        <p:spPr/>
      </p:pic>
      <p:sp>
        <p:nvSpPr>
          <p:cNvPr id="7" name="TextBox 2">
            <a:extLst>
              <a:ext uri="{FF2B5EF4-FFF2-40B4-BE49-F238E27FC236}">
                <a16:creationId xmlns:a16="http://schemas.microsoft.com/office/drawing/2014/main" id="{FEE01F35-CBCE-FD40-CC27-C573526CD7EB}"/>
              </a:ext>
            </a:extLst>
          </p:cNvPr>
          <p:cNvSpPr txBox="1">
            <a:spLocks noGrp="1"/>
          </p:cNvSpPr>
          <p:nvPr>
            <p:ph type="title" idx="4294967295"/>
          </p:nvPr>
        </p:nvSpPr>
        <p:spPr>
          <a:xfrm>
            <a:off x="3154972" y="1008049"/>
            <a:ext cx="11963611"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What is GSA Advantage?</a:t>
            </a:r>
          </a:p>
        </p:txBody>
      </p:sp>
      <p:sp>
        <p:nvSpPr>
          <p:cNvPr id="8" name="TextBox 3">
            <a:extLst>
              <a:ext uri="{FF2B5EF4-FFF2-40B4-BE49-F238E27FC236}">
                <a16:creationId xmlns:a16="http://schemas.microsoft.com/office/drawing/2014/main" id="{0E1A1964-030D-B867-32CC-36BAB638F6D9}"/>
              </a:ext>
            </a:extLst>
          </p:cNvPr>
          <p:cNvSpPr txBox="1"/>
          <p:nvPr/>
        </p:nvSpPr>
        <p:spPr>
          <a:xfrm>
            <a:off x="1173876" y="2006149"/>
            <a:ext cx="13868400" cy="7386638"/>
          </a:xfrm>
          <a:prstGeom prst="rect">
            <a:avLst/>
          </a:prstGeom>
        </p:spPr>
        <p:txBody>
          <a:bodyPr wrap="square" lIns="0" tIns="0" rIns="0" bIns="0" rtlCol="0" anchor="t">
            <a:spAutoFit/>
          </a:bodyPr>
          <a:lstStyle/>
          <a:p>
            <a:pPr marL="0" indent="0">
              <a:buNone/>
            </a:pPr>
            <a:r>
              <a:rPr lang="en-US" sz="4800" dirty="0"/>
              <a:t>GSA Advantage is the government's premier online shopping and ordering system. It provides access to millions of products and services from thousands of GSA-approved vendors. </a:t>
            </a:r>
          </a:p>
          <a:p>
            <a:pPr marL="0" indent="0">
              <a:buNone/>
            </a:pPr>
            <a:endParaRPr lang="en-US" sz="4800" dirty="0"/>
          </a:p>
          <a:p>
            <a:pPr marL="0" indent="0">
              <a:buNone/>
            </a:pPr>
            <a:r>
              <a:rPr lang="en-US" sz="4800" dirty="0"/>
              <a:t>GSA Advantage is a convenient and efficient way for buyers to search for and purchase products and services, and it offers a variety of benefits for sellers as well.</a:t>
            </a:r>
          </a:p>
        </p:txBody>
      </p:sp>
    </p:spTree>
    <p:extLst>
      <p:ext uri="{BB962C8B-B14F-4D97-AF65-F5344CB8AC3E}">
        <p14:creationId xmlns:p14="http://schemas.microsoft.com/office/powerpoint/2010/main" val="4226820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5773400" cy="1988345"/>
          </a:xfrm>
        </p:spPr>
        <p:txBody>
          <a:bodyPr/>
          <a:lstStyle/>
          <a:p>
            <a:pPr algn="ctr">
              <a:lnSpc>
                <a:spcPts val="7200"/>
              </a:lnSpc>
            </a:pPr>
            <a:r>
              <a:rPr lang="en-US" sz="6000" dirty="0">
                <a:solidFill>
                  <a:srgbClr val="34495E"/>
                </a:solidFill>
                <a:latin typeface="Century Gothic Paneuropean Heavy"/>
                <a:ea typeface="+mn-ea"/>
                <a:cs typeface="+mn-cs"/>
              </a:rPr>
              <a:t>How to Use GSA Advantage?</a:t>
            </a:r>
            <a:br>
              <a:rPr lang="en-US" sz="6000" dirty="0">
                <a:solidFill>
                  <a:srgbClr val="34495E"/>
                </a:solidFill>
                <a:latin typeface="Century Gothic Paneuropean Heavy"/>
                <a:ea typeface="+mn-ea"/>
                <a:cs typeface="+mn-cs"/>
              </a:rPr>
            </a:br>
            <a:r>
              <a:rPr lang="en-US" sz="6000" dirty="0">
                <a:solidFill>
                  <a:srgbClr val="34495E"/>
                </a:solidFill>
                <a:latin typeface="Century Gothic Paneuropean Heavy"/>
                <a:ea typeface="+mn-ea"/>
                <a:cs typeface="+mn-cs"/>
              </a:rPr>
              <a:t>	Step 1: </a:t>
            </a:r>
          </a:p>
        </p:txBody>
      </p:sp>
      <p:pic>
        <p:nvPicPr>
          <p:cNvPr id="4" name="Content Placeholder 3" descr="A computer screen shot of a computer screen">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stretch>
            <a:fillRect/>
          </a:stretch>
        </p:blipFill>
        <p:spPr>
          <a:xfrm>
            <a:off x="4171950" y="3803392"/>
            <a:ext cx="9944100" cy="4469986"/>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3932321" y="2756952"/>
            <a:ext cx="9944100" cy="1046440"/>
          </a:xfrm>
          <a:prstGeom prst="rect">
            <a:avLst/>
          </a:prstGeom>
          <a:noFill/>
        </p:spPr>
        <p:txBody>
          <a:bodyPr wrap="square" rtlCol="0">
            <a:spAutoFit/>
          </a:bodyPr>
          <a:lstStyle/>
          <a:p>
            <a:r>
              <a:rPr lang="en-US" sz="4400" dirty="0"/>
              <a:t>Buyers must first create an account</a:t>
            </a:r>
            <a:r>
              <a:rPr lang="en-US" dirty="0"/>
              <a:t>. </a:t>
            </a:r>
          </a:p>
          <a:p>
            <a:endParaRPr lang="en-US" dirty="0"/>
          </a:p>
        </p:txBody>
      </p:sp>
    </p:spTree>
    <p:extLst>
      <p:ext uri="{BB962C8B-B14F-4D97-AF65-F5344CB8AC3E}">
        <p14:creationId xmlns:p14="http://schemas.microsoft.com/office/powerpoint/2010/main" val="1786659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How to Use GSA Advantage? </a:t>
            </a:r>
            <a:br>
              <a:rPr lang="en-US" sz="5400" dirty="0">
                <a:solidFill>
                  <a:srgbClr val="34495E"/>
                </a:solidFill>
                <a:latin typeface="Century Gothic Paneuropean Heavy"/>
                <a:ea typeface="+mn-ea"/>
                <a:cs typeface="+mn-cs"/>
              </a:rPr>
            </a:br>
            <a:r>
              <a:rPr lang="en-US" sz="5400" dirty="0">
                <a:solidFill>
                  <a:srgbClr val="34495E"/>
                </a:solidFill>
                <a:latin typeface="Century Gothic Paneuropean Heavy"/>
                <a:ea typeface="+mn-ea"/>
                <a:cs typeface="+mn-cs"/>
              </a:rPr>
              <a:t>	Step 2</a:t>
            </a:r>
          </a:p>
        </p:txBody>
      </p:sp>
      <p:pic>
        <p:nvPicPr>
          <p:cNvPr id="4" name="Content Placeholder 3" descr="A computer screen shot of GSA Advantage">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2" y="3957653"/>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1238801"/>
          </a:xfrm>
          <a:prstGeom prst="rect">
            <a:avLst/>
          </a:prstGeom>
          <a:noFill/>
        </p:spPr>
        <p:txBody>
          <a:bodyPr wrap="square" rtlCol="0">
            <a:spAutoFit/>
          </a:bodyPr>
          <a:lstStyle/>
          <a:p>
            <a:pPr marL="0" indent="0">
              <a:buNone/>
            </a:pPr>
            <a:r>
              <a:rPr lang="en-US" sz="3200" dirty="0"/>
              <a:t>Once an account has been created, buyers can search for products and services by keyword, category, or vendor.</a:t>
            </a:r>
          </a:p>
          <a:p>
            <a:endParaRPr lang="en-US" sz="1000" dirty="0"/>
          </a:p>
        </p:txBody>
      </p:sp>
      <p:sp>
        <p:nvSpPr>
          <p:cNvPr id="3" name="Oval 2" descr="Red circle on a screenshot to highlight where to click to search products and services on GSA Advantage landing page.">
            <a:extLst>
              <a:ext uri="{FF2B5EF4-FFF2-40B4-BE49-F238E27FC236}">
                <a16:creationId xmlns:a16="http://schemas.microsoft.com/office/drawing/2014/main" id="{F9F2F821-4AE3-4822-89B5-1B2AE4D4A4F4}"/>
              </a:ext>
            </a:extLst>
          </p:cNvPr>
          <p:cNvSpPr/>
          <p:nvPr/>
        </p:nvSpPr>
        <p:spPr>
          <a:xfrm>
            <a:off x="5257800" y="4843287"/>
            <a:ext cx="2490161"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9960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How to Use GSA Advantage? </a:t>
            </a:r>
            <a:br>
              <a:rPr lang="en-US" sz="5400" dirty="0">
                <a:solidFill>
                  <a:srgbClr val="34495E"/>
                </a:solidFill>
                <a:latin typeface="Century Gothic Paneuropean Heavy"/>
                <a:ea typeface="+mn-ea"/>
                <a:cs typeface="+mn-cs"/>
              </a:rPr>
            </a:br>
            <a:r>
              <a:rPr lang="en-US" sz="5400" dirty="0">
                <a:solidFill>
                  <a:srgbClr val="34495E"/>
                </a:solidFill>
                <a:latin typeface="Century Gothic Paneuropean Heavy"/>
                <a:ea typeface="+mn-ea"/>
                <a:cs typeface="+mn-cs"/>
              </a:rPr>
              <a:t>	Step 3</a:t>
            </a:r>
          </a:p>
        </p:txBody>
      </p:sp>
      <p:pic>
        <p:nvPicPr>
          <p:cNvPr id="4" name="Content Placeholder 3" descr="A red circle to indicate where to click on landing page for eTools">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2" y="3957653"/>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1077218"/>
          </a:xfrm>
          <a:prstGeom prst="rect">
            <a:avLst/>
          </a:prstGeom>
          <a:noFill/>
        </p:spPr>
        <p:txBody>
          <a:bodyPr wrap="square" rtlCol="0">
            <a:spAutoFit/>
          </a:bodyPr>
          <a:lstStyle/>
          <a:p>
            <a:pPr marL="0" indent="0">
              <a:buNone/>
            </a:pPr>
            <a:r>
              <a:rPr lang="en-US" sz="3200" dirty="0"/>
              <a:t>Buyers can also compare prices and place orders with a credit card or government purchase card</a:t>
            </a:r>
            <a:endParaRPr lang="en-US" sz="1000" dirty="0"/>
          </a:p>
        </p:txBody>
      </p:sp>
      <p:sp>
        <p:nvSpPr>
          <p:cNvPr id="3" name="Oval 2" descr="Red circle on a screenshot to highlight where to click to search products and services on GSA Advantage landing page.">
            <a:extLst>
              <a:ext uri="{FF2B5EF4-FFF2-40B4-BE49-F238E27FC236}">
                <a16:creationId xmlns:a16="http://schemas.microsoft.com/office/drawing/2014/main" id="{F9F2F821-4AE3-4822-89B5-1B2AE4D4A4F4}"/>
              </a:ext>
            </a:extLst>
          </p:cNvPr>
          <p:cNvSpPr/>
          <p:nvPr/>
        </p:nvSpPr>
        <p:spPr>
          <a:xfrm>
            <a:off x="10668000" y="4002345"/>
            <a:ext cx="3276600"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7403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BBCE8-1D73-9303-5D5E-548DCD40DFD7}"/>
              </a:ext>
            </a:extLst>
          </p:cNvPr>
          <p:cNvSpPr>
            <a:spLocks noGrp="1"/>
          </p:cNvSpPr>
          <p:nvPr>
            <p:ph type="title"/>
          </p:nvPr>
        </p:nvSpPr>
        <p:spPr>
          <a:xfrm>
            <a:off x="1981200" y="682227"/>
            <a:ext cx="12684918" cy="1602582"/>
          </a:xfrm>
        </p:spPr>
        <p:txBody>
          <a:bodyPr>
            <a:normAutofit/>
          </a:bodyPr>
          <a:lstStyle/>
          <a:p>
            <a:r>
              <a:rPr lang="en-US" sz="5400" kern="900" dirty="0">
                <a:solidFill>
                  <a:srgbClr val="34495E"/>
                </a:solidFill>
                <a:latin typeface="Century Gothic Paneuropean Heavy"/>
                <a:ea typeface="+mn-ea"/>
                <a:cs typeface="+mn-cs"/>
              </a:rPr>
              <a:t>GSA Advantage-</a:t>
            </a:r>
            <a:br>
              <a:rPr lang="en-US" sz="5400" kern="900" dirty="0">
                <a:solidFill>
                  <a:srgbClr val="34495E"/>
                </a:solidFill>
                <a:latin typeface="Century Gothic Paneuropean Heavy"/>
                <a:ea typeface="+mn-ea"/>
                <a:cs typeface="+mn-cs"/>
              </a:rPr>
            </a:br>
            <a:r>
              <a:rPr lang="en-US" sz="5400" kern="900" dirty="0">
                <a:solidFill>
                  <a:srgbClr val="34495E"/>
                </a:solidFill>
                <a:latin typeface="Century Gothic Paneuropean Heavy"/>
                <a:ea typeface="+mn-ea"/>
                <a:cs typeface="+mn-cs"/>
              </a:rPr>
              <a:t>Types of Products and Services</a:t>
            </a:r>
          </a:p>
        </p:txBody>
      </p:sp>
      <p:pic>
        <p:nvPicPr>
          <p:cNvPr id="5" name="Picture Placeholder 4" descr="A screenshot of a search engine">
            <a:extLst>
              <a:ext uri="{FF2B5EF4-FFF2-40B4-BE49-F238E27FC236}">
                <a16:creationId xmlns:a16="http://schemas.microsoft.com/office/drawing/2014/main" id="{8F6DEF78-7A5B-B115-F4A8-1AF48255666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5772" r="5772"/>
          <a:stretch/>
        </p:blipFill>
        <p:spPr>
          <a:xfrm>
            <a:off x="8688576" y="2705100"/>
            <a:ext cx="6400799" cy="5717382"/>
          </a:xfrm>
          <a:prstGeom prst="rect">
            <a:avLst/>
          </a:prstGeom>
        </p:spPr>
      </p:pic>
      <p:sp>
        <p:nvSpPr>
          <p:cNvPr id="4" name="Text Placeholder 3">
            <a:extLst>
              <a:ext uri="{FF2B5EF4-FFF2-40B4-BE49-F238E27FC236}">
                <a16:creationId xmlns:a16="http://schemas.microsoft.com/office/drawing/2014/main" id="{6FA652B1-BAF0-97F9-2840-3E0D26B17818}"/>
              </a:ext>
            </a:extLst>
          </p:cNvPr>
          <p:cNvSpPr>
            <a:spLocks noGrp="1"/>
          </p:cNvSpPr>
          <p:nvPr>
            <p:ph type="body" sz="half" idx="2"/>
          </p:nvPr>
        </p:nvSpPr>
        <p:spPr>
          <a:xfrm>
            <a:off x="838200" y="2705100"/>
            <a:ext cx="7315200" cy="6098382"/>
          </a:xfrm>
        </p:spPr>
        <p:txBody>
          <a:bodyPr>
            <a:normAutofit fontScale="77500" lnSpcReduction="20000"/>
          </a:bodyPr>
          <a:lstStyle/>
          <a:p>
            <a:pPr>
              <a:lnSpc>
                <a:spcPct val="120000"/>
              </a:lnSpc>
            </a:pPr>
            <a:r>
              <a:rPr lang="en-US" sz="4800" kern="1500" dirty="0"/>
              <a:t>GSA Advantage offers a wide range of products and services, including:</a:t>
            </a:r>
          </a:p>
          <a:p>
            <a:pPr marL="685800" indent="-685800">
              <a:buFont typeface="Arial" panose="020B0604020202020204" pitchFamily="34" charset="0"/>
              <a:buChar char="•"/>
            </a:pPr>
            <a:r>
              <a:rPr lang="en-US" sz="4800" dirty="0"/>
              <a:t>Office supplies</a:t>
            </a:r>
          </a:p>
          <a:p>
            <a:pPr marL="685800" indent="-685800">
              <a:buFont typeface="Arial" panose="020B0604020202020204" pitchFamily="34" charset="0"/>
              <a:buChar char="•"/>
            </a:pPr>
            <a:r>
              <a:rPr lang="en-US" sz="4800" dirty="0"/>
              <a:t>Furniture</a:t>
            </a:r>
          </a:p>
          <a:p>
            <a:pPr marL="685800" indent="-685800">
              <a:buFont typeface="Arial" panose="020B0604020202020204" pitchFamily="34" charset="0"/>
              <a:buChar char="•"/>
            </a:pPr>
            <a:r>
              <a:rPr lang="en-US" sz="4800" dirty="0"/>
              <a:t>Electronics</a:t>
            </a:r>
          </a:p>
          <a:p>
            <a:pPr marL="685800" indent="-685800">
              <a:buFont typeface="Arial" panose="020B0604020202020204" pitchFamily="34" charset="0"/>
              <a:buChar char="•"/>
            </a:pPr>
            <a:r>
              <a:rPr lang="en-US" sz="4800" dirty="0"/>
              <a:t>Software</a:t>
            </a:r>
          </a:p>
          <a:p>
            <a:pPr marL="685800" indent="-685800">
              <a:buFont typeface="Arial" panose="020B0604020202020204" pitchFamily="34" charset="0"/>
              <a:buChar char="•"/>
            </a:pPr>
            <a:r>
              <a:rPr lang="en-US" sz="4800" dirty="0"/>
              <a:t>IT services</a:t>
            </a:r>
          </a:p>
          <a:p>
            <a:pPr marL="685800" indent="-685800">
              <a:buFont typeface="Arial" panose="020B0604020202020204" pitchFamily="34" charset="0"/>
              <a:buChar char="•"/>
            </a:pPr>
            <a:r>
              <a:rPr lang="en-US" sz="4800" dirty="0"/>
              <a:t>Professional services</a:t>
            </a:r>
          </a:p>
          <a:p>
            <a:pPr marL="685800" indent="-685800">
              <a:buFont typeface="Arial" panose="020B0604020202020204" pitchFamily="34" charset="0"/>
              <a:buChar char="•"/>
            </a:pPr>
            <a:r>
              <a:rPr lang="en-US" sz="4800" dirty="0"/>
              <a:t>Construction services</a:t>
            </a:r>
          </a:p>
          <a:p>
            <a:pPr marL="685800" indent="-685800">
              <a:buFont typeface="Arial" panose="020B0604020202020204" pitchFamily="34" charset="0"/>
              <a:buChar char="•"/>
            </a:pPr>
            <a:r>
              <a:rPr lang="en-US" sz="4800" dirty="0"/>
              <a:t>And much more</a:t>
            </a:r>
          </a:p>
        </p:txBody>
      </p:sp>
    </p:spTree>
    <p:extLst>
      <p:ext uri="{BB962C8B-B14F-4D97-AF65-F5344CB8AC3E}">
        <p14:creationId xmlns:p14="http://schemas.microsoft.com/office/powerpoint/2010/main" val="2406103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5C31-1BB7-BF2F-3A61-9749F4FFFBCA}"/>
              </a:ext>
            </a:extLst>
          </p:cNvPr>
          <p:cNvSpPr>
            <a:spLocks noGrp="1"/>
          </p:cNvSpPr>
          <p:nvPr>
            <p:ph type="title"/>
          </p:nvPr>
        </p:nvSpPr>
        <p:spPr>
          <a:xfrm>
            <a:off x="2857500" y="800100"/>
            <a:ext cx="12344400" cy="1576388"/>
          </a:xfrm>
        </p:spPr>
        <p:txBody>
          <a:bodyPr>
            <a:normAutofit fontScale="90000"/>
          </a:bodyPr>
          <a:lstStyle/>
          <a:p>
            <a:pPr algn="ctr"/>
            <a:r>
              <a:rPr lang="en-US" sz="7200" kern="900" dirty="0">
                <a:solidFill>
                  <a:srgbClr val="34495E"/>
                </a:solidFill>
                <a:latin typeface="Century Gothic Paneuropean Heavy"/>
                <a:ea typeface="+mn-ea"/>
                <a:cs typeface="+mn-cs"/>
              </a:rPr>
              <a:t>Benefits of GSA Advantage</a:t>
            </a:r>
          </a:p>
        </p:txBody>
      </p:sp>
      <p:sp>
        <p:nvSpPr>
          <p:cNvPr id="3" name="Content Placeholder 2">
            <a:extLst>
              <a:ext uri="{FF2B5EF4-FFF2-40B4-BE49-F238E27FC236}">
                <a16:creationId xmlns:a16="http://schemas.microsoft.com/office/drawing/2014/main" id="{E70EEA42-048B-E4B2-C034-6BD888BD3696}"/>
              </a:ext>
            </a:extLst>
          </p:cNvPr>
          <p:cNvSpPr>
            <a:spLocks noGrp="1"/>
          </p:cNvSpPr>
          <p:nvPr>
            <p:ph sz="half" idx="1"/>
          </p:nvPr>
        </p:nvSpPr>
        <p:spPr/>
        <p:txBody>
          <a:bodyPr>
            <a:normAutofit/>
          </a:bodyPr>
          <a:lstStyle/>
          <a:p>
            <a:pPr marL="0" indent="0" algn="ctr">
              <a:buNone/>
            </a:pPr>
            <a:r>
              <a:rPr lang="en-US" sz="6600" b="1" dirty="0"/>
              <a:t>Buyers</a:t>
            </a:r>
          </a:p>
          <a:p>
            <a:pPr marL="125413" algn="l">
              <a:buFont typeface="Arial" panose="020B0604020202020204" pitchFamily="34" charset="0"/>
              <a:buChar char="•"/>
            </a:pPr>
            <a:r>
              <a:rPr lang="en-US" sz="4800" dirty="0"/>
              <a:t>Convenience</a:t>
            </a:r>
          </a:p>
          <a:p>
            <a:pPr marL="125413" algn="l">
              <a:buFont typeface="Arial" panose="020B0604020202020204" pitchFamily="34" charset="0"/>
              <a:buChar char="•"/>
            </a:pPr>
            <a:r>
              <a:rPr lang="en-US" sz="4800" dirty="0"/>
              <a:t>Efficiency</a:t>
            </a:r>
          </a:p>
          <a:p>
            <a:pPr marL="125413" algn="l">
              <a:buFont typeface="Arial" panose="020B0604020202020204" pitchFamily="34" charset="0"/>
              <a:buChar char="•"/>
            </a:pPr>
            <a:r>
              <a:rPr lang="en-US" sz="4800" dirty="0"/>
              <a:t>Compliance</a:t>
            </a:r>
          </a:p>
          <a:p>
            <a:pPr marL="125413" algn="l">
              <a:buFont typeface="Arial" panose="020B0604020202020204" pitchFamily="34" charset="0"/>
              <a:buChar char="•"/>
            </a:pPr>
            <a:r>
              <a:rPr lang="en-US" sz="4800" dirty="0"/>
              <a:t>Value</a:t>
            </a:r>
          </a:p>
          <a:p>
            <a:pPr marL="0" indent="0">
              <a:buNone/>
            </a:pPr>
            <a:endParaRPr lang="en-US" sz="4800" dirty="0"/>
          </a:p>
        </p:txBody>
      </p:sp>
      <p:sp>
        <p:nvSpPr>
          <p:cNvPr id="4" name="Content Placeholder 3">
            <a:extLst>
              <a:ext uri="{FF2B5EF4-FFF2-40B4-BE49-F238E27FC236}">
                <a16:creationId xmlns:a16="http://schemas.microsoft.com/office/drawing/2014/main" id="{3605C0EA-B042-292F-7B81-70578ED2E76D}"/>
              </a:ext>
            </a:extLst>
          </p:cNvPr>
          <p:cNvSpPr>
            <a:spLocks noGrp="1"/>
          </p:cNvSpPr>
          <p:nvPr>
            <p:ph sz="half" idx="2"/>
          </p:nvPr>
        </p:nvSpPr>
        <p:spPr/>
        <p:txBody>
          <a:bodyPr/>
          <a:lstStyle/>
          <a:p>
            <a:pPr marL="0" indent="0" algn="ctr">
              <a:buNone/>
            </a:pPr>
            <a:r>
              <a:rPr lang="en-US" sz="6600" b="1" dirty="0"/>
              <a:t>Sellers</a:t>
            </a:r>
          </a:p>
          <a:p>
            <a:pPr marL="125413"/>
            <a:r>
              <a:rPr lang="en-US" sz="4800" dirty="0"/>
              <a:t>Increased Market Reach</a:t>
            </a:r>
          </a:p>
          <a:p>
            <a:pPr marL="125413"/>
            <a:r>
              <a:rPr lang="en-US" sz="4800" dirty="0"/>
              <a:t>Reduced Sales Costs</a:t>
            </a:r>
          </a:p>
          <a:p>
            <a:pPr marL="125413"/>
            <a:r>
              <a:rPr lang="en-US" sz="4800" dirty="0"/>
              <a:t>Streamlined contracting</a:t>
            </a:r>
          </a:p>
          <a:p>
            <a:pPr marL="125413"/>
            <a:r>
              <a:rPr lang="en-US" sz="4800" dirty="0"/>
              <a:t>Simplified payments</a:t>
            </a:r>
          </a:p>
        </p:txBody>
      </p:sp>
    </p:spTree>
    <p:extLst>
      <p:ext uri="{BB962C8B-B14F-4D97-AF65-F5344CB8AC3E}">
        <p14:creationId xmlns:p14="http://schemas.microsoft.com/office/powerpoint/2010/main" val="837124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6690E640-C022-F66C-9B1C-5475E9CFE684}"/>
              </a:ext>
            </a:extLst>
          </p:cNvPr>
          <p:cNvSpPr>
            <a:spLocks noGrp="1"/>
          </p:cNvSpPr>
          <p:nvPr>
            <p:ph type="title"/>
          </p:nvPr>
        </p:nvSpPr>
        <p:spPr>
          <a:xfrm>
            <a:off x="2971800" y="3543300"/>
            <a:ext cx="10515600" cy="1325563"/>
          </a:xfrm>
        </p:spPr>
        <p:txBody>
          <a:bodyPr>
            <a:normAutofit/>
          </a:bodyPr>
          <a:lstStyle/>
          <a:p>
            <a:pPr algn="ctr"/>
            <a:r>
              <a:rPr lang="en-US" sz="6000" b="1" dirty="0"/>
              <a:t>GSA </a:t>
            </a:r>
            <a:r>
              <a:rPr lang="en-US" sz="6000" b="1" dirty="0" err="1"/>
              <a:t>eBuy</a:t>
            </a:r>
            <a:endParaRPr lang="en-US" sz="6000" b="1" dirty="0"/>
          </a:p>
        </p:txBody>
      </p:sp>
      <p:pic>
        <p:nvPicPr>
          <p:cNvPr id="6" name="Picture 5">
            <a:extLst>
              <a:ext uri="{FF2B5EF4-FFF2-40B4-BE49-F238E27FC236}">
                <a16:creationId xmlns:a16="http://schemas.microsoft.com/office/drawing/2014/main" id="{DA6ADFF1-7A3E-8BAE-6281-A767C99A310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543800" y="5143500"/>
            <a:ext cx="1948416" cy="982680"/>
          </a:xfrm>
          <a:prstGeom prst="rect">
            <a:avLst/>
          </a:prstGeom>
        </p:spPr>
      </p:pic>
    </p:spTree>
    <p:extLst>
      <p:ext uri="{BB962C8B-B14F-4D97-AF65-F5344CB8AC3E}">
        <p14:creationId xmlns:p14="http://schemas.microsoft.com/office/powerpoint/2010/main" val="3944320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2FF8B-9FB3-E20F-8020-445A51572B19}"/>
              </a:ext>
            </a:extLst>
          </p:cNvPr>
          <p:cNvSpPr>
            <a:spLocks noGrp="1"/>
          </p:cNvSpPr>
          <p:nvPr>
            <p:ph type="title"/>
          </p:nvPr>
        </p:nvSpPr>
        <p:spPr/>
        <p:txBody>
          <a:bodyPr/>
          <a:lstStyle/>
          <a:p>
            <a:r>
              <a:rPr lang="en-US" sz="6500" kern="900" dirty="0">
                <a:solidFill>
                  <a:srgbClr val="34495E"/>
                </a:solidFill>
                <a:latin typeface="Century Gothic Paneuropean Heavy"/>
                <a:ea typeface="+mn-ea"/>
                <a:cs typeface="+mn-cs"/>
              </a:rPr>
              <a:t>GSA </a:t>
            </a:r>
            <a:r>
              <a:rPr lang="en-US" sz="6500" kern="900" dirty="0" err="1">
                <a:solidFill>
                  <a:srgbClr val="34495E"/>
                </a:solidFill>
                <a:latin typeface="Century Gothic Paneuropean Heavy"/>
                <a:ea typeface="+mn-ea"/>
                <a:cs typeface="+mn-cs"/>
              </a:rPr>
              <a:t>eBuy</a:t>
            </a:r>
            <a:r>
              <a:rPr lang="en-US" sz="6500" kern="900" dirty="0">
                <a:solidFill>
                  <a:srgbClr val="34495E"/>
                </a:solidFill>
                <a:latin typeface="Century Gothic Paneuropean Heavy"/>
                <a:ea typeface="+mn-ea"/>
                <a:cs typeface="+mn-cs"/>
              </a:rPr>
              <a:t> Discussion</a:t>
            </a:r>
            <a:endParaRPr lang="en-US" dirty="0"/>
          </a:p>
        </p:txBody>
      </p:sp>
      <p:sp>
        <p:nvSpPr>
          <p:cNvPr id="3" name="Text Placeholder 2">
            <a:extLst>
              <a:ext uri="{FF2B5EF4-FFF2-40B4-BE49-F238E27FC236}">
                <a16:creationId xmlns:a16="http://schemas.microsoft.com/office/drawing/2014/main" id="{65BA69FA-E343-6E94-4A51-F8082F47C646}"/>
              </a:ext>
            </a:extLst>
          </p:cNvPr>
          <p:cNvSpPr>
            <a:spLocks noGrp="1"/>
          </p:cNvSpPr>
          <p:nvPr>
            <p:ph type="body" sz="quarter" idx="13"/>
          </p:nvPr>
        </p:nvSpPr>
        <p:spPr>
          <a:xfrm>
            <a:off x="1524000" y="2536033"/>
            <a:ext cx="13854112" cy="6317456"/>
          </a:xfrm>
        </p:spPr>
        <p:txBody>
          <a:bodyPr>
            <a:normAutofit/>
          </a:bodyPr>
          <a:lstStyle/>
          <a:p>
            <a:r>
              <a:rPr lang="en-US" sz="6000" dirty="0"/>
              <a:t>What is GSA </a:t>
            </a:r>
            <a:r>
              <a:rPr lang="en-US" sz="6000" dirty="0" err="1"/>
              <a:t>eBuy</a:t>
            </a:r>
            <a:r>
              <a:rPr lang="en-US" sz="6000" dirty="0"/>
              <a:t>?</a:t>
            </a:r>
          </a:p>
          <a:p>
            <a:r>
              <a:rPr lang="en-US" sz="6000" dirty="0"/>
              <a:t>How to use GSA </a:t>
            </a:r>
            <a:r>
              <a:rPr lang="en-US" sz="6000" dirty="0" err="1"/>
              <a:t>eBuy</a:t>
            </a:r>
            <a:endParaRPr lang="en-US" sz="6000" dirty="0"/>
          </a:p>
          <a:p>
            <a:r>
              <a:rPr lang="en-US" sz="6000" dirty="0"/>
              <a:t>Types of products and services available on GSA </a:t>
            </a:r>
            <a:r>
              <a:rPr lang="en-US" sz="6000" dirty="0" err="1"/>
              <a:t>eBuy</a:t>
            </a:r>
            <a:endParaRPr lang="en-US" sz="6000" dirty="0"/>
          </a:p>
          <a:p>
            <a:r>
              <a:rPr lang="en-US" sz="6000" dirty="0"/>
              <a:t>Benefits of using GSA </a:t>
            </a:r>
            <a:r>
              <a:rPr lang="en-US" sz="6000" dirty="0" err="1"/>
              <a:t>eBuy</a:t>
            </a:r>
            <a:r>
              <a:rPr lang="en-US" sz="6000" dirty="0"/>
              <a:t> for buyers and sellers</a:t>
            </a:r>
            <a:endParaRPr lang="en-US" sz="3200" dirty="0"/>
          </a:p>
        </p:txBody>
      </p:sp>
    </p:spTree>
    <p:extLst>
      <p:ext uri="{BB962C8B-B14F-4D97-AF65-F5344CB8AC3E}">
        <p14:creationId xmlns:p14="http://schemas.microsoft.com/office/powerpoint/2010/main" val="2767629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7DC5F1-BAC5-FBF2-3048-648149E8DF34}"/>
              </a:ext>
            </a:extLst>
          </p:cNvPr>
          <p:cNvSpPr>
            <a:spLocks noGrp="1"/>
          </p:cNvSpPr>
          <p:nvPr>
            <p:ph type="title"/>
          </p:nvPr>
        </p:nvSpPr>
        <p:spPr>
          <a:xfrm>
            <a:off x="2286000" y="1021555"/>
            <a:ext cx="14744700" cy="1378746"/>
          </a:xfrm>
        </p:spPr>
        <p:txBody>
          <a:bodyPr/>
          <a:lstStyle/>
          <a:p>
            <a:r>
              <a:rPr lang="en-US" sz="6500" kern="900" dirty="0">
                <a:solidFill>
                  <a:srgbClr val="34495E"/>
                </a:solidFill>
                <a:latin typeface="Century Gothic Paneuropean Heavy"/>
                <a:ea typeface="+mn-ea"/>
                <a:cs typeface="+mn-cs"/>
              </a:rPr>
              <a:t>What is GSA </a:t>
            </a:r>
            <a:r>
              <a:rPr lang="en-US" sz="6500" kern="900" dirty="0" err="1">
                <a:solidFill>
                  <a:srgbClr val="34495E"/>
                </a:solidFill>
                <a:latin typeface="Century Gothic Paneuropean Heavy"/>
                <a:ea typeface="+mn-ea"/>
                <a:cs typeface="+mn-cs"/>
              </a:rPr>
              <a:t>eBuy</a:t>
            </a:r>
            <a:r>
              <a:rPr lang="en-US" sz="6500" kern="900" dirty="0">
                <a:solidFill>
                  <a:srgbClr val="34495E"/>
                </a:solidFill>
                <a:latin typeface="Century Gothic Paneuropean Heavy"/>
                <a:ea typeface="+mn-ea"/>
                <a:cs typeface="+mn-cs"/>
              </a:rPr>
              <a:t>?</a:t>
            </a:r>
          </a:p>
        </p:txBody>
      </p:sp>
      <p:pic>
        <p:nvPicPr>
          <p:cNvPr id="5" name="Picture Placeholder 7">
            <a:extLst>
              <a:ext uri="{FF2B5EF4-FFF2-40B4-BE49-F238E27FC236}">
                <a16:creationId xmlns:a16="http://schemas.microsoft.com/office/drawing/2014/main" id="{24A2F02A-B6DB-B740-5326-46F6678F4662}"/>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p:blipFill>
        <p:spPr>
          <a:xfrm>
            <a:off x="2057400" y="2738438"/>
            <a:ext cx="5743993" cy="6527007"/>
          </a:xfrm>
          <a:noFill/>
        </p:spPr>
      </p:pic>
      <p:sp>
        <p:nvSpPr>
          <p:cNvPr id="12" name="Content Placeholder 3">
            <a:extLst>
              <a:ext uri="{FF2B5EF4-FFF2-40B4-BE49-F238E27FC236}">
                <a16:creationId xmlns:a16="http://schemas.microsoft.com/office/drawing/2014/main" id="{FC2464B4-8E73-DCEC-80C2-EB0B748F2559}"/>
              </a:ext>
            </a:extLst>
          </p:cNvPr>
          <p:cNvSpPr>
            <a:spLocks noGrp="1"/>
          </p:cNvSpPr>
          <p:nvPr>
            <p:ph sz="half" idx="2"/>
          </p:nvPr>
        </p:nvSpPr>
        <p:spPr>
          <a:xfrm>
            <a:off x="8763000" y="2738438"/>
            <a:ext cx="8267700" cy="6527007"/>
          </a:xfrm>
        </p:spPr>
        <p:txBody>
          <a:bodyPr>
            <a:normAutofit lnSpcReduction="10000"/>
          </a:bodyPr>
          <a:lstStyle/>
          <a:p>
            <a:pPr marL="0" indent="0">
              <a:buNone/>
            </a:pPr>
            <a:r>
              <a:rPr lang="en-US" sz="4000" dirty="0"/>
              <a:t>GSA </a:t>
            </a:r>
            <a:r>
              <a:rPr lang="en-US" sz="4000" dirty="0" err="1"/>
              <a:t>eBuy</a:t>
            </a:r>
            <a:r>
              <a:rPr lang="en-US" sz="4000" dirty="0"/>
              <a:t> is a web-based procurement system that helps buyers create and manage purchase orders (POs). It is a convenient and efficient way for buyers to purchase products and services from GSA-approved vendors. </a:t>
            </a:r>
          </a:p>
          <a:p>
            <a:pPr marL="0" indent="0">
              <a:buNone/>
            </a:pPr>
            <a:endParaRPr lang="en-US" sz="4000" dirty="0"/>
          </a:p>
          <a:p>
            <a:pPr marL="0" indent="0">
              <a:buNone/>
            </a:pPr>
            <a:r>
              <a:rPr lang="en-US" sz="4000" dirty="0"/>
              <a:t>GSA </a:t>
            </a:r>
            <a:r>
              <a:rPr lang="en-US" sz="4000" dirty="0" err="1"/>
              <a:t>eBuy</a:t>
            </a:r>
            <a:r>
              <a:rPr lang="en-US" sz="4000" dirty="0"/>
              <a:t> also helps buyers to comply with government contracting regulations.</a:t>
            </a:r>
          </a:p>
        </p:txBody>
      </p:sp>
    </p:spTree>
    <p:extLst>
      <p:ext uri="{BB962C8B-B14F-4D97-AF65-F5344CB8AC3E}">
        <p14:creationId xmlns:p14="http://schemas.microsoft.com/office/powerpoint/2010/main" val="1268207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5">
            <a:extLst>
              <a:ext uri="{FF2B5EF4-FFF2-40B4-BE49-F238E27FC236}">
                <a16:creationId xmlns:a16="http://schemas.microsoft.com/office/drawing/2014/main" id="{882FF11A-4735-1D9F-0981-54677A5C8C03}"/>
              </a:ext>
            </a:extLst>
          </p:cNvPr>
          <p:cNvSpPr txBox="1">
            <a:spLocks noGrp="1"/>
          </p:cNvSpPr>
          <p:nvPr>
            <p:ph type="title" idx="4294967295"/>
          </p:nvPr>
        </p:nvSpPr>
        <p:spPr>
          <a:xfrm>
            <a:off x="3958095" y="618745"/>
            <a:ext cx="10371810" cy="1085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519"/>
              </a:lnSpc>
              <a:spcBef>
                <a:spcPts val="0"/>
              </a:spcBef>
              <a:spcAft>
                <a:spcPts val="0"/>
              </a:spcAft>
              <a:buClrTx/>
              <a:buSzTx/>
              <a:buFontTx/>
              <a:buNone/>
              <a:tabLst/>
              <a:defRPr/>
            </a:pPr>
            <a:r>
              <a:rPr kumimoji="0" lang="en-US" sz="7099" b="0" i="0" u="none" strike="noStrike" kern="1200" cap="none" spc="0" normalizeH="0" baseline="0" noProof="0" dirty="0">
                <a:ln>
                  <a:noFill/>
                </a:ln>
                <a:solidFill>
                  <a:srgbClr val="34495E"/>
                </a:solidFill>
                <a:effectLst/>
                <a:uLnTx/>
                <a:uFillTx/>
                <a:latin typeface="Century Gothic Paneuropean Heavy"/>
                <a:ea typeface="+mn-ea"/>
                <a:cs typeface="+mn-cs"/>
              </a:rPr>
              <a:t>AGENDA</a:t>
            </a:r>
          </a:p>
        </p:txBody>
      </p:sp>
      <p:sp>
        <p:nvSpPr>
          <p:cNvPr id="8" name="TextBox 19">
            <a:extLst>
              <a:ext uri="{FF2B5EF4-FFF2-40B4-BE49-F238E27FC236}">
                <a16:creationId xmlns:a16="http://schemas.microsoft.com/office/drawing/2014/main" id="{5B4D0166-EB3F-4B35-A996-173E73EF60C5}"/>
              </a:ext>
            </a:extLst>
          </p:cNvPr>
          <p:cNvSpPr txBox="1"/>
          <p:nvPr/>
        </p:nvSpPr>
        <p:spPr>
          <a:xfrm>
            <a:off x="1028700" y="3027799"/>
            <a:ext cx="772462" cy="820911"/>
          </a:xfrm>
          <a:prstGeom prst="rect">
            <a:avLst/>
          </a:prstGeom>
        </p:spPr>
        <p:txBody>
          <a:bodyPr lIns="0" tIns="0" rIns="0" bIns="0" rtlCol="0" anchor="t">
            <a:spAutoFit/>
          </a:bodyPr>
          <a:lstStyle/>
          <a:p>
            <a:pPr algn="r">
              <a:lnSpc>
                <a:spcPts val="6727"/>
              </a:lnSpc>
            </a:pPr>
            <a:r>
              <a:rPr lang="en-US" sz="4805">
                <a:solidFill>
                  <a:srgbClr val="000000"/>
                </a:solidFill>
                <a:latin typeface="Century Gothic Paneuropean Bold"/>
              </a:rPr>
              <a:t>1.</a:t>
            </a:r>
          </a:p>
        </p:txBody>
      </p:sp>
      <p:sp>
        <p:nvSpPr>
          <p:cNvPr id="5" name="TextBox 16">
            <a:extLst>
              <a:ext uri="{FF2B5EF4-FFF2-40B4-BE49-F238E27FC236}">
                <a16:creationId xmlns:a16="http://schemas.microsoft.com/office/drawing/2014/main" id="{A099211E-6123-40BD-5FC3-C42525A7D125}"/>
              </a:ext>
            </a:extLst>
          </p:cNvPr>
          <p:cNvSpPr txBox="1"/>
          <p:nvPr/>
        </p:nvSpPr>
        <p:spPr>
          <a:xfrm>
            <a:off x="2125012" y="3228595"/>
            <a:ext cx="5900988" cy="638175"/>
          </a:xfrm>
          <a:prstGeom prst="rect">
            <a:avLst/>
          </a:prstGeom>
        </p:spPr>
        <p:txBody>
          <a:bodyPr lIns="0" tIns="0" rIns="0" bIns="0" rtlCol="0" anchor="t">
            <a:spAutoFit/>
          </a:bodyPr>
          <a:lstStyle/>
          <a:p>
            <a:pPr>
              <a:lnSpc>
                <a:spcPts val="5159"/>
              </a:lnSpc>
            </a:pPr>
            <a:r>
              <a:rPr lang="en-US" sz="4299" dirty="0">
                <a:solidFill>
                  <a:srgbClr val="000000"/>
                </a:solidFill>
                <a:latin typeface="Century Gothic Paneuropean Bold"/>
              </a:rPr>
              <a:t>Introduction</a:t>
            </a:r>
          </a:p>
        </p:txBody>
      </p:sp>
      <p:sp>
        <p:nvSpPr>
          <p:cNvPr id="9" name="TextBox 20">
            <a:extLst>
              <a:ext uri="{FF2B5EF4-FFF2-40B4-BE49-F238E27FC236}">
                <a16:creationId xmlns:a16="http://schemas.microsoft.com/office/drawing/2014/main" id="{6B478D2B-949A-5C25-12C1-48186F5CF737}"/>
              </a:ext>
            </a:extLst>
          </p:cNvPr>
          <p:cNvSpPr txBox="1"/>
          <p:nvPr/>
        </p:nvSpPr>
        <p:spPr>
          <a:xfrm>
            <a:off x="1028700" y="4686911"/>
            <a:ext cx="735928" cy="820911"/>
          </a:xfrm>
          <a:prstGeom prst="rect">
            <a:avLst/>
          </a:prstGeom>
        </p:spPr>
        <p:txBody>
          <a:bodyPr lIns="0" tIns="0" rIns="0" bIns="0" rtlCol="0" anchor="t">
            <a:spAutoFit/>
          </a:bodyPr>
          <a:lstStyle/>
          <a:p>
            <a:pPr algn="r">
              <a:lnSpc>
                <a:spcPts val="6727"/>
              </a:lnSpc>
            </a:pPr>
            <a:r>
              <a:rPr lang="en-US" sz="4805">
                <a:solidFill>
                  <a:srgbClr val="000000"/>
                </a:solidFill>
                <a:latin typeface="Century Gothic Paneuropean Bold"/>
              </a:rPr>
              <a:t>2.</a:t>
            </a:r>
          </a:p>
        </p:txBody>
      </p:sp>
      <p:sp>
        <p:nvSpPr>
          <p:cNvPr id="7" name="TextBox 18">
            <a:extLst>
              <a:ext uri="{FF2B5EF4-FFF2-40B4-BE49-F238E27FC236}">
                <a16:creationId xmlns:a16="http://schemas.microsoft.com/office/drawing/2014/main" id="{4C34CA5D-E411-3F72-4D4B-A948DDFBE808}"/>
              </a:ext>
            </a:extLst>
          </p:cNvPr>
          <p:cNvSpPr txBox="1"/>
          <p:nvPr/>
        </p:nvSpPr>
        <p:spPr>
          <a:xfrm>
            <a:off x="2125012" y="4679147"/>
            <a:ext cx="6413822" cy="642292"/>
          </a:xfrm>
          <a:prstGeom prst="rect">
            <a:avLst/>
          </a:prstGeom>
        </p:spPr>
        <p:txBody>
          <a:bodyPr lIns="0" tIns="0" rIns="0" bIns="0" rtlCol="0" anchor="t">
            <a:spAutoFit/>
          </a:bodyPr>
          <a:lstStyle/>
          <a:p>
            <a:pPr>
              <a:lnSpc>
                <a:spcPts val="5159"/>
              </a:lnSpc>
            </a:pPr>
            <a:r>
              <a:rPr lang="en-US" sz="4299" dirty="0" err="1">
                <a:solidFill>
                  <a:srgbClr val="000000"/>
                </a:solidFill>
                <a:latin typeface="Century Gothic Paneuropean Bold"/>
              </a:rPr>
              <a:t>eTools</a:t>
            </a:r>
            <a:endParaRPr lang="en-US" sz="4299" dirty="0">
              <a:solidFill>
                <a:srgbClr val="000000"/>
              </a:solidFill>
              <a:latin typeface="Century Gothic Paneuropean Bold"/>
            </a:endParaRPr>
          </a:p>
        </p:txBody>
      </p:sp>
      <p:sp>
        <p:nvSpPr>
          <p:cNvPr id="10" name="TextBox 21">
            <a:extLst>
              <a:ext uri="{FF2B5EF4-FFF2-40B4-BE49-F238E27FC236}">
                <a16:creationId xmlns:a16="http://schemas.microsoft.com/office/drawing/2014/main" id="{9353B2FE-3284-4B2A-D472-AB859E798AAE}"/>
              </a:ext>
            </a:extLst>
          </p:cNvPr>
          <p:cNvSpPr txBox="1"/>
          <p:nvPr/>
        </p:nvSpPr>
        <p:spPr>
          <a:xfrm>
            <a:off x="1028700" y="6345251"/>
            <a:ext cx="735928" cy="820911"/>
          </a:xfrm>
          <a:prstGeom prst="rect">
            <a:avLst/>
          </a:prstGeom>
        </p:spPr>
        <p:txBody>
          <a:bodyPr lIns="0" tIns="0" rIns="0" bIns="0" rtlCol="0" anchor="t">
            <a:spAutoFit/>
          </a:bodyPr>
          <a:lstStyle/>
          <a:p>
            <a:pPr algn="r">
              <a:lnSpc>
                <a:spcPts val="6727"/>
              </a:lnSpc>
            </a:pPr>
            <a:r>
              <a:rPr lang="en-US" sz="4805">
                <a:solidFill>
                  <a:srgbClr val="000000"/>
                </a:solidFill>
                <a:latin typeface="Century Gothic Paneuropean Bold"/>
              </a:rPr>
              <a:t>3.</a:t>
            </a:r>
          </a:p>
        </p:txBody>
      </p:sp>
      <p:sp>
        <p:nvSpPr>
          <p:cNvPr id="6" name="TextBox 17">
            <a:extLst>
              <a:ext uri="{FF2B5EF4-FFF2-40B4-BE49-F238E27FC236}">
                <a16:creationId xmlns:a16="http://schemas.microsoft.com/office/drawing/2014/main" id="{DDDD947B-4740-9D6E-0A39-5419FD4C7C1E}"/>
              </a:ext>
            </a:extLst>
          </p:cNvPr>
          <p:cNvSpPr txBox="1"/>
          <p:nvPr/>
        </p:nvSpPr>
        <p:spPr>
          <a:xfrm>
            <a:off x="2125012" y="6450026"/>
            <a:ext cx="7607712" cy="642292"/>
          </a:xfrm>
          <a:prstGeom prst="rect">
            <a:avLst/>
          </a:prstGeom>
        </p:spPr>
        <p:txBody>
          <a:bodyPr lIns="0" tIns="0" rIns="0" bIns="0" rtlCol="0" anchor="t">
            <a:spAutoFit/>
          </a:bodyPr>
          <a:lstStyle/>
          <a:p>
            <a:pPr>
              <a:lnSpc>
                <a:spcPts val="5159"/>
              </a:lnSpc>
            </a:pPr>
            <a:r>
              <a:rPr lang="en-US" sz="4299" dirty="0">
                <a:solidFill>
                  <a:srgbClr val="000000"/>
                </a:solidFill>
                <a:latin typeface="Century Gothic Paneuropean Bold"/>
              </a:rPr>
              <a:t>GSA Advantage</a:t>
            </a:r>
          </a:p>
        </p:txBody>
      </p:sp>
      <p:sp>
        <p:nvSpPr>
          <p:cNvPr id="11" name="TextBox 22">
            <a:extLst>
              <a:ext uri="{FF2B5EF4-FFF2-40B4-BE49-F238E27FC236}">
                <a16:creationId xmlns:a16="http://schemas.microsoft.com/office/drawing/2014/main" id="{506A46C2-0576-5348-9E36-35360AE09EE9}"/>
              </a:ext>
            </a:extLst>
          </p:cNvPr>
          <p:cNvSpPr txBox="1"/>
          <p:nvPr/>
        </p:nvSpPr>
        <p:spPr>
          <a:xfrm>
            <a:off x="9416223" y="3028570"/>
            <a:ext cx="522862" cy="820911"/>
          </a:xfrm>
          <a:prstGeom prst="rect">
            <a:avLst/>
          </a:prstGeom>
        </p:spPr>
        <p:txBody>
          <a:bodyPr lIns="0" tIns="0" rIns="0" bIns="0" rtlCol="0" anchor="t">
            <a:spAutoFit/>
          </a:bodyPr>
          <a:lstStyle/>
          <a:p>
            <a:pPr algn="r">
              <a:lnSpc>
                <a:spcPts val="6727"/>
              </a:lnSpc>
              <a:spcBef>
                <a:spcPct val="0"/>
              </a:spcBef>
            </a:pPr>
            <a:r>
              <a:rPr lang="en-US" sz="4805">
                <a:solidFill>
                  <a:srgbClr val="000000"/>
                </a:solidFill>
                <a:latin typeface="Century Gothic Paneuropean Bold"/>
              </a:rPr>
              <a:t>4.</a:t>
            </a:r>
          </a:p>
        </p:txBody>
      </p:sp>
      <p:sp>
        <p:nvSpPr>
          <p:cNvPr id="14" name="TextBox 25">
            <a:extLst>
              <a:ext uri="{FF2B5EF4-FFF2-40B4-BE49-F238E27FC236}">
                <a16:creationId xmlns:a16="http://schemas.microsoft.com/office/drawing/2014/main" id="{5B0FE2B2-053A-961F-CB6C-2B706286F1FF}"/>
              </a:ext>
            </a:extLst>
          </p:cNvPr>
          <p:cNvSpPr txBox="1"/>
          <p:nvPr/>
        </p:nvSpPr>
        <p:spPr>
          <a:xfrm>
            <a:off x="10259519" y="3133345"/>
            <a:ext cx="7189754" cy="642292"/>
          </a:xfrm>
          <a:prstGeom prst="rect">
            <a:avLst/>
          </a:prstGeom>
        </p:spPr>
        <p:txBody>
          <a:bodyPr lIns="0" tIns="0" rIns="0" bIns="0" rtlCol="0" anchor="t">
            <a:spAutoFit/>
          </a:bodyPr>
          <a:lstStyle/>
          <a:p>
            <a:pPr>
              <a:lnSpc>
                <a:spcPts val="5159"/>
              </a:lnSpc>
            </a:pPr>
            <a:r>
              <a:rPr lang="en-US" sz="4299" dirty="0">
                <a:solidFill>
                  <a:srgbClr val="000000"/>
                </a:solidFill>
                <a:latin typeface="Century Gothic Paneuropean Bold"/>
              </a:rPr>
              <a:t>GSA </a:t>
            </a:r>
            <a:r>
              <a:rPr lang="en-US" sz="4299" dirty="0" err="1">
                <a:solidFill>
                  <a:srgbClr val="000000"/>
                </a:solidFill>
                <a:latin typeface="Century Gothic Paneuropean Bold"/>
              </a:rPr>
              <a:t>eBuy</a:t>
            </a:r>
            <a:endParaRPr lang="en-US" sz="4299" dirty="0">
              <a:solidFill>
                <a:srgbClr val="000000"/>
              </a:solidFill>
              <a:latin typeface="Century Gothic Paneuropean Bold"/>
            </a:endParaRPr>
          </a:p>
        </p:txBody>
      </p:sp>
      <p:sp>
        <p:nvSpPr>
          <p:cNvPr id="12" name="TextBox 23">
            <a:extLst>
              <a:ext uri="{FF2B5EF4-FFF2-40B4-BE49-F238E27FC236}">
                <a16:creationId xmlns:a16="http://schemas.microsoft.com/office/drawing/2014/main" id="{88831C35-D260-49BB-5D1C-E21EFA886D70}"/>
              </a:ext>
            </a:extLst>
          </p:cNvPr>
          <p:cNvSpPr txBox="1"/>
          <p:nvPr/>
        </p:nvSpPr>
        <p:spPr>
          <a:xfrm>
            <a:off x="9371418" y="4686911"/>
            <a:ext cx="567667" cy="820911"/>
          </a:xfrm>
          <a:prstGeom prst="rect">
            <a:avLst/>
          </a:prstGeom>
        </p:spPr>
        <p:txBody>
          <a:bodyPr lIns="0" tIns="0" rIns="0" bIns="0" rtlCol="0" anchor="t">
            <a:spAutoFit/>
          </a:bodyPr>
          <a:lstStyle/>
          <a:p>
            <a:pPr algn="r">
              <a:lnSpc>
                <a:spcPts val="6727"/>
              </a:lnSpc>
              <a:spcBef>
                <a:spcPct val="0"/>
              </a:spcBef>
            </a:pPr>
            <a:r>
              <a:rPr lang="en-US" sz="4805">
                <a:solidFill>
                  <a:srgbClr val="000000"/>
                </a:solidFill>
                <a:latin typeface="Century Gothic Paneuropean Bold"/>
              </a:rPr>
              <a:t>5.</a:t>
            </a:r>
          </a:p>
        </p:txBody>
      </p:sp>
      <p:sp>
        <p:nvSpPr>
          <p:cNvPr id="15" name="TextBox 26">
            <a:extLst>
              <a:ext uri="{FF2B5EF4-FFF2-40B4-BE49-F238E27FC236}">
                <a16:creationId xmlns:a16="http://schemas.microsoft.com/office/drawing/2014/main" id="{67EF7E2B-F749-8EFE-CFB0-FCD7B2149C04}"/>
              </a:ext>
            </a:extLst>
          </p:cNvPr>
          <p:cNvSpPr txBox="1"/>
          <p:nvPr/>
        </p:nvSpPr>
        <p:spPr>
          <a:xfrm>
            <a:off x="10259519" y="4795672"/>
            <a:ext cx="6662356" cy="642292"/>
          </a:xfrm>
          <a:prstGeom prst="rect">
            <a:avLst/>
          </a:prstGeom>
        </p:spPr>
        <p:txBody>
          <a:bodyPr lIns="0" tIns="0" rIns="0" bIns="0" rtlCol="0" anchor="t">
            <a:spAutoFit/>
          </a:bodyPr>
          <a:lstStyle/>
          <a:p>
            <a:pPr>
              <a:lnSpc>
                <a:spcPts val="5159"/>
              </a:lnSpc>
            </a:pPr>
            <a:r>
              <a:rPr lang="en-US" sz="4299" dirty="0">
                <a:solidFill>
                  <a:srgbClr val="000000"/>
                </a:solidFill>
                <a:latin typeface="Century Gothic Paneuropean Bold"/>
              </a:rPr>
              <a:t>GSA </a:t>
            </a:r>
            <a:r>
              <a:rPr lang="en-US" sz="4299" dirty="0" err="1">
                <a:solidFill>
                  <a:srgbClr val="000000"/>
                </a:solidFill>
                <a:latin typeface="Century Gothic Paneuropean Bold"/>
              </a:rPr>
              <a:t>eLibrary</a:t>
            </a:r>
            <a:endParaRPr lang="en-US" sz="4299" dirty="0">
              <a:solidFill>
                <a:srgbClr val="000000"/>
              </a:solidFill>
              <a:latin typeface="Century Gothic Paneuropean Bold"/>
            </a:endParaRPr>
          </a:p>
        </p:txBody>
      </p:sp>
      <p:sp>
        <p:nvSpPr>
          <p:cNvPr id="13" name="TextBox 24">
            <a:extLst>
              <a:ext uri="{FF2B5EF4-FFF2-40B4-BE49-F238E27FC236}">
                <a16:creationId xmlns:a16="http://schemas.microsoft.com/office/drawing/2014/main" id="{FED316B1-7406-B982-060C-BB293F9DCFB5}"/>
              </a:ext>
            </a:extLst>
          </p:cNvPr>
          <p:cNvSpPr txBox="1"/>
          <p:nvPr/>
        </p:nvSpPr>
        <p:spPr>
          <a:xfrm>
            <a:off x="9371418" y="6345251"/>
            <a:ext cx="567667" cy="820911"/>
          </a:xfrm>
          <a:prstGeom prst="rect">
            <a:avLst/>
          </a:prstGeom>
        </p:spPr>
        <p:txBody>
          <a:bodyPr lIns="0" tIns="0" rIns="0" bIns="0" rtlCol="0" anchor="t">
            <a:spAutoFit/>
          </a:bodyPr>
          <a:lstStyle/>
          <a:p>
            <a:pPr algn="r">
              <a:lnSpc>
                <a:spcPts val="6727"/>
              </a:lnSpc>
              <a:spcBef>
                <a:spcPct val="0"/>
              </a:spcBef>
            </a:pPr>
            <a:r>
              <a:rPr lang="en-US" sz="4805" dirty="0">
                <a:solidFill>
                  <a:srgbClr val="000000"/>
                </a:solidFill>
                <a:latin typeface="Century Gothic Paneuropean Bold"/>
              </a:rPr>
              <a:t>6.</a:t>
            </a:r>
          </a:p>
        </p:txBody>
      </p:sp>
      <p:sp>
        <p:nvSpPr>
          <p:cNvPr id="16" name="TextBox 27">
            <a:extLst>
              <a:ext uri="{FF2B5EF4-FFF2-40B4-BE49-F238E27FC236}">
                <a16:creationId xmlns:a16="http://schemas.microsoft.com/office/drawing/2014/main" id="{B2EA8FC0-9D4C-6FD7-1236-58F63B5D5CF1}"/>
              </a:ext>
            </a:extLst>
          </p:cNvPr>
          <p:cNvSpPr txBox="1"/>
          <p:nvPr/>
        </p:nvSpPr>
        <p:spPr>
          <a:xfrm>
            <a:off x="10259519" y="6450026"/>
            <a:ext cx="6883261" cy="642292"/>
          </a:xfrm>
          <a:prstGeom prst="rect">
            <a:avLst/>
          </a:prstGeom>
        </p:spPr>
        <p:txBody>
          <a:bodyPr lIns="0" tIns="0" rIns="0" bIns="0" rtlCol="0" anchor="t">
            <a:spAutoFit/>
          </a:bodyPr>
          <a:lstStyle/>
          <a:p>
            <a:pPr>
              <a:lnSpc>
                <a:spcPts val="5159"/>
              </a:lnSpc>
            </a:pPr>
            <a:r>
              <a:rPr lang="en-US" sz="4299" dirty="0">
                <a:solidFill>
                  <a:srgbClr val="000000"/>
                </a:solidFill>
                <a:latin typeface="Century Gothic Paneuropean Bold"/>
              </a:rPr>
              <a:t>Resources</a:t>
            </a:r>
          </a:p>
        </p:txBody>
      </p:sp>
      <p:sp>
        <p:nvSpPr>
          <p:cNvPr id="3" name="TextBox 24">
            <a:extLst>
              <a:ext uri="{FF2B5EF4-FFF2-40B4-BE49-F238E27FC236}">
                <a16:creationId xmlns:a16="http://schemas.microsoft.com/office/drawing/2014/main" id="{C80EF713-5508-A993-B79F-2DB06C0319D3}"/>
              </a:ext>
            </a:extLst>
          </p:cNvPr>
          <p:cNvSpPr txBox="1"/>
          <p:nvPr/>
        </p:nvSpPr>
        <p:spPr>
          <a:xfrm>
            <a:off x="6172200" y="8206652"/>
            <a:ext cx="567667" cy="820911"/>
          </a:xfrm>
          <a:prstGeom prst="rect">
            <a:avLst/>
          </a:prstGeom>
        </p:spPr>
        <p:txBody>
          <a:bodyPr lIns="0" tIns="0" rIns="0" bIns="0" rtlCol="0" anchor="t">
            <a:spAutoFit/>
          </a:bodyPr>
          <a:lstStyle/>
          <a:p>
            <a:pPr algn="r">
              <a:lnSpc>
                <a:spcPts val="6727"/>
              </a:lnSpc>
              <a:spcBef>
                <a:spcPct val="0"/>
              </a:spcBef>
            </a:pPr>
            <a:r>
              <a:rPr lang="en-US" sz="4805" dirty="0">
                <a:solidFill>
                  <a:srgbClr val="000000"/>
                </a:solidFill>
                <a:latin typeface="Century Gothic Paneuropean Bold"/>
              </a:rPr>
              <a:t>7.</a:t>
            </a:r>
          </a:p>
        </p:txBody>
      </p:sp>
      <p:sp>
        <p:nvSpPr>
          <p:cNvPr id="18" name="TextBox 27">
            <a:extLst>
              <a:ext uri="{FF2B5EF4-FFF2-40B4-BE49-F238E27FC236}">
                <a16:creationId xmlns:a16="http://schemas.microsoft.com/office/drawing/2014/main" id="{241B05E7-F41E-86B5-F962-4377B5E603EB}"/>
              </a:ext>
            </a:extLst>
          </p:cNvPr>
          <p:cNvSpPr txBox="1"/>
          <p:nvPr/>
        </p:nvSpPr>
        <p:spPr>
          <a:xfrm>
            <a:off x="7060301" y="8311427"/>
            <a:ext cx="6883261" cy="642292"/>
          </a:xfrm>
          <a:prstGeom prst="rect">
            <a:avLst/>
          </a:prstGeom>
        </p:spPr>
        <p:txBody>
          <a:bodyPr lIns="0" tIns="0" rIns="0" bIns="0" rtlCol="0" anchor="t">
            <a:spAutoFit/>
          </a:bodyPr>
          <a:lstStyle/>
          <a:p>
            <a:pPr>
              <a:lnSpc>
                <a:spcPts val="5159"/>
              </a:lnSpc>
            </a:pPr>
            <a:r>
              <a:rPr lang="en-US" sz="4299" dirty="0">
                <a:solidFill>
                  <a:srgbClr val="000000"/>
                </a:solidFill>
                <a:latin typeface="Century Gothic Paneuropean Bold"/>
              </a:rPr>
              <a:t>Q&amp;A</a:t>
            </a:r>
          </a:p>
        </p:txBody>
      </p:sp>
    </p:spTree>
    <p:extLst>
      <p:ext uri="{BB962C8B-B14F-4D97-AF65-F5344CB8AC3E}">
        <p14:creationId xmlns:p14="http://schemas.microsoft.com/office/powerpoint/2010/main" val="1314767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7DC5F1-BAC5-FBF2-3048-648149E8DF34}"/>
              </a:ext>
            </a:extLst>
          </p:cNvPr>
          <p:cNvSpPr>
            <a:spLocks noGrp="1"/>
          </p:cNvSpPr>
          <p:nvPr>
            <p:ph type="title"/>
          </p:nvPr>
        </p:nvSpPr>
        <p:spPr>
          <a:xfrm>
            <a:off x="2286000" y="1021555"/>
            <a:ext cx="14744700" cy="1378746"/>
          </a:xfrm>
        </p:spPr>
        <p:txBody>
          <a:bodyPr/>
          <a:lstStyle/>
          <a:p>
            <a:r>
              <a:rPr lang="en-US" sz="6500" kern="900" dirty="0">
                <a:solidFill>
                  <a:srgbClr val="34495E"/>
                </a:solidFill>
                <a:latin typeface="Century Gothic Paneuropean Heavy"/>
                <a:ea typeface="+mn-ea"/>
                <a:cs typeface="+mn-cs"/>
              </a:rPr>
              <a:t>How to Use GSA </a:t>
            </a:r>
            <a:r>
              <a:rPr lang="en-US" sz="6500" kern="900" dirty="0" err="1">
                <a:solidFill>
                  <a:srgbClr val="34495E"/>
                </a:solidFill>
                <a:latin typeface="Century Gothic Paneuropean Heavy"/>
                <a:ea typeface="+mn-ea"/>
                <a:cs typeface="+mn-cs"/>
              </a:rPr>
              <a:t>eBuy</a:t>
            </a:r>
            <a:r>
              <a:rPr lang="en-US" sz="6500" kern="900" dirty="0">
                <a:solidFill>
                  <a:srgbClr val="34495E"/>
                </a:solidFill>
                <a:latin typeface="Century Gothic Paneuropean Heavy"/>
                <a:ea typeface="+mn-ea"/>
                <a:cs typeface="+mn-cs"/>
              </a:rPr>
              <a:t>?</a:t>
            </a:r>
          </a:p>
        </p:txBody>
      </p:sp>
      <p:sp>
        <p:nvSpPr>
          <p:cNvPr id="12" name="Content Placeholder 3">
            <a:extLst>
              <a:ext uri="{FF2B5EF4-FFF2-40B4-BE49-F238E27FC236}">
                <a16:creationId xmlns:a16="http://schemas.microsoft.com/office/drawing/2014/main" id="{FC2464B4-8E73-DCEC-80C2-EB0B748F2559}"/>
              </a:ext>
            </a:extLst>
          </p:cNvPr>
          <p:cNvSpPr>
            <a:spLocks noGrp="1"/>
          </p:cNvSpPr>
          <p:nvPr>
            <p:ph sz="half" idx="2"/>
          </p:nvPr>
        </p:nvSpPr>
        <p:spPr>
          <a:xfrm>
            <a:off x="8763000" y="2738438"/>
            <a:ext cx="8267700" cy="6527007"/>
          </a:xfrm>
        </p:spPr>
        <p:txBody>
          <a:bodyPr>
            <a:normAutofit fontScale="92500" lnSpcReduction="10000"/>
          </a:bodyPr>
          <a:lstStyle/>
          <a:p>
            <a:pPr marL="0" indent="0">
              <a:buNone/>
            </a:pPr>
            <a:r>
              <a:rPr lang="en-US" sz="4000" b="1" dirty="0"/>
              <a:t>Vendors</a:t>
            </a:r>
            <a:r>
              <a:rPr lang="en-US" sz="4000" dirty="0"/>
              <a:t> must register with GSA Vendor Support Center (VSC) with a contract award (i.e. GSA MAS, STARS). Once your contract is registered you will then be able to create an </a:t>
            </a:r>
            <a:r>
              <a:rPr lang="en-US" sz="4000" dirty="0" err="1"/>
              <a:t>eBuy</a:t>
            </a:r>
            <a:r>
              <a:rPr lang="en-US" sz="4000" dirty="0"/>
              <a:t> account. </a:t>
            </a:r>
          </a:p>
          <a:p>
            <a:pPr marL="0" indent="0">
              <a:buNone/>
            </a:pPr>
            <a:r>
              <a:rPr lang="en-US" sz="4000" b="1" dirty="0"/>
              <a:t>Buyers</a:t>
            </a:r>
            <a:r>
              <a:rPr lang="en-US" sz="4000" dirty="0"/>
              <a:t> must create an account to search for products and services. </a:t>
            </a:r>
          </a:p>
          <a:p>
            <a:pPr marL="0" indent="0">
              <a:buNone/>
            </a:pPr>
            <a:r>
              <a:rPr lang="en-US" sz="4000" b="1" dirty="0"/>
              <a:t>Government entities </a:t>
            </a:r>
            <a:r>
              <a:rPr lang="en-US" sz="4000" dirty="0"/>
              <a:t>wishing to post solicitations, must be registered with GSA using their Personal Identity Verification (PIV)/Common Access Card (CAC). </a:t>
            </a:r>
          </a:p>
        </p:txBody>
      </p:sp>
      <p:pic>
        <p:nvPicPr>
          <p:cNvPr id="2" name="Picture 1" descr="A screenshot of a GSA eBuy with red circle indicating where to click.">
            <a:extLst>
              <a:ext uri="{FF2B5EF4-FFF2-40B4-BE49-F238E27FC236}">
                <a16:creationId xmlns:a16="http://schemas.microsoft.com/office/drawing/2014/main" id="{BCBEAA9F-F335-B715-79CA-C09AD53E8BA8}"/>
              </a:ext>
            </a:extLst>
          </p:cNvPr>
          <p:cNvPicPr>
            <a:picLocks noChangeAspect="1"/>
          </p:cNvPicPr>
          <p:nvPr/>
        </p:nvPicPr>
        <p:blipFill>
          <a:blip r:embed="rId3"/>
          <a:stretch>
            <a:fillRect/>
          </a:stretch>
        </p:blipFill>
        <p:spPr>
          <a:xfrm>
            <a:off x="1641776" y="2367139"/>
            <a:ext cx="6664024" cy="6527006"/>
          </a:xfrm>
          <a:prstGeom prst="rect">
            <a:avLst/>
          </a:prstGeom>
        </p:spPr>
      </p:pic>
      <p:sp>
        <p:nvSpPr>
          <p:cNvPr id="6" name="Oval 5" descr="Red circle to indicate where to click a link on a screen shot for registration.">
            <a:extLst>
              <a:ext uri="{FF2B5EF4-FFF2-40B4-BE49-F238E27FC236}">
                <a16:creationId xmlns:a16="http://schemas.microsoft.com/office/drawing/2014/main" id="{AF0A7286-31A0-EC0F-12AF-9EDA7ADCA969}"/>
              </a:ext>
            </a:extLst>
          </p:cNvPr>
          <p:cNvSpPr/>
          <p:nvPr/>
        </p:nvSpPr>
        <p:spPr>
          <a:xfrm>
            <a:off x="1828800" y="3057003"/>
            <a:ext cx="1440873" cy="817418"/>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2063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How to Use GSA </a:t>
            </a:r>
            <a:r>
              <a:rPr lang="en-US" sz="5400" dirty="0" err="1">
                <a:solidFill>
                  <a:srgbClr val="34495E"/>
                </a:solidFill>
                <a:latin typeface="Century Gothic Paneuropean Heavy"/>
                <a:ea typeface="+mn-ea"/>
                <a:cs typeface="+mn-cs"/>
              </a:rPr>
              <a:t>eBuy</a:t>
            </a:r>
            <a:r>
              <a:rPr lang="en-US" sz="5400" dirty="0">
                <a:solidFill>
                  <a:srgbClr val="34495E"/>
                </a:solidFill>
                <a:latin typeface="Century Gothic Paneuropean Heavy"/>
                <a:ea typeface="+mn-ea"/>
                <a:cs typeface="+mn-cs"/>
              </a:rPr>
              <a:t>? </a:t>
            </a:r>
            <a:br>
              <a:rPr lang="en-US" sz="5400" dirty="0">
                <a:solidFill>
                  <a:srgbClr val="34495E"/>
                </a:solidFill>
                <a:latin typeface="Century Gothic Paneuropean Heavy"/>
                <a:ea typeface="+mn-ea"/>
                <a:cs typeface="+mn-cs"/>
              </a:rPr>
            </a:br>
            <a:r>
              <a:rPr lang="en-US" sz="5400" dirty="0">
                <a:solidFill>
                  <a:srgbClr val="34495E"/>
                </a:solidFill>
                <a:latin typeface="Century Gothic Paneuropean Heavy"/>
                <a:ea typeface="+mn-ea"/>
                <a:cs typeface="+mn-cs"/>
              </a:rPr>
              <a:t>	Step 2</a:t>
            </a:r>
          </a:p>
        </p:txBody>
      </p:sp>
      <p:pic>
        <p:nvPicPr>
          <p:cNvPr id="4" name="Content Placeholder 3" descr="A screenshot of GSA eBuy with red circle to indicate where to click to access sign in">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2" y="3957653"/>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1077218"/>
          </a:xfrm>
          <a:prstGeom prst="rect">
            <a:avLst/>
          </a:prstGeom>
          <a:noFill/>
        </p:spPr>
        <p:txBody>
          <a:bodyPr wrap="square" rtlCol="0">
            <a:spAutoFit/>
          </a:bodyPr>
          <a:lstStyle/>
          <a:p>
            <a:pPr marL="0" indent="0">
              <a:buNone/>
            </a:pPr>
            <a:r>
              <a:rPr lang="en-US" sz="3200" dirty="0"/>
              <a:t>Buyers can also compare prices and place orders with a credit card or government purchase card</a:t>
            </a:r>
            <a:endParaRPr lang="en-US" sz="1000" dirty="0"/>
          </a:p>
        </p:txBody>
      </p:sp>
      <p:sp>
        <p:nvSpPr>
          <p:cNvPr id="3" name="Oval 2" descr="Red circle on a screenshot to highlight where to click to search products and services on GSA Advantage landing page.">
            <a:extLst>
              <a:ext uri="{FF2B5EF4-FFF2-40B4-BE49-F238E27FC236}">
                <a16:creationId xmlns:a16="http://schemas.microsoft.com/office/drawing/2014/main" id="{F9F2F821-4AE3-4822-89B5-1B2AE4D4A4F4}"/>
              </a:ext>
            </a:extLst>
          </p:cNvPr>
          <p:cNvSpPr/>
          <p:nvPr/>
        </p:nvSpPr>
        <p:spPr>
          <a:xfrm>
            <a:off x="12288679" y="3979711"/>
            <a:ext cx="3276600"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9283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How to Use GSA </a:t>
            </a:r>
            <a:r>
              <a:rPr lang="en-US" sz="5400" dirty="0" err="1">
                <a:solidFill>
                  <a:srgbClr val="34495E"/>
                </a:solidFill>
                <a:latin typeface="Century Gothic Paneuropean Heavy"/>
                <a:ea typeface="+mn-ea"/>
                <a:cs typeface="+mn-cs"/>
              </a:rPr>
              <a:t>eBuy</a:t>
            </a:r>
            <a:r>
              <a:rPr lang="en-US" sz="5400" dirty="0">
                <a:solidFill>
                  <a:srgbClr val="34495E"/>
                </a:solidFill>
                <a:latin typeface="Century Gothic Paneuropean Heavy"/>
                <a:ea typeface="+mn-ea"/>
                <a:cs typeface="+mn-cs"/>
              </a:rPr>
              <a:t>? </a:t>
            </a:r>
            <a:br>
              <a:rPr lang="en-US" sz="5400" dirty="0">
                <a:solidFill>
                  <a:srgbClr val="34495E"/>
                </a:solidFill>
                <a:latin typeface="Century Gothic Paneuropean Heavy"/>
                <a:ea typeface="+mn-ea"/>
                <a:cs typeface="+mn-cs"/>
              </a:rPr>
            </a:br>
            <a:r>
              <a:rPr lang="en-US" sz="5400" dirty="0">
                <a:solidFill>
                  <a:srgbClr val="34495E"/>
                </a:solidFill>
                <a:latin typeface="Century Gothic Paneuropean Heavy"/>
                <a:ea typeface="+mn-ea"/>
                <a:cs typeface="+mn-cs"/>
              </a:rPr>
              <a:t>	Step 3</a:t>
            </a:r>
          </a:p>
        </p:txBody>
      </p:sp>
      <p:pic>
        <p:nvPicPr>
          <p:cNvPr id="4" name="Content Placeholder 3" descr="A screenshot of a GSA eBuy with red circle indicating where to click for RFQ search">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2" y="3957653"/>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1077218"/>
          </a:xfrm>
          <a:prstGeom prst="rect">
            <a:avLst/>
          </a:prstGeom>
          <a:noFill/>
        </p:spPr>
        <p:txBody>
          <a:bodyPr wrap="square" rtlCol="0">
            <a:spAutoFit/>
          </a:bodyPr>
          <a:lstStyle/>
          <a:p>
            <a:pPr marL="0" indent="0">
              <a:buNone/>
            </a:pPr>
            <a:r>
              <a:rPr lang="en-US" sz="3200" dirty="0"/>
              <a:t>Contractors with active GSA contract vehicles (i.e. Stars, GSA MAS) can explore solicitations in </a:t>
            </a:r>
            <a:r>
              <a:rPr lang="en-US" sz="3200" dirty="0" err="1"/>
              <a:t>eBuy</a:t>
            </a:r>
            <a:r>
              <a:rPr lang="en-US" sz="3200" dirty="0"/>
              <a:t>.</a:t>
            </a:r>
          </a:p>
        </p:txBody>
      </p:sp>
      <p:sp>
        <p:nvSpPr>
          <p:cNvPr id="3" name="Oval 2" descr="Red circle on a screenshot to highlight where to click to search products and services on GSA Advantage landing page.">
            <a:extLst>
              <a:ext uri="{FF2B5EF4-FFF2-40B4-BE49-F238E27FC236}">
                <a16:creationId xmlns:a16="http://schemas.microsoft.com/office/drawing/2014/main" id="{F9F2F821-4AE3-4822-89B5-1B2AE4D4A4F4}"/>
              </a:ext>
            </a:extLst>
          </p:cNvPr>
          <p:cNvSpPr/>
          <p:nvPr/>
        </p:nvSpPr>
        <p:spPr>
          <a:xfrm>
            <a:off x="12344400" y="4002345"/>
            <a:ext cx="1600200"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2709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036720" y="659060"/>
            <a:ext cx="15735300"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How to Use GSA </a:t>
            </a:r>
            <a:r>
              <a:rPr lang="en-US" sz="5400" dirty="0" err="1">
                <a:solidFill>
                  <a:srgbClr val="34495E"/>
                </a:solidFill>
                <a:latin typeface="Century Gothic Paneuropean Heavy"/>
                <a:ea typeface="+mn-ea"/>
                <a:cs typeface="+mn-cs"/>
              </a:rPr>
              <a:t>eBuy</a:t>
            </a:r>
            <a:r>
              <a:rPr lang="en-US" sz="5400" dirty="0">
                <a:solidFill>
                  <a:srgbClr val="34495E"/>
                </a:solidFill>
                <a:latin typeface="Century Gothic Paneuropean Heavy"/>
                <a:ea typeface="+mn-ea"/>
                <a:cs typeface="+mn-cs"/>
              </a:rPr>
              <a:t>? </a:t>
            </a:r>
            <a:br>
              <a:rPr lang="en-US" sz="5400" dirty="0">
                <a:solidFill>
                  <a:srgbClr val="34495E"/>
                </a:solidFill>
                <a:latin typeface="Century Gothic Paneuropean Heavy"/>
                <a:ea typeface="+mn-ea"/>
                <a:cs typeface="+mn-cs"/>
              </a:rPr>
            </a:br>
            <a:r>
              <a:rPr lang="en-US" sz="5400" dirty="0">
                <a:solidFill>
                  <a:srgbClr val="34495E"/>
                </a:solidFill>
                <a:latin typeface="Century Gothic Paneuropean Heavy"/>
                <a:ea typeface="+mn-ea"/>
                <a:cs typeface="+mn-cs"/>
              </a:rPr>
              <a:t>	Step 4</a:t>
            </a:r>
          </a:p>
        </p:txBody>
      </p:sp>
      <p:pic>
        <p:nvPicPr>
          <p:cNvPr id="4" name="Content Placeholder 3" descr="A screenshot of a eBuy opportunity listing">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0" y="4743597"/>
            <a:ext cx="13321817" cy="4295028"/>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1834601" y="2647405"/>
            <a:ext cx="14139537" cy="2062103"/>
          </a:xfrm>
          <a:prstGeom prst="rect">
            <a:avLst/>
          </a:prstGeom>
          <a:noFill/>
        </p:spPr>
        <p:txBody>
          <a:bodyPr wrap="square" rtlCol="0">
            <a:spAutoFit/>
          </a:bodyPr>
          <a:lstStyle/>
          <a:p>
            <a:pPr marL="0" indent="0">
              <a:buNone/>
            </a:pPr>
            <a:r>
              <a:rPr lang="en-US" sz="3200" dirty="0"/>
              <a:t>Contractors with active GSA contract vehicles (i.e. Stars, GSA MAS) can respond to solicitations in </a:t>
            </a:r>
            <a:r>
              <a:rPr lang="en-US" sz="3200" dirty="0" err="1"/>
              <a:t>eBuy</a:t>
            </a:r>
            <a:r>
              <a:rPr lang="en-US" sz="3200" dirty="0"/>
              <a:t>. </a:t>
            </a:r>
          </a:p>
          <a:p>
            <a:pPr marL="0" indent="0">
              <a:buNone/>
            </a:pPr>
            <a:r>
              <a:rPr lang="en-US" sz="3200" dirty="0"/>
              <a:t>Buyers can post their specific acquisition requirements for bid here as well.</a:t>
            </a:r>
          </a:p>
        </p:txBody>
      </p:sp>
    </p:spTree>
    <p:extLst>
      <p:ext uri="{BB962C8B-B14F-4D97-AF65-F5344CB8AC3E}">
        <p14:creationId xmlns:p14="http://schemas.microsoft.com/office/powerpoint/2010/main" val="2162379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5C31-1BB7-BF2F-3A61-9749F4FFFBCA}"/>
              </a:ext>
            </a:extLst>
          </p:cNvPr>
          <p:cNvSpPr>
            <a:spLocks noGrp="1"/>
          </p:cNvSpPr>
          <p:nvPr>
            <p:ph type="title"/>
          </p:nvPr>
        </p:nvSpPr>
        <p:spPr>
          <a:xfrm>
            <a:off x="2857500" y="800100"/>
            <a:ext cx="12344400" cy="1576388"/>
          </a:xfrm>
        </p:spPr>
        <p:txBody>
          <a:bodyPr>
            <a:normAutofit/>
          </a:bodyPr>
          <a:lstStyle/>
          <a:p>
            <a:pPr algn="ctr"/>
            <a:r>
              <a:rPr lang="en-US" sz="7200" kern="900" dirty="0">
                <a:solidFill>
                  <a:srgbClr val="34495E"/>
                </a:solidFill>
                <a:latin typeface="Century Gothic Paneuropean Heavy"/>
                <a:ea typeface="+mn-ea"/>
                <a:cs typeface="+mn-cs"/>
              </a:rPr>
              <a:t>Benefits of GSA </a:t>
            </a:r>
            <a:r>
              <a:rPr lang="en-US" sz="7200" kern="900" dirty="0" err="1">
                <a:solidFill>
                  <a:srgbClr val="34495E"/>
                </a:solidFill>
                <a:latin typeface="Century Gothic Paneuropean Heavy"/>
                <a:ea typeface="+mn-ea"/>
                <a:cs typeface="+mn-cs"/>
              </a:rPr>
              <a:t>eBuy</a:t>
            </a:r>
            <a:endParaRPr lang="en-US" sz="7200" kern="900" dirty="0">
              <a:solidFill>
                <a:srgbClr val="34495E"/>
              </a:solidFill>
              <a:latin typeface="Century Gothic Paneuropean Heavy"/>
              <a:ea typeface="+mn-ea"/>
              <a:cs typeface="+mn-cs"/>
            </a:endParaRPr>
          </a:p>
        </p:txBody>
      </p:sp>
      <p:sp>
        <p:nvSpPr>
          <p:cNvPr id="3" name="Content Placeholder 2">
            <a:extLst>
              <a:ext uri="{FF2B5EF4-FFF2-40B4-BE49-F238E27FC236}">
                <a16:creationId xmlns:a16="http://schemas.microsoft.com/office/drawing/2014/main" id="{E70EEA42-048B-E4B2-C034-6BD888BD3696}"/>
              </a:ext>
            </a:extLst>
          </p:cNvPr>
          <p:cNvSpPr>
            <a:spLocks noGrp="1"/>
          </p:cNvSpPr>
          <p:nvPr>
            <p:ph sz="half" idx="1"/>
          </p:nvPr>
        </p:nvSpPr>
        <p:spPr/>
        <p:txBody>
          <a:bodyPr>
            <a:normAutofit/>
          </a:bodyPr>
          <a:lstStyle/>
          <a:p>
            <a:pPr marL="0" indent="0" algn="ctr">
              <a:buNone/>
            </a:pPr>
            <a:r>
              <a:rPr lang="en-US" sz="6600" b="1" dirty="0"/>
              <a:t>Buyers</a:t>
            </a:r>
          </a:p>
          <a:p>
            <a:pPr marL="125413" algn="l">
              <a:buFont typeface="Arial" panose="020B0604020202020204" pitchFamily="34" charset="0"/>
              <a:buChar char="•"/>
            </a:pPr>
            <a:r>
              <a:rPr lang="en-US" sz="4800" dirty="0"/>
              <a:t>Convenience</a:t>
            </a:r>
          </a:p>
          <a:p>
            <a:pPr marL="125413" algn="l">
              <a:buFont typeface="Arial" panose="020B0604020202020204" pitchFamily="34" charset="0"/>
              <a:buChar char="•"/>
            </a:pPr>
            <a:r>
              <a:rPr lang="en-US" sz="4800" dirty="0"/>
              <a:t>Efficiency</a:t>
            </a:r>
          </a:p>
          <a:p>
            <a:pPr marL="125413" algn="l">
              <a:buFont typeface="Arial" panose="020B0604020202020204" pitchFamily="34" charset="0"/>
              <a:buChar char="•"/>
            </a:pPr>
            <a:r>
              <a:rPr lang="en-US" sz="4800" dirty="0"/>
              <a:t>Compliance</a:t>
            </a:r>
          </a:p>
          <a:p>
            <a:pPr marL="125413" algn="l">
              <a:buFont typeface="Arial" panose="020B0604020202020204" pitchFamily="34" charset="0"/>
              <a:buChar char="•"/>
            </a:pPr>
            <a:r>
              <a:rPr lang="en-US" sz="4800" dirty="0"/>
              <a:t>Visibility</a:t>
            </a:r>
          </a:p>
          <a:p>
            <a:pPr marL="0" indent="0">
              <a:buNone/>
            </a:pPr>
            <a:endParaRPr lang="en-US" sz="4800" dirty="0"/>
          </a:p>
        </p:txBody>
      </p:sp>
      <p:sp>
        <p:nvSpPr>
          <p:cNvPr id="4" name="Content Placeholder 3">
            <a:extLst>
              <a:ext uri="{FF2B5EF4-FFF2-40B4-BE49-F238E27FC236}">
                <a16:creationId xmlns:a16="http://schemas.microsoft.com/office/drawing/2014/main" id="{3605C0EA-B042-292F-7B81-70578ED2E76D}"/>
              </a:ext>
            </a:extLst>
          </p:cNvPr>
          <p:cNvSpPr>
            <a:spLocks noGrp="1"/>
          </p:cNvSpPr>
          <p:nvPr>
            <p:ph sz="half" idx="2"/>
          </p:nvPr>
        </p:nvSpPr>
        <p:spPr/>
        <p:txBody>
          <a:bodyPr/>
          <a:lstStyle/>
          <a:p>
            <a:pPr marL="0" indent="0" algn="ctr">
              <a:buNone/>
            </a:pPr>
            <a:r>
              <a:rPr lang="en-US" sz="6600" b="1" dirty="0"/>
              <a:t>Sellers</a:t>
            </a:r>
          </a:p>
          <a:p>
            <a:pPr marL="125413"/>
            <a:r>
              <a:rPr lang="en-US" sz="4800" dirty="0"/>
              <a:t>Increased Market Reach</a:t>
            </a:r>
          </a:p>
          <a:p>
            <a:pPr marL="125413"/>
            <a:r>
              <a:rPr lang="en-US" sz="4800" dirty="0"/>
              <a:t>Reduced Sales Costs</a:t>
            </a:r>
          </a:p>
          <a:p>
            <a:pPr marL="125413"/>
            <a:r>
              <a:rPr lang="en-US" sz="4800" dirty="0"/>
              <a:t>Streamlined contracting</a:t>
            </a:r>
          </a:p>
          <a:p>
            <a:pPr marL="125413"/>
            <a:r>
              <a:rPr lang="en-US" sz="4800" dirty="0"/>
              <a:t>Simplified payments</a:t>
            </a:r>
          </a:p>
        </p:txBody>
      </p:sp>
    </p:spTree>
    <p:extLst>
      <p:ext uri="{BB962C8B-B14F-4D97-AF65-F5344CB8AC3E}">
        <p14:creationId xmlns:p14="http://schemas.microsoft.com/office/powerpoint/2010/main" val="310847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4A1493-186B-0191-9764-25D86A58B5F7}"/>
              </a:ext>
            </a:extLst>
          </p:cNvPr>
          <p:cNvSpPr>
            <a:spLocks noGrp="1"/>
          </p:cNvSpPr>
          <p:nvPr>
            <p:ph type="title"/>
          </p:nvPr>
        </p:nvSpPr>
        <p:spPr>
          <a:xfrm>
            <a:off x="2895600" y="3025251"/>
            <a:ext cx="10515600" cy="1325563"/>
          </a:xfrm>
        </p:spPr>
        <p:txBody>
          <a:bodyPr>
            <a:normAutofit/>
          </a:bodyPr>
          <a:lstStyle/>
          <a:p>
            <a:pPr algn="ctr"/>
            <a:r>
              <a:rPr lang="en-US" sz="6000" b="1" dirty="0"/>
              <a:t>GSA </a:t>
            </a:r>
            <a:r>
              <a:rPr lang="en-US" sz="6000" b="1" dirty="0" err="1"/>
              <a:t>eLibrary</a:t>
            </a:r>
            <a:endParaRPr lang="en-US" sz="6000" b="1" dirty="0"/>
          </a:p>
        </p:txBody>
      </p:sp>
      <p:pic>
        <p:nvPicPr>
          <p:cNvPr id="4" name="Picture 3">
            <a:extLst>
              <a:ext uri="{FF2B5EF4-FFF2-40B4-BE49-F238E27FC236}">
                <a16:creationId xmlns:a16="http://schemas.microsoft.com/office/drawing/2014/main" id="{B803066B-17D7-31EF-5DB9-FE30DBFEFD6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467600" y="4652160"/>
            <a:ext cx="2432435" cy="982680"/>
          </a:xfrm>
          <a:prstGeom prst="rect">
            <a:avLst/>
          </a:prstGeom>
        </p:spPr>
      </p:pic>
    </p:spTree>
    <p:extLst>
      <p:ext uri="{BB962C8B-B14F-4D97-AF65-F5344CB8AC3E}">
        <p14:creationId xmlns:p14="http://schemas.microsoft.com/office/powerpoint/2010/main" val="3440222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a:spLocks noGrp="1"/>
          </p:cNvSpPr>
          <p:nvPr>
            <p:ph type="title" idx="4294967295"/>
          </p:nvPr>
        </p:nvSpPr>
        <p:spPr>
          <a:xfrm>
            <a:off x="2117674" y="602436"/>
            <a:ext cx="12367241"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GSA </a:t>
            </a:r>
            <a:r>
              <a:rPr kumimoji="0" lang="en-US" sz="6000" b="0" i="0" u="none" strike="noStrike" kern="1200" cap="none" spc="0" normalizeH="0" baseline="0" noProof="0" dirty="0" err="1">
                <a:ln>
                  <a:noFill/>
                </a:ln>
                <a:solidFill>
                  <a:srgbClr val="34495E"/>
                </a:solidFill>
                <a:effectLst/>
                <a:uLnTx/>
                <a:uFillTx/>
                <a:latin typeface="Century Gothic Paneuropean Heavy"/>
                <a:ea typeface="+mn-ea"/>
                <a:cs typeface="+mn-cs"/>
              </a:rPr>
              <a:t>eLibrary</a:t>
            </a: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 Discussion</a:t>
            </a:r>
          </a:p>
        </p:txBody>
      </p:sp>
      <p:sp>
        <p:nvSpPr>
          <p:cNvPr id="15" name="TextBox 15"/>
          <p:cNvSpPr txBox="1"/>
          <p:nvPr/>
        </p:nvSpPr>
        <p:spPr>
          <a:xfrm>
            <a:off x="2455075" y="2400300"/>
            <a:ext cx="11692437" cy="4985980"/>
          </a:xfrm>
          <a:prstGeom prst="rect">
            <a:avLst/>
          </a:prstGeom>
        </p:spPr>
        <p:txBody>
          <a:bodyPr wrap="square" lIns="0" tIns="0" rIns="0" bIns="0" rtlCol="0" anchor="t">
            <a:spAutoFit/>
          </a:bodyPr>
          <a:lstStyle/>
          <a:p>
            <a:pPr>
              <a:buFont typeface="Arial" panose="020B0604020202020204" pitchFamily="34" charset="0"/>
              <a:buChar char="•"/>
            </a:pPr>
            <a:r>
              <a:rPr lang="en-US" sz="5400" dirty="0"/>
              <a:t>What is GSA </a:t>
            </a:r>
            <a:r>
              <a:rPr lang="en-US" sz="5400" dirty="0" err="1"/>
              <a:t>eLibrary</a:t>
            </a:r>
            <a:r>
              <a:rPr lang="en-US" sz="5400" dirty="0"/>
              <a:t>?</a:t>
            </a:r>
          </a:p>
          <a:p>
            <a:pPr>
              <a:buFont typeface="Arial" panose="020B0604020202020204" pitchFamily="34" charset="0"/>
              <a:buChar char="•"/>
            </a:pPr>
            <a:r>
              <a:rPr lang="en-US" sz="5400" dirty="0"/>
              <a:t>How to use GSA </a:t>
            </a:r>
            <a:r>
              <a:rPr lang="en-US" sz="5400" dirty="0" err="1"/>
              <a:t>eLibrary</a:t>
            </a:r>
            <a:endParaRPr lang="en-US" sz="5400" dirty="0"/>
          </a:p>
          <a:p>
            <a:pPr>
              <a:buFont typeface="Arial" panose="020B0604020202020204" pitchFamily="34" charset="0"/>
              <a:buChar char="•"/>
            </a:pPr>
            <a:r>
              <a:rPr lang="en-US" sz="5400" dirty="0"/>
              <a:t>Types of resources available on GSA </a:t>
            </a:r>
            <a:r>
              <a:rPr lang="en-US" sz="5400" dirty="0" err="1"/>
              <a:t>eLibrary</a:t>
            </a:r>
            <a:endParaRPr lang="en-US" sz="5400" dirty="0"/>
          </a:p>
          <a:p>
            <a:pPr>
              <a:buFont typeface="Arial" panose="020B0604020202020204" pitchFamily="34" charset="0"/>
              <a:buChar char="•"/>
            </a:pPr>
            <a:r>
              <a:rPr lang="en-US" sz="5400" dirty="0"/>
              <a:t>Benefits of using GSA </a:t>
            </a:r>
            <a:r>
              <a:rPr lang="en-US" sz="5400" dirty="0" err="1"/>
              <a:t>eLibrary</a:t>
            </a:r>
            <a:r>
              <a:rPr lang="en-US" sz="5400" dirty="0"/>
              <a:t> for buyers and sellers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97DC5F1-BAC5-FBF2-3048-648149E8DF34}"/>
              </a:ext>
            </a:extLst>
          </p:cNvPr>
          <p:cNvSpPr>
            <a:spLocks noGrp="1"/>
          </p:cNvSpPr>
          <p:nvPr>
            <p:ph type="title"/>
          </p:nvPr>
        </p:nvSpPr>
        <p:spPr>
          <a:xfrm>
            <a:off x="2286000" y="1021555"/>
            <a:ext cx="14744700" cy="1378746"/>
          </a:xfrm>
        </p:spPr>
        <p:txBody>
          <a:bodyPr/>
          <a:lstStyle/>
          <a:p>
            <a:r>
              <a:rPr lang="en-US" sz="6500" kern="900" dirty="0">
                <a:solidFill>
                  <a:srgbClr val="34495E"/>
                </a:solidFill>
                <a:latin typeface="Century Gothic Paneuropean Heavy"/>
                <a:ea typeface="+mn-ea"/>
                <a:cs typeface="+mn-cs"/>
              </a:rPr>
              <a:t>What is GSA </a:t>
            </a:r>
            <a:r>
              <a:rPr lang="en-US" sz="6500" kern="900" dirty="0" err="1">
                <a:solidFill>
                  <a:srgbClr val="34495E"/>
                </a:solidFill>
                <a:latin typeface="Century Gothic Paneuropean Heavy"/>
                <a:ea typeface="+mn-ea"/>
                <a:cs typeface="+mn-cs"/>
              </a:rPr>
              <a:t>eLibrary</a:t>
            </a:r>
            <a:r>
              <a:rPr lang="en-US" sz="6500" kern="900" dirty="0">
                <a:solidFill>
                  <a:srgbClr val="34495E"/>
                </a:solidFill>
                <a:latin typeface="Century Gothic Paneuropean Heavy"/>
                <a:ea typeface="+mn-ea"/>
                <a:cs typeface="+mn-cs"/>
              </a:rPr>
              <a:t>?</a:t>
            </a:r>
          </a:p>
        </p:txBody>
      </p:sp>
      <p:pic>
        <p:nvPicPr>
          <p:cNvPr id="5" name="Picture Placeholder 7">
            <a:extLst>
              <a:ext uri="{FF2B5EF4-FFF2-40B4-BE49-F238E27FC236}">
                <a16:creationId xmlns:a16="http://schemas.microsoft.com/office/drawing/2014/main" id="{24A2F02A-B6DB-B740-5326-46F6678F4662}"/>
              </a:ext>
              <a:ext uri="{C183D7F6-B498-43B3-948B-1728B52AA6E4}">
                <adec:decorative xmlns:adec="http://schemas.microsoft.com/office/drawing/2017/decorative" val="1"/>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rcRect/>
          <a:stretch/>
        </p:blipFill>
        <p:spPr>
          <a:xfrm>
            <a:off x="9674392" y="2527885"/>
            <a:ext cx="6270341" cy="5231230"/>
          </a:xfrm>
          <a:noFill/>
        </p:spPr>
      </p:pic>
      <p:sp>
        <p:nvSpPr>
          <p:cNvPr id="12" name="Content Placeholder 3">
            <a:extLst>
              <a:ext uri="{FF2B5EF4-FFF2-40B4-BE49-F238E27FC236}">
                <a16:creationId xmlns:a16="http://schemas.microsoft.com/office/drawing/2014/main" id="{FC2464B4-8E73-DCEC-80C2-EB0B748F2559}"/>
              </a:ext>
            </a:extLst>
          </p:cNvPr>
          <p:cNvSpPr>
            <a:spLocks noGrp="1"/>
          </p:cNvSpPr>
          <p:nvPr>
            <p:ph sz="half" idx="2"/>
          </p:nvPr>
        </p:nvSpPr>
        <p:spPr>
          <a:xfrm>
            <a:off x="1828800" y="2805865"/>
            <a:ext cx="7845592" cy="4310062"/>
          </a:xfrm>
        </p:spPr>
        <p:txBody>
          <a:bodyPr>
            <a:normAutofit/>
          </a:bodyPr>
          <a:lstStyle/>
          <a:p>
            <a:pPr marL="0" indent="0">
              <a:buNone/>
            </a:pPr>
            <a:r>
              <a:rPr lang="en-US" sz="4800" dirty="0"/>
              <a:t>GSA </a:t>
            </a:r>
            <a:r>
              <a:rPr lang="en-US" sz="4800" dirty="0" err="1"/>
              <a:t>eLibrary</a:t>
            </a:r>
            <a:r>
              <a:rPr lang="en-US" sz="4800" dirty="0"/>
              <a:t> is a repository of government contracting resources, including policies, procedures, and templates. </a:t>
            </a:r>
            <a:endParaRPr lang="en-US" sz="6600" dirty="0"/>
          </a:p>
        </p:txBody>
      </p:sp>
    </p:spTree>
    <p:extLst>
      <p:ext uri="{BB962C8B-B14F-4D97-AF65-F5344CB8AC3E}">
        <p14:creationId xmlns:p14="http://schemas.microsoft.com/office/powerpoint/2010/main" val="768035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How to Use GSA </a:t>
            </a:r>
            <a:r>
              <a:rPr lang="en-US" sz="5400" dirty="0" err="1">
                <a:solidFill>
                  <a:srgbClr val="34495E"/>
                </a:solidFill>
                <a:latin typeface="Century Gothic Paneuropean Heavy"/>
                <a:ea typeface="+mn-ea"/>
                <a:cs typeface="+mn-cs"/>
              </a:rPr>
              <a:t>eLibrary</a:t>
            </a:r>
            <a:r>
              <a:rPr lang="en-US" sz="5400" dirty="0">
                <a:solidFill>
                  <a:srgbClr val="34495E"/>
                </a:solidFill>
                <a:latin typeface="Century Gothic Paneuropean Heavy"/>
                <a:ea typeface="+mn-ea"/>
                <a:cs typeface="+mn-cs"/>
              </a:rPr>
              <a:t>?</a:t>
            </a:r>
          </a:p>
        </p:txBody>
      </p:sp>
      <p:pic>
        <p:nvPicPr>
          <p:cNvPr id="4" name="Content Placeholder 3" descr="A screenshot of a eLibrary landing page">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2" y="3957653"/>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1077218"/>
          </a:xfrm>
          <a:prstGeom prst="rect">
            <a:avLst/>
          </a:prstGeom>
          <a:noFill/>
        </p:spPr>
        <p:txBody>
          <a:bodyPr wrap="square" rtlCol="0">
            <a:spAutoFit/>
          </a:bodyPr>
          <a:lstStyle/>
          <a:p>
            <a:pPr marL="0" indent="0">
              <a:buNone/>
            </a:pPr>
            <a:r>
              <a:rPr lang="en-US" sz="3200" dirty="0"/>
              <a:t>Visit the GSA </a:t>
            </a:r>
            <a:r>
              <a:rPr lang="en-US" sz="3200" dirty="0" err="1"/>
              <a:t>eLibrary</a:t>
            </a:r>
            <a:r>
              <a:rPr lang="en-US" sz="3200" dirty="0"/>
              <a:t> site.</a:t>
            </a:r>
          </a:p>
          <a:p>
            <a:pPr marL="0" indent="0">
              <a:buNone/>
            </a:pPr>
            <a:r>
              <a:rPr lang="en-US" sz="3200" dirty="0"/>
              <a:t>	https://www.gsaelibrary.gsa.gov</a:t>
            </a:r>
            <a:endParaRPr lang="en-US" sz="1000" dirty="0"/>
          </a:p>
        </p:txBody>
      </p:sp>
    </p:spTree>
    <p:extLst>
      <p:ext uri="{BB962C8B-B14F-4D97-AF65-F5344CB8AC3E}">
        <p14:creationId xmlns:p14="http://schemas.microsoft.com/office/powerpoint/2010/main" val="4035573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Searching GSA </a:t>
            </a:r>
            <a:r>
              <a:rPr lang="en-US" sz="5400" dirty="0" err="1">
                <a:solidFill>
                  <a:srgbClr val="34495E"/>
                </a:solidFill>
                <a:latin typeface="Century Gothic Paneuropean Heavy"/>
                <a:ea typeface="+mn-ea"/>
                <a:cs typeface="+mn-cs"/>
              </a:rPr>
              <a:t>eLibrary</a:t>
            </a:r>
            <a:endParaRPr lang="en-US" sz="5400" dirty="0">
              <a:solidFill>
                <a:srgbClr val="34495E"/>
              </a:solidFill>
              <a:latin typeface="Century Gothic Paneuropean Heavy"/>
              <a:ea typeface="+mn-ea"/>
              <a:cs typeface="+mn-cs"/>
            </a:endParaRPr>
          </a:p>
        </p:txBody>
      </p:sp>
      <p:pic>
        <p:nvPicPr>
          <p:cNvPr id="4" name="Content Placeholder 3" descr="A screenshot of a GSA eLibrary landing page with red circle indicating where to click for SEARCH engine">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243462" y="3957653"/>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584775"/>
          </a:xfrm>
          <a:prstGeom prst="rect">
            <a:avLst/>
          </a:prstGeom>
          <a:noFill/>
        </p:spPr>
        <p:txBody>
          <a:bodyPr wrap="square" rtlCol="0">
            <a:spAutoFit/>
          </a:bodyPr>
          <a:lstStyle/>
          <a:p>
            <a:pPr marL="0" indent="0">
              <a:buNone/>
            </a:pPr>
            <a:r>
              <a:rPr lang="en-US" sz="3200" dirty="0"/>
              <a:t>You can search by keyword, category, or document type.</a:t>
            </a:r>
          </a:p>
        </p:txBody>
      </p:sp>
      <p:sp>
        <p:nvSpPr>
          <p:cNvPr id="3" name="Oval 2" descr="Red circle on a screenshot to highlight where to click to search products and services on GSA Advantage landing page.">
            <a:extLst>
              <a:ext uri="{FF2B5EF4-FFF2-40B4-BE49-F238E27FC236}">
                <a16:creationId xmlns:a16="http://schemas.microsoft.com/office/drawing/2014/main" id="{F9F2F821-4AE3-4822-89B5-1B2AE4D4A4F4}"/>
              </a:ext>
            </a:extLst>
          </p:cNvPr>
          <p:cNvSpPr/>
          <p:nvPr/>
        </p:nvSpPr>
        <p:spPr>
          <a:xfrm>
            <a:off x="2971800" y="5653392"/>
            <a:ext cx="1600200"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326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858E38C-93B4-8A8D-5F24-94E5ABC2AD35}"/>
              </a:ext>
            </a:extLst>
          </p:cNvPr>
          <p:cNvSpPr>
            <a:spLocks noGrp="1"/>
          </p:cNvSpPr>
          <p:nvPr>
            <p:ph type="title"/>
          </p:nvPr>
        </p:nvSpPr>
        <p:spPr>
          <a:xfrm>
            <a:off x="1257300" y="547688"/>
            <a:ext cx="15773400" cy="1988345"/>
          </a:xfrm>
        </p:spPr>
        <p:txBody>
          <a:bodyPr/>
          <a:lstStyle/>
          <a:p>
            <a:pPr algn="ctr">
              <a:lnSpc>
                <a:spcPts val="8519"/>
              </a:lnSpc>
            </a:pPr>
            <a:r>
              <a:rPr lang="en-US" sz="7099" dirty="0">
                <a:solidFill>
                  <a:srgbClr val="34495E"/>
                </a:solidFill>
                <a:latin typeface="Century Gothic Paneuropean Heavy"/>
                <a:ea typeface="+mn-ea"/>
                <a:cs typeface="+mn-cs"/>
              </a:rPr>
              <a:t>Presenter Introduction</a:t>
            </a:r>
          </a:p>
        </p:txBody>
      </p:sp>
      <p:pic>
        <p:nvPicPr>
          <p:cNvPr id="5" name="Content Placeholder 4" descr="A person with long hair wearing a denim jacket">
            <a:extLst>
              <a:ext uri="{FF2B5EF4-FFF2-40B4-BE49-F238E27FC236}">
                <a16:creationId xmlns:a16="http://schemas.microsoft.com/office/drawing/2014/main" id="{30E29380-D132-21A7-4F0D-B14006600C5A}"/>
              </a:ext>
            </a:extLst>
          </p:cNvPr>
          <p:cNvPicPr>
            <a:picLocks noGrp="1" noChangeAspect="1"/>
          </p:cNvPicPr>
          <p:nvPr>
            <p:ph sz="half" idx="1"/>
          </p:nvPr>
        </p:nvPicPr>
        <p:blipFill rotWithShape="1">
          <a:blip r:embed="rId2"/>
          <a:srcRect b="14090"/>
          <a:stretch/>
        </p:blipFill>
        <p:spPr>
          <a:xfrm>
            <a:off x="1241258" y="2697802"/>
            <a:ext cx="4908437" cy="4121945"/>
          </a:xfrm>
          <a:prstGeom prst="rect">
            <a:avLst/>
          </a:prstGeom>
          <a:noFill/>
        </p:spPr>
      </p:pic>
      <p:sp>
        <p:nvSpPr>
          <p:cNvPr id="12" name="Content Placeholder 3">
            <a:extLst>
              <a:ext uri="{FF2B5EF4-FFF2-40B4-BE49-F238E27FC236}">
                <a16:creationId xmlns:a16="http://schemas.microsoft.com/office/drawing/2014/main" id="{93A06737-EF72-A3E0-FBAF-0276C8F72537}"/>
              </a:ext>
            </a:extLst>
          </p:cNvPr>
          <p:cNvSpPr>
            <a:spLocks noGrp="1"/>
          </p:cNvSpPr>
          <p:nvPr>
            <p:ph sz="half" idx="2"/>
          </p:nvPr>
        </p:nvSpPr>
        <p:spPr>
          <a:xfrm>
            <a:off x="7162800" y="2828431"/>
            <a:ext cx="8839200" cy="5122067"/>
          </a:xfrm>
        </p:spPr>
        <p:txBody>
          <a:bodyPr>
            <a:normAutofit/>
          </a:bodyPr>
          <a:lstStyle/>
          <a:p>
            <a:pPr marL="0" indent="0" algn="just">
              <a:buNone/>
            </a:pPr>
            <a:r>
              <a:rPr lang="en-US" sz="4000" dirty="0"/>
              <a:t>Dr. Shana Nicholson is a Certified Procurement Professional (CPP) with over 20 years of experience supporting funding acquisition for public safety, human services, and community organizations. Shana is the Director of Grants and Community Development for the City of Clarksburg. </a:t>
            </a:r>
          </a:p>
        </p:txBody>
      </p:sp>
      <p:pic>
        <p:nvPicPr>
          <p:cNvPr id="17" name="Picture 16" descr="Presenters name">
            <a:extLst>
              <a:ext uri="{FF2B5EF4-FFF2-40B4-BE49-F238E27FC236}">
                <a16:creationId xmlns:a16="http://schemas.microsoft.com/office/drawing/2014/main" id="{4951EF60-E881-71B1-CF3B-63C3A994F959}"/>
              </a:ext>
            </a:extLst>
          </p:cNvPr>
          <p:cNvPicPr>
            <a:picLocks noChangeAspect="1"/>
          </p:cNvPicPr>
          <p:nvPr/>
        </p:nvPicPr>
        <p:blipFill>
          <a:blip r:embed="rId3"/>
          <a:stretch>
            <a:fillRect/>
          </a:stretch>
        </p:blipFill>
        <p:spPr>
          <a:xfrm>
            <a:off x="1268472" y="6591300"/>
            <a:ext cx="5023283" cy="1121350"/>
          </a:xfrm>
          <a:prstGeom prst="rect">
            <a:avLst/>
          </a:prstGeom>
        </p:spPr>
      </p:pic>
    </p:spTree>
    <p:extLst>
      <p:ext uri="{BB962C8B-B14F-4D97-AF65-F5344CB8AC3E}">
        <p14:creationId xmlns:p14="http://schemas.microsoft.com/office/powerpoint/2010/main" val="32707473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9C53-8833-D6CB-8AFD-EDF59E2A6292}"/>
              </a:ext>
            </a:extLst>
          </p:cNvPr>
          <p:cNvSpPr>
            <a:spLocks noGrp="1"/>
          </p:cNvSpPr>
          <p:nvPr>
            <p:ph type="title"/>
          </p:nvPr>
        </p:nvSpPr>
        <p:spPr>
          <a:xfrm>
            <a:off x="1257300" y="806422"/>
            <a:ext cx="14787238" cy="1988345"/>
          </a:xfrm>
        </p:spPr>
        <p:txBody>
          <a:bodyPr>
            <a:normAutofit/>
          </a:bodyPr>
          <a:lstStyle/>
          <a:p>
            <a:pPr algn="ctr">
              <a:lnSpc>
                <a:spcPts val="7200"/>
              </a:lnSpc>
            </a:pPr>
            <a:r>
              <a:rPr lang="en-US" sz="5400" dirty="0">
                <a:solidFill>
                  <a:srgbClr val="34495E"/>
                </a:solidFill>
                <a:latin typeface="Century Gothic Paneuropean Heavy"/>
                <a:ea typeface="+mn-ea"/>
                <a:cs typeface="+mn-cs"/>
              </a:rPr>
              <a:t>Searching by contract vehicle</a:t>
            </a:r>
          </a:p>
        </p:txBody>
      </p:sp>
      <p:pic>
        <p:nvPicPr>
          <p:cNvPr id="4" name="Content Placeholder 3" descr="A screenshot of a eLibrary landing page with red circle to indicate where to click to search for contract vehicles">
            <a:extLst>
              <a:ext uri="{FF2B5EF4-FFF2-40B4-BE49-F238E27FC236}">
                <a16:creationId xmlns:a16="http://schemas.microsoft.com/office/drawing/2014/main" id="{0F4AFBB5-5962-A58E-AF75-A4B12EAC32E2}"/>
              </a:ext>
            </a:extLst>
          </p:cNvPr>
          <p:cNvPicPr>
            <a:picLocks noGrp="1" noChangeAspect="1"/>
          </p:cNvPicPr>
          <p:nvPr>
            <p:ph sz="quarter" idx="16"/>
          </p:nvPr>
        </p:nvPicPr>
        <p:blipFill>
          <a:blip r:embed="rId3">
            <a:extLst>
              <a:ext uri="{28A0092B-C50C-407E-A947-70E740481C1C}">
                <a14:useLocalDpi xmlns:a14="http://schemas.microsoft.com/office/drawing/2010/main" val="0"/>
              </a:ext>
            </a:extLst>
          </a:blip>
          <a:srcRect/>
          <a:stretch/>
        </p:blipFill>
        <p:spPr>
          <a:xfrm>
            <a:off x="2652321" y="3531057"/>
            <a:ext cx="13321817" cy="5156430"/>
          </a:xfrm>
          <a:prstGeom prst="rect">
            <a:avLst/>
          </a:prstGeom>
        </p:spPr>
      </p:pic>
      <p:sp>
        <p:nvSpPr>
          <p:cNvPr id="5" name="TextBox 4">
            <a:extLst>
              <a:ext uri="{FF2B5EF4-FFF2-40B4-BE49-F238E27FC236}">
                <a16:creationId xmlns:a16="http://schemas.microsoft.com/office/drawing/2014/main" id="{F3BCE1EE-97CE-7281-2FE5-CB21CD87F791}"/>
              </a:ext>
            </a:extLst>
          </p:cNvPr>
          <p:cNvSpPr txBox="1"/>
          <p:nvPr/>
        </p:nvSpPr>
        <p:spPr>
          <a:xfrm>
            <a:off x="2243462" y="2756952"/>
            <a:ext cx="14139537" cy="584775"/>
          </a:xfrm>
          <a:prstGeom prst="rect">
            <a:avLst/>
          </a:prstGeom>
          <a:noFill/>
        </p:spPr>
        <p:txBody>
          <a:bodyPr wrap="square" rtlCol="0">
            <a:spAutoFit/>
          </a:bodyPr>
          <a:lstStyle/>
          <a:p>
            <a:pPr marL="0" indent="0">
              <a:buNone/>
            </a:pPr>
            <a:r>
              <a:rPr lang="en-US" sz="3200" dirty="0"/>
              <a:t>You can search for partners and vendors based on contract vehicle.</a:t>
            </a:r>
          </a:p>
        </p:txBody>
      </p:sp>
      <p:sp>
        <p:nvSpPr>
          <p:cNvPr id="3" name="Oval 2" descr="Red circle on a screenshot to highlight where to click to search products and services on GSA Advantage landing page.">
            <a:extLst>
              <a:ext uri="{FF2B5EF4-FFF2-40B4-BE49-F238E27FC236}">
                <a16:creationId xmlns:a16="http://schemas.microsoft.com/office/drawing/2014/main" id="{F9F2F821-4AE3-4822-89B5-1B2AE4D4A4F4}"/>
              </a:ext>
            </a:extLst>
          </p:cNvPr>
          <p:cNvSpPr/>
          <p:nvPr/>
        </p:nvSpPr>
        <p:spPr>
          <a:xfrm>
            <a:off x="13165195" y="4687620"/>
            <a:ext cx="2438400" cy="911760"/>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2868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5C31-1BB7-BF2F-3A61-9749F4FFFBCA}"/>
              </a:ext>
            </a:extLst>
          </p:cNvPr>
          <p:cNvSpPr>
            <a:spLocks noGrp="1"/>
          </p:cNvSpPr>
          <p:nvPr>
            <p:ph type="title"/>
          </p:nvPr>
        </p:nvSpPr>
        <p:spPr>
          <a:xfrm>
            <a:off x="2857500" y="800100"/>
            <a:ext cx="12344400" cy="1576388"/>
          </a:xfrm>
        </p:spPr>
        <p:txBody>
          <a:bodyPr>
            <a:normAutofit/>
          </a:bodyPr>
          <a:lstStyle/>
          <a:p>
            <a:pPr algn="ctr"/>
            <a:r>
              <a:rPr lang="en-US" sz="7200" kern="900" dirty="0">
                <a:solidFill>
                  <a:srgbClr val="34495E"/>
                </a:solidFill>
                <a:latin typeface="Century Gothic Paneuropean Heavy"/>
                <a:ea typeface="+mn-ea"/>
                <a:cs typeface="+mn-cs"/>
              </a:rPr>
              <a:t>Searching for partners</a:t>
            </a:r>
          </a:p>
        </p:txBody>
      </p:sp>
      <p:sp>
        <p:nvSpPr>
          <p:cNvPr id="12" name="TextBox 11">
            <a:extLst>
              <a:ext uri="{FF2B5EF4-FFF2-40B4-BE49-F238E27FC236}">
                <a16:creationId xmlns:a16="http://schemas.microsoft.com/office/drawing/2014/main" id="{A9DB96E0-6E09-1DA3-09C9-17C28041F46D}"/>
              </a:ext>
            </a:extLst>
          </p:cNvPr>
          <p:cNvSpPr txBox="1"/>
          <p:nvPr/>
        </p:nvSpPr>
        <p:spPr>
          <a:xfrm>
            <a:off x="1981200" y="2376488"/>
            <a:ext cx="9156030" cy="1077218"/>
          </a:xfrm>
          <a:prstGeom prst="rect">
            <a:avLst/>
          </a:prstGeom>
          <a:noFill/>
        </p:spPr>
        <p:txBody>
          <a:bodyPr wrap="square">
            <a:spAutoFit/>
          </a:bodyPr>
          <a:lstStyle/>
          <a:p>
            <a:r>
              <a:rPr lang="en-US" sz="3200" dirty="0"/>
              <a:t>You can search for partners and vendors based on name, UEI, or services</a:t>
            </a:r>
            <a:r>
              <a:rPr lang="en-US" dirty="0"/>
              <a:t>.</a:t>
            </a:r>
          </a:p>
        </p:txBody>
      </p:sp>
      <p:pic>
        <p:nvPicPr>
          <p:cNvPr id="13" name="Picture 12" descr="A screenshot of GSA eLibrary landing page with red arrow pointing to &quot;Contractor Directory&quot;">
            <a:extLst>
              <a:ext uri="{FF2B5EF4-FFF2-40B4-BE49-F238E27FC236}">
                <a16:creationId xmlns:a16="http://schemas.microsoft.com/office/drawing/2014/main" id="{8DD80CF2-A057-B8AD-B2B4-98C70209851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83733" y="3372391"/>
            <a:ext cx="7620000" cy="5013585"/>
          </a:xfrm>
          <a:prstGeom prst="rect">
            <a:avLst/>
          </a:prstGeom>
        </p:spPr>
      </p:pic>
      <p:pic>
        <p:nvPicPr>
          <p:cNvPr id="14" name="Picture 13" descr="A screenshot of GSA eLibrary Contractor List">
            <a:extLst>
              <a:ext uri="{FF2B5EF4-FFF2-40B4-BE49-F238E27FC236}">
                <a16:creationId xmlns:a16="http://schemas.microsoft.com/office/drawing/2014/main" id="{BABF7A9F-76B7-D520-07DA-0341752707A9}"/>
              </a:ext>
            </a:extLst>
          </p:cNvPr>
          <p:cNvPicPr>
            <a:picLocks noChangeAspect="1"/>
          </p:cNvPicPr>
          <p:nvPr/>
        </p:nvPicPr>
        <p:blipFill>
          <a:blip r:embed="rId4"/>
          <a:stretch>
            <a:fillRect/>
          </a:stretch>
        </p:blipFill>
        <p:spPr>
          <a:xfrm>
            <a:off x="2438400" y="3815089"/>
            <a:ext cx="4786497" cy="4570888"/>
          </a:xfrm>
          <a:prstGeom prst="rect">
            <a:avLst/>
          </a:prstGeom>
        </p:spPr>
      </p:pic>
      <p:sp>
        <p:nvSpPr>
          <p:cNvPr id="15" name="Arrow: Right 14" descr="Red arrow pointing at &quot;Contractor Directory&quot; to indicate location of search area.">
            <a:extLst>
              <a:ext uri="{FF2B5EF4-FFF2-40B4-BE49-F238E27FC236}">
                <a16:creationId xmlns:a16="http://schemas.microsoft.com/office/drawing/2014/main" id="{D41E6D9F-140A-5E3D-1FFE-F5E012CB2948}"/>
              </a:ext>
            </a:extLst>
          </p:cNvPr>
          <p:cNvSpPr/>
          <p:nvPr/>
        </p:nvSpPr>
        <p:spPr>
          <a:xfrm>
            <a:off x="1750894" y="6955305"/>
            <a:ext cx="824101" cy="255407"/>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descr="Red arrow pointing to &quot;Contractor List&quot;">
            <a:extLst>
              <a:ext uri="{FF2B5EF4-FFF2-40B4-BE49-F238E27FC236}">
                <a16:creationId xmlns:a16="http://schemas.microsoft.com/office/drawing/2014/main" id="{13CCF9FD-C145-EC1C-8FDD-91A5CD0A4FCA}"/>
              </a:ext>
            </a:extLst>
          </p:cNvPr>
          <p:cNvSpPr/>
          <p:nvPr/>
        </p:nvSpPr>
        <p:spPr>
          <a:xfrm>
            <a:off x="7932821" y="5095089"/>
            <a:ext cx="718117" cy="240321"/>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001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5C31-1BB7-BF2F-3A61-9749F4FFFBCA}"/>
              </a:ext>
            </a:extLst>
          </p:cNvPr>
          <p:cNvSpPr>
            <a:spLocks noGrp="1"/>
          </p:cNvSpPr>
          <p:nvPr>
            <p:ph type="title"/>
          </p:nvPr>
        </p:nvSpPr>
        <p:spPr>
          <a:xfrm>
            <a:off x="2857500" y="800100"/>
            <a:ext cx="12344400" cy="1576388"/>
          </a:xfrm>
        </p:spPr>
        <p:txBody>
          <a:bodyPr>
            <a:normAutofit/>
          </a:bodyPr>
          <a:lstStyle/>
          <a:p>
            <a:pPr algn="ctr"/>
            <a:r>
              <a:rPr lang="en-US" sz="7200" kern="900" dirty="0">
                <a:solidFill>
                  <a:srgbClr val="34495E"/>
                </a:solidFill>
                <a:latin typeface="Century Gothic Paneuropean Heavy"/>
                <a:ea typeface="+mn-ea"/>
                <a:cs typeface="+mn-cs"/>
              </a:rPr>
              <a:t>Research tools in </a:t>
            </a:r>
            <a:r>
              <a:rPr lang="en-US" sz="7200" kern="900" dirty="0" err="1">
                <a:solidFill>
                  <a:srgbClr val="34495E"/>
                </a:solidFill>
                <a:latin typeface="Century Gothic Paneuropean Heavy"/>
                <a:ea typeface="+mn-ea"/>
                <a:cs typeface="+mn-cs"/>
              </a:rPr>
              <a:t>eLibrary</a:t>
            </a:r>
            <a:endParaRPr lang="en-US" sz="7200" kern="900" dirty="0">
              <a:solidFill>
                <a:srgbClr val="34495E"/>
              </a:solidFill>
              <a:latin typeface="Century Gothic Paneuropean Heavy"/>
              <a:ea typeface="+mn-ea"/>
              <a:cs typeface="+mn-cs"/>
            </a:endParaRPr>
          </a:p>
        </p:txBody>
      </p:sp>
      <p:sp>
        <p:nvSpPr>
          <p:cNvPr id="12" name="TextBox 11">
            <a:extLst>
              <a:ext uri="{FF2B5EF4-FFF2-40B4-BE49-F238E27FC236}">
                <a16:creationId xmlns:a16="http://schemas.microsoft.com/office/drawing/2014/main" id="{A9DB96E0-6E09-1DA3-09C9-17C28041F46D}"/>
              </a:ext>
            </a:extLst>
          </p:cNvPr>
          <p:cNvSpPr txBox="1"/>
          <p:nvPr/>
        </p:nvSpPr>
        <p:spPr>
          <a:xfrm>
            <a:off x="8077200" y="2349944"/>
            <a:ext cx="7722268" cy="6186309"/>
          </a:xfrm>
          <a:prstGeom prst="rect">
            <a:avLst/>
          </a:prstGeom>
          <a:noFill/>
        </p:spPr>
        <p:txBody>
          <a:bodyPr wrap="square">
            <a:spAutoFit/>
          </a:bodyPr>
          <a:lstStyle/>
          <a:p>
            <a:pPr marL="0" indent="0">
              <a:buNone/>
            </a:pPr>
            <a:r>
              <a:rPr lang="en-US" sz="4400" dirty="0"/>
              <a:t>Market research can be conducted utilizing the GSA </a:t>
            </a:r>
            <a:r>
              <a:rPr lang="en-US" sz="4400" dirty="0" err="1"/>
              <a:t>eLibrary</a:t>
            </a:r>
            <a:r>
              <a:rPr lang="en-US" sz="4400" dirty="0"/>
              <a:t>. </a:t>
            </a:r>
          </a:p>
          <a:p>
            <a:pPr marL="0" indent="0">
              <a:buNone/>
            </a:pPr>
            <a:r>
              <a:rPr lang="en-US" sz="4400" dirty="0"/>
              <a:t>All contracts are public information and searchable. </a:t>
            </a:r>
          </a:p>
          <a:p>
            <a:pPr marL="0" indent="0">
              <a:buNone/>
            </a:pPr>
            <a:r>
              <a:rPr lang="en-US" sz="4400" dirty="0"/>
              <a:t>Disaster resource information is also public and available on </a:t>
            </a:r>
            <a:r>
              <a:rPr lang="en-US" sz="4400" dirty="0" err="1"/>
              <a:t>eLibrary</a:t>
            </a:r>
            <a:r>
              <a:rPr lang="en-US" sz="4400" dirty="0"/>
              <a:t>.</a:t>
            </a:r>
          </a:p>
        </p:txBody>
      </p:sp>
      <p:pic>
        <p:nvPicPr>
          <p:cNvPr id="14" name="Picture 13" descr="A screenshot of a eLibrary research tool landing page">
            <a:extLst>
              <a:ext uri="{FF2B5EF4-FFF2-40B4-BE49-F238E27FC236}">
                <a16:creationId xmlns:a16="http://schemas.microsoft.com/office/drawing/2014/main" id="{BABF7A9F-76B7-D520-07DA-034175270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05000" y="2386514"/>
            <a:ext cx="4910224" cy="6214277"/>
          </a:xfrm>
          <a:prstGeom prst="rect">
            <a:avLst/>
          </a:prstGeom>
        </p:spPr>
      </p:pic>
    </p:spTree>
    <p:extLst>
      <p:ext uri="{BB962C8B-B14F-4D97-AF65-F5344CB8AC3E}">
        <p14:creationId xmlns:p14="http://schemas.microsoft.com/office/powerpoint/2010/main" val="2957810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1">
            <a:spLocks noGrp="1"/>
          </p:cNvSpPr>
          <p:nvPr>
            <p:ph type="title" idx="4294967295"/>
          </p:nvPr>
        </p:nvSpPr>
        <p:spPr>
          <a:xfrm>
            <a:off x="2117674" y="602436"/>
            <a:ext cx="12367241"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Other GSA </a:t>
            </a:r>
            <a:r>
              <a:rPr kumimoji="0" lang="en-US" sz="6000" b="0" i="0" u="none" strike="noStrike" kern="1200" cap="none" spc="0" normalizeH="0" baseline="0" noProof="0" dirty="0" err="1">
                <a:ln>
                  <a:noFill/>
                </a:ln>
                <a:solidFill>
                  <a:srgbClr val="34495E"/>
                </a:solidFill>
                <a:effectLst/>
                <a:uLnTx/>
                <a:uFillTx/>
                <a:latin typeface="Century Gothic Paneuropean Heavy"/>
                <a:ea typeface="+mn-ea"/>
                <a:cs typeface="+mn-cs"/>
              </a:rPr>
              <a:t>eLibrary</a:t>
            </a: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 Resources</a:t>
            </a:r>
          </a:p>
        </p:txBody>
      </p:sp>
      <p:sp>
        <p:nvSpPr>
          <p:cNvPr id="15" name="TextBox 15"/>
          <p:cNvSpPr txBox="1"/>
          <p:nvPr/>
        </p:nvSpPr>
        <p:spPr>
          <a:xfrm>
            <a:off x="1295400" y="1714500"/>
            <a:ext cx="13385512" cy="6955750"/>
          </a:xfrm>
          <a:prstGeom prst="rect">
            <a:avLst/>
          </a:prstGeom>
        </p:spPr>
        <p:txBody>
          <a:bodyPr wrap="square" lIns="0" tIns="0" rIns="0" bIns="0" rtlCol="0" anchor="t">
            <a:spAutoFit/>
          </a:bodyPr>
          <a:lstStyle/>
          <a:p>
            <a:r>
              <a:rPr lang="en-US" sz="3600" dirty="0"/>
              <a:t>GSA </a:t>
            </a:r>
            <a:r>
              <a:rPr lang="en-US" sz="3600" dirty="0" err="1"/>
              <a:t>eLibrary</a:t>
            </a:r>
            <a:r>
              <a:rPr lang="en-US" sz="3600" dirty="0"/>
              <a:t> offers a wide range of resources, including:</a:t>
            </a:r>
          </a:p>
          <a:p>
            <a:pPr marL="457200" indent="-457200">
              <a:buFont typeface="Wingdings" panose="05000000000000000000" pitchFamily="2" charset="2"/>
              <a:buChar char="§"/>
            </a:pPr>
            <a:r>
              <a:rPr lang="en-US" sz="3200" b="1" dirty="0"/>
              <a:t>Policies and procedures: </a:t>
            </a:r>
            <a:r>
              <a:rPr lang="en-US" sz="3200" dirty="0"/>
              <a:t>GSA </a:t>
            </a:r>
            <a:r>
              <a:rPr lang="en-US" sz="3200" dirty="0" err="1"/>
              <a:t>eLibrary</a:t>
            </a:r>
            <a:r>
              <a:rPr lang="en-US" sz="3200" dirty="0"/>
              <a:t> provides access to the latest government contracting policies and procedures. This is essential information for both buyers and sellers who want to comply with government regulations.</a:t>
            </a:r>
          </a:p>
          <a:p>
            <a:pPr marL="457200" indent="-457200">
              <a:buFont typeface="Wingdings" panose="05000000000000000000" pitchFamily="2" charset="2"/>
              <a:buChar char="§"/>
            </a:pPr>
            <a:r>
              <a:rPr lang="en-US" sz="3200" b="1" dirty="0"/>
              <a:t>Templates:</a:t>
            </a:r>
            <a:r>
              <a:rPr lang="en-US" sz="3200" dirty="0"/>
              <a:t> GSA </a:t>
            </a:r>
            <a:r>
              <a:rPr lang="en-US" sz="3200" dirty="0" err="1"/>
              <a:t>eLibrary</a:t>
            </a:r>
            <a:r>
              <a:rPr lang="en-US" sz="3200" dirty="0"/>
              <a:t> offers a variety of templates for common contracting documents, such as purchase orders, contracts, and solicitation documents. These templates can help buyers and sellers to save time and reduce errors.</a:t>
            </a:r>
          </a:p>
          <a:p>
            <a:pPr marL="457200" indent="-457200">
              <a:buFont typeface="Wingdings" panose="05000000000000000000" pitchFamily="2" charset="2"/>
              <a:buChar char="§"/>
            </a:pPr>
            <a:r>
              <a:rPr lang="en-US" sz="3200" b="1" dirty="0"/>
              <a:t>Other resources: </a:t>
            </a:r>
            <a:r>
              <a:rPr lang="en-US" sz="3200" dirty="0"/>
              <a:t>GSA </a:t>
            </a:r>
            <a:r>
              <a:rPr lang="en-US" sz="3200" dirty="0" err="1"/>
              <a:t>eLibrary</a:t>
            </a:r>
            <a:r>
              <a:rPr lang="en-US" sz="3200" dirty="0"/>
              <a:t> also offers a variety of other resources, such as training materials, FAQs, and case studies. These resources can help buyers and sellers to learn more about government contracting and to stay up-to-date on the latest developments.</a:t>
            </a:r>
          </a:p>
        </p:txBody>
      </p:sp>
    </p:spTree>
    <p:extLst>
      <p:ext uri="{BB962C8B-B14F-4D97-AF65-F5344CB8AC3E}">
        <p14:creationId xmlns:p14="http://schemas.microsoft.com/office/powerpoint/2010/main" val="34539605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5C31-1BB7-BF2F-3A61-9749F4FFFBCA}"/>
              </a:ext>
            </a:extLst>
          </p:cNvPr>
          <p:cNvSpPr>
            <a:spLocks noGrp="1"/>
          </p:cNvSpPr>
          <p:nvPr>
            <p:ph type="title"/>
          </p:nvPr>
        </p:nvSpPr>
        <p:spPr>
          <a:xfrm>
            <a:off x="2857500" y="800100"/>
            <a:ext cx="12344400" cy="1576388"/>
          </a:xfrm>
        </p:spPr>
        <p:txBody>
          <a:bodyPr>
            <a:normAutofit/>
          </a:bodyPr>
          <a:lstStyle/>
          <a:p>
            <a:pPr algn="ctr"/>
            <a:r>
              <a:rPr lang="en-US" sz="7200" kern="900" dirty="0">
                <a:solidFill>
                  <a:srgbClr val="34495E"/>
                </a:solidFill>
                <a:latin typeface="Century Gothic Paneuropean Heavy"/>
                <a:ea typeface="+mn-ea"/>
                <a:cs typeface="+mn-cs"/>
              </a:rPr>
              <a:t>Benefits of GSA </a:t>
            </a:r>
            <a:r>
              <a:rPr lang="en-US" sz="7200" kern="900" dirty="0" err="1">
                <a:solidFill>
                  <a:srgbClr val="34495E"/>
                </a:solidFill>
                <a:latin typeface="Century Gothic Paneuropean Heavy"/>
                <a:ea typeface="+mn-ea"/>
                <a:cs typeface="+mn-cs"/>
              </a:rPr>
              <a:t>eLibrary</a:t>
            </a:r>
            <a:endParaRPr lang="en-US" sz="7200" kern="900" dirty="0">
              <a:solidFill>
                <a:srgbClr val="34495E"/>
              </a:solidFill>
              <a:latin typeface="Century Gothic Paneuropean Heavy"/>
              <a:ea typeface="+mn-ea"/>
              <a:cs typeface="+mn-cs"/>
            </a:endParaRPr>
          </a:p>
        </p:txBody>
      </p:sp>
      <p:sp>
        <p:nvSpPr>
          <p:cNvPr id="3" name="Content Placeholder 2">
            <a:extLst>
              <a:ext uri="{FF2B5EF4-FFF2-40B4-BE49-F238E27FC236}">
                <a16:creationId xmlns:a16="http://schemas.microsoft.com/office/drawing/2014/main" id="{E70EEA42-048B-E4B2-C034-6BD888BD3696}"/>
              </a:ext>
            </a:extLst>
          </p:cNvPr>
          <p:cNvSpPr>
            <a:spLocks noGrp="1"/>
          </p:cNvSpPr>
          <p:nvPr>
            <p:ph sz="half" idx="1"/>
          </p:nvPr>
        </p:nvSpPr>
        <p:spPr/>
        <p:txBody>
          <a:bodyPr>
            <a:normAutofit/>
          </a:bodyPr>
          <a:lstStyle/>
          <a:p>
            <a:pPr marL="0" indent="0" algn="ctr">
              <a:buNone/>
            </a:pPr>
            <a:r>
              <a:rPr lang="en-US" sz="6600" b="1" dirty="0"/>
              <a:t>Buyers</a:t>
            </a:r>
          </a:p>
          <a:p>
            <a:pPr marL="125413" algn="l">
              <a:buFont typeface="Arial" panose="020B0604020202020204" pitchFamily="34" charset="0"/>
              <a:buChar char="•"/>
            </a:pPr>
            <a:r>
              <a:rPr lang="en-US" sz="4800" dirty="0"/>
              <a:t>Access to up-to-date information</a:t>
            </a:r>
          </a:p>
          <a:p>
            <a:pPr marL="125413" algn="l">
              <a:buFont typeface="Arial" panose="020B0604020202020204" pitchFamily="34" charset="0"/>
              <a:buChar char="•"/>
            </a:pPr>
            <a:r>
              <a:rPr lang="en-US" sz="4800" dirty="0"/>
              <a:t>Time Savings</a:t>
            </a:r>
          </a:p>
          <a:p>
            <a:pPr marL="125413" algn="l">
              <a:buFont typeface="Arial" panose="020B0604020202020204" pitchFamily="34" charset="0"/>
              <a:buChar char="•"/>
            </a:pPr>
            <a:r>
              <a:rPr lang="en-US" sz="4800" dirty="0"/>
              <a:t>Reduced Errors</a:t>
            </a:r>
          </a:p>
        </p:txBody>
      </p:sp>
      <p:sp>
        <p:nvSpPr>
          <p:cNvPr id="4" name="Content Placeholder 3">
            <a:extLst>
              <a:ext uri="{FF2B5EF4-FFF2-40B4-BE49-F238E27FC236}">
                <a16:creationId xmlns:a16="http://schemas.microsoft.com/office/drawing/2014/main" id="{3605C0EA-B042-292F-7B81-70578ED2E76D}"/>
              </a:ext>
            </a:extLst>
          </p:cNvPr>
          <p:cNvSpPr>
            <a:spLocks noGrp="1"/>
          </p:cNvSpPr>
          <p:nvPr>
            <p:ph sz="half" idx="2"/>
          </p:nvPr>
        </p:nvSpPr>
        <p:spPr/>
        <p:txBody>
          <a:bodyPr/>
          <a:lstStyle/>
          <a:p>
            <a:pPr marL="0" indent="0" algn="ctr">
              <a:buNone/>
            </a:pPr>
            <a:r>
              <a:rPr lang="en-US" sz="6600" b="1" dirty="0"/>
              <a:t>Sellers</a:t>
            </a:r>
          </a:p>
          <a:p>
            <a:pPr marL="125413"/>
            <a:r>
              <a:rPr lang="en-US" sz="4800" dirty="0"/>
              <a:t>Increased Market Reach</a:t>
            </a:r>
          </a:p>
          <a:p>
            <a:pPr marL="125413"/>
            <a:r>
              <a:rPr lang="en-US" sz="4800" dirty="0"/>
              <a:t>Reduced Sales Costs</a:t>
            </a:r>
          </a:p>
          <a:p>
            <a:pPr marL="125413"/>
            <a:r>
              <a:rPr lang="en-US" sz="4800" dirty="0"/>
              <a:t>Streamlined contracting</a:t>
            </a:r>
          </a:p>
          <a:p>
            <a:pPr marL="125413"/>
            <a:r>
              <a:rPr lang="en-US" sz="4800" dirty="0"/>
              <a:t>Simplified payments</a:t>
            </a:r>
          </a:p>
        </p:txBody>
      </p:sp>
    </p:spTree>
    <p:extLst>
      <p:ext uri="{BB962C8B-B14F-4D97-AF65-F5344CB8AC3E}">
        <p14:creationId xmlns:p14="http://schemas.microsoft.com/office/powerpoint/2010/main" val="3661237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FB687E6-37A9-37FB-FC69-57D7560B9ADC}"/>
              </a:ext>
            </a:extLst>
          </p:cNvPr>
          <p:cNvSpPr>
            <a:spLocks noGrp="1"/>
          </p:cNvSpPr>
          <p:nvPr>
            <p:ph type="title"/>
          </p:nvPr>
        </p:nvSpPr>
        <p:spPr>
          <a:xfrm>
            <a:off x="3657600" y="3314700"/>
            <a:ext cx="10515600" cy="1325563"/>
          </a:xfrm>
        </p:spPr>
        <p:txBody>
          <a:bodyPr>
            <a:normAutofit/>
          </a:bodyPr>
          <a:lstStyle/>
          <a:p>
            <a:pPr algn="ctr"/>
            <a:r>
              <a:rPr lang="en-US" sz="6000" b="1" dirty="0"/>
              <a:t>Resources</a:t>
            </a:r>
          </a:p>
        </p:txBody>
      </p:sp>
      <p:pic>
        <p:nvPicPr>
          <p:cNvPr id="4" name="Picture 3">
            <a:extLst>
              <a:ext uri="{FF2B5EF4-FFF2-40B4-BE49-F238E27FC236}">
                <a16:creationId xmlns:a16="http://schemas.microsoft.com/office/drawing/2014/main" id="{0AD37DFB-92F9-7558-2D76-B4CB839E2D0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37462" y="5839337"/>
            <a:ext cx="4429125" cy="857250"/>
          </a:xfrm>
          <a:prstGeom prst="rect">
            <a:avLst/>
          </a:prstGeom>
        </p:spPr>
      </p:pic>
    </p:spTree>
    <p:extLst>
      <p:ext uri="{BB962C8B-B14F-4D97-AF65-F5344CB8AC3E}">
        <p14:creationId xmlns:p14="http://schemas.microsoft.com/office/powerpoint/2010/main" val="3677469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84DD3B43-DF60-58AB-B4D9-AA24689C923F}"/>
              </a:ext>
            </a:extLst>
          </p:cNvPr>
          <p:cNvSpPr txBox="1">
            <a:spLocks noGrp="1"/>
          </p:cNvSpPr>
          <p:nvPr>
            <p:ph type="title" idx="4294967295"/>
          </p:nvPr>
        </p:nvSpPr>
        <p:spPr>
          <a:xfrm>
            <a:off x="857250" y="571500"/>
            <a:ext cx="13442020" cy="92333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Resources for GSA </a:t>
            </a:r>
            <a:r>
              <a:rPr kumimoji="0" lang="en-US" sz="6000" b="0" i="0" u="none" strike="noStrike" kern="1200" cap="none" spc="0" normalizeH="0" baseline="0" noProof="0" dirty="0" err="1">
                <a:ln>
                  <a:noFill/>
                </a:ln>
                <a:solidFill>
                  <a:srgbClr val="34495E"/>
                </a:solidFill>
                <a:effectLst/>
                <a:uLnTx/>
                <a:uFillTx/>
                <a:latin typeface="Century Gothic Paneuropean Heavy"/>
                <a:ea typeface="+mn-ea"/>
                <a:cs typeface="+mn-cs"/>
              </a:rPr>
              <a:t>eTools</a:t>
            </a: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 Support</a:t>
            </a:r>
          </a:p>
        </p:txBody>
      </p:sp>
      <p:sp>
        <p:nvSpPr>
          <p:cNvPr id="3" name="Content Placeholder 2">
            <a:extLst>
              <a:ext uri="{FF2B5EF4-FFF2-40B4-BE49-F238E27FC236}">
                <a16:creationId xmlns:a16="http://schemas.microsoft.com/office/drawing/2014/main" id="{35E550F6-37F5-0C7C-1FE9-F4C64E6E7718}"/>
              </a:ext>
            </a:extLst>
          </p:cNvPr>
          <p:cNvSpPr txBox="1">
            <a:spLocks/>
          </p:cNvSpPr>
          <p:nvPr/>
        </p:nvSpPr>
        <p:spPr>
          <a:xfrm>
            <a:off x="3253045" y="1981200"/>
            <a:ext cx="12039600" cy="6324600"/>
          </a:xfrm>
          <a:prstGeom prst="rect">
            <a:avLst/>
          </a:prstGeom>
        </p:spPr>
        <p:txBody>
          <a:bodyPr vert="horz" lIns="91440" tIns="45720" rIns="91440" bIns="45720" rtlCol="0" anchor="ctr">
            <a:normAutofit fontScale="92500" lnSpcReduction="20000"/>
          </a:bodyPr>
          <a:lstStyle>
            <a:defPPr>
              <a:defRPr lang="en-US"/>
            </a:defPPr>
            <a:lvl1pPr marL="0" algn="l" defTabSz="914400" rtl="0" eaLnBrk="1" latinLnBrk="0" hangingPunct="1">
              <a:defRPr sz="1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tx1"/>
                </a:solidFill>
              </a:rPr>
              <a:t>Small Business Administration (SBA): The SBA offers a variety of resources to help small businesses learn about and use GSA schedules. These resources include a dedicated GSA website, training courses, and counseling services.  </a:t>
            </a:r>
          </a:p>
          <a:p>
            <a:r>
              <a:rPr lang="en-US" sz="3200" dirty="0">
                <a:solidFill>
                  <a:schemeClr val="tx1"/>
                </a:solidFill>
              </a:rPr>
              <a:t>Link: </a:t>
            </a:r>
            <a:r>
              <a:rPr lang="en-US" sz="3200" dirty="0">
                <a:solidFill>
                  <a:schemeClr val="tx1"/>
                </a:solidFill>
                <a:hlinkClick r:id="rId2">
                  <a:extLst>
                    <a:ext uri="{A12FA001-AC4F-418D-AE19-62706E023703}">
                      <ahyp:hlinkClr xmlns:ahyp="http://schemas.microsoft.com/office/drawing/2018/hyperlinkcolor" val="tx"/>
                    </a:ext>
                  </a:extLst>
                </a:hlinkClick>
              </a:rPr>
              <a:t>www.sba.gov</a:t>
            </a:r>
            <a:endParaRPr lang="en-US" sz="3200" dirty="0">
              <a:solidFill>
                <a:schemeClr val="tx1"/>
              </a:solidFill>
            </a:endParaRPr>
          </a:p>
          <a:p>
            <a:endParaRPr lang="en-US" sz="3200" dirty="0">
              <a:solidFill>
                <a:schemeClr val="tx1"/>
              </a:solidFill>
            </a:endParaRPr>
          </a:p>
          <a:p>
            <a:r>
              <a:rPr lang="en-US" sz="3200" dirty="0">
                <a:solidFill>
                  <a:schemeClr val="tx1"/>
                </a:solidFill>
              </a:rPr>
              <a:t>APEX Accelerators: APEX Accelerators is a program that helps small businesses to sell to the government. The program offers a variety of resources, including training on GSA schedules. </a:t>
            </a:r>
          </a:p>
          <a:p>
            <a:r>
              <a:rPr lang="en-US" sz="3200" dirty="0">
                <a:solidFill>
                  <a:schemeClr val="tx1"/>
                </a:solidFill>
              </a:rPr>
              <a:t>Link: </a:t>
            </a:r>
            <a:r>
              <a:rPr lang="en-US" sz="3200" dirty="0">
                <a:solidFill>
                  <a:schemeClr val="tx1"/>
                </a:solidFill>
                <a:hlinkClick r:id="rId3">
                  <a:extLst>
                    <a:ext uri="{A12FA001-AC4F-418D-AE19-62706E023703}">
                      <ahyp:hlinkClr xmlns:ahyp="http://schemas.microsoft.com/office/drawing/2018/hyperlinkcolor" val="tx"/>
                    </a:ext>
                  </a:extLst>
                </a:hlinkClick>
              </a:rPr>
              <a:t>https://www.apexaccelerators.us</a:t>
            </a:r>
            <a:endParaRPr lang="en-US" sz="3200" dirty="0">
              <a:solidFill>
                <a:schemeClr val="tx1"/>
              </a:solidFill>
            </a:endParaRPr>
          </a:p>
          <a:p>
            <a:endParaRPr lang="en-US" sz="3200" dirty="0">
              <a:solidFill>
                <a:schemeClr val="tx1"/>
              </a:solidFill>
            </a:endParaRPr>
          </a:p>
          <a:p>
            <a:r>
              <a:rPr lang="en-US" sz="3200" dirty="0">
                <a:solidFill>
                  <a:schemeClr val="tx1"/>
                </a:solidFill>
              </a:rPr>
              <a:t>GSA Vendor Support Center (VSC): The VSC is a resource for vendors who do business with the government. The VSC can help vendors with a variety of tasks, including answering GSA schedule questions.</a:t>
            </a:r>
          </a:p>
          <a:p>
            <a:r>
              <a:rPr lang="en-US" sz="3200" dirty="0">
                <a:solidFill>
                  <a:schemeClr val="tx1"/>
                </a:solidFill>
              </a:rPr>
              <a:t>Link: </a:t>
            </a:r>
            <a:r>
              <a:rPr lang="en-US" sz="3200" dirty="0">
                <a:solidFill>
                  <a:schemeClr val="tx1"/>
                </a:solidFill>
                <a:hlinkClick r:id="rId4">
                  <a:extLst>
                    <a:ext uri="{A12FA001-AC4F-418D-AE19-62706E023703}">
                      <ahyp:hlinkClr xmlns:ahyp="http://schemas.microsoft.com/office/drawing/2018/hyperlinkcolor" val="tx"/>
                    </a:ext>
                  </a:extLst>
                </a:hlinkClick>
              </a:rPr>
              <a:t>https://vsc.gsa.gov/vsc/</a:t>
            </a:r>
            <a:endParaRPr lang="en-US" sz="3200" dirty="0">
              <a:solidFill>
                <a:schemeClr val="tx1"/>
              </a:solidFill>
            </a:endParaRPr>
          </a:p>
          <a:p>
            <a:endParaRPr lang="en-US" sz="2400" dirty="0"/>
          </a:p>
        </p:txBody>
      </p:sp>
      <p:pic>
        <p:nvPicPr>
          <p:cNvPr id="4" name="Picture 3">
            <a:extLst>
              <a:ext uri="{FF2B5EF4-FFF2-40B4-BE49-F238E27FC236}">
                <a16:creationId xmlns:a16="http://schemas.microsoft.com/office/drawing/2014/main" id="{7335DCF1-A2E8-A2C2-FEE4-2E8E11B2964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89334" y="6371369"/>
            <a:ext cx="2300880" cy="710447"/>
          </a:xfrm>
          <a:prstGeom prst="rect">
            <a:avLst/>
          </a:prstGeom>
        </p:spPr>
      </p:pic>
      <p:pic>
        <p:nvPicPr>
          <p:cNvPr id="12" name="Picture 11">
            <a:extLst>
              <a:ext uri="{FF2B5EF4-FFF2-40B4-BE49-F238E27FC236}">
                <a16:creationId xmlns:a16="http://schemas.microsoft.com/office/drawing/2014/main" id="{15CE6875-CEFF-4AC5-5F45-12C35D8F0E3E}"/>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7250" y="4295763"/>
            <a:ext cx="2083528" cy="710449"/>
          </a:xfrm>
          <a:prstGeom prst="rect">
            <a:avLst/>
          </a:prstGeom>
        </p:spPr>
      </p:pic>
      <p:pic>
        <p:nvPicPr>
          <p:cNvPr id="13" name="Picture 12">
            <a:extLst>
              <a:ext uri="{FF2B5EF4-FFF2-40B4-BE49-F238E27FC236}">
                <a16:creationId xmlns:a16="http://schemas.microsoft.com/office/drawing/2014/main" id="{93444A2D-8016-BFFD-EBCC-26884C88A6E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782052" y="2402186"/>
            <a:ext cx="2454951" cy="1056840"/>
          </a:xfrm>
          <a:prstGeom prst="rect">
            <a:avLst/>
          </a:prstGeom>
        </p:spPr>
      </p:pic>
    </p:spTree>
    <p:extLst>
      <p:ext uri="{BB962C8B-B14F-4D97-AF65-F5344CB8AC3E}">
        <p14:creationId xmlns:p14="http://schemas.microsoft.com/office/powerpoint/2010/main" val="2952059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75C31-1BB7-BF2F-3A61-9749F4FFFBCA}"/>
              </a:ext>
            </a:extLst>
          </p:cNvPr>
          <p:cNvSpPr>
            <a:spLocks noGrp="1"/>
          </p:cNvSpPr>
          <p:nvPr>
            <p:ph type="title"/>
          </p:nvPr>
        </p:nvSpPr>
        <p:spPr>
          <a:xfrm>
            <a:off x="2857500" y="800100"/>
            <a:ext cx="12344400" cy="1576388"/>
          </a:xfrm>
        </p:spPr>
        <p:txBody>
          <a:bodyPr>
            <a:normAutofit/>
          </a:bodyPr>
          <a:lstStyle/>
          <a:p>
            <a:pPr algn="ctr"/>
            <a:r>
              <a:rPr lang="en-US" sz="7200" kern="900" dirty="0">
                <a:solidFill>
                  <a:srgbClr val="34495E"/>
                </a:solidFill>
                <a:latin typeface="Century Gothic Paneuropean Heavy"/>
                <a:ea typeface="+mn-ea"/>
                <a:cs typeface="+mn-cs"/>
              </a:rPr>
              <a:t>GSA Training Program</a:t>
            </a:r>
          </a:p>
        </p:txBody>
      </p:sp>
      <p:sp>
        <p:nvSpPr>
          <p:cNvPr id="12" name="TextBox 11">
            <a:extLst>
              <a:ext uri="{FF2B5EF4-FFF2-40B4-BE49-F238E27FC236}">
                <a16:creationId xmlns:a16="http://schemas.microsoft.com/office/drawing/2014/main" id="{A9DB96E0-6E09-1DA3-09C9-17C28041F46D}"/>
              </a:ext>
            </a:extLst>
          </p:cNvPr>
          <p:cNvSpPr txBox="1"/>
          <p:nvPr/>
        </p:nvSpPr>
        <p:spPr>
          <a:xfrm>
            <a:off x="8077200" y="2349944"/>
            <a:ext cx="8991600" cy="6186309"/>
          </a:xfrm>
          <a:prstGeom prst="rect">
            <a:avLst/>
          </a:prstGeom>
          <a:noFill/>
        </p:spPr>
        <p:txBody>
          <a:bodyPr wrap="square">
            <a:spAutoFit/>
          </a:bodyPr>
          <a:lstStyle/>
          <a:p>
            <a:r>
              <a:rPr lang="en-US" sz="4400" dirty="0"/>
              <a:t>GSA offers ongoing training for vendors, state and local employees, and federal employees, free of charge.</a:t>
            </a:r>
          </a:p>
          <a:p>
            <a:endParaRPr lang="en-US" sz="4400" dirty="0"/>
          </a:p>
          <a:p>
            <a:r>
              <a:rPr lang="en-US" sz="4400" dirty="0"/>
              <a:t>Link: https://www.gsa.gov/about-us/events-and-training/gsa-training-programs</a:t>
            </a:r>
          </a:p>
        </p:txBody>
      </p:sp>
      <p:pic>
        <p:nvPicPr>
          <p:cNvPr id="14" name="Picture 13" descr="A screenshot of GSA Training Program landing page">
            <a:extLst>
              <a:ext uri="{FF2B5EF4-FFF2-40B4-BE49-F238E27FC236}">
                <a16:creationId xmlns:a16="http://schemas.microsoft.com/office/drawing/2014/main" id="{BABF7A9F-76B7-D520-07DA-0341752707A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0200" y="2376488"/>
            <a:ext cx="5803232" cy="6681961"/>
          </a:xfrm>
          <a:prstGeom prst="rect">
            <a:avLst/>
          </a:prstGeom>
        </p:spPr>
      </p:pic>
    </p:spTree>
    <p:extLst>
      <p:ext uri="{BB962C8B-B14F-4D97-AF65-F5344CB8AC3E}">
        <p14:creationId xmlns:p14="http://schemas.microsoft.com/office/powerpoint/2010/main" val="41010769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54A55-8E8C-E7A5-BD05-BD9087EA64EB}"/>
              </a:ext>
            </a:extLst>
          </p:cNvPr>
          <p:cNvSpPr>
            <a:spLocks noGrp="1"/>
          </p:cNvSpPr>
          <p:nvPr>
            <p:ph type="title"/>
          </p:nvPr>
        </p:nvSpPr>
        <p:spPr>
          <a:xfrm>
            <a:off x="2282366" y="518986"/>
            <a:ext cx="9941718" cy="990600"/>
          </a:xfrm>
        </p:spPr>
        <p:txBody>
          <a:bodyPr>
            <a:normAutofit fontScale="90000"/>
          </a:bodyPr>
          <a:lstStyle/>
          <a:p>
            <a:pPr algn="ctr"/>
            <a:r>
              <a:rPr lang="en-US" sz="7200" kern="900" dirty="0">
                <a:solidFill>
                  <a:srgbClr val="34495E"/>
                </a:solidFill>
                <a:latin typeface="Century Gothic Paneuropean Heavy"/>
                <a:ea typeface="+mn-ea"/>
                <a:cs typeface="+mn-cs"/>
              </a:rPr>
              <a:t>Contact Information</a:t>
            </a:r>
          </a:p>
        </p:txBody>
      </p:sp>
      <p:sp>
        <p:nvSpPr>
          <p:cNvPr id="4" name="Text Placeholder 3">
            <a:extLst>
              <a:ext uri="{FF2B5EF4-FFF2-40B4-BE49-F238E27FC236}">
                <a16:creationId xmlns:a16="http://schemas.microsoft.com/office/drawing/2014/main" id="{C79A4088-EC2E-E3DD-D1B6-05B5A8320CC4}"/>
              </a:ext>
            </a:extLst>
          </p:cNvPr>
          <p:cNvSpPr>
            <a:spLocks noGrp="1"/>
          </p:cNvSpPr>
          <p:nvPr>
            <p:ph type="body" sz="half" idx="2"/>
          </p:nvPr>
        </p:nvSpPr>
        <p:spPr>
          <a:xfrm>
            <a:off x="1259682" y="2019300"/>
            <a:ext cx="9713117" cy="6784182"/>
          </a:xfrm>
        </p:spPr>
        <p:txBody>
          <a:bodyPr>
            <a:normAutofit fontScale="92500"/>
          </a:bodyPr>
          <a:lstStyle/>
          <a:p>
            <a:pPr marL="0" indent="0" algn="ctr">
              <a:lnSpc>
                <a:spcPct val="150000"/>
              </a:lnSpc>
              <a:spcBef>
                <a:spcPts val="0"/>
              </a:spcBef>
              <a:buNone/>
            </a:pPr>
            <a:r>
              <a:rPr lang="en-US" sz="3200" b="1" dirty="0"/>
              <a:t>Dr. Shana Nicholson</a:t>
            </a:r>
          </a:p>
          <a:p>
            <a:pPr marL="0" indent="0" algn="ctr">
              <a:lnSpc>
                <a:spcPct val="150000"/>
              </a:lnSpc>
              <a:spcBef>
                <a:spcPts val="0"/>
              </a:spcBef>
              <a:buNone/>
            </a:pPr>
            <a:r>
              <a:rPr lang="en-US" sz="3200" b="1" dirty="0"/>
              <a:t>Director of Grant Programs and Community Development</a:t>
            </a:r>
          </a:p>
          <a:p>
            <a:pPr marL="0" indent="0">
              <a:lnSpc>
                <a:spcPct val="150000"/>
              </a:lnSpc>
              <a:spcBef>
                <a:spcPts val="0"/>
              </a:spcBef>
              <a:buNone/>
            </a:pPr>
            <a:r>
              <a:rPr lang="en-US" sz="3200" b="1" dirty="0">
                <a:solidFill>
                  <a:srgbClr val="0070C0"/>
                </a:solidFill>
              </a:rPr>
              <a:t>The City of Clarksburg (WV)</a:t>
            </a:r>
          </a:p>
          <a:p>
            <a:pPr marL="0" indent="0">
              <a:lnSpc>
                <a:spcPct val="150000"/>
              </a:lnSpc>
              <a:spcBef>
                <a:spcPts val="0"/>
              </a:spcBef>
              <a:buNone/>
            </a:pPr>
            <a:r>
              <a:rPr lang="en-US" sz="3200" b="1" dirty="0"/>
              <a:t>Email: </a:t>
            </a:r>
            <a:r>
              <a:rPr lang="en-US" sz="3200" dirty="0">
                <a:hlinkClick r:id="rId2"/>
              </a:rPr>
              <a:t>snicholson@cityofclarksburgwv.com</a:t>
            </a:r>
            <a:endParaRPr lang="en-US" sz="3200" dirty="0"/>
          </a:p>
          <a:p>
            <a:pPr marL="0" indent="0">
              <a:lnSpc>
                <a:spcPct val="150000"/>
              </a:lnSpc>
              <a:spcBef>
                <a:spcPts val="0"/>
              </a:spcBef>
              <a:buNone/>
            </a:pPr>
            <a:r>
              <a:rPr lang="en-US" sz="3200" b="1" dirty="0"/>
              <a:t>Personal: </a:t>
            </a:r>
            <a:r>
              <a:rPr lang="en-US" sz="3200" dirty="0">
                <a:hlinkClick r:id="rId3"/>
              </a:rPr>
              <a:t>shananicholson@gmail.com</a:t>
            </a:r>
            <a:endParaRPr lang="en-US" sz="3200" dirty="0"/>
          </a:p>
          <a:p>
            <a:pPr marL="0" indent="0">
              <a:lnSpc>
                <a:spcPct val="150000"/>
              </a:lnSpc>
              <a:spcBef>
                <a:spcPts val="0"/>
              </a:spcBef>
              <a:buNone/>
            </a:pPr>
            <a:r>
              <a:rPr lang="en-US" sz="3200" b="1" dirty="0"/>
              <a:t>Office:</a:t>
            </a:r>
            <a:r>
              <a:rPr lang="en-US" sz="3200" dirty="0"/>
              <a:t> (304) 624-1681</a:t>
            </a:r>
          </a:p>
          <a:p>
            <a:pPr marL="0" indent="0">
              <a:lnSpc>
                <a:spcPct val="150000"/>
              </a:lnSpc>
              <a:spcBef>
                <a:spcPts val="0"/>
              </a:spcBef>
              <a:buNone/>
            </a:pPr>
            <a:r>
              <a:rPr lang="en-US" sz="3200" b="1" dirty="0"/>
              <a:t>Cell:</a:t>
            </a:r>
            <a:r>
              <a:rPr lang="en-US" sz="3200" dirty="0"/>
              <a:t> 304-695-7769</a:t>
            </a:r>
          </a:p>
          <a:p>
            <a:pPr marL="0" indent="0">
              <a:lnSpc>
                <a:spcPct val="150000"/>
              </a:lnSpc>
              <a:spcBef>
                <a:spcPts val="0"/>
              </a:spcBef>
              <a:buNone/>
            </a:pPr>
            <a:r>
              <a:rPr lang="en-US" sz="3200" b="1" dirty="0"/>
              <a:t>LinkedIn:</a:t>
            </a:r>
            <a:r>
              <a:rPr lang="en-US" sz="3200" dirty="0"/>
              <a:t> www.linkedin.com/in/drshananicholson</a:t>
            </a:r>
          </a:p>
          <a:p>
            <a:endParaRPr lang="en-US" dirty="0"/>
          </a:p>
        </p:txBody>
      </p:sp>
      <p:pic>
        <p:nvPicPr>
          <p:cNvPr id="5" name="Picture Placeholder 6">
            <a:extLst>
              <a:ext uri="{FF2B5EF4-FFF2-40B4-BE49-F238E27FC236}">
                <a16:creationId xmlns:a16="http://schemas.microsoft.com/office/drawing/2014/main" id="{91457FD8-0902-1523-00D8-951CE83F4C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rcRect l="12174" r="12174"/>
          <a:stretch>
            <a:fillRect/>
          </a:stretch>
        </p:blipFill>
        <p:spPr>
          <a:xfrm>
            <a:off x="11963400" y="3314700"/>
            <a:ext cx="2767013" cy="3657600"/>
          </a:xfrm>
          <a:prstGeom prst="rect">
            <a:avLst/>
          </a:prstGeom>
        </p:spPr>
      </p:pic>
    </p:spTree>
    <p:extLst>
      <p:ext uri="{BB962C8B-B14F-4D97-AF65-F5344CB8AC3E}">
        <p14:creationId xmlns:p14="http://schemas.microsoft.com/office/powerpoint/2010/main" val="40613915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1">
            <a:extLst>
              <a:ext uri="{C183D7F6-B498-43B3-948B-1728B52AA6E4}">
                <adec:decorative xmlns:adec="http://schemas.microsoft.com/office/drawing/2017/decorative" val="1"/>
              </a:ext>
            </a:extLst>
          </p:cNvPr>
          <p:cNvGrpSpPr>
            <a:grpSpLocks noChangeAspect="1"/>
          </p:cNvGrpSpPr>
          <p:nvPr/>
        </p:nvGrpSpPr>
        <p:grpSpPr>
          <a:xfrm>
            <a:off x="5961522" y="3695700"/>
            <a:ext cx="6364955" cy="3650861"/>
            <a:chOff x="0" y="0"/>
            <a:chExt cx="7981950" cy="4578350"/>
          </a:xfrm>
        </p:grpSpPr>
        <p:sp>
          <p:nvSpPr>
            <p:cNvPr id="12" name="Freeform 12"/>
            <p:cNvSpPr/>
            <p:nvPr/>
          </p:nvSpPr>
          <p:spPr>
            <a:xfrm>
              <a:off x="765810" y="21590"/>
              <a:ext cx="6451600" cy="4326890"/>
            </a:xfrm>
            <a:custGeom>
              <a:avLst/>
              <a:gdLst/>
              <a:ahLst/>
              <a:cxnLst/>
              <a:rect l="l" t="t" r="r" b="b"/>
              <a:pathLst>
                <a:path w="6451600" h="4326890">
                  <a:moveTo>
                    <a:pt x="6224270" y="0"/>
                  </a:moveTo>
                  <a:lnTo>
                    <a:pt x="226060" y="0"/>
                  </a:lnTo>
                  <a:cubicBezTo>
                    <a:pt x="101600" y="0"/>
                    <a:pt x="0" y="101600"/>
                    <a:pt x="0" y="226060"/>
                  </a:cubicBezTo>
                  <a:lnTo>
                    <a:pt x="0" y="4326890"/>
                  </a:lnTo>
                  <a:lnTo>
                    <a:pt x="6451601" y="4326890"/>
                  </a:lnTo>
                  <a:lnTo>
                    <a:pt x="6451601" y="226060"/>
                  </a:lnTo>
                  <a:cubicBezTo>
                    <a:pt x="6450331" y="101600"/>
                    <a:pt x="6348731" y="0"/>
                    <a:pt x="6224270" y="0"/>
                  </a:cubicBezTo>
                  <a:close/>
                  <a:moveTo>
                    <a:pt x="6252210" y="4043680"/>
                  </a:moveTo>
                  <a:lnTo>
                    <a:pt x="196851" y="4043680"/>
                  </a:lnTo>
                  <a:lnTo>
                    <a:pt x="196851" y="255270"/>
                  </a:lnTo>
                  <a:lnTo>
                    <a:pt x="6252210" y="255270"/>
                  </a:lnTo>
                  <a:lnTo>
                    <a:pt x="6252210" y="4043680"/>
                  </a:lnTo>
                  <a:close/>
                </a:path>
              </a:pathLst>
            </a:custGeom>
            <a:solidFill>
              <a:srgbClr val="000000"/>
            </a:solidFill>
          </p:spPr>
          <p:txBody>
            <a:bodyPr/>
            <a:lstStyle/>
            <a:p>
              <a:endParaRPr lang="en-US"/>
            </a:p>
          </p:txBody>
        </p:sp>
        <p:sp>
          <p:nvSpPr>
            <p:cNvPr id="13" name="Freeform 13"/>
            <p:cNvSpPr/>
            <p:nvPr/>
          </p:nvSpPr>
          <p:spPr>
            <a:xfrm>
              <a:off x="0" y="0"/>
              <a:ext cx="7981950" cy="4542790"/>
            </a:xfrm>
            <a:custGeom>
              <a:avLst/>
              <a:gdLst/>
              <a:ahLst/>
              <a:cxnLst/>
              <a:rect l="l" t="t" r="r" b="b"/>
              <a:pathLst>
                <a:path w="7981950" h="4542790">
                  <a:moveTo>
                    <a:pt x="7239000" y="4348480"/>
                  </a:moveTo>
                  <a:lnTo>
                    <a:pt x="7239000" y="243840"/>
                  </a:lnTo>
                  <a:cubicBezTo>
                    <a:pt x="7239000" y="109220"/>
                    <a:pt x="7129780" y="0"/>
                    <a:pt x="6995160" y="0"/>
                  </a:cubicBezTo>
                  <a:lnTo>
                    <a:pt x="985520" y="0"/>
                  </a:lnTo>
                  <a:cubicBezTo>
                    <a:pt x="852170" y="0"/>
                    <a:pt x="742950" y="109220"/>
                    <a:pt x="742950" y="243840"/>
                  </a:cubicBezTo>
                  <a:lnTo>
                    <a:pt x="742950" y="4349750"/>
                  </a:lnTo>
                  <a:lnTo>
                    <a:pt x="0" y="4349750"/>
                  </a:lnTo>
                  <a:lnTo>
                    <a:pt x="0" y="4447540"/>
                  </a:lnTo>
                  <a:cubicBezTo>
                    <a:pt x="0" y="4500880"/>
                    <a:pt x="43180" y="4542790"/>
                    <a:pt x="95250" y="4542790"/>
                  </a:cubicBezTo>
                  <a:lnTo>
                    <a:pt x="7886700" y="4542790"/>
                  </a:lnTo>
                  <a:cubicBezTo>
                    <a:pt x="7940040" y="4542790"/>
                    <a:pt x="7981950" y="4499610"/>
                    <a:pt x="7981950" y="4447540"/>
                  </a:cubicBezTo>
                  <a:lnTo>
                    <a:pt x="7981950" y="4349750"/>
                  </a:lnTo>
                  <a:lnTo>
                    <a:pt x="7239000" y="4349750"/>
                  </a:lnTo>
                  <a:close/>
                  <a:moveTo>
                    <a:pt x="4519930" y="4348480"/>
                  </a:moveTo>
                  <a:lnTo>
                    <a:pt x="4519930" y="4349750"/>
                  </a:lnTo>
                  <a:cubicBezTo>
                    <a:pt x="4519930" y="4403090"/>
                    <a:pt x="4476750" y="4445000"/>
                    <a:pt x="4424680" y="4445000"/>
                  </a:cubicBezTo>
                  <a:lnTo>
                    <a:pt x="3557270" y="4445000"/>
                  </a:lnTo>
                  <a:cubicBezTo>
                    <a:pt x="3503930" y="4445000"/>
                    <a:pt x="3462020" y="4401820"/>
                    <a:pt x="3462020" y="4349750"/>
                  </a:cubicBezTo>
                  <a:lnTo>
                    <a:pt x="3462020" y="4348480"/>
                  </a:lnTo>
                  <a:lnTo>
                    <a:pt x="765810" y="4348480"/>
                  </a:lnTo>
                  <a:lnTo>
                    <a:pt x="765810" y="247650"/>
                  </a:lnTo>
                  <a:cubicBezTo>
                    <a:pt x="765810" y="123190"/>
                    <a:pt x="867410" y="21590"/>
                    <a:pt x="991870" y="21590"/>
                  </a:cubicBezTo>
                  <a:lnTo>
                    <a:pt x="6990080" y="21590"/>
                  </a:lnTo>
                  <a:cubicBezTo>
                    <a:pt x="7114539" y="21590"/>
                    <a:pt x="7216139" y="123190"/>
                    <a:pt x="7216139" y="247650"/>
                  </a:cubicBezTo>
                  <a:lnTo>
                    <a:pt x="7216139" y="4348480"/>
                  </a:lnTo>
                  <a:lnTo>
                    <a:pt x="4519930" y="4348480"/>
                  </a:lnTo>
                  <a:close/>
                </a:path>
              </a:pathLst>
            </a:custGeom>
            <a:solidFill>
              <a:srgbClr val="E9E9E9"/>
            </a:solidFill>
          </p:spPr>
          <p:txBody>
            <a:bodyPr/>
            <a:lstStyle/>
            <a:p>
              <a:endParaRPr lang="en-US"/>
            </a:p>
          </p:txBody>
        </p:sp>
        <p:sp>
          <p:nvSpPr>
            <p:cNvPr id="14" name="Freeform 14"/>
            <p:cNvSpPr/>
            <p:nvPr/>
          </p:nvSpPr>
          <p:spPr>
            <a:xfrm>
              <a:off x="3460750" y="4349750"/>
              <a:ext cx="1059180" cy="96520"/>
            </a:xfrm>
            <a:custGeom>
              <a:avLst/>
              <a:gdLst/>
              <a:ahLst/>
              <a:cxnLst/>
              <a:rect l="l" t="t" r="r" b="b"/>
              <a:pathLst>
                <a:path w="1059180" h="96520">
                  <a:moveTo>
                    <a:pt x="96520" y="96520"/>
                  </a:moveTo>
                  <a:lnTo>
                    <a:pt x="963930" y="96520"/>
                  </a:lnTo>
                  <a:cubicBezTo>
                    <a:pt x="1017270" y="96520"/>
                    <a:pt x="1059180" y="53340"/>
                    <a:pt x="1059180" y="1270"/>
                  </a:cubicBezTo>
                  <a:lnTo>
                    <a:pt x="1059180" y="0"/>
                  </a:lnTo>
                  <a:lnTo>
                    <a:pt x="0" y="0"/>
                  </a:lnTo>
                  <a:lnTo>
                    <a:pt x="0" y="1270"/>
                  </a:lnTo>
                  <a:cubicBezTo>
                    <a:pt x="0" y="53340"/>
                    <a:pt x="43180" y="96520"/>
                    <a:pt x="96520" y="96520"/>
                  </a:cubicBezTo>
                  <a:close/>
                </a:path>
              </a:pathLst>
            </a:custGeom>
            <a:solidFill>
              <a:srgbClr val="CCCCCC"/>
            </a:solidFill>
          </p:spPr>
          <p:txBody>
            <a:bodyPr/>
            <a:lstStyle/>
            <a:p>
              <a:endParaRPr lang="en-US"/>
            </a:p>
          </p:txBody>
        </p:sp>
        <p:sp>
          <p:nvSpPr>
            <p:cNvPr id="15" name="Freeform 15"/>
            <p:cNvSpPr/>
            <p:nvPr/>
          </p:nvSpPr>
          <p:spPr>
            <a:xfrm>
              <a:off x="163830" y="4542790"/>
              <a:ext cx="7654290" cy="35560"/>
            </a:xfrm>
            <a:custGeom>
              <a:avLst/>
              <a:gdLst/>
              <a:ahLst/>
              <a:cxnLst/>
              <a:rect l="l" t="t" r="r" b="b"/>
              <a:pathLst>
                <a:path w="7654290" h="35560">
                  <a:moveTo>
                    <a:pt x="0" y="0"/>
                  </a:moveTo>
                  <a:cubicBezTo>
                    <a:pt x="0" y="20320"/>
                    <a:pt x="16510" y="35560"/>
                    <a:pt x="35560" y="35560"/>
                  </a:cubicBezTo>
                  <a:lnTo>
                    <a:pt x="7618730" y="35560"/>
                  </a:lnTo>
                  <a:cubicBezTo>
                    <a:pt x="7639050" y="35560"/>
                    <a:pt x="7654290" y="19050"/>
                    <a:pt x="7654290" y="0"/>
                  </a:cubicBezTo>
                  <a:lnTo>
                    <a:pt x="0" y="0"/>
                  </a:lnTo>
                  <a:close/>
                </a:path>
              </a:pathLst>
            </a:custGeom>
            <a:solidFill>
              <a:srgbClr val="CCCCCC"/>
            </a:solidFill>
          </p:spPr>
          <p:txBody>
            <a:bodyPr/>
            <a:lstStyle/>
            <a:p>
              <a:endParaRPr lang="en-US"/>
            </a:p>
          </p:txBody>
        </p:sp>
        <p:sp>
          <p:nvSpPr>
            <p:cNvPr id="16" name="Freeform 16"/>
            <p:cNvSpPr/>
            <p:nvPr/>
          </p:nvSpPr>
          <p:spPr>
            <a:xfrm>
              <a:off x="962660" y="276860"/>
              <a:ext cx="6055360" cy="3789680"/>
            </a:xfrm>
            <a:custGeom>
              <a:avLst/>
              <a:gdLst/>
              <a:ahLst/>
              <a:cxnLst/>
              <a:rect l="l" t="t" r="r" b="b"/>
              <a:pathLst>
                <a:path w="6055360" h="3789680">
                  <a:moveTo>
                    <a:pt x="0" y="0"/>
                  </a:moveTo>
                  <a:lnTo>
                    <a:pt x="6055360" y="0"/>
                  </a:lnTo>
                  <a:lnTo>
                    <a:pt x="6055360" y="3789680"/>
                  </a:lnTo>
                  <a:lnTo>
                    <a:pt x="0" y="3789680"/>
                  </a:lnTo>
                  <a:close/>
                </a:path>
              </a:pathLst>
            </a:custGeom>
            <a:blipFill>
              <a:blip r:embed="rId2"/>
              <a:stretch>
                <a:fillRect t="-3228" b="-3228"/>
              </a:stretch>
            </a:blipFill>
          </p:spPr>
          <p:txBody>
            <a:bodyPr/>
            <a:lstStyle/>
            <a:p>
              <a:endParaRPr lang="en-US"/>
            </a:p>
          </p:txBody>
        </p:sp>
      </p:grpSp>
      <p:sp>
        <p:nvSpPr>
          <p:cNvPr id="18" name="TextBox 18"/>
          <p:cNvSpPr txBox="1">
            <a:spLocks noGrp="1"/>
          </p:cNvSpPr>
          <p:nvPr>
            <p:ph type="title" idx="4294967295"/>
          </p:nvPr>
        </p:nvSpPr>
        <p:spPr>
          <a:xfrm>
            <a:off x="2432536" y="1549139"/>
            <a:ext cx="12577305" cy="109004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519"/>
              </a:lnSpc>
              <a:spcBef>
                <a:spcPts val="0"/>
              </a:spcBef>
              <a:spcAft>
                <a:spcPts val="0"/>
              </a:spcAft>
              <a:buClrTx/>
              <a:buSzTx/>
              <a:buFontTx/>
              <a:buNone/>
              <a:tabLst/>
              <a:defRPr/>
            </a:pPr>
            <a:r>
              <a:rPr kumimoji="0" lang="en-US" sz="7099" b="0" i="0" u="none" strike="noStrike" kern="1200" cap="none" spc="0" normalizeH="0" baseline="0" noProof="0" dirty="0">
                <a:ln>
                  <a:noFill/>
                </a:ln>
                <a:solidFill>
                  <a:srgbClr val="34495E"/>
                </a:solidFill>
                <a:effectLst/>
                <a:uLnTx/>
                <a:uFillTx/>
                <a:latin typeface="Century Gothic Paneuropean Heavy"/>
                <a:ea typeface="+mn-ea"/>
                <a:cs typeface="+mn-cs"/>
              </a:rPr>
              <a:t>QUESTIONS &amp; DISCUSSION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1903-31BA-6A1A-99F7-CB3958E944F2}"/>
              </a:ext>
            </a:extLst>
          </p:cNvPr>
          <p:cNvSpPr>
            <a:spLocks noGrp="1"/>
          </p:cNvSpPr>
          <p:nvPr>
            <p:ph type="title"/>
          </p:nvPr>
        </p:nvSpPr>
        <p:spPr>
          <a:xfrm>
            <a:off x="2506579" y="4000500"/>
            <a:ext cx="11895221" cy="1988345"/>
          </a:xfrm>
        </p:spPr>
        <p:txBody>
          <a:bodyPr/>
          <a:lstStyle/>
          <a:p>
            <a:pPr>
              <a:lnSpc>
                <a:spcPts val="7200"/>
              </a:lnSpc>
            </a:pPr>
            <a:r>
              <a:rPr lang="en-US" sz="6000" dirty="0">
                <a:solidFill>
                  <a:srgbClr val="34495E"/>
                </a:solidFill>
                <a:latin typeface="Century Gothic Paneuropean Heavy"/>
                <a:ea typeface="+mn-ea"/>
                <a:cs typeface="+mn-cs"/>
              </a:rPr>
              <a:t>Introduction to </a:t>
            </a:r>
            <a:r>
              <a:rPr lang="en-US" sz="6000" dirty="0" err="1">
                <a:solidFill>
                  <a:srgbClr val="34495E"/>
                </a:solidFill>
                <a:latin typeface="Century Gothic Paneuropean Heavy"/>
                <a:ea typeface="+mn-ea"/>
                <a:cs typeface="+mn-cs"/>
              </a:rPr>
              <a:t>eTools</a:t>
            </a:r>
            <a:endParaRPr lang="en-US" sz="6000" dirty="0">
              <a:solidFill>
                <a:srgbClr val="34495E"/>
              </a:solidFill>
              <a:latin typeface="Century Gothic Paneuropean Heavy"/>
              <a:ea typeface="+mn-ea"/>
              <a:cs typeface="+mn-cs"/>
            </a:endParaRPr>
          </a:p>
        </p:txBody>
      </p:sp>
    </p:spTree>
    <p:extLst>
      <p:ext uri="{BB962C8B-B14F-4D97-AF65-F5344CB8AC3E}">
        <p14:creationId xmlns:p14="http://schemas.microsoft.com/office/powerpoint/2010/main" val="489310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5C6C7D"/>
        </a:solidFill>
        <a:effectLst/>
      </p:bgPr>
    </p:bg>
    <p:spTree>
      <p:nvGrpSpPr>
        <p:cNvPr id="1" name=""/>
        <p:cNvGrpSpPr/>
        <p:nvPr/>
      </p:nvGrpSpPr>
      <p:grpSpPr>
        <a:xfrm>
          <a:off x="0" y="0"/>
          <a:ext cx="0" cy="0"/>
          <a:chOff x="0" y="0"/>
          <a:chExt cx="0" cy="0"/>
        </a:xfrm>
      </p:grpSpPr>
      <p:sp>
        <p:nvSpPr>
          <p:cNvPr id="2" name="Freeform 2" descr="Picture with 'Thank You&quot; text in the center of slide"/>
          <p:cNvSpPr/>
          <p:nvPr/>
        </p:nvSpPr>
        <p:spPr>
          <a:xfrm>
            <a:off x="85458" y="220173"/>
            <a:ext cx="18117084" cy="9846653"/>
          </a:xfrm>
          <a:custGeom>
            <a:avLst/>
            <a:gdLst/>
            <a:ahLst/>
            <a:cxnLst/>
            <a:rect l="l" t="t" r="r" b="b"/>
            <a:pathLst>
              <a:path w="18117084" h="9846653">
                <a:moveTo>
                  <a:pt x="0" y="0"/>
                </a:moveTo>
                <a:lnTo>
                  <a:pt x="18117084" y="0"/>
                </a:lnTo>
                <a:lnTo>
                  <a:pt x="18117084" y="9846654"/>
                </a:lnTo>
                <a:lnTo>
                  <a:pt x="0" y="9846654"/>
                </a:lnTo>
                <a:lnTo>
                  <a:pt x="0" y="0"/>
                </a:lnTo>
                <a:close/>
              </a:path>
            </a:pathLst>
          </a:custGeom>
          <a:blipFill>
            <a:blip r:embed="rId2">
              <a:alphaModFix amt="24000"/>
            </a:blip>
            <a:stretch>
              <a:fillRect t="-18997" b="-18997"/>
            </a:stretch>
          </a:blipFill>
        </p:spPr>
        <p:txBody>
          <a:bodyPr/>
          <a:lstStyle/>
          <a:p>
            <a:endParaRPr lang="en-US"/>
          </a:p>
        </p:txBody>
      </p:sp>
      <p:sp>
        <p:nvSpPr>
          <p:cNvPr id="3" name="TextBox 3"/>
          <p:cNvSpPr txBox="1">
            <a:spLocks noGrp="1"/>
          </p:cNvSpPr>
          <p:nvPr>
            <p:ph type="title" idx="4294967295"/>
          </p:nvPr>
        </p:nvSpPr>
        <p:spPr>
          <a:xfrm>
            <a:off x="4309195" y="3217447"/>
            <a:ext cx="9669610" cy="41170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6228"/>
              </a:lnSpc>
              <a:spcBef>
                <a:spcPts val="0"/>
              </a:spcBef>
              <a:spcAft>
                <a:spcPts val="0"/>
              </a:spcAft>
              <a:buClrTx/>
              <a:buSzTx/>
              <a:buFontTx/>
              <a:buNone/>
              <a:tabLst/>
              <a:defRPr/>
            </a:pPr>
            <a:r>
              <a:rPr kumimoji="0" lang="en-US" sz="13523" b="0" i="0" u="none" strike="noStrike" kern="1200" cap="none" spc="0" normalizeH="0" baseline="0" noProof="0" dirty="0">
                <a:ln>
                  <a:noFill/>
                </a:ln>
                <a:solidFill>
                  <a:srgbClr val="FFFFFF"/>
                </a:solidFill>
                <a:effectLst/>
                <a:uLnTx/>
                <a:uFillTx/>
                <a:latin typeface="Century Gothic Paneuropean Heavy"/>
                <a:ea typeface="+mn-ea"/>
                <a:cs typeface="+mn-cs"/>
              </a:rPr>
              <a:t>THANK YOU</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a:extLst>
              <a:ext uri="{FF2B5EF4-FFF2-40B4-BE49-F238E27FC236}">
                <a16:creationId xmlns:a16="http://schemas.microsoft.com/office/drawing/2014/main" id="{84DD3B43-DF60-58AB-B4D9-AA24689C923F}"/>
              </a:ext>
            </a:extLst>
          </p:cNvPr>
          <p:cNvSpPr txBox="1">
            <a:spLocks noGrp="1"/>
          </p:cNvSpPr>
          <p:nvPr>
            <p:ph type="title" idx="4294967295"/>
          </p:nvPr>
        </p:nvSpPr>
        <p:spPr>
          <a:xfrm>
            <a:off x="857250" y="571500"/>
            <a:ext cx="9067905" cy="9144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72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Introduction</a:t>
            </a:r>
          </a:p>
        </p:txBody>
      </p:sp>
      <p:grpSp>
        <p:nvGrpSpPr>
          <p:cNvPr id="4" name="Group 3">
            <a:extLst>
              <a:ext uri="{FF2B5EF4-FFF2-40B4-BE49-F238E27FC236}">
                <a16:creationId xmlns:a16="http://schemas.microsoft.com/office/drawing/2014/main" id="{7263CCB7-5E97-DDDF-59A7-72A6DA696939}"/>
              </a:ext>
              <a:ext uri="{C183D7F6-B498-43B3-948B-1728B52AA6E4}">
                <adec:decorative xmlns:adec="http://schemas.microsoft.com/office/drawing/2017/decorative" val="1"/>
              </a:ext>
            </a:extLst>
          </p:cNvPr>
          <p:cNvGrpSpPr/>
          <p:nvPr/>
        </p:nvGrpSpPr>
        <p:grpSpPr>
          <a:xfrm>
            <a:off x="861261" y="2196565"/>
            <a:ext cx="15087600" cy="5893870"/>
            <a:chOff x="857250" y="1634397"/>
            <a:chExt cx="10937875" cy="3201412"/>
          </a:xfrm>
        </p:grpSpPr>
        <p:sp>
          <p:nvSpPr>
            <p:cNvPr id="5" name="Freeform 8">
              <a:extLst>
                <a:ext uri="{FF2B5EF4-FFF2-40B4-BE49-F238E27FC236}">
                  <a16:creationId xmlns:a16="http://schemas.microsoft.com/office/drawing/2014/main" id="{58B85914-D1C5-BABE-B26D-D029C8FD85BD}"/>
                </a:ext>
              </a:extLst>
            </p:cNvPr>
            <p:cNvSpPr/>
            <p:nvPr/>
          </p:nvSpPr>
          <p:spPr>
            <a:xfrm>
              <a:off x="857250" y="1634397"/>
              <a:ext cx="705496" cy="631419"/>
            </a:xfrm>
            <a:custGeom>
              <a:avLst/>
              <a:gdLst/>
              <a:ahLst/>
              <a:cxnLst/>
              <a:rect l="l" t="t" r="r" b="b"/>
              <a:pathLst>
                <a:path w="705496" h="631419">
                  <a:moveTo>
                    <a:pt x="0" y="0"/>
                  </a:moveTo>
                  <a:lnTo>
                    <a:pt x="705496" y="0"/>
                  </a:lnTo>
                  <a:lnTo>
                    <a:pt x="705496" y="631419"/>
                  </a:lnTo>
                  <a:lnTo>
                    <a:pt x="0" y="6314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3600"/>
            </a:p>
          </p:txBody>
        </p:sp>
        <p:sp>
          <p:nvSpPr>
            <p:cNvPr id="6" name="Freeform 9">
              <a:extLst>
                <a:ext uri="{FF2B5EF4-FFF2-40B4-BE49-F238E27FC236}">
                  <a16:creationId xmlns:a16="http://schemas.microsoft.com/office/drawing/2014/main" id="{761549B8-DD0B-3FF0-1B60-BA510E60E712}"/>
                </a:ext>
              </a:extLst>
            </p:cNvPr>
            <p:cNvSpPr/>
            <p:nvPr/>
          </p:nvSpPr>
          <p:spPr>
            <a:xfrm>
              <a:off x="857250" y="4192132"/>
              <a:ext cx="705496" cy="631419"/>
            </a:xfrm>
            <a:custGeom>
              <a:avLst/>
              <a:gdLst/>
              <a:ahLst/>
              <a:cxnLst/>
              <a:rect l="l" t="t" r="r" b="b"/>
              <a:pathLst>
                <a:path w="705496" h="631419">
                  <a:moveTo>
                    <a:pt x="0" y="0"/>
                  </a:moveTo>
                  <a:lnTo>
                    <a:pt x="705496" y="0"/>
                  </a:lnTo>
                  <a:lnTo>
                    <a:pt x="705496" y="631419"/>
                  </a:lnTo>
                  <a:lnTo>
                    <a:pt x="0" y="6314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3600"/>
            </a:p>
          </p:txBody>
        </p:sp>
        <p:sp>
          <p:nvSpPr>
            <p:cNvPr id="8" name="TextBox 11">
              <a:extLst>
                <a:ext uri="{FF2B5EF4-FFF2-40B4-BE49-F238E27FC236}">
                  <a16:creationId xmlns:a16="http://schemas.microsoft.com/office/drawing/2014/main" id="{C345D752-0F50-46C9-F1EC-7C0ECB7A718D}"/>
                </a:ext>
              </a:extLst>
            </p:cNvPr>
            <p:cNvSpPr txBox="1"/>
            <p:nvPr/>
          </p:nvSpPr>
          <p:spPr>
            <a:xfrm>
              <a:off x="1906548" y="1823778"/>
              <a:ext cx="8610708" cy="503198"/>
            </a:xfrm>
            <a:prstGeom prst="rect">
              <a:avLst/>
            </a:prstGeom>
          </p:spPr>
          <p:txBody>
            <a:bodyPr lIns="0" tIns="0" rIns="0" bIns="0" rtlCol="0" anchor="t">
              <a:spAutoFit/>
            </a:bodyPr>
            <a:lstStyle/>
            <a:p>
              <a:pPr>
                <a:lnSpc>
                  <a:spcPts val="5159"/>
                </a:lnSpc>
              </a:pPr>
              <a:r>
                <a:rPr lang="en-US" sz="6600" dirty="0">
                  <a:solidFill>
                    <a:srgbClr val="34495E"/>
                  </a:solidFill>
                  <a:latin typeface="Century Gothic Paneuropean Bold"/>
                </a:rPr>
                <a:t>What are GSA </a:t>
              </a:r>
              <a:r>
                <a:rPr lang="en-US" sz="6600" dirty="0" err="1">
                  <a:solidFill>
                    <a:srgbClr val="34495E"/>
                  </a:solidFill>
                  <a:latin typeface="Century Gothic Paneuropean Bold"/>
                </a:rPr>
                <a:t>eTools</a:t>
              </a:r>
              <a:r>
                <a:rPr lang="en-US" sz="6600" dirty="0">
                  <a:solidFill>
                    <a:srgbClr val="34495E"/>
                  </a:solidFill>
                  <a:latin typeface="Century Gothic Paneuropean Bold"/>
                </a:rPr>
                <a:t>?</a:t>
              </a:r>
            </a:p>
          </p:txBody>
        </p:sp>
        <p:sp>
          <p:nvSpPr>
            <p:cNvPr id="9" name="TextBox 12">
              <a:extLst>
                <a:ext uri="{FF2B5EF4-FFF2-40B4-BE49-F238E27FC236}">
                  <a16:creationId xmlns:a16="http://schemas.microsoft.com/office/drawing/2014/main" id="{DE7687BB-5CDF-EC6A-37CE-98025E242269}"/>
                </a:ext>
              </a:extLst>
            </p:cNvPr>
            <p:cNvSpPr txBox="1"/>
            <p:nvPr/>
          </p:nvSpPr>
          <p:spPr>
            <a:xfrm>
              <a:off x="1906548" y="4332611"/>
              <a:ext cx="9888577" cy="503198"/>
            </a:xfrm>
            <a:prstGeom prst="rect">
              <a:avLst/>
            </a:prstGeom>
          </p:spPr>
          <p:txBody>
            <a:bodyPr lIns="0" tIns="0" rIns="0" bIns="0" rtlCol="0" anchor="t">
              <a:spAutoFit/>
            </a:bodyPr>
            <a:lstStyle/>
            <a:p>
              <a:pPr>
                <a:lnSpc>
                  <a:spcPts val="5159"/>
                </a:lnSpc>
              </a:pPr>
              <a:r>
                <a:rPr lang="en-US" sz="6600" dirty="0">
                  <a:solidFill>
                    <a:srgbClr val="34495E"/>
                  </a:solidFill>
                  <a:latin typeface="Century Gothic Paneuropean Bold"/>
                </a:rPr>
                <a:t>Benefits of using GSA’s </a:t>
              </a:r>
              <a:r>
                <a:rPr lang="en-US" sz="6600" dirty="0" err="1">
                  <a:solidFill>
                    <a:srgbClr val="34495E"/>
                  </a:solidFill>
                  <a:latin typeface="Century Gothic Paneuropean Bold"/>
                </a:rPr>
                <a:t>eTools</a:t>
              </a:r>
              <a:endParaRPr lang="en-US" sz="6600" dirty="0">
                <a:solidFill>
                  <a:srgbClr val="34495E"/>
                </a:solidFill>
                <a:latin typeface="Century Gothic Paneuropean Bold"/>
              </a:endParaRPr>
            </a:p>
          </p:txBody>
        </p:sp>
        <p:sp>
          <p:nvSpPr>
            <p:cNvPr id="2" name="Freeform 8">
              <a:extLst>
                <a:ext uri="{FF2B5EF4-FFF2-40B4-BE49-F238E27FC236}">
                  <a16:creationId xmlns:a16="http://schemas.microsoft.com/office/drawing/2014/main" id="{9B9D648E-F88E-26B7-1584-35F9024C67C9}"/>
                </a:ext>
              </a:extLst>
            </p:cNvPr>
            <p:cNvSpPr/>
            <p:nvPr/>
          </p:nvSpPr>
          <p:spPr>
            <a:xfrm>
              <a:off x="857250" y="2908502"/>
              <a:ext cx="705496" cy="631419"/>
            </a:xfrm>
            <a:custGeom>
              <a:avLst/>
              <a:gdLst/>
              <a:ahLst/>
              <a:cxnLst/>
              <a:rect l="l" t="t" r="r" b="b"/>
              <a:pathLst>
                <a:path w="705496" h="631419">
                  <a:moveTo>
                    <a:pt x="0" y="0"/>
                  </a:moveTo>
                  <a:lnTo>
                    <a:pt x="705496" y="0"/>
                  </a:lnTo>
                  <a:lnTo>
                    <a:pt x="705496" y="631419"/>
                  </a:lnTo>
                  <a:lnTo>
                    <a:pt x="0" y="6314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sz="3600"/>
            </a:p>
          </p:txBody>
        </p:sp>
        <p:sp>
          <p:nvSpPr>
            <p:cNvPr id="3" name="TextBox 11">
              <a:extLst>
                <a:ext uri="{FF2B5EF4-FFF2-40B4-BE49-F238E27FC236}">
                  <a16:creationId xmlns:a16="http://schemas.microsoft.com/office/drawing/2014/main" id="{10BEEDE6-0EAE-BC04-7871-E79B8EB81B9C}"/>
                </a:ext>
              </a:extLst>
            </p:cNvPr>
            <p:cNvSpPr txBox="1"/>
            <p:nvPr/>
          </p:nvSpPr>
          <p:spPr>
            <a:xfrm>
              <a:off x="1906548" y="3033882"/>
              <a:ext cx="9245339" cy="390184"/>
            </a:xfrm>
            <a:prstGeom prst="rect">
              <a:avLst/>
            </a:prstGeom>
          </p:spPr>
          <p:txBody>
            <a:bodyPr wrap="square" lIns="0" tIns="0" rIns="0" bIns="0" rtlCol="0" anchor="t">
              <a:spAutoFit/>
            </a:bodyPr>
            <a:lstStyle/>
            <a:p>
              <a:pPr>
                <a:lnSpc>
                  <a:spcPts val="5159"/>
                </a:lnSpc>
              </a:pPr>
              <a:r>
                <a:rPr lang="en-US" sz="6600" dirty="0">
                  <a:solidFill>
                    <a:srgbClr val="34495E"/>
                  </a:solidFill>
                  <a:latin typeface="Century Gothic Paneuropean Bold"/>
                </a:rPr>
                <a:t>Why are GSA </a:t>
              </a:r>
              <a:r>
                <a:rPr lang="en-US" sz="6600" dirty="0" err="1">
                  <a:solidFill>
                    <a:srgbClr val="34495E"/>
                  </a:solidFill>
                  <a:latin typeface="Century Gothic Paneuropean Bold"/>
                </a:rPr>
                <a:t>eTools</a:t>
              </a:r>
              <a:r>
                <a:rPr lang="en-US" sz="6600" dirty="0">
                  <a:solidFill>
                    <a:srgbClr val="34495E"/>
                  </a:solidFill>
                  <a:latin typeface="Century Gothic Paneuropean Bold"/>
                </a:rPr>
                <a:t> important?</a:t>
              </a:r>
            </a:p>
          </p:txBody>
        </p:sp>
      </p:grpSp>
    </p:spTree>
    <p:extLst>
      <p:ext uri="{BB962C8B-B14F-4D97-AF65-F5344CB8AC3E}">
        <p14:creationId xmlns:p14="http://schemas.microsoft.com/office/powerpoint/2010/main" val="3518939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F51FC-0184-06AC-1DB9-4DA6FEF15BA0}"/>
              </a:ext>
            </a:extLst>
          </p:cNvPr>
          <p:cNvSpPr>
            <a:spLocks noGrp="1"/>
          </p:cNvSpPr>
          <p:nvPr>
            <p:ph type="title"/>
          </p:nvPr>
        </p:nvSpPr>
        <p:spPr/>
        <p:txBody>
          <a:bodyPr/>
          <a:lstStyle/>
          <a:p>
            <a:pPr marL="0" marR="0" lvl="0" indent="0" defTabSz="914400" rtl="0" eaLnBrk="1" fontAlgn="auto" latinLnBrk="0" hangingPunct="1">
              <a:lnSpc>
                <a:spcPts val="7200"/>
              </a:lnSpc>
              <a:spcBef>
                <a:spcPts val="0"/>
              </a:spcBef>
              <a:spcAft>
                <a:spcPts val="0"/>
              </a:spcAft>
              <a:tabLst/>
              <a:defRPr/>
            </a:pP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GSA </a:t>
            </a:r>
            <a:r>
              <a:rPr kumimoji="0" lang="en-US" sz="6000" b="0" i="0" u="none" strike="noStrike" kern="1200" cap="none" spc="0" normalizeH="0" baseline="0" noProof="0" dirty="0" err="1">
                <a:ln>
                  <a:noFill/>
                </a:ln>
                <a:solidFill>
                  <a:srgbClr val="34495E"/>
                </a:solidFill>
                <a:effectLst/>
                <a:uLnTx/>
                <a:uFillTx/>
                <a:latin typeface="Century Gothic Paneuropean Heavy"/>
                <a:ea typeface="+mn-ea"/>
                <a:cs typeface="+mn-cs"/>
              </a:rPr>
              <a:t>eTools</a:t>
            </a:r>
            <a:r>
              <a:rPr kumimoji="0" lang="en-US" sz="6000" b="0" i="0" u="none" strike="noStrike" kern="1200" cap="none" spc="0" normalizeH="0" baseline="0" noProof="0" dirty="0">
                <a:ln>
                  <a:noFill/>
                </a:ln>
                <a:solidFill>
                  <a:srgbClr val="34495E"/>
                </a:solidFill>
                <a:effectLst/>
                <a:uLnTx/>
                <a:uFillTx/>
                <a:latin typeface="Century Gothic Paneuropean Heavy"/>
                <a:ea typeface="+mn-ea"/>
                <a:cs typeface="+mn-cs"/>
              </a:rPr>
              <a:t> Preview</a:t>
            </a:r>
            <a:endParaRPr lang="en-US" dirty="0"/>
          </a:p>
        </p:txBody>
      </p:sp>
      <p:pic>
        <p:nvPicPr>
          <p:cNvPr id="3" name="Picture 2">
            <a:extLst>
              <a:ext uri="{FF2B5EF4-FFF2-40B4-BE49-F238E27FC236}">
                <a16:creationId xmlns:a16="http://schemas.microsoft.com/office/drawing/2014/main" id="{3B5785BE-5EE1-34DA-C6A0-240B6198BC6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198297" y="2644169"/>
            <a:ext cx="3782085" cy="1439880"/>
          </a:xfrm>
          <a:prstGeom prst="rect">
            <a:avLst/>
          </a:prstGeom>
        </p:spPr>
      </p:pic>
      <p:pic>
        <p:nvPicPr>
          <p:cNvPr id="6" name="Picture 5">
            <a:extLst>
              <a:ext uri="{FF2B5EF4-FFF2-40B4-BE49-F238E27FC236}">
                <a16:creationId xmlns:a16="http://schemas.microsoft.com/office/drawing/2014/main" id="{A022BD27-C463-480D-C349-ACF0285044D6}"/>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329276" y="4516282"/>
            <a:ext cx="2099724" cy="1250179"/>
          </a:xfrm>
          <a:prstGeom prst="rect">
            <a:avLst/>
          </a:prstGeom>
        </p:spPr>
      </p:pic>
      <p:pic>
        <p:nvPicPr>
          <p:cNvPr id="7" name="Picture 6">
            <a:extLst>
              <a:ext uri="{FF2B5EF4-FFF2-40B4-BE49-F238E27FC236}">
                <a16:creationId xmlns:a16="http://schemas.microsoft.com/office/drawing/2014/main" id="{6A8B5051-1EDA-F308-3BE4-55EDFF979A1C}"/>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329276" y="6589462"/>
            <a:ext cx="2710685" cy="1482795"/>
          </a:xfrm>
          <a:prstGeom prst="rect">
            <a:avLst/>
          </a:prstGeom>
        </p:spPr>
      </p:pic>
      <p:sp>
        <p:nvSpPr>
          <p:cNvPr id="8" name="Picture Placeholder 2">
            <a:extLst>
              <a:ext uri="{FF2B5EF4-FFF2-40B4-BE49-F238E27FC236}">
                <a16:creationId xmlns:a16="http://schemas.microsoft.com/office/drawing/2014/main" id="{98B6F449-882B-0BBA-B666-3D4CB29D96A6}"/>
              </a:ext>
            </a:extLst>
          </p:cNvPr>
          <p:cNvSpPr txBox="1">
            <a:spLocks/>
          </p:cNvSpPr>
          <p:nvPr/>
        </p:nvSpPr>
        <p:spPr>
          <a:xfrm>
            <a:off x="4948298" y="2613482"/>
            <a:ext cx="10100292" cy="1679696"/>
          </a:xfrm>
          <a:prstGeom prst="rect">
            <a:avLst/>
          </a:prstGeom>
        </p:spPr>
        <p:txBody>
          <a:bodyPr vert="horz" lIns="91440" tIns="45720" rIns="91440" bIns="45720" rtlCol="0" anchor="ctr">
            <a:noAutofit/>
          </a:bodyPr>
          <a:lstStyle>
            <a:defPPr>
              <a:defRPr lang="en-US"/>
            </a:defPPr>
            <a:lvl1pPr marL="0" algn="l" defTabSz="914400" rtl="0" eaLnBrk="1" latinLnBrk="0" hangingPunct="1">
              <a:defRPr sz="18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dirty="0">
                <a:solidFill>
                  <a:schemeClr val="tx1"/>
                </a:solidFill>
              </a:rPr>
              <a:t>An online marketplace where buyers can search for and purchase products and services from GSA-approved vendors.</a:t>
            </a:r>
            <a:endParaRPr lang="en-US" sz="3200" b="1" dirty="0">
              <a:solidFill>
                <a:schemeClr val="tx1"/>
              </a:solidFill>
            </a:endParaRPr>
          </a:p>
        </p:txBody>
      </p:sp>
      <p:sp>
        <p:nvSpPr>
          <p:cNvPr id="9" name="Picture Placeholder 2">
            <a:extLst>
              <a:ext uri="{FF2B5EF4-FFF2-40B4-BE49-F238E27FC236}">
                <a16:creationId xmlns:a16="http://schemas.microsoft.com/office/drawing/2014/main" id="{6B72F8CD-4F3E-7538-3166-402AA35C177B}"/>
              </a:ext>
            </a:extLst>
          </p:cNvPr>
          <p:cNvSpPr txBox="1">
            <a:spLocks/>
          </p:cNvSpPr>
          <p:nvPr/>
        </p:nvSpPr>
        <p:spPr>
          <a:xfrm>
            <a:off x="4948298" y="4616815"/>
            <a:ext cx="10100292" cy="1439881"/>
          </a:xfrm>
          <a:prstGeom prst="rect">
            <a:avLst/>
          </a:prstGeom>
        </p:spPr>
        <p:txBody>
          <a:bodyPr vert="horz" lIns="91440" tIns="45720" rIns="91440" bIns="45720" rtlCol="0" anchor="ctr">
            <a:noAutofit/>
          </a:bodyPr>
          <a:lstStyle>
            <a:defPPr>
              <a:defRPr lang="en-US"/>
            </a:defPPr>
            <a:lvl1pPr algn="ctr">
              <a:defRPr sz="2800"/>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dirty="0"/>
              <a:t>A web-based procurement system that helps buyers create and manage purchase orders.</a:t>
            </a:r>
          </a:p>
        </p:txBody>
      </p:sp>
      <p:sp>
        <p:nvSpPr>
          <p:cNvPr id="10" name="Picture Placeholder 2">
            <a:extLst>
              <a:ext uri="{FF2B5EF4-FFF2-40B4-BE49-F238E27FC236}">
                <a16:creationId xmlns:a16="http://schemas.microsoft.com/office/drawing/2014/main" id="{453E2931-0452-B716-E2DC-CB84E2647A32}"/>
              </a:ext>
            </a:extLst>
          </p:cNvPr>
          <p:cNvSpPr txBox="1">
            <a:spLocks/>
          </p:cNvSpPr>
          <p:nvPr/>
        </p:nvSpPr>
        <p:spPr>
          <a:xfrm>
            <a:off x="4924235" y="6609682"/>
            <a:ext cx="10100292" cy="1482795"/>
          </a:xfrm>
          <a:prstGeom prst="rect">
            <a:avLst/>
          </a:prstGeom>
        </p:spPr>
        <p:txBody>
          <a:bodyPr vert="horz" lIns="91440" tIns="45720" rIns="91440" bIns="45720" rtlCol="0" anchor="ctr">
            <a:noAutofit/>
          </a:bodyPr>
          <a:lstStyle>
            <a:defPPr>
              <a:defRPr lang="en-US"/>
            </a:defPPr>
            <a:lvl1pPr algn="ct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r>
              <a:rPr lang="en-US" sz="3200" dirty="0"/>
              <a:t>A web-based procurement system that helps buyers create and manage purchase orders.</a:t>
            </a:r>
          </a:p>
        </p:txBody>
      </p:sp>
    </p:spTree>
    <p:extLst>
      <p:ext uri="{BB962C8B-B14F-4D97-AF65-F5344CB8AC3E}">
        <p14:creationId xmlns:p14="http://schemas.microsoft.com/office/powerpoint/2010/main" val="331912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4AA7D-2AFF-D792-12F4-1D33FB977545}"/>
              </a:ext>
            </a:extLst>
          </p:cNvPr>
          <p:cNvSpPr>
            <a:spLocks noGrp="1"/>
          </p:cNvSpPr>
          <p:nvPr>
            <p:ph type="title"/>
          </p:nvPr>
        </p:nvSpPr>
        <p:spPr>
          <a:xfrm>
            <a:off x="2152650" y="547688"/>
            <a:ext cx="13982700" cy="1988345"/>
          </a:xfrm>
        </p:spPr>
        <p:txBody>
          <a:bodyPr>
            <a:normAutofit/>
          </a:bodyPr>
          <a:lstStyle/>
          <a:p>
            <a:r>
              <a:rPr kumimoji="0" lang="en-US" sz="5400" b="0" i="0" u="none" strike="noStrike" kern="1200" cap="none" spc="0" normalizeH="0" baseline="0" noProof="0" dirty="0">
                <a:ln>
                  <a:noFill/>
                </a:ln>
                <a:solidFill>
                  <a:srgbClr val="34495E"/>
                </a:solidFill>
                <a:effectLst/>
                <a:uLnTx/>
                <a:uFillTx/>
                <a:latin typeface="Century Gothic Paneuropean Heavy"/>
                <a:ea typeface="+mn-ea"/>
                <a:cs typeface="+mn-cs"/>
              </a:rPr>
              <a:t>Why are GSA’s </a:t>
            </a:r>
            <a:r>
              <a:rPr kumimoji="0" lang="en-US" sz="5400" b="0" i="0" u="none" strike="noStrike" kern="1200" cap="none" spc="0" normalizeH="0" baseline="0" noProof="0" dirty="0" err="1">
                <a:ln>
                  <a:noFill/>
                </a:ln>
                <a:solidFill>
                  <a:srgbClr val="34495E"/>
                </a:solidFill>
                <a:effectLst/>
                <a:uLnTx/>
                <a:uFillTx/>
                <a:latin typeface="Century Gothic Paneuropean Heavy"/>
                <a:ea typeface="+mn-ea"/>
                <a:cs typeface="+mn-cs"/>
              </a:rPr>
              <a:t>eTools</a:t>
            </a:r>
            <a:r>
              <a:rPr kumimoji="0" lang="en-US" sz="5400" b="0" i="0" u="none" strike="noStrike" kern="1200" cap="none" spc="0" normalizeH="0" baseline="0" noProof="0" dirty="0">
                <a:ln>
                  <a:noFill/>
                </a:ln>
                <a:solidFill>
                  <a:srgbClr val="34495E"/>
                </a:solidFill>
                <a:effectLst/>
                <a:uLnTx/>
                <a:uFillTx/>
                <a:latin typeface="Century Gothic Paneuropean Heavy"/>
                <a:ea typeface="+mn-ea"/>
                <a:cs typeface="+mn-cs"/>
              </a:rPr>
              <a:t> Important?</a:t>
            </a:r>
            <a:endParaRPr lang="en-US" sz="5400" dirty="0"/>
          </a:p>
        </p:txBody>
      </p:sp>
      <p:sp>
        <p:nvSpPr>
          <p:cNvPr id="3" name="Text Placeholder 2">
            <a:extLst>
              <a:ext uri="{FF2B5EF4-FFF2-40B4-BE49-F238E27FC236}">
                <a16:creationId xmlns:a16="http://schemas.microsoft.com/office/drawing/2014/main" id="{2274ECBD-8267-3130-1C8C-4E002BFCC16E}"/>
              </a:ext>
            </a:extLst>
          </p:cNvPr>
          <p:cNvSpPr>
            <a:spLocks noGrp="1"/>
          </p:cNvSpPr>
          <p:nvPr>
            <p:ph type="body" sz="quarter" idx="13"/>
          </p:nvPr>
        </p:nvSpPr>
        <p:spPr>
          <a:xfrm>
            <a:off x="1257300" y="2536033"/>
            <a:ext cx="13356432" cy="6317456"/>
          </a:xfrm>
        </p:spPr>
        <p:txBody>
          <a:bodyPr>
            <a:normAutofit lnSpcReduction="10000"/>
          </a:bodyPr>
          <a:lstStyle/>
          <a:p>
            <a:pPr marL="0" indent="0">
              <a:buNone/>
            </a:pPr>
            <a:r>
              <a:rPr lang="en-US" sz="4800" dirty="0"/>
              <a:t>GSA </a:t>
            </a:r>
            <a:r>
              <a:rPr lang="en-US" sz="4800" dirty="0" err="1"/>
              <a:t>eTools</a:t>
            </a:r>
            <a:r>
              <a:rPr lang="en-US" sz="4800" dirty="0"/>
              <a:t> are important because they make it easier and more efficient for buyers and sellers to do business with the government.</a:t>
            </a:r>
          </a:p>
          <a:p>
            <a:pPr marL="0" indent="0">
              <a:buNone/>
            </a:pPr>
            <a:endParaRPr lang="en-US" sz="4800" dirty="0"/>
          </a:p>
          <a:p>
            <a:pPr marL="0" indent="0">
              <a:buNone/>
            </a:pPr>
            <a:r>
              <a:rPr lang="en-US" sz="4800" dirty="0"/>
              <a:t>The </a:t>
            </a:r>
            <a:r>
              <a:rPr lang="en-US" sz="4800" dirty="0" err="1"/>
              <a:t>eTools</a:t>
            </a:r>
            <a:r>
              <a:rPr lang="en-US" sz="4800" dirty="0"/>
              <a:t> provide a centralized platform for businesses to find and purchase products and services, and they also offer a variety of resources to help businesses comply with government regulations.</a:t>
            </a:r>
          </a:p>
          <a:p>
            <a:pPr marL="0" indent="0">
              <a:buNone/>
            </a:pPr>
            <a:endParaRPr lang="en-US" dirty="0"/>
          </a:p>
        </p:txBody>
      </p:sp>
      <p:pic>
        <p:nvPicPr>
          <p:cNvPr id="6" name="Picture Placeholder 5">
            <a:extLst>
              <a:ext uri="{FF2B5EF4-FFF2-40B4-BE49-F238E27FC236}">
                <a16:creationId xmlns:a16="http://schemas.microsoft.com/office/drawing/2014/main" id="{C79439E8-EDC0-D271-B15E-10C77EE513E8}"/>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174" r="12174"/>
          <a:stretch>
            <a:fillRect/>
          </a:stretch>
        </p:blipFill>
        <p:spPr>
          <a:xfrm>
            <a:off x="692700" y="687190"/>
            <a:ext cx="1129200" cy="1492642"/>
          </a:xfrm>
          <a:prstGeom prst="rect">
            <a:avLst/>
          </a:prstGeom>
        </p:spPr>
      </p:pic>
    </p:spTree>
    <p:extLst>
      <p:ext uri="{BB962C8B-B14F-4D97-AF65-F5344CB8AC3E}">
        <p14:creationId xmlns:p14="http://schemas.microsoft.com/office/powerpoint/2010/main" val="514719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Grp="1"/>
          </p:cNvSpPr>
          <p:nvPr>
            <p:ph type="title" idx="4294967295"/>
          </p:nvPr>
        </p:nvSpPr>
        <p:spPr>
          <a:xfrm>
            <a:off x="3430990" y="500813"/>
            <a:ext cx="10972786" cy="90948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559"/>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34495E"/>
                </a:solidFill>
                <a:effectLst/>
                <a:uLnTx/>
                <a:uFillTx/>
                <a:latin typeface="Century Gothic Paneuropean Heavy"/>
                <a:ea typeface="+mn-ea"/>
                <a:cs typeface="+mn-cs"/>
              </a:rPr>
              <a:t>Benefits of GSA’s </a:t>
            </a:r>
            <a:r>
              <a:rPr kumimoji="0" lang="en-US" sz="5400" b="0" i="0" u="none" strike="noStrike" kern="1200" cap="none" spc="0" normalizeH="0" baseline="0" noProof="0" dirty="0" err="1">
                <a:ln>
                  <a:noFill/>
                </a:ln>
                <a:solidFill>
                  <a:srgbClr val="34495E"/>
                </a:solidFill>
                <a:effectLst/>
                <a:uLnTx/>
                <a:uFillTx/>
                <a:latin typeface="Century Gothic Paneuropean Heavy"/>
                <a:ea typeface="+mn-ea"/>
                <a:cs typeface="+mn-cs"/>
              </a:rPr>
              <a:t>eTools</a:t>
            </a:r>
            <a:endParaRPr kumimoji="0" lang="en-US" sz="5400" b="0" i="0" u="none" strike="noStrike" kern="1200" cap="none" spc="0" normalizeH="0" baseline="0" noProof="0" dirty="0">
              <a:ln>
                <a:noFill/>
              </a:ln>
              <a:solidFill>
                <a:srgbClr val="34495E"/>
              </a:solidFill>
              <a:effectLst/>
              <a:uLnTx/>
              <a:uFillTx/>
              <a:latin typeface="Century Gothic Paneuropean Heavy"/>
              <a:ea typeface="+mn-ea"/>
              <a:cs typeface="+mn-cs"/>
            </a:endParaRPr>
          </a:p>
        </p:txBody>
      </p:sp>
      <p:grpSp>
        <p:nvGrpSpPr>
          <p:cNvPr id="3" name="Group 3" descr="Four blue boxes with white text that describes Convience, efficiency, compliance and value."/>
          <p:cNvGrpSpPr/>
          <p:nvPr/>
        </p:nvGrpSpPr>
        <p:grpSpPr>
          <a:xfrm>
            <a:off x="1151727" y="1714500"/>
            <a:ext cx="15984546" cy="6438089"/>
            <a:chOff x="0" y="564497"/>
            <a:chExt cx="21312729" cy="8584117"/>
          </a:xfrm>
        </p:grpSpPr>
        <p:sp>
          <p:nvSpPr>
            <p:cNvPr id="4" name="TextBox 4"/>
            <p:cNvSpPr txBox="1"/>
            <p:nvPr/>
          </p:nvSpPr>
          <p:spPr>
            <a:xfrm>
              <a:off x="644083" y="619231"/>
              <a:ext cx="3858131" cy="756617"/>
            </a:xfrm>
            <a:prstGeom prst="rect">
              <a:avLst/>
            </a:prstGeom>
          </p:spPr>
          <p:txBody>
            <a:bodyPr lIns="0" tIns="0" rIns="0" bIns="0" rtlCol="0" anchor="t">
              <a:spAutoFit/>
            </a:bodyPr>
            <a:lstStyle/>
            <a:p>
              <a:pPr algn="ctr">
                <a:lnSpc>
                  <a:spcPts val="4799"/>
                </a:lnSpc>
              </a:pPr>
              <a:r>
                <a:rPr lang="en-US" sz="3200" spc="-79" dirty="0">
                  <a:solidFill>
                    <a:srgbClr val="000000"/>
                  </a:solidFill>
                  <a:latin typeface="Century Gothic Paneuropean Bold"/>
                </a:rPr>
                <a:t>Convenience</a:t>
              </a:r>
            </a:p>
          </p:txBody>
        </p:sp>
        <p:grpSp>
          <p:nvGrpSpPr>
            <p:cNvPr id="5" name="Group 5"/>
            <p:cNvGrpSpPr/>
            <p:nvPr/>
          </p:nvGrpSpPr>
          <p:grpSpPr>
            <a:xfrm>
              <a:off x="0" y="1544808"/>
              <a:ext cx="5146298" cy="7602180"/>
              <a:chOff x="0" y="-47625"/>
              <a:chExt cx="1016553" cy="1501665"/>
            </a:xfrm>
          </p:grpSpPr>
          <p:sp>
            <p:nvSpPr>
              <p:cNvPr id="6" name="Freeform 6"/>
              <p:cNvSpPr/>
              <p:nvPr/>
            </p:nvSpPr>
            <p:spPr>
              <a:xfrm>
                <a:off x="0" y="0"/>
                <a:ext cx="1016553" cy="1454040"/>
              </a:xfrm>
              <a:custGeom>
                <a:avLst/>
                <a:gdLst/>
                <a:ahLst/>
                <a:cxnLst/>
                <a:rect l="l" t="t" r="r" b="b"/>
                <a:pathLst>
                  <a:path w="1016553" h="1298027">
                    <a:moveTo>
                      <a:pt x="0" y="0"/>
                    </a:moveTo>
                    <a:lnTo>
                      <a:pt x="1016553" y="0"/>
                    </a:lnTo>
                    <a:lnTo>
                      <a:pt x="1016553" y="1298027"/>
                    </a:lnTo>
                    <a:lnTo>
                      <a:pt x="0" y="1298027"/>
                    </a:lnTo>
                    <a:close/>
                  </a:path>
                </a:pathLst>
              </a:custGeom>
              <a:solidFill>
                <a:srgbClr val="5C6C7D"/>
              </a:solidFill>
            </p:spPr>
            <p:txBody>
              <a:bodyPr/>
              <a:lstStyle/>
              <a:p>
                <a:endParaRPr lang="en-US"/>
              </a:p>
            </p:txBody>
          </p:sp>
          <p:sp>
            <p:nvSpPr>
              <p:cNvPr id="7" name="TextBox 7"/>
              <p:cNvSpPr txBox="1"/>
              <p:nvPr/>
            </p:nvSpPr>
            <p:spPr>
              <a:xfrm>
                <a:off x="0" y="-47625"/>
                <a:ext cx="1016553" cy="1172131"/>
              </a:xfrm>
              <a:prstGeom prst="rect">
                <a:avLst/>
              </a:prstGeom>
            </p:spPr>
            <p:txBody>
              <a:bodyPr lIns="50800" tIns="50800" rIns="50800" bIns="50800" rtlCol="0" anchor="ctr"/>
              <a:lstStyle/>
              <a:p>
                <a:pPr algn="ctr">
                  <a:lnSpc>
                    <a:spcPts val="3359"/>
                  </a:lnSpc>
                </a:pPr>
                <a:endParaRPr/>
              </a:p>
            </p:txBody>
          </p:sp>
        </p:grpSp>
        <p:sp>
          <p:nvSpPr>
            <p:cNvPr id="8" name="TextBox 8"/>
            <p:cNvSpPr txBox="1"/>
            <p:nvPr/>
          </p:nvSpPr>
          <p:spPr>
            <a:xfrm>
              <a:off x="0" y="1998700"/>
              <a:ext cx="4845502" cy="6027290"/>
            </a:xfrm>
            <a:prstGeom prst="rect">
              <a:avLst/>
            </a:prstGeom>
          </p:spPr>
          <p:txBody>
            <a:bodyPr lIns="0" tIns="0" rIns="0" bIns="0" rtlCol="0" anchor="t">
              <a:spAutoFit/>
            </a:bodyPr>
            <a:lstStyle/>
            <a:p>
              <a:pPr marL="367028" lvl="1">
                <a:lnSpc>
                  <a:spcPts val="5099"/>
                </a:lnSpc>
              </a:pPr>
              <a:r>
                <a:rPr lang="en-US" sz="3200" dirty="0">
                  <a:solidFill>
                    <a:srgbClr val="FFFFFF"/>
                  </a:solidFill>
                  <a:latin typeface="Century Gothic Paneuropean"/>
                </a:rPr>
                <a:t>Businesses can search for and purchase products and services online, 24 hours a day, 7 days a week. </a:t>
              </a:r>
            </a:p>
          </p:txBody>
        </p:sp>
        <p:sp>
          <p:nvSpPr>
            <p:cNvPr id="9" name="TextBox 9"/>
            <p:cNvSpPr txBox="1"/>
            <p:nvPr/>
          </p:nvSpPr>
          <p:spPr>
            <a:xfrm>
              <a:off x="16321715" y="610784"/>
              <a:ext cx="4254058" cy="756617"/>
            </a:xfrm>
            <a:prstGeom prst="rect">
              <a:avLst/>
            </a:prstGeom>
          </p:spPr>
          <p:txBody>
            <a:bodyPr lIns="0" tIns="0" rIns="0" bIns="0" rtlCol="0" anchor="t">
              <a:spAutoFit/>
            </a:bodyPr>
            <a:lstStyle>
              <a:defPPr>
                <a:defRPr lang="en-US"/>
              </a:defPPr>
              <a:lvl1pPr algn="ctr">
                <a:lnSpc>
                  <a:spcPts val="4799"/>
                </a:lnSpc>
                <a:spcBef>
                  <a:spcPct val="0"/>
                </a:spcBef>
                <a:defRPr sz="3200" spc="-79">
                  <a:solidFill>
                    <a:srgbClr val="000000"/>
                  </a:solidFill>
                  <a:latin typeface="Century Gothic Paneuropean Bold"/>
                </a:defRPr>
              </a:lvl1pPr>
            </a:lstStyle>
            <a:p>
              <a:r>
                <a:rPr lang="en-US" dirty="0"/>
                <a:t>Value</a:t>
              </a:r>
            </a:p>
          </p:txBody>
        </p:sp>
        <p:grpSp>
          <p:nvGrpSpPr>
            <p:cNvPr id="10" name="Group 10"/>
            <p:cNvGrpSpPr/>
            <p:nvPr/>
          </p:nvGrpSpPr>
          <p:grpSpPr>
            <a:xfrm>
              <a:off x="16166431" y="1546434"/>
              <a:ext cx="5146298" cy="7600555"/>
              <a:chOff x="0" y="-47625"/>
              <a:chExt cx="1016553" cy="1501344"/>
            </a:xfrm>
          </p:grpSpPr>
          <p:sp>
            <p:nvSpPr>
              <p:cNvPr id="11" name="Freeform 11"/>
              <p:cNvSpPr/>
              <p:nvPr/>
            </p:nvSpPr>
            <p:spPr>
              <a:xfrm>
                <a:off x="0" y="0"/>
                <a:ext cx="1016553" cy="1453719"/>
              </a:xfrm>
              <a:custGeom>
                <a:avLst/>
                <a:gdLst/>
                <a:ahLst/>
                <a:cxnLst/>
                <a:rect l="l" t="t" r="r" b="b"/>
                <a:pathLst>
                  <a:path w="1016553" h="1298027">
                    <a:moveTo>
                      <a:pt x="0" y="0"/>
                    </a:moveTo>
                    <a:lnTo>
                      <a:pt x="1016553" y="0"/>
                    </a:lnTo>
                    <a:lnTo>
                      <a:pt x="1016553" y="1298027"/>
                    </a:lnTo>
                    <a:lnTo>
                      <a:pt x="0" y="1298027"/>
                    </a:lnTo>
                    <a:close/>
                  </a:path>
                </a:pathLst>
              </a:custGeom>
              <a:solidFill>
                <a:srgbClr val="5C6C7D"/>
              </a:solidFill>
            </p:spPr>
            <p:txBody>
              <a:bodyPr/>
              <a:lstStyle/>
              <a:p>
                <a:endParaRPr lang="en-US"/>
              </a:p>
            </p:txBody>
          </p:sp>
          <p:sp>
            <p:nvSpPr>
              <p:cNvPr id="12" name="TextBox 12"/>
              <p:cNvSpPr txBox="1"/>
              <p:nvPr/>
            </p:nvSpPr>
            <p:spPr>
              <a:xfrm>
                <a:off x="0" y="-47625"/>
                <a:ext cx="1016553" cy="1345652"/>
              </a:xfrm>
              <a:prstGeom prst="rect">
                <a:avLst/>
              </a:prstGeom>
            </p:spPr>
            <p:txBody>
              <a:bodyPr lIns="50800" tIns="50800" rIns="50800" bIns="50800" rtlCol="0" anchor="ctr"/>
              <a:lstStyle/>
              <a:p>
                <a:pPr algn="ctr">
                  <a:lnSpc>
                    <a:spcPts val="3359"/>
                  </a:lnSpc>
                </a:pPr>
                <a:endParaRPr/>
              </a:p>
            </p:txBody>
          </p:sp>
        </p:grpSp>
        <p:sp>
          <p:nvSpPr>
            <p:cNvPr id="13" name="TextBox 13"/>
            <p:cNvSpPr txBox="1"/>
            <p:nvPr/>
          </p:nvSpPr>
          <p:spPr>
            <a:xfrm>
              <a:off x="16406465" y="2036342"/>
              <a:ext cx="4666228" cy="5150811"/>
            </a:xfrm>
            <a:prstGeom prst="rect">
              <a:avLst/>
            </a:prstGeom>
          </p:spPr>
          <p:txBody>
            <a:bodyPr lIns="0" tIns="0" rIns="0" bIns="0" rtlCol="0" anchor="t">
              <a:spAutoFit/>
            </a:bodyPr>
            <a:lstStyle/>
            <a:p>
              <a:pPr marL="0" lvl="1">
                <a:lnSpc>
                  <a:spcPts val="5099"/>
                </a:lnSpc>
              </a:pPr>
              <a:r>
                <a:rPr lang="en-US" sz="3100" dirty="0">
                  <a:solidFill>
                    <a:srgbClr val="FFFFFF"/>
                  </a:solidFill>
                  <a:latin typeface="Century Gothic Paneuropean"/>
                </a:rPr>
                <a:t>The </a:t>
              </a:r>
              <a:r>
                <a:rPr lang="en-US" sz="3100" dirty="0" err="1">
                  <a:solidFill>
                    <a:srgbClr val="FFFFFF"/>
                  </a:solidFill>
                  <a:latin typeface="Century Gothic Paneuropean"/>
                </a:rPr>
                <a:t>eTools</a:t>
              </a:r>
              <a:r>
                <a:rPr lang="en-US" sz="3100" dirty="0">
                  <a:solidFill>
                    <a:srgbClr val="FFFFFF"/>
                  </a:solidFill>
                  <a:latin typeface="Century Gothic Paneuropean"/>
                </a:rPr>
                <a:t> offer a wide range of products and services at competitive prices.</a:t>
              </a:r>
            </a:p>
          </p:txBody>
        </p:sp>
        <p:grpSp>
          <p:nvGrpSpPr>
            <p:cNvPr id="14" name="Group 14"/>
            <p:cNvGrpSpPr/>
            <p:nvPr/>
          </p:nvGrpSpPr>
          <p:grpSpPr>
            <a:xfrm>
              <a:off x="5426609" y="1546434"/>
              <a:ext cx="5146298" cy="7602180"/>
              <a:chOff x="0" y="-47625"/>
              <a:chExt cx="1016553" cy="1501665"/>
            </a:xfrm>
          </p:grpSpPr>
          <p:sp>
            <p:nvSpPr>
              <p:cNvPr id="15" name="Freeform 15"/>
              <p:cNvSpPr/>
              <p:nvPr/>
            </p:nvSpPr>
            <p:spPr>
              <a:xfrm>
                <a:off x="0" y="0"/>
                <a:ext cx="1016553" cy="1454040"/>
              </a:xfrm>
              <a:custGeom>
                <a:avLst/>
                <a:gdLst/>
                <a:ahLst/>
                <a:cxnLst/>
                <a:rect l="l" t="t" r="r" b="b"/>
                <a:pathLst>
                  <a:path w="1016553" h="1298027">
                    <a:moveTo>
                      <a:pt x="0" y="0"/>
                    </a:moveTo>
                    <a:lnTo>
                      <a:pt x="1016553" y="0"/>
                    </a:lnTo>
                    <a:lnTo>
                      <a:pt x="1016553" y="1298027"/>
                    </a:lnTo>
                    <a:lnTo>
                      <a:pt x="0" y="1298027"/>
                    </a:lnTo>
                    <a:close/>
                  </a:path>
                </a:pathLst>
              </a:custGeom>
              <a:solidFill>
                <a:srgbClr val="5C6C7D"/>
              </a:solidFill>
            </p:spPr>
            <p:txBody>
              <a:bodyPr/>
              <a:lstStyle/>
              <a:p>
                <a:endParaRPr lang="en-US"/>
              </a:p>
            </p:txBody>
          </p:sp>
          <p:sp>
            <p:nvSpPr>
              <p:cNvPr id="16" name="TextBox 16"/>
              <p:cNvSpPr txBox="1"/>
              <p:nvPr/>
            </p:nvSpPr>
            <p:spPr>
              <a:xfrm>
                <a:off x="0" y="-47625"/>
                <a:ext cx="1016553" cy="1345652"/>
              </a:xfrm>
              <a:prstGeom prst="rect">
                <a:avLst/>
              </a:prstGeom>
            </p:spPr>
            <p:txBody>
              <a:bodyPr lIns="50800" tIns="50800" rIns="50800" bIns="50800" rtlCol="0" anchor="ctr"/>
              <a:lstStyle/>
              <a:p>
                <a:pPr algn="ctr">
                  <a:lnSpc>
                    <a:spcPts val="3359"/>
                  </a:lnSpc>
                </a:pPr>
                <a:endParaRPr/>
              </a:p>
            </p:txBody>
          </p:sp>
        </p:grpSp>
        <p:sp>
          <p:nvSpPr>
            <p:cNvPr id="17" name="TextBox 17"/>
            <p:cNvSpPr txBox="1"/>
            <p:nvPr/>
          </p:nvSpPr>
          <p:spPr>
            <a:xfrm>
              <a:off x="5344511" y="1997074"/>
              <a:ext cx="5009698" cy="6027289"/>
            </a:xfrm>
            <a:prstGeom prst="rect">
              <a:avLst/>
            </a:prstGeom>
          </p:spPr>
          <p:txBody>
            <a:bodyPr lIns="0" tIns="0" rIns="0" bIns="0" rtlCol="0" anchor="t">
              <a:spAutoFit/>
            </a:bodyPr>
            <a:lstStyle/>
            <a:p>
              <a:pPr marL="367028" lvl="1">
                <a:lnSpc>
                  <a:spcPts val="5099"/>
                </a:lnSpc>
                <a:spcBef>
                  <a:spcPct val="0"/>
                </a:spcBef>
              </a:pPr>
              <a:r>
                <a:rPr lang="en-US" sz="3200" dirty="0">
                  <a:solidFill>
                    <a:srgbClr val="FFFFFF"/>
                  </a:solidFill>
                  <a:latin typeface="Century Gothic Paneuropean"/>
                </a:rPr>
                <a:t>The </a:t>
              </a:r>
              <a:r>
                <a:rPr lang="en-US" sz="3200" dirty="0" err="1">
                  <a:solidFill>
                    <a:srgbClr val="FFFFFF"/>
                  </a:solidFill>
                  <a:latin typeface="Century Gothic Paneuropean"/>
                </a:rPr>
                <a:t>eTools</a:t>
              </a:r>
              <a:r>
                <a:rPr lang="en-US" sz="3200" dirty="0">
                  <a:solidFill>
                    <a:srgbClr val="FFFFFF"/>
                  </a:solidFill>
                  <a:latin typeface="Century Gothic Paneuropean"/>
                </a:rPr>
                <a:t> can help businesses save time and money by streamlining the procurement process. </a:t>
              </a:r>
              <a:endParaRPr lang="en-US" sz="3200" u="none" strike="noStrike" dirty="0">
                <a:solidFill>
                  <a:srgbClr val="FFFFFF"/>
                </a:solidFill>
                <a:latin typeface="Century Gothic Paneuropean"/>
              </a:endParaRPr>
            </a:p>
          </p:txBody>
        </p:sp>
        <p:sp>
          <p:nvSpPr>
            <p:cNvPr id="18" name="TextBox 18"/>
            <p:cNvSpPr txBox="1"/>
            <p:nvPr/>
          </p:nvSpPr>
          <p:spPr>
            <a:xfrm>
              <a:off x="5606823" y="564497"/>
              <a:ext cx="4494564" cy="756617"/>
            </a:xfrm>
            <a:prstGeom prst="rect">
              <a:avLst/>
            </a:prstGeom>
          </p:spPr>
          <p:txBody>
            <a:bodyPr lIns="0" tIns="0" rIns="0" bIns="0" rtlCol="0" anchor="t">
              <a:spAutoFit/>
            </a:bodyPr>
            <a:lstStyle/>
            <a:p>
              <a:pPr lvl="0" indent="0" algn="ctr">
                <a:lnSpc>
                  <a:spcPts val="4799"/>
                </a:lnSpc>
                <a:spcBef>
                  <a:spcPct val="0"/>
                </a:spcBef>
              </a:pPr>
              <a:r>
                <a:rPr lang="en-US" sz="3200" spc="-79" dirty="0">
                  <a:solidFill>
                    <a:srgbClr val="000000"/>
                  </a:solidFill>
                  <a:latin typeface="Century Gothic Paneuropean Bold"/>
                </a:rPr>
                <a:t>Efficiency</a:t>
              </a:r>
            </a:p>
          </p:txBody>
        </p:sp>
        <p:grpSp>
          <p:nvGrpSpPr>
            <p:cNvPr id="19" name="Group 19"/>
            <p:cNvGrpSpPr/>
            <p:nvPr/>
          </p:nvGrpSpPr>
          <p:grpSpPr>
            <a:xfrm>
              <a:off x="10771120" y="1546434"/>
              <a:ext cx="5146298" cy="7602180"/>
              <a:chOff x="0" y="-47625"/>
              <a:chExt cx="1016553" cy="1501665"/>
            </a:xfrm>
          </p:grpSpPr>
          <p:sp>
            <p:nvSpPr>
              <p:cNvPr id="20" name="Freeform 20"/>
              <p:cNvSpPr/>
              <p:nvPr/>
            </p:nvSpPr>
            <p:spPr>
              <a:xfrm>
                <a:off x="0" y="0"/>
                <a:ext cx="1016553" cy="1454040"/>
              </a:xfrm>
              <a:custGeom>
                <a:avLst/>
                <a:gdLst/>
                <a:ahLst/>
                <a:cxnLst/>
                <a:rect l="l" t="t" r="r" b="b"/>
                <a:pathLst>
                  <a:path w="1016553" h="1298027">
                    <a:moveTo>
                      <a:pt x="0" y="0"/>
                    </a:moveTo>
                    <a:lnTo>
                      <a:pt x="1016553" y="0"/>
                    </a:lnTo>
                    <a:lnTo>
                      <a:pt x="1016553" y="1298027"/>
                    </a:lnTo>
                    <a:lnTo>
                      <a:pt x="0" y="1298027"/>
                    </a:lnTo>
                    <a:close/>
                  </a:path>
                </a:pathLst>
              </a:custGeom>
              <a:solidFill>
                <a:srgbClr val="5C6C7D"/>
              </a:solidFill>
            </p:spPr>
            <p:txBody>
              <a:bodyPr/>
              <a:lstStyle/>
              <a:p>
                <a:endParaRPr lang="en-US"/>
              </a:p>
            </p:txBody>
          </p:sp>
          <p:sp>
            <p:nvSpPr>
              <p:cNvPr id="21" name="TextBox 21"/>
              <p:cNvSpPr txBox="1"/>
              <p:nvPr/>
            </p:nvSpPr>
            <p:spPr>
              <a:xfrm>
                <a:off x="0" y="-47625"/>
                <a:ext cx="1016553" cy="1345652"/>
              </a:xfrm>
              <a:prstGeom prst="rect">
                <a:avLst/>
              </a:prstGeom>
            </p:spPr>
            <p:txBody>
              <a:bodyPr lIns="50800" tIns="50800" rIns="50800" bIns="50800" rtlCol="0" anchor="ctr"/>
              <a:lstStyle/>
              <a:p>
                <a:pPr algn="ctr">
                  <a:lnSpc>
                    <a:spcPts val="3359"/>
                  </a:lnSpc>
                </a:pPr>
                <a:endParaRPr/>
              </a:p>
            </p:txBody>
          </p:sp>
        </p:grpSp>
        <p:sp>
          <p:nvSpPr>
            <p:cNvPr id="22" name="TextBox 22"/>
            <p:cNvSpPr txBox="1"/>
            <p:nvPr/>
          </p:nvSpPr>
          <p:spPr>
            <a:xfrm>
              <a:off x="10774759" y="2003577"/>
              <a:ext cx="5142659" cy="6894877"/>
            </a:xfrm>
            <a:prstGeom prst="rect">
              <a:avLst/>
            </a:prstGeom>
          </p:spPr>
          <p:txBody>
            <a:bodyPr wrap="square" lIns="0" tIns="0" rIns="0" bIns="0" rtlCol="0" anchor="t">
              <a:spAutoFit/>
            </a:bodyPr>
            <a:lstStyle/>
            <a:p>
              <a:pPr marL="367028" lvl="1" algn="l">
                <a:lnSpc>
                  <a:spcPts val="5099"/>
                </a:lnSpc>
              </a:pPr>
              <a:r>
                <a:rPr lang="en-US" sz="3100" u="none" strike="noStrike" dirty="0">
                  <a:solidFill>
                    <a:srgbClr val="FFFFFF"/>
                  </a:solidFill>
                  <a:latin typeface="Century Gothic Paneuropean"/>
                </a:rPr>
                <a:t>The </a:t>
              </a:r>
              <a:r>
                <a:rPr lang="en-US" sz="3100" u="none" strike="noStrike" dirty="0" err="1">
                  <a:solidFill>
                    <a:srgbClr val="FFFFFF"/>
                  </a:solidFill>
                  <a:latin typeface="Century Gothic Paneuropean"/>
                </a:rPr>
                <a:t>eTools</a:t>
              </a:r>
              <a:r>
                <a:rPr lang="en-US" sz="3100" u="none" strike="noStrike" dirty="0">
                  <a:solidFill>
                    <a:srgbClr val="FFFFFF"/>
                  </a:solidFill>
                  <a:latin typeface="Century Gothic Paneuropean"/>
                </a:rPr>
                <a:t> provide businesses with the resources they need to comply with government regulations. </a:t>
              </a:r>
            </a:p>
          </p:txBody>
        </p:sp>
        <p:sp>
          <p:nvSpPr>
            <p:cNvPr id="23" name="TextBox 23"/>
            <p:cNvSpPr txBox="1"/>
            <p:nvPr/>
          </p:nvSpPr>
          <p:spPr>
            <a:xfrm>
              <a:off x="10958903" y="614787"/>
              <a:ext cx="4770732" cy="756617"/>
            </a:xfrm>
            <a:prstGeom prst="rect">
              <a:avLst/>
            </a:prstGeom>
          </p:spPr>
          <p:txBody>
            <a:bodyPr lIns="0" tIns="0" rIns="0" bIns="0" rtlCol="0" anchor="t">
              <a:spAutoFit/>
            </a:bodyPr>
            <a:lstStyle/>
            <a:p>
              <a:pPr algn="ctr">
                <a:lnSpc>
                  <a:spcPts val="4799"/>
                </a:lnSpc>
                <a:spcBef>
                  <a:spcPct val="0"/>
                </a:spcBef>
              </a:pPr>
              <a:r>
                <a:rPr lang="en-US" sz="3200" spc="-79" dirty="0">
                  <a:solidFill>
                    <a:srgbClr val="000000"/>
                  </a:solidFill>
                  <a:latin typeface="Century Gothic Paneuropean Bold"/>
                </a:rPr>
                <a:t>Compliance</a:t>
              </a:r>
            </a:p>
          </p:txBody>
        </p:sp>
      </p:grpSp>
      <p:sp>
        <p:nvSpPr>
          <p:cNvPr id="32" name="TextBox 32">
            <a:extLst>
              <a:ext uri="{C183D7F6-B498-43B3-948B-1728B52AA6E4}">
                <adec:decorative xmlns:adec="http://schemas.microsoft.com/office/drawing/2017/decorative" val="1"/>
              </a:ext>
            </a:extLst>
          </p:cNvPr>
          <p:cNvSpPr txBox="1"/>
          <p:nvPr/>
        </p:nvSpPr>
        <p:spPr>
          <a:xfrm rot="16706460">
            <a:off x="11815733" y="-7728325"/>
            <a:ext cx="2943503" cy="13407379"/>
          </a:xfrm>
          <a:prstGeom prst="rect">
            <a:avLst/>
          </a:prstGeom>
        </p:spPr>
        <p:txBody>
          <a:bodyPr lIns="50800" tIns="50800" rIns="50800" bIns="50800" rtlCol="0" anchor="ctr"/>
          <a:lstStyle/>
          <a:p>
            <a:pPr algn="ctr">
              <a:lnSpc>
                <a:spcPts val="2520"/>
              </a:lnSpc>
            </a:pPr>
            <a:endParaRPr/>
          </a:p>
        </p:txBody>
      </p:sp>
    </p:spTree>
    <p:extLst>
      <p:ext uri="{BB962C8B-B14F-4D97-AF65-F5344CB8AC3E}">
        <p14:creationId xmlns:p14="http://schemas.microsoft.com/office/powerpoint/2010/main" val="3305993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C1903-31BA-6A1A-99F7-CB3958E944F2}"/>
              </a:ext>
            </a:extLst>
          </p:cNvPr>
          <p:cNvSpPr>
            <a:spLocks noGrp="1"/>
          </p:cNvSpPr>
          <p:nvPr>
            <p:ph type="title"/>
          </p:nvPr>
        </p:nvSpPr>
        <p:spPr>
          <a:xfrm>
            <a:off x="2506579" y="4000500"/>
            <a:ext cx="11895221" cy="1988345"/>
          </a:xfrm>
        </p:spPr>
        <p:txBody>
          <a:bodyPr/>
          <a:lstStyle/>
          <a:p>
            <a:pPr>
              <a:lnSpc>
                <a:spcPts val="7200"/>
              </a:lnSpc>
            </a:pPr>
            <a:r>
              <a:rPr lang="en-US" sz="6000" dirty="0">
                <a:solidFill>
                  <a:srgbClr val="34495E"/>
                </a:solidFill>
                <a:latin typeface="Century Gothic Paneuropean Heavy"/>
                <a:ea typeface="+mn-ea"/>
                <a:cs typeface="+mn-cs"/>
              </a:rPr>
              <a:t>GSA Advantage</a:t>
            </a:r>
          </a:p>
        </p:txBody>
      </p:sp>
      <p:pic>
        <p:nvPicPr>
          <p:cNvPr id="3" name="Picture 2">
            <a:extLst>
              <a:ext uri="{FF2B5EF4-FFF2-40B4-BE49-F238E27FC236}">
                <a16:creationId xmlns:a16="http://schemas.microsoft.com/office/drawing/2014/main" id="{F704A0F1-8DEC-2AEA-2DFC-D3FBFEBF8B8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4114800" y="5990850"/>
            <a:ext cx="2581173" cy="982680"/>
          </a:xfrm>
          <a:prstGeom prst="rect">
            <a:avLst/>
          </a:prstGeom>
        </p:spPr>
      </p:pic>
    </p:spTree>
    <p:extLst>
      <p:ext uri="{BB962C8B-B14F-4D97-AF65-F5344CB8AC3E}">
        <p14:creationId xmlns:p14="http://schemas.microsoft.com/office/powerpoint/2010/main" val="417338004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79453B5-58D2-41AD-AF05-E702F0494D14}" vid="{47171352-768B-49DC-8141-DDFEF37789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155</TotalTime>
  <Words>3051</Words>
  <Application>Microsoft Office PowerPoint</Application>
  <PresentationFormat>Custom</PresentationFormat>
  <Paragraphs>254</Paragraphs>
  <Slides>40</Slides>
  <Notes>21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Century Gothic Paneuropean</vt:lpstr>
      <vt:lpstr>Wingdings</vt:lpstr>
      <vt:lpstr>Century Gothic Paneuropean Bold</vt:lpstr>
      <vt:lpstr>Arial</vt:lpstr>
      <vt:lpstr>Century Gothic</vt:lpstr>
      <vt:lpstr>Calibri</vt:lpstr>
      <vt:lpstr>Century Gothic Paneuropean Heavy</vt:lpstr>
      <vt:lpstr>Aptos</vt:lpstr>
      <vt:lpstr>Office Theme</vt:lpstr>
      <vt:lpstr>Office Theme</vt:lpstr>
      <vt:lpstr>GSA eTools  Dr. Shana Nicholson Director of Grant Projects and Community Development</vt:lpstr>
      <vt:lpstr>AGENDA</vt:lpstr>
      <vt:lpstr>Presenter Introduction</vt:lpstr>
      <vt:lpstr>Introduction to eTools</vt:lpstr>
      <vt:lpstr>Introduction</vt:lpstr>
      <vt:lpstr>GSA eTools Preview</vt:lpstr>
      <vt:lpstr>Why are GSA’s eTools Important?</vt:lpstr>
      <vt:lpstr>Benefits of GSA’s eTools</vt:lpstr>
      <vt:lpstr>GSA Advantage</vt:lpstr>
      <vt:lpstr>GSA Advantage Discussion</vt:lpstr>
      <vt:lpstr>What is GSA Advantage?</vt:lpstr>
      <vt:lpstr>How to Use GSA Advantage?  Step 1: </vt:lpstr>
      <vt:lpstr>How to Use GSA Advantage?   Step 2</vt:lpstr>
      <vt:lpstr>How to Use GSA Advantage?   Step 3</vt:lpstr>
      <vt:lpstr>GSA Advantage- Types of Products and Services</vt:lpstr>
      <vt:lpstr>Benefits of GSA Advantage</vt:lpstr>
      <vt:lpstr>GSA eBuy</vt:lpstr>
      <vt:lpstr>GSA eBuy Discussion</vt:lpstr>
      <vt:lpstr>What is GSA eBuy?</vt:lpstr>
      <vt:lpstr>How to Use GSA eBuy?</vt:lpstr>
      <vt:lpstr>How to Use GSA eBuy?   Step 2</vt:lpstr>
      <vt:lpstr>How to Use GSA eBuy?   Step 3</vt:lpstr>
      <vt:lpstr>How to Use GSA eBuy?   Step 4</vt:lpstr>
      <vt:lpstr>Benefits of GSA eBuy</vt:lpstr>
      <vt:lpstr>GSA eLibrary</vt:lpstr>
      <vt:lpstr>GSA eLibrary Discussion</vt:lpstr>
      <vt:lpstr>What is GSA eLibrary?</vt:lpstr>
      <vt:lpstr>How to Use GSA eLibrary?</vt:lpstr>
      <vt:lpstr>Searching GSA eLibrary</vt:lpstr>
      <vt:lpstr>Searching by contract vehicle</vt:lpstr>
      <vt:lpstr>Searching for partners</vt:lpstr>
      <vt:lpstr>Research tools in eLibrary</vt:lpstr>
      <vt:lpstr>Other GSA eLibrary Resources</vt:lpstr>
      <vt:lpstr>Benefits of GSA eLibrary</vt:lpstr>
      <vt:lpstr>Resources</vt:lpstr>
      <vt:lpstr>Resources for GSA eTools Support</vt:lpstr>
      <vt:lpstr>GSA Training Program</vt:lpstr>
      <vt:lpstr>Contact Information</vt:lpstr>
      <vt:lpstr>QUESTIONS &amp; DISCUSSION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Shana</dc:creator>
  <cp:lastModifiedBy>YolandaGJohnson</cp:lastModifiedBy>
  <cp:revision>4</cp:revision>
  <dcterms:created xsi:type="dcterms:W3CDTF">2006-08-16T00:00:00Z</dcterms:created>
  <dcterms:modified xsi:type="dcterms:W3CDTF">2024-05-30T17:31:47Z</dcterms:modified>
  <dc:identifier>DAGCmR_ZtOk</dc:identifier>
</cp:coreProperties>
</file>