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22"/>
  </p:notesMasterIdLst>
  <p:sldIdLst>
    <p:sldId id="257" r:id="rId3"/>
    <p:sldId id="2765" r:id="rId4"/>
    <p:sldId id="2766" r:id="rId5"/>
    <p:sldId id="2720" r:id="rId6"/>
    <p:sldId id="258" r:id="rId7"/>
    <p:sldId id="2815" r:id="rId8"/>
    <p:sldId id="2784" r:id="rId9"/>
    <p:sldId id="2731" r:id="rId10"/>
    <p:sldId id="2756" r:id="rId11"/>
    <p:sldId id="2824" r:id="rId12"/>
    <p:sldId id="2785" r:id="rId13"/>
    <p:sldId id="2786" r:id="rId14"/>
    <p:sldId id="2816" r:id="rId15"/>
    <p:sldId id="2817" r:id="rId16"/>
    <p:sldId id="2813" r:id="rId17"/>
    <p:sldId id="2787" r:id="rId18"/>
    <p:sldId id="2825" r:id="rId19"/>
    <p:sldId id="2717" r:id="rId20"/>
    <p:sldId id="27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9" autoAdjust="0"/>
    <p:restoredTop sz="96357" autoAdjust="0"/>
  </p:normalViewPr>
  <p:slideViewPr>
    <p:cSldViewPr snapToGrid="0">
      <p:cViewPr varScale="1">
        <p:scale>
          <a:sx n="110" d="100"/>
          <a:sy n="110" d="100"/>
        </p:scale>
        <p:origin x="630"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BF3D04-B45E-4BA1-83D8-8DC24C43F830}" type="doc">
      <dgm:prSet loTypeId="urn:microsoft.com/office/officeart/2005/8/layout/hProcess9" loCatId="process" qsTypeId="urn:microsoft.com/office/officeart/2005/8/quickstyle/simple1" qsCatId="simple" csTypeId="urn:microsoft.com/office/officeart/2005/8/colors/accent4_3" csCatId="accent4" phldr="1"/>
      <dgm:spPr/>
    </dgm:pt>
    <dgm:pt modelId="{915D3B4A-1EFA-402B-BEC9-866D6943A665}">
      <dgm:prSet phldrT="[Text]"/>
      <dgm:spPr>
        <a:solidFill>
          <a:schemeClr val="bg2"/>
        </a:solidFill>
      </dgm:spPr>
      <dgm:t>
        <a:bodyPr/>
        <a:lstStyle/>
        <a:p>
          <a:r>
            <a:rPr lang="en-US" b="1" dirty="0"/>
            <a:t>Application Submitted – Dashboard will update</a:t>
          </a:r>
        </a:p>
      </dgm:t>
    </dgm:pt>
    <dgm:pt modelId="{7BE1E29F-E72D-43E2-9D50-D7DE05F3FC02}" type="parTrans" cxnId="{FF9E6F7D-14E6-4C45-8204-D36FCE8D7522}">
      <dgm:prSet/>
      <dgm:spPr/>
      <dgm:t>
        <a:bodyPr/>
        <a:lstStyle/>
        <a:p>
          <a:endParaRPr lang="en-US"/>
        </a:p>
      </dgm:t>
    </dgm:pt>
    <dgm:pt modelId="{9FE2082A-A3CE-43C9-A080-45630C78272E}" type="sibTrans" cxnId="{FF9E6F7D-14E6-4C45-8204-D36FCE8D7522}">
      <dgm:prSet/>
      <dgm:spPr/>
      <dgm:t>
        <a:bodyPr/>
        <a:lstStyle/>
        <a:p>
          <a:endParaRPr lang="en-US"/>
        </a:p>
      </dgm:t>
    </dgm:pt>
    <dgm:pt modelId="{6E2A0A2B-F118-431C-B358-BD27FD6323DC}">
      <dgm:prSet phldrT="[Text]"/>
      <dgm:spPr>
        <a:solidFill>
          <a:srgbClr val="C00000"/>
        </a:solidFill>
      </dgm:spPr>
      <dgm:t>
        <a:bodyPr/>
        <a:lstStyle/>
        <a:p>
          <a:r>
            <a:rPr lang="en-US" b="1" dirty="0"/>
            <a:t>SBA will notify you of a complete, sufficient application package within 15 days.*</a:t>
          </a:r>
        </a:p>
      </dgm:t>
    </dgm:pt>
    <dgm:pt modelId="{D0B8BD71-0B8B-4935-B5C1-89B23F614161}" type="parTrans" cxnId="{BC498769-5607-49A9-8BDB-37D636722393}">
      <dgm:prSet/>
      <dgm:spPr/>
      <dgm:t>
        <a:bodyPr/>
        <a:lstStyle/>
        <a:p>
          <a:endParaRPr lang="en-US"/>
        </a:p>
      </dgm:t>
    </dgm:pt>
    <dgm:pt modelId="{7977A848-AB96-47C4-89B4-0B1514FAAC5A}" type="sibTrans" cxnId="{BC498769-5607-49A9-8BDB-37D636722393}">
      <dgm:prSet/>
      <dgm:spPr/>
      <dgm:t>
        <a:bodyPr/>
        <a:lstStyle/>
        <a:p>
          <a:endParaRPr lang="en-US"/>
        </a:p>
      </dgm:t>
    </dgm:pt>
    <dgm:pt modelId="{6FE06265-7600-4C84-BEF4-3899D93F300F}">
      <dgm:prSet phldrT="[Text]"/>
      <dgm:spPr>
        <a:solidFill>
          <a:srgbClr val="002E6D"/>
        </a:solidFill>
      </dgm:spPr>
      <dgm:t>
        <a:bodyPr/>
        <a:lstStyle/>
        <a:p>
          <a:r>
            <a:rPr lang="en-US" b="1" dirty="0"/>
            <a:t>SBA will make determination within 90 calendar days after a receipt of a complete application, when applicable.</a:t>
          </a:r>
        </a:p>
      </dgm:t>
      <dgm:extLst>
        <a:ext uri="{E40237B7-FDA0-4F09-8148-C483321AD2D9}">
          <dgm14:cNvPr xmlns:dgm14="http://schemas.microsoft.com/office/drawing/2010/diagram" id="0" name="" descr="Three boxes with a blue arrow in the background&#10;Application Submitted – Dashboard will update&#10;SBA will notify you of a complete, sufficient application package within 15 days.*&#10;SBA will make determination within 90 calendar days after a receipt of a complete application, when applicable."/>
        </a:ext>
      </dgm:extLst>
    </dgm:pt>
    <dgm:pt modelId="{AE54FE2F-E8A7-41FB-B968-61583FA88A04}" type="parTrans" cxnId="{274B97D0-A494-4C3D-AD2E-9F0EEB8F7CA2}">
      <dgm:prSet/>
      <dgm:spPr/>
      <dgm:t>
        <a:bodyPr/>
        <a:lstStyle/>
        <a:p>
          <a:endParaRPr lang="en-US"/>
        </a:p>
      </dgm:t>
    </dgm:pt>
    <dgm:pt modelId="{806AE324-0343-4520-892B-3C0F3A435F48}" type="sibTrans" cxnId="{274B97D0-A494-4C3D-AD2E-9F0EEB8F7CA2}">
      <dgm:prSet/>
      <dgm:spPr/>
      <dgm:t>
        <a:bodyPr/>
        <a:lstStyle/>
        <a:p>
          <a:endParaRPr lang="en-US"/>
        </a:p>
      </dgm:t>
    </dgm:pt>
    <dgm:pt modelId="{3CAC5248-EDD9-4EF4-BDB5-37FFAA212F01}" type="pres">
      <dgm:prSet presAssocID="{07BF3D04-B45E-4BA1-83D8-8DC24C43F830}" presName="CompostProcess" presStyleCnt="0">
        <dgm:presLayoutVars>
          <dgm:dir/>
          <dgm:resizeHandles val="exact"/>
        </dgm:presLayoutVars>
      </dgm:prSet>
      <dgm:spPr/>
    </dgm:pt>
    <dgm:pt modelId="{CAE12DE5-B057-46B0-8F09-E5FE77CC81AD}" type="pres">
      <dgm:prSet presAssocID="{07BF3D04-B45E-4BA1-83D8-8DC24C43F830}" presName="arrow" presStyleLbl="bgShp" presStyleIdx="0" presStyleCnt="1" custLinFactNeighborX="1628" custLinFactNeighborY="-346"/>
      <dgm:spPr>
        <a:ln>
          <a:solidFill>
            <a:schemeClr val="accent1">
              <a:lumMod val="75000"/>
            </a:schemeClr>
          </a:solidFill>
        </a:ln>
      </dgm:spPr>
    </dgm:pt>
    <dgm:pt modelId="{03B285B5-CE73-4A9E-B513-DDA6D309A23D}" type="pres">
      <dgm:prSet presAssocID="{07BF3D04-B45E-4BA1-83D8-8DC24C43F830}" presName="linearProcess" presStyleCnt="0"/>
      <dgm:spPr/>
    </dgm:pt>
    <dgm:pt modelId="{AA37170B-31C2-4376-8C95-F081A175C4A7}" type="pres">
      <dgm:prSet presAssocID="{915D3B4A-1EFA-402B-BEC9-866D6943A665}" presName="textNode" presStyleLbl="node1" presStyleIdx="0" presStyleCnt="3">
        <dgm:presLayoutVars>
          <dgm:bulletEnabled val="1"/>
        </dgm:presLayoutVars>
      </dgm:prSet>
      <dgm:spPr/>
    </dgm:pt>
    <dgm:pt modelId="{3E398C2A-16AC-4879-9190-7CAF5CD7B993}" type="pres">
      <dgm:prSet presAssocID="{9FE2082A-A3CE-43C9-A080-45630C78272E}" presName="sibTrans" presStyleCnt="0"/>
      <dgm:spPr/>
    </dgm:pt>
    <dgm:pt modelId="{D4D4FF41-0106-4582-8E3E-15F2770F1E82}" type="pres">
      <dgm:prSet presAssocID="{6E2A0A2B-F118-431C-B358-BD27FD6323DC}" presName="textNode" presStyleLbl="node1" presStyleIdx="1" presStyleCnt="3">
        <dgm:presLayoutVars>
          <dgm:bulletEnabled val="1"/>
        </dgm:presLayoutVars>
      </dgm:prSet>
      <dgm:spPr/>
    </dgm:pt>
    <dgm:pt modelId="{A88AAD86-FA08-4AC3-8801-0F82761C2DF9}" type="pres">
      <dgm:prSet presAssocID="{7977A848-AB96-47C4-89B4-0B1514FAAC5A}" presName="sibTrans" presStyleCnt="0"/>
      <dgm:spPr/>
    </dgm:pt>
    <dgm:pt modelId="{561A11DD-3E77-43BD-B15B-E48864A239B9}" type="pres">
      <dgm:prSet presAssocID="{6FE06265-7600-4C84-BEF4-3899D93F300F}" presName="textNode" presStyleLbl="node1" presStyleIdx="2" presStyleCnt="3">
        <dgm:presLayoutVars>
          <dgm:bulletEnabled val="1"/>
        </dgm:presLayoutVars>
      </dgm:prSet>
      <dgm:spPr/>
    </dgm:pt>
  </dgm:ptLst>
  <dgm:cxnLst>
    <dgm:cxn modelId="{BC498769-5607-49A9-8BDB-37D636722393}" srcId="{07BF3D04-B45E-4BA1-83D8-8DC24C43F830}" destId="{6E2A0A2B-F118-431C-B358-BD27FD6323DC}" srcOrd="1" destOrd="0" parTransId="{D0B8BD71-0B8B-4935-B5C1-89B23F614161}" sibTransId="{7977A848-AB96-47C4-89B4-0B1514FAAC5A}"/>
    <dgm:cxn modelId="{70820075-06AE-4367-BBE2-EEDD0AE400A2}" type="presOf" srcId="{07BF3D04-B45E-4BA1-83D8-8DC24C43F830}" destId="{3CAC5248-EDD9-4EF4-BDB5-37FFAA212F01}" srcOrd="0" destOrd="0" presId="urn:microsoft.com/office/officeart/2005/8/layout/hProcess9"/>
    <dgm:cxn modelId="{52C6127C-AAFD-4B2A-9DE2-60FD59EAD895}" type="presOf" srcId="{6E2A0A2B-F118-431C-B358-BD27FD6323DC}" destId="{D4D4FF41-0106-4582-8E3E-15F2770F1E82}" srcOrd="0" destOrd="0" presId="urn:microsoft.com/office/officeart/2005/8/layout/hProcess9"/>
    <dgm:cxn modelId="{FF9E6F7D-14E6-4C45-8204-D36FCE8D7522}" srcId="{07BF3D04-B45E-4BA1-83D8-8DC24C43F830}" destId="{915D3B4A-1EFA-402B-BEC9-866D6943A665}" srcOrd="0" destOrd="0" parTransId="{7BE1E29F-E72D-43E2-9D50-D7DE05F3FC02}" sibTransId="{9FE2082A-A3CE-43C9-A080-45630C78272E}"/>
    <dgm:cxn modelId="{0482ADBB-BF2D-475E-8243-976DAA75DF4B}" type="presOf" srcId="{6FE06265-7600-4C84-BEF4-3899D93F300F}" destId="{561A11DD-3E77-43BD-B15B-E48864A239B9}" srcOrd="0" destOrd="0" presId="urn:microsoft.com/office/officeart/2005/8/layout/hProcess9"/>
    <dgm:cxn modelId="{274B97D0-A494-4C3D-AD2E-9F0EEB8F7CA2}" srcId="{07BF3D04-B45E-4BA1-83D8-8DC24C43F830}" destId="{6FE06265-7600-4C84-BEF4-3899D93F300F}" srcOrd="2" destOrd="0" parTransId="{AE54FE2F-E8A7-41FB-B968-61583FA88A04}" sibTransId="{806AE324-0343-4520-892B-3C0F3A435F48}"/>
    <dgm:cxn modelId="{B8E87FD2-16E1-4DBC-AA19-6CA974E9BEA1}" type="presOf" srcId="{915D3B4A-1EFA-402B-BEC9-866D6943A665}" destId="{AA37170B-31C2-4376-8C95-F081A175C4A7}" srcOrd="0" destOrd="0" presId="urn:microsoft.com/office/officeart/2005/8/layout/hProcess9"/>
    <dgm:cxn modelId="{F76132BE-0B69-43EE-907C-AFDA77BC3D6D}" type="presParOf" srcId="{3CAC5248-EDD9-4EF4-BDB5-37FFAA212F01}" destId="{CAE12DE5-B057-46B0-8F09-E5FE77CC81AD}" srcOrd="0" destOrd="0" presId="urn:microsoft.com/office/officeart/2005/8/layout/hProcess9"/>
    <dgm:cxn modelId="{350E008D-B29C-498A-98AE-47E91A36946F}" type="presParOf" srcId="{3CAC5248-EDD9-4EF4-BDB5-37FFAA212F01}" destId="{03B285B5-CE73-4A9E-B513-DDA6D309A23D}" srcOrd="1" destOrd="0" presId="urn:microsoft.com/office/officeart/2005/8/layout/hProcess9"/>
    <dgm:cxn modelId="{619A477A-E0A7-4DDB-9490-354754BC4841}" type="presParOf" srcId="{03B285B5-CE73-4A9E-B513-DDA6D309A23D}" destId="{AA37170B-31C2-4376-8C95-F081A175C4A7}" srcOrd="0" destOrd="0" presId="urn:microsoft.com/office/officeart/2005/8/layout/hProcess9"/>
    <dgm:cxn modelId="{985666B2-2FB4-45FC-927F-4531D355C464}" type="presParOf" srcId="{03B285B5-CE73-4A9E-B513-DDA6D309A23D}" destId="{3E398C2A-16AC-4879-9190-7CAF5CD7B993}" srcOrd="1" destOrd="0" presId="urn:microsoft.com/office/officeart/2005/8/layout/hProcess9"/>
    <dgm:cxn modelId="{AF91A108-1BD9-4E92-A9C9-457B7288AA93}" type="presParOf" srcId="{03B285B5-CE73-4A9E-B513-DDA6D309A23D}" destId="{D4D4FF41-0106-4582-8E3E-15F2770F1E82}" srcOrd="2" destOrd="0" presId="urn:microsoft.com/office/officeart/2005/8/layout/hProcess9"/>
    <dgm:cxn modelId="{7492C5D7-51BC-4FFB-94CD-6CFC3C748BC5}" type="presParOf" srcId="{03B285B5-CE73-4A9E-B513-DDA6D309A23D}" destId="{A88AAD86-FA08-4AC3-8801-0F82761C2DF9}" srcOrd="3" destOrd="0" presId="urn:microsoft.com/office/officeart/2005/8/layout/hProcess9"/>
    <dgm:cxn modelId="{03E845FF-AD8B-479F-BD57-C7EB5EFD6706}" type="presParOf" srcId="{03B285B5-CE73-4A9E-B513-DDA6D309A23D}" destId="{561A11DD-3E77-43BD-B15B-E48864A239B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FE8BF0-35D2-48B1-8582-35ACD76D4DF0}" type="doc">
      <dgm:prSet loTypeId="urn:microsoft.com/office/officeart/2005/8/layout/hChevron3" loCatId="process" qsTypeId="urn:microsoft.com/office/officeart/2005/8/quickstyle/simple1" qsCatId="simple" csTypeId="urn:microsoft.com/office/officeart/2005/8/colors/accent1_2" csCatId="accent1" phldr="1"/>
      <dgm:spPr/>
    </dgm:pt>
    <dgm:pt modelId="{DDEEA6E9-3399-4FD9-ABAE-B09492730D92}">
      <dgm:prSet phldrT="[Text]"/>
      <dgm:spPr/>
      <dgm:t>
        <a:bodyPr/>
        <a:lstStyle/>
        <a:p>
          <a:r>
            <a:rPr lang="en-US" dirty="0"/>
            <a:t>Submission of Application</a:t>
          </a:r>
        </a:p>
      </dgm:t>
    </dgm:pt>
    <dgm:pt modelId="{2EA21BB6-7F03-45EB-A483-3C5B9CC83AEC}" type="parTrans" cxnId="{23B939E0-9835-4FEB-9FCB-ED434EBEAB88}">
      <dgm:prSet/>
      <dgm:spPr/>
      <dgm:t>
        <a:bodyPr/>
        <a:lstStyle/>
        <a:p>
          <a:endParaRPr lang="en-US"/>
        </a:p>
      </dgm:t>
    </dgm:pt>
    <dgm:pt modelId="{9477E700-0130-4E65-BD4C-F235EBA2E42A}" type="sibTrans" cxnId="{23B939E0-9835-4FEB-9FCB-ED434EBEAB88}">
      <dgm:prSet/>
      <dgm:spPr/>
      <dgm:t>
        <a:bodyPr/>
        <a:lstStyle/>
        <a:p>
          <a:endParaRPr lang="en-US"/>
        </a:p>
      </dgm:t>
    </dgm:pt>
    <dgm:pt modelId="{7146546C-6F2D-4206-8AD5-2E867BF2D955}">
      <dgm:prSet phldrT="[Text]"/>
      <dgm:spPr>
        <a:solidFill>
          <a:schemeClr val="bg2"/>
        </a:solidFill>
      </dgm:spPr>
      <dgm:t>
        <a:bodyPr/>
        <a:lstStyle/>
        <a:p>
          <a:r>
            <a:rPr lang="en-US" dirty="0"/>
            <a:t>Screening</a:t>
          </a:r>
        </a:p>
      </dgm:t>
    </dgm:pt>
    <dgm:pt modelId="{056623C9-2F1B-4B7B-924D-7415863F4EA1}" type="parTrans" cxnId="{B84FBC9C-5D97-46C7-ABE9-72681F1B3409}">
      <dgm:prSet/>
      <dgm:spPr/>
      <dgm:t>
        <a:bodyPr/>
        <a:lstStyle/>
        <a:p>
          <a:endParaRPr lang="en-US"/>
        </a:p>
      </dgm:t>
    </dgm:pt>
    <dgm:pt modelId="{E4090A0E-4FD7-4027-9143-1F19C0DE1487}" type="sibTrans" cxnId="{B84FBC9C-5D97-46C7-ABE9-72681F1B3409}">
      <dgm:prSet/>
      <dgm:spPr/>
      <dgm:t>
        <a:bodyPr/>
        <a:lstStyle/>
        <a:p>
          <a:endParaRPr lang="en-US"/>
        </a:p>
      </dgm:t>
    </dgm:pt>
    <dgm:pt modelId="{94D43779-6706-4849-87B3-306693701A3F}">
      <dgm:prSet phldrT="[Text]"/>
      <dgm:spPr>
        <a:solidFill>
          <a:srgbClr val="C00000"/>
        </a:solidFill>
      </dgm:spPr>
      <dgm:t>
        <a:bodyPr/>
        <a:lstStyle/>
        <a:p>
          <a:r>
            <a:rPr lang="en-US" dirty="0"/>
            <a:t>Analyst Review</a:t>
          </a:r>
        </a:p>
      </dgm:t>
    </dgm:pt>
    <dgm:pt modelId="{338C1419-05C0-4C66-8449-08208FFCBCF4}" type="parTrans" cxnId="{354DBCFB-C3ED-4F78-9C67-C740B81F3B74}">
      <dgm:prSet/>
      <dgm:spPr/>
      <dgm:t>
        <a:bodyPr/>
        <a:lstStyle/>
        <a:p>
          <a:endParaRPr lang="en-US"/>
        </a:p>
      </dgm:t>
    </dgm:pt>
    <dgm:pt modelId="{C533AD46-CED9-4605-A680-6B8DA1C1D239}" type="sibTrans" cxnId="{354DBCFB-C3ED-4F78-9C67-C740B81F3B74}">
      <dgm:prSet/>
      <dgm:spPr/>
      <dgm:t>
        <a:bodyPr/>
        <a:lstStyle/>
        <a:p>
          <a:endParaRPr lang="en-US"/>
        </a:p>
      </dgm:t>
    </dgm:pt>
    <dgm:pt modelId="{F6CF6C4D-F966-4C48-8FFC-0940753589AE}">
      <dgm:prSet phldrT="[Text]"/>
      <dgm:spPr>
        <a:solidFill>
          <a:schemeClr val="tx2"/>
        </a:solidFill>
      </dgm:spPr>
      <dgm:t>
        <a:bodyPr/>
        <a:lstStyle/>
        <a:p>
          <a:r>
            <a:rPr lang="en-US" dirty="0"/>
            <a:t>Director Decision</a:t>
          </a:r>
        </a:p>
      </dgm:t>
      <dgm:extLst>
        <a:ext uri="{E40237B7-FDA0-4F09-8148-C483321AD2D9}">
          <dgm14:cNvPr xmlns:dgm14="http://schemas.microsoft.com/office/drawing/2010/diagram" id="0" name="" descr="Four arrows &#10;Submission of Application&#10;Screening&#10;Analyst Review&#10;Director Decision"/>
        </a:ext>
      </dgm:extLst>
    </dgm:pt>
    <dgm:pt modelId="{D86BA34B-234C-4B9C-86F4-B2312BC63AB8}" type="parTrans" cxnId="{CA4CBD35-7A99-48A0-8238-EB362E4BCAD9}">
      <dgm:prSet/>
      <dgm:spPr/>
      <dgm:t>
        <a:bodyPr/>
        <a:lstStyle/>
        <a:p>
          <a:endParaRPr lang="en-US"/>
        </a:p>
      </dgm:t>
    </dgm:pt>
    <dgm:pt modelId="{C037BD30-DA65-4108-BAA2-FD56219ED016}" type="sibTrans" cxnId="{CA4CBD35-7A99-48A0-8238-EB362E4BCAD9}">
      <dgm:prSet/>
      <dgm:spPr/>
      <dgm:t>
        <a:bodyPr/>
        <a:lstStyle/>
        <a:p>
          <a:endParaRPr lang="en-US"/>
        </a:p>
      </dgm:t>
    </dgm:pt>
    <dgm:pt modelId="{B37ABD90-BB9C-4699-A08A-65418CFDA661}" type="pres">
      <dgm:prSet presAssocID="{8AFE8BF0-35D2-48B1-8582-35ACD76D4DF0}" presName="Name0" presStyleCnt="0">
        <dgm:presLayoutVars>
          <dgm:dir/>
          <dgm:resizeHandles val="exact"/>
        </dgm:presLayoutVars>
      </dgm:prSet>
      <dgm:spPr/>
    </dgm:pt>
    <dgm:pt modelId="{32315D49-FAD4-4C70-9910-1A8519FCC9B7}" type="pres">
      <dgm:prSet presAssocID="{DDEEA6E9-3399-4FD9-ABAE-B09492730D92}" presName="parTxOnly" presStyleLbl="node1" presStyleIdx="0" presStyleCnt="4">
        <dgm:presLayoutVars>
          <dgm:bulletEnabled val="1"/>
        </dgm:presLayoutVars>
      </dgm:prSet>
      <dgm:spPr/>
    </dgm:pt>
    <dgm:pt modelId="{F59B86A6-086E-44E7-8A00-D670FD321EBE}" type="pres">
      <dgm:prSet presAssocID="{9477E700-0130-4E65-BD4C-F235EBA2E42A}" presName="parSpace" presStyleCnt="0"/>
      <dgm:spPr/>
    </dgm:pt>
    <dgm:pt modelId="{96C26769-3340-4EE0-B3A8-9B9EF152BF64}" type="pres">
      <dgm:prSet presAssocID="{7146546C-6F2D-4206-8AD5-2E867BF2D955}" presName="parTxOnly" presStyleLbl="node1" presStyleIdx="1" presStyleCnt="4">
        <dgm:presLayoutVars>
          <dgm:bulletEnabled val="1"/>
        </dgm:presLayoutVars>
      </dgm:prSet>
      <dgm:spPr/>
    </dgm:pt>
    <dgm:pt modelId="{9F213EA7-0774-4896-B371-81E1F5AF1532}" type="pres">
      <dgm:prSet presAssocID="{E4090A0E-4FD7-4027-9143-1F19C0DE1487}" presName="parSpace" presStyleCnt="0"/>
      <dgm:spPr/>
    </dgm:pt>
    <dgm:pt modelId="{B4EEE537-5258-4B1D-B515-A29B22E017D2}" type="pres">
      <dgm:prSet presAssocID="{94D43779-6706-4849-87B3-306693701A3F}" presName="parTxOnly" presStyleLbl="node1" presStyleIdx="2" presStyleCnt="4">
        <dgm:presLayoutVars>
          <dgm:bulletEnabled val="1"/>
        </dgm:presLayoutVars>
      </dgm:prSet>
      <dgm:spPr/>
    </dgm:pt>
    <dgm:pt modelId="{3E819E62-885A-42B2-9934-FAA310AB671E}" type="pres">
      <dgm:prSet presAssocID="{C533AD46-CED9-4605-A680-6B8DA1C1D239}" presName="parSpace" presStyleCnt="0"/>
      <dgm:spPr/>
    </dgm:pt>
    <dgm:pt modelId="{720059EB-88C3-47DE-AD2D-98CB0BA6465D}" type="pres">
      <dgm:prSet presAssocID="{F6CF6C4D-F966-4C48-8FFC-0940753589AE}" presName="parTxOnly" presStyleLbl="node1" presStyleIdx="3" presStyleCnt="4">
        <dgm:presLayoutVars>
          <dgm:bulletEnabled val="1"/>
        </dgm:presLayoutVars>
      </dgm:prSet>
      <dgm:spPr/>
    </dgm:pt>
  </dgm:ptLst>
  <dgm:cxnLst>
    <dgm:cxn modelId="{0839942C-B1EC-4D84-854F-39A4D277B6F3}" type="presOf" srcId="{8AFE8BF0-35D2-48B1-8582-35ACD76D4DF0}" destId="{B37ABD90-BB9C-4699-A08A-65418CFDA661}" srcOrd="0" destOrd="0" presId="urn:microsoft.com/office/officeart/2005/8/layout/hChevron3"/>
    <dgm:cxn modelId="{CA4CBD35-7A99-48A0-8238-EB362E4BCAD9}" srcId="{8AFE8BF0-35D2-48B1-8582-35ACD76D4DF0}" destId="{F6CF6C4D-F966-4C48-8FFC-0940753589AE}" srcOrd="3" destOrd="0" parTransId="{D86BA34B-234C-4B9C-86F4-B2312BC63AB8}" sibTransId="{C037BD30-DA65-4108-BAA2-FD56219ED016}"/>
    <dgm:cxn modelId="{5FCCAF6D-3E45-4B22-A3D8-47E4C2961DA4}" type="presOf" srcId="{7146546C-6F2D-4206-8AD5-2E867BF2D955}" destId="{96C26769-3340-4EE0-B3A8-9B9EF152BF64}" srcOrd="0" destOrd="0" presId="urn:microsoft.com/office/officeart/2005/8/layout/hChevron3"/>
    <dgm:cxn modelId="{74791858-DFBA-4849-8078-4C2845029530}" type="presOf" srcId="{DDEEA6E9-3399-4FD9-ABAE-B09492730D92}" destId="{32315D49-FAD4-4C70-9910-1A8519FCC9B7}" srcOrd="0" destOrd="0" presId="urn:microsoft.com/office/officeart/2005/8/layout/hChevron3"/>
    <dgm:cxn modelId="{46CF7F84-B377-4665-8A12-9892AF71EB8D}" type="presOf" srcId="{94D43779-6706-4849-87B3-306693701A3F}" destId="{B4EEE537-5258-4B1D-B515-A29B22E017D2}" srcOrd="0" destOrd="0" presId="urn:microsoft.com/office/officeart/2005/8/layout/hChevron3"/>
    <dgm:cxn modelId="{4FDB838E-6554-467A-85B8-7E59D64C8963}" type="presOf" srcId="{F6CF6C4D-F966-4C48-8FFC-0940753589AE}" destId="{720059EB-88C3-47DE-AD2D-98CB0BA6465D}" srcOrd="0" destOrd="0" presId="urn:microsoft.com/office/officeart/2005/8/layout/hChevron3"/>
    <dgm:cxn modelId="{B84FBC9C-5D97-46C7-ABE9-72681F1B3409}" srcId="{8AFE8BF0-35D2-48B1-8582-35ACD76D4DF0}" destId="{7146546C-6F2D-4206-8AD5-2E867BF2D955}" srcOrd="1" destOrd="0" parTransId="{056623C9-2F1B-4B7B-924D-7415863F4EA1}" sibTransId="{E4090A0E-4FD7-4027-9143-1F19C0DE1487}"/>
    <dgm:cxn modelId="{23B939E0-9835-4FEB-9FCB-ED434EBEAB88}" srcId="{8AFE8BF0-35D2-48B1-8582-35ACD76D4DF0}" destId="{DDEEA6E9-3399-4FD9-ABAE-B09492730D92}" srcOrd="0" destOrd="0" parTransId="{2EA21BB6-7F03-45EB-A483-3C5B9CC83AEC}" sibTransId="{9477E700-0130-4E65-BD4C-F235EBA2E42A}"/>
    <dgm:cxn modelId="{354DBCFB-C3ED-4F78-9C67-C740B81F3B74}" srcId="{8AFE8BF0-35D2-48B1-8582-35ACD76D4DF0}" destId="{94D43779-6706-4849-87B3-306693701A3F}" srcOrd="2" destOrd="0" parTransId="{338C1419-05C0-4C66-8449-08208FFCBCF4}" sibTransId="{C533AD46-CED9-4605-A680-6B8DA1C1D239}"/>
    <dgm:cxn modelId="{7B2900BD-F63C-4FF9-A178-35625C711851}" type="presParOf" srcId="{B37ABD90-BB9C-4699-A08A-65418CFDA661}" destId="{32315D49-FAD4-4C70-9910-1A8519FCC9B7}" srcOrd="0" destOrd="0" presId="urn:microsoft.com/office/officeart/2005/8/layout/hChevron3"/>
    <dgm:cxn modelId="{DE988302-76B2-4330-A18F-7A0F8C44F86B}" type="presParOf" srcId="{B37ABD90-BB9C-4699-A08A-65418CFDA661}" destId="{F59B86A6-086E-44E7-8A00-D670FD321EBE}" srcOrd="1" destOrd="0" presId="urn:microsoft.com/office/officeart/2005/8/layout/hChevron3"/>
    <dgm:cxn modelId="{C7F37D48-3F08-4E43-88B6-A044B219D79C}" type="presParOf" srcId="{B37ABD90-BB9C-4699-A08A-65418CFDA661}" destId="{96C26769-3340-4EE0-B3A8-9B9EF152BF64}" srcOrd="2" destOrd="0" presId="urn:microsoft.com/office/officeart/2005/8/layout/hChevron3"/>
    <dgm:cxn modelId="{030F32B4-6B92-4D1E-A27B-A31F8DE04545}" type="presParOf" srcId="{B37ABD90-BB9C-4699-A08A-65418CFDA661}" destId="{9F213EA7-0774-4896-B371-81E1F5AF1532}" srcOrd="3" destOrd="0" presId="urn:microsoft.com/office/officeart/2005/8/layout/hChevron3"/>
    <dgm:cxn modelId="{5B92B37E-1D22-46DF-8F5E-201A646D2AB8}" type="presParOf" srcId="{B37ABD90-BB9C-4699-A08A-65418CFDA661}" destId="{B4EEE537-5258-4B1D-B515-A29B22E017D2}" srcOrd="4" destOrd="0" presId="urn:microsoft.com/office/officeart/2005/8/layout/hChevron3"/>
    <dgm:cxn modelId="{E135AB6F-4D40-4B71-8787-35A33FA9051D}" type="presParOf" srcId="{B37ABD90-BB9C-4699-A08A-65418CFDA661}" destId="{3E819E62-885A-42B2-9934-FAA310AB671E}" srcOrd="5" destOrd="0" presId="urn:microsoft.com/office/officeart/2005/8/layout/hChevron3"/>
    <dgm:cxn modelId="{DDB24E09-B210-48BA-B230-256AE5FDFC85}" type="presParOf" srcId="{B37ABD90-BB9C-4699-A08A-65418CFDA661}" destId="{720059EB-88C3-47DE-AD2D-98CB0BA6465D}"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E12DE5-B057-46B0-8F09-E5FE77CC81AD}">
      <dsp:nvSpPr>
        <dsp:cNvPr id="0" name=""/>
        <dsp:cNvSpPr/>
      </dsp:nvSpPr>
      <dsp:spPr>
        <a:xfrm>
          <a:off x="566967" y="0"/>
          <a:ext cx="5424736" cy="4064000"/>
        </a:xfrm>
        <a:prstGeom prst="rightArrow">
          <a:avLst/>
        </a:prstGeom>
        <a:solidFill>
          <a:schemeClr val="accent4">
            <a:tint val="40000"/>
            <a:hueOff val="0"/>
            <a:satOff val="0"/>
            <a:lumOff val="0"/>
            <a:alphaOff val="0"/>
          </a:schemeClr>
        </a:solidFill>
        <a:ln>
          <a:solidFill>
            <a:schemeClr val="accent1">
              <a:lumMod val="75000"/>
            </a:schemeClr>
          </a:solidFill>
        </a:ln>
        <a:effectLst/>
      </dsp:spPr>
      <dsp:style>
        <a:lnRef idx="0">
          <a:scrgbClr r="0" g="0" b="0"/>
        </a:lnRef>
        <a:fillRef idx="1">
          <a:scrgbClr r="0" g="0" b="0"/>
        </a:fillRef>
        <a:effectRef idx="0">
          <a:scrgbClr r="0" g="0" b="0"/>
        </a:effectRef>
        <a:fontRef idx="minor"/>
      </dsp:style>
    </dsp:sp>
    <dsp:sp modelId="{AA37170B-31C2-4376-8C95-F081A175C4A7}">
      <dsp:nvSpPr>
        <dsp:cNvPr id="0" name=""/>
        <dsp:cNvSpPr/>
      </dsp:nvSpPr>
      <dsp:spPr>
        <a:xfrm>
          <a:off x="6855" y="1219199"/>
          <a:ext cx="2054220" cy="1625600"/>
        </a:xfrm>
        <a:prstGeom prst="roundRect">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Application Submitted – Dashboard will update</a:t>
          </a:r>
        </a:p>
      </dsp:txBody>
      <dsp:txXfrm>
        <a:off x="86210" y="1298554"/>
        <a:ext cx="1895510" cy="1466890"/>
      </dsp:txXfrm>
    </dsp:sp>
    <dsp:sp modelId="{D4D4FF41-0106-4582-8E3E-15F2770F1E82}">
      <dsp:nvSpPr>
        <dsp:cNvPr id="0" name=""/>
        <dsp:cNvSpPr/>
      </dsp:nvSpPr>
      <dsp:spPr>
        <a:xfrm>
          <a:off x="2163911" y="1219199"/>
          <a:ext cx="2054220" cy="1625600"/>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SBA will notify you of a complete, sufficient application package within 15 days.*</a:t>
          </a:r>
        </a:p>
      </dsp:txBody>
      <dsp:txXfrm>
        <a:off x="2243266" y="1298554"/>
        <a:ext cx="1895510" cy="1466890"/>
      </dsp:txXfrm>
    </dsp:sp>
    <dsp:sp modelId="{561A11DD-3E77-43BD-B15B-E48864A239B9}">
      <dsp:nvSpPr>
        <dsp:cNvPr id="0" name=""/>
        <dsp:cNvSpPr/>
      </dsp:nvSpPr>
      <dsp:spPr>
        <a:xfrm>
          <a:off x="4320967" y="1219199"/>
          <a:ext cx="2054220" cy="1625600"/>
        </a:xfrm>
        <a:prstGeom prst="roundRect">
          <a:avLst/>
        </a:prstGeom>
        <a:solidFill>
          <a:srgbClr val="002E6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SBA will make determination within 90 calendar days after a receipt of a complete application, when applicable.</a:t>
          </a:r>
        </a:p>
      </dsp:txBody>
      <dsp:txXfrm>
        <a:off x="4400322" y="1298554"/>
        <a:ext cx="1895510" cy="14668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315D49-FAD4-4C70-9910-1A8519FCC9B7}">
      <dsp:nvSpPr>
        <dsp:cNvPr id="0" name=""/>
        <dsp:cNvSpPr/>
      </dsp:nvSpPr>
      <dsp:spPr>
        <a:xfrm>
          <a:off x="2464" y="161615"/>
          <a:ext cx="2472809" cy="989123"/>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684"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dirty="0"/>
            <a:t>Submission of Application</a:t>
          </a:r>
        </a:p>
      </dsp:txBody>
      <dsp:txXfrm>
        <a:off x="2464" y="161615"/>
        <a:ext cx="2225528" cy="989123"/>
      </dsp:txXfrm>
    </dsp:sp>
    <dsp:sp modelId="{96C26769-3340-4EE0-B3A8-9B9EF152BF64}">
      <dsp:nvSpPr>
        <dsp:cNvPr id="0" name=""/>
        <dsp:cNvSpPr/>
      </dsp:nvSpPr>
      <dsp:spPr>
        <a:xfrm>
          <a:off x="1980711" y="161615"/>
          <a:ext cx="2472809" cy="989123"/>
        </a:xfrm>
        <a:prstGeom prst="chevron">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dirty="0"/>
            <a:t>Screening</a:t>
          </a:r>
        </a:p>
      </dsp:txBody>
      <dsp:txXfrm>
        <a:off x="2475273" y="161615"/>
        <a:ext cx="1483686" cy="989123"/>
      </dsp:txXfrm>
    </dsp:sp>
    <dsp:sp modelId="{B4EEE537-5258-4B1D-B515-A29B22E017D2}">
      <dsp:nvSpPr>
        <dsp:cNvPr id="0" name=""/>
        <dsp:cNvSpPr/>
      </dsp:nvSpPr>
      <dsp:spPr>
        <a:xfrm>
          <a:off x="3958959" y="161615"/>
          <a:ext cx="2472809" cy="989123"/>
        </a:xfrm>
        <a:prstGeom prst="chevron">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dirty="0"/>
            <a:t>Analyst Review</a:t>
          </a:r>
        </a:p>
      </dsp:txBody>
      <dsp:txXfrm>
        <a:off x="4453521" y="161615"/>
        <a:ext cx="1483686" cy="989123"/>
      </dsp:txXfrm>
    </dsp:sp>
    <dsp:sp modelId="{720059EB-88C3-47DE-AD2D-98CB0BA6465D}">
      <dsp:nvSpPr>
        <dsp:cNvPr id="0" name=""/>
        <dsp:cNvSpPr/>
      </dsp:nvSpPr>
      <dsp:spPr>
        <a:xfrm>
          <a:off x="5937206" y="161615"/>
          <a:ext cx="2472809" cy="989123"/>
        </a:xfrm>
        <a:prstGeom prst="chevron">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4013" tIns="69342" rIns="34671" bIns="69342" numCol="1" spcCol="1270" anchor="ctr" anchorCtr="0">
          <a:noAutofit/>
        </a:bodyPr>
        <a:lstStyle/>
        <a:p>
          <a:pPr marL="0" lvl="0" indent="0" algn="ctr" defTabSz="1155700">
            <a:lnSpc>
              <a:spcPct val="90000"/>
            </a:lnSpc>
            <a:spcBef>
              <a:spcPct val="0"/>
            </a:spcBef>
            <a:spcAft>
              <a:spcPct val="35000"/>
            </a:spcAft>
            <a:buNone/>
          </a:pPr>
          <a:r>
            <a:rPr lang="en-US" sz="2600" kern="1200" dirty="0"/>
            <a:t>Director Decision</a:t>
          </a:r>
        </a:p>
      </dsp:txBody>
      <dsp:txXfrm>
        <a:off x="6431768" y="161615"/>
        <a:ext cx="1483686" cy="98912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3425C-FB7D-4C6B-9E00-C5D577E93E84}" type="datetimeFigureOut">
              <a:rPr lang="en-US" smtClean="0"/>
              <a:t>3/20/2023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CCAE6-9CC0-4D70-ACE3-46DACE057B36}" type="slidenum">
              <a:rPr lang="en-US" smtClean="0"/>
              <a:t>‹#›</a:t>
            </a:fld>
            <a:endParaRPr lang="en-US"/>
          </a:p>
        </p:txBody>
      </p:sp>
    </p:spTree>
    <p:extLst>
      <p:ext uri="{BB962C8B-B14F-4D97-AF65-F5344CB8AC3E}">
        <p14:creationId xmlns:p14="http://schemas.microsoft.com/office/powerpoint/2010/main" val="2526452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1</a:t>
            </a:fld>
            <a:endParaRPr lang="en-US" dirty="0"/>
          </a:p>
        </p:txBody>
      </p:sp>
    </p:spTree>
    <p:extLst>
      <p:ext uri="{BB962C8B-B14F-4D97-AF65-F5344CB8AC3E}">
        <p14:creationId xmlns:p14="http://schemas.microsoft.com/office/powerpoint/2010/main" val="541770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marL="176213" indent="-176213">
              <a:buFont typeface="Arial" pitchFamily="34" charset="0"/>
              <a:buChar char="•"/>
              <a:defRPr/>
            </a:pPr>
            <a:endParaRPr lang="en-US" sz="300" dirty="0">
              <a:latin typeface="Source Sans Pro" panose="020B0503030403020204" pitchFamily="34" charset="0"/>
            </a:endParaRPr>
          </a:p>
          <a:p>
            <a:pPr marL="176213" indent="-176213">
              <a:buFont typeface="Arial" pitchFamily="34" charset="0"/>
              <a:buChar char="•"/>
              <a:defRPr/>
            </a:pPr>
            <a:endParaRPr lang="en-US" sz="300" b="1" dirty="0">
              <a:latin typeface="Source Sans Pro" panose="020B0503030403020204" pitchFamily="34" charset="0"/>
            </a:endParaRPr>
          </a:p>
          <a:p>
            <a:pPr marL="176213" indent="-176213">
              <a:buFont typeface="Arial" pitchFamily="34" charset="0"/>
              <a:buChar char="•"/>
              <a:defRPr/>
            </a:pPr>
            <a:endParaRPr lang="en-US" dirty="0">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2310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marL="176213" indent="-176213">
              <a:buFont typeface="Arial" pitchFamily="34" charset="0"/>
              <a:buChar char="•"/>
              <a:defRPr/>
            </a:pPr>
            <a:endParaRPr lang="en-US" sz="300" dirty="0">
              <a:latin typeface="Source Sans Pro" panose="020B0503030403020204" pitchFamily="34" charset="0"/>
            </a:endParaRPr>
          </a:p>
          <a:p>
            <a:pPr marL="176213" indent="-176213">
              <a:buFont typeface="Arial" pitchFamily="34" charset="0"/>
              <a:buChar char="•"/>
              <a:defRPr/>
            </a:pPr>
            <a:endParaRPr lang="en-US" sz="300" b="1" dirty="0">
              <a:latin typeface="Source Sans Pro" panose="020B0503030403020204" pitchFamily="34" charset="0"/>
            </a:endParaRPr>
          </a:p>
          <a:p>
            <a:pPr marL="176213" indent="-176213">
              <a:buFont typeface="Arial" pitchFamily="34" charset="0"/>
              <a:buChar char="•"/>
              <a:defRPr/>
            </a:pPr>
            <a:endParaRPr lang="en-US" dirty="0">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024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marL="176213" indent="-176213">
              <a:buFont typeface="Arial" pitchFamily="34" charset="0"/>
              <a:buChar char="•"/>
              <a:defRPr/>
            </a:pPr>
            <a:endParaRPr lang="en-US" sz="300" dirty="0">
              <a:latin typeface="Source Sans Pro" panose="020B0503030403020204" pitchFamily="34" charset="0"/>
            </a:endParaRPr>
          </a:p>
          <a:p>
            <a:pPr marL="176213" indent="-176213">
              <a:buFont typeface="Arial" pitchFamily="34" charset="0"/>
              <a:buChar char="•"/>
              <a:defRPr/>
            </a:pPr>
            <a:endParaRPr lang="en-US" sz="300" b="1" dirty="0">
              <a:latin typeface="Source Sans Pro" panose="020B0503030403020204" pitchFamily="34" charset="0"/>
            </a:endParaRPr>
          </a:p>
          <a:p>
            <a:pPr marL="176213" indent="-176213">
              <a:buFont typeface="Arial" pitchFamily="34" charset="0"/>
              <a:buChar char="•"/>
              <a:defRPr/>
            </a:pPr>
            <a:endParaRPr lang="en-US" dirty="0">
              <a:latin typeface="Source Sans Pro" panose="020B0503030403020204"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1827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8000"/>
              </a:lnSpc>
              <a:spcBef>
                <a:spcPts val="0"/>
              </a:spcBef>
              <a:spcAft>
                <a:spcPts val="0"/>
              </a:spcAft>
              <a:buClrTx/>
              <a:buSzTx/>
              <a:buFont typeface="Wingdings" panose="05000000000000000000" pitchFamily="2" charset="2"/>
              <a:buChar char="Ø"/>
              <a:tabLst/>
              <a:defRPr/>
            </a:pPr>
            <a:r>
              <a:rPr lang="en-US" sz="1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In order to ensure all necessary documents are uploaded to the portal, carefully review the documentation checklists on beta.certify.sba.gov prior to applying and collect the necessary documents in advance. </a:t>
            </a:r>
          </a:p>
          <a:p>
            <a:pPr marL="171450" marR="0" lvl="0" indent="-171450" algn="l" defTabSz="914400" rtl="0" eaLnBrk="1" fontAlgn="auto" latinLnBrk="0" hangingPunct="1">
              <a:lnSpc>
                <a:spcPct val="108000"/>
              </a:lnSpc>
              <a:spcBef>
                <a:spcPts val="0"/>
              </a:spcBef>
              <a:spcAft>
                <a:spcPts val="0"/>
              </a:spcAft>
              <a:buClrTx/>
              <a:buSzTx/>
              <a:buFont typeface="Wingdings" panose="05000000000000000000" pitchFamily="2" charset="2"/>
              <a:buChar char="Ø"/>
              <a:tabLst/>
              <a:defRPr/>
            </a:pPr>
            <a:r>
              <a:rPr lang="en-US" sz="11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These steps detail the typical process for a complete and sufficient application package. If there are issues with an application package the timeline may take longer due to requests for additional information in order to fully process the application.</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100" b="0" i="0" u="none" strike="noStrike" kern="1200" cap="none" spc="0" normalizeH="0" baseline="0" noProof="0" smtClean="0">
                <a:ln>
                  <a:noFill/>
                </a:ln>
                <a:solidFill>
                  <a:prstClr val="black"/>
                </a:solidFill>
                <a:effectLst/>
                <a:uLnTx/>
                <a:uFillTx/>
                <a:latin typeface="Source Sans Pro" panose="020B0503030403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100" b="0" i="0" u="none" strike="noStrike" kern="1200" cap="none" spc="0" normalizeH="0" baseline="0" noProof="0" dirty="0">
              <a:ln>
                <a:noFill/>
              </a:ln>
              <a:solidFill>
                <a:prstClr val="black"/>
              </a:solidFill>
              <a:effectLst/>
              <a:uLnTx/>
              <a:uFillTx/>
              <a:latin typeface="Source Sans Pro" panose="020B0503030403020204"/>
              <a:ea typeface="+mn-ea"/>
              <a:cs typeface="+mn-cs"/>
            </a:endParaRPr>
          </a:p>
        </p:txBody>
      </p:sp>
    </p:spTree>
    <p:extLst>
      <p:ext uri="{BB962C8B-B14F-4D97-AF65-F5344CB8AC3E}">
        <p14:creationId xmlns:p14="http://schemas.microsoft.com/office/powerpoint/2010/main" val="3398241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marL="0" indent="0">
              <a:buNone/>
            </a:pPr>
            <a:r>
              <a:rPr lang="en-US" dirty="0"/>
              <a:t>This slide details the stages of the application process:</a:t>
            </a:r>
          </a:p>
          <a:p>
            <a:r>
              <a:rPr lang="en-US" dirty="0"/>
              <a:t>Submission of Application</a:t>
            </a:r>
          </a:p>
          <a:p>
            <a:r>
              <a:rPr lang="en-US" dirty="0"/>
              <a:t>Pre-screening</a:t>
            </a:r>
          </a:p>
          <a:p>
            <a:r>
              <a:rPr lang="en-US" dirty="0"/>
              <a:t>Analyst Review</a:t>
            </a:r>
          </a:p>
          <a:p>
            <a:r>
              <a:rPr lang="en-US" dirty="0"/>
              <a:t>Director Decision</a:t>
            </a:r>
          </a:p>
          <a:p>
            <a:pPr marL="0" indent="0">
              <a:buNone/>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9711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lvl="0" eaLnBrk="0" hangingPunct="0"/>
            <a:r>
              <a:rPr lang="en-US" dirty="0"/>
              <a:t>To make a sole-source award to a WOSB or EDWOSB, the following conditions must be met: </a:t>
            </a:r>
            <a:endParaRPr lang="en-US" sz="1200" dirty="0"/>
          </a:p>
          <a:p>
            <a:pPr lvl="1" eaLnBrk="0" hangingPunct="0"/>
            <a:r>
              <a:rPr lang="en-US" dirty="0"/>
              <a:t>Is the contract in a WOSB/EDWOSB-eligible NAICS code?</a:t>
            </a:r>
            <a:endParaRPr lang="en-US" sz="1100" dirty="0"/>
          </a:p>
          <a:p>
            <a:pPr marL="628650" marR="0" lvl="1" indent="-171450" algn="l" defTabSz="914400" rtl="0" eaLnBrk="0" fontAlgn="auto" latinLnBrk="0" hangingPunct="0">
              <a:lnSpc>
                <a:spcPct val="108000"/>
              </a:lnSpc>
              <a:spcBef>
                <a:spcPts val="0"/>
              </a:spcBef>
              <a:spcAft>
                <a:spcPts val="0"/>
              </a:spcAft>
              <a:buClrTx/>
              <a:buSzTx/>
              <a:buFont typeface="Courier New" panose="02070309020205020404" pitchFamily="49" charset="0"/>
              <a:buChar char="o"/>
              <a:tabLst/>
              <a:defRPr/>
            </a:pPr>
            <a:r>
              <a:rPr lang="en-US" dirty="0"/>
              <a:t>Can the contract be awarded to the WOSB/EDWOSB at a fair and reasonable price?</a:t>
            </a:r>
            <a:endParaRPr lang="en-US" sz="1100" dirty="0"/>
          </a:p>
          <a:p>
            <a:pPr lvl="1" eaLnBrk="0" hangingPunct="0"/>
            <a:r>
              <a:rPr lang="en-US" dirty="0"/>
              <a:t>Is the contract (including options) valued at $6.5 million or less for manufacturing contracts or $4 million or less for all other contracts?</a:t>
            </a:r>
            <a:endParaRPr lang="en-US" sz="1100" dirty="0"/>
          </a:p>
          <a:p>
            <a:pPr lvl="1" eaLnBrk="0" hangingPunct="0"/>
            <a:r>
              <a:rPr lang="en-US" dirty="0"/>
              <a:t>In the determination of the contracting officer (CO), is there a reasonable expectation that there is only 1 WOSB/EDWOSB that can perform?</a:t>
            </a:r>
            <a:endParaRPr lang="en-US" sz="1100" dirty="0"/>
          </a:p>
          <a:p>
            <a:pPr marL="171450" marR="0" lvl="0" indent="-171450" algn="l" defTabSz="914400" rtl="0" eaLnBrk="1" fontAlgn="auto" latinLnBrk="0" hangingPunct="1">
              <a:lnSpc>
                <a:spcPct val="100000"/>
              </a:lnSpc>
              <a:spcBef>
                <a:spcPts val="0"/>
              </a:spcBef>
              <a:spcAft>
                <a:spcPts val="0"/>
              </a:spcAft>
              <a:buClrTx/>
              <a:buSzTx/>
              <a:tabLst/>
              <a:defRPr/>
            </a:pPr>
            <a:r>
              <a:rPr lang="en-US" sz="1100" b="1" dirty="0">
                <a:solidFill>
                  <a:schemeClr val="bg1"/>
                </a:solidFill>
                <a:latin typeface="Source Sans Pro" panose="020B0503030403020204" pitchFamily="34" charset="0"/>
                <a:ea typeface="Source Sans Pro" panose="020B0503030403020204" pitchFamily="34" charset="0"/>
              </a:rPr>
              <a:t>The WOSB Federal Contracting Program is a business development program without authority to make a direct award. Agencies are required to prepare and approve justification and approval.</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647907-A209-4EFE-90A0-1253D78222F2}" type="slidenum">
              <a:rPr kumimoji="0" lang="en-US" sz="1100" b="0" i="0" u="none" strike="noStrike" kern="1200" cap="none" spc="0" normalizeH="0" baseline="0" noProof="0" smtClean="0">
                <a:ln>
                  <a:noFill/>
                </a:ln>
                <a:solidFill>
                  <a:prstClr val="black"/>
                </a:solidFill>
                <a:effectLst/>
                <a:uLnTx/>
                <a:uFillTx/>
                <a:latin typeface="Source Sans Pro" panose="020B0503030403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100" b="0" i="0" u="none" strike="noStrike" kern="1200" cap="none" spc="0" normalizeH="0" baseline="0" noProof="0" dirty="0">
              <a:ln>
                <a:noFill/>
              </a:ln>
              <a:solidFill>
                <a:prstClr val="black"/>
              </a:solidFill>
              <a:effectLst/>
              <a:uLnTx/>
              <a:uFillTx/>
              <a:latin typeface="Source Sans Pro" panose="020B0503030403020204"/>
              <a:ea typeface="+mn-ea"/>
              <a:cs typeface="+mn-cs"/>
            </a:endParaRPr>
          </a:p>
        </p:txBody>
      </p:sp>
    </p:spTree>
    <p:extLst>
      <p:ext uri="{BB962C8B-B14F-4D97-AF65-F5344CB8AC3E}">
        <p14:creationId xmlns:p14="http://schemas.microsoft.com/office/powerpoint/2010/main" val="140443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81138" y="573088"/>
            <a:ext cx="3894137" cy="2190750"/>
          </a:xfrm>
        </p:spPr>
      </p:sp>
      <p:sp>
        <p:nvSpPr>
          <p:cNvPr id="3" name="Notes Placeholder 2"/>
          <p:cNvSpPr>
            <a:spLocks noGrp="1"/>
          </p:cNvSpPr>
          <p:nvPr>
            <p:ph type="body" idx="1"/>
          </p:nvPr>
        </p:nvSpPr>
        <p:spPr/>
        <p:txBody>
          <a:bodyPr/>
          <a:lstStyle/>
          <a:p>
            <a:pPr marL="0" marR="0" lvl="0" indent="0" algn="l" defTabSz="914400" rtl="0" eaLnBrk="0" fontAlgn="auto" latinLnBrk="0" hangingPunct="0">
              <a:lnSpc>
                <a:spcPct val="108000"/>
              </a:lnSpc>
              <a:spcBef>
                <a:spcPts val="290"/>
              </a:spcBef>
              <a:spcAft>
                <a:spcPts val="0"/>
              </a:spcAft>
              <a:buClr>
                <a:srgbClr val="595959"/>
              </a:buClr>
              <a:buSzPts val="1050"/>
              <a:buFont typeface="Wingdings" panose="05000000000000000000" pitchFamily="2" charset="2"/>
              <a:buNone/>
              <a:tabLst>
                <a:tab pos="1181100" algn="l"/>
              </a:tabLst>
              <a:defRPr/>
            </a:pPr>
            <a:r>
              <a:rPr lang="en-US" dirty="0"/>
              <a:t>The federal government has specified annual prime contracting goals for designated small businesses. </a:t>
            </a:r>
          </a:p>
          <a:p>
            <a:pPr marL="0" marR="0" lvl="0" indent="0" algn="l" defTabSz="914400" rtl="0" eaLnBrk="0" fontAlgn="auto" latinLnBrk="0" hangingPunct="0">
              <a:lnSpc>
                <a:spcPct val="108000"/>
              </a:lnSpc>
              <a:spcBef>
                <a:spcPts val="290"/>
              </a:spcBef>
              <a:spcAft>
                <a:spcPts val="0"/>
              </a:spcAft>
              <a:buClr>
                <a:srgbClr val="595959"/>
              </a:buClr>
              <a:buSzPts val="1050"/>
              <a:buFont typeface="Wingdings" panose="05000000000000000000" pitchFamily="2" charset="2"/>
              <a:buNone/>
              <a:tabLst>
                <a:tab pos="1181100" algn="l"/>
              </a:tabLst>
              <a:defRPr/>
            </a:pPr>
            <a:endParaRPr lang="en-US" b="1" dirty="0">
              <a:latin typeface="Source Sans Pro" panose="020B0503030403020204"/>
              <a:ea typeface="Times New Roman" panose="02020603050405020304" pitchFamily="18" charset="0"/>
              <a:cs typeface="Symbol" panose="05050102010706020507" pitchFamily="18" charset="2"/>
            </a:endParaRPr>
          </a:p>
          <a:p>
            <a:pPr marL="342900" marR="0" lvl="0" indent="-34290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1" dirty="0">
                <a:latin typeface="Source Sans Pro" panose="020B0503030403020204"/>
                <a:ea typeface="Times New Roman" panose="02020603050405020304" pitchFamily="18" charset="0"/>
                <a:cs typeface="Symbol" panose="05050102010706020507" pitchFamily="18" charset="2"/>
              </a:rPr>
              <a:t>Targeted Set-asides and Acquisition Goals</a:t>
            </a:r>
            <a:endParaRPr lang="en-US" dirty="0">
              <a:latin typeface="Source Sans Pro" panose="020B0503030403020204"/>
              <a:ea typeface="Times New Roman" panose="02020603050405020304" pitchFamily="18" charset="0"/>
              <a:cs typeface="Symbol" panose="05050102010706020507" pitchFamily="18" charset="2"/>
            </a:endParaRP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Women-owned small businesses–(5%)</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Small disadvantaged businesses </a:t>
            </a:r>
            <a:r>
              <a:rPr lang="en-US" sz="1100" b="0" dirty="0">
                <a:latin typeface="Source Sans Pro" panose="020B0503030403020204"/>
              </a:rPr>
              <a:t>including 8(a) certified–</a:t>
            </a:r>
            <a:r>
              <a:rPr lang="en-US" dirty="0">
                <a:latin typeface="Source Sans Pro" panose="020B0503030403020204"/>
                <a:ea typeface="Times New Roman" panose="02020603050405020304" pitchFamily="18" charset="0"/>
                <a:cs typeface="Source Sans Pro" panose="020B0503030403020204"/>
              </a:rPr>
              <a:t>(5%)</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HUBZones (historically underutilized business zones)–(3%) </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Service-disabled veteran-owned small businesses–(3%) </a:t>
            </a:r>
          </a:p>
          <a:p>
            <a:pPr marL="742950" marR="0" lvl="1" indent="-285750" eaLnBrk="0" hangingPunct="0">
              <a:spcBef>
                <a:spcPts val="290"/>
              </a:spcBef>
              <a:spcAft>
                <a:spcPts val="0"/>
              </a:spcAft>
              <a:buSzPts val="1300"/>
              <a:buFont typeface="Courier New" panose="02070309020205020404" pitchFamily="49" charset="0"/>
              <a:buChar char="o"/>
              <a:tabLst>
                <a:tab pos="1181100" algn="l"/>
              </a:tabLst>
            </a:pPr>
            <a:r>
              <a:rPr lang="en-US" dirty="0">
                <a:latin typeface="Source Sans Pro" panose="020B0503030403020204"/>
                <a:ea typeface="Times New Roman" panose="02020603050405020304" pitchFamily="18" charset="0"/>
                <a:cs typeface="Source Sans Pro" panose="020B0503030403020204"/>
              </a:rPr>
              <a:t>Overall small business goal of 23%</a:t>
            </a:r>
          </a:p>
          <a:p>
            <a:pPr marL="171450" marR="0" lvl="0" indent="-17145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dirty="0">
                <a:latin typeface="Source Sans Pro" panose="020B0503030403020204"/>
                <a:ea typeface="Times New Roman" panose="02020603050405020304" pitchFamily="18" charset="0"/>
                <a:cs typeface="Symbol" panose="05050102010706020507" pitchFamily="18" charset="2"/>
              </a:rPr>
              <a:t>Set-asides are reserved for small business between the Micro-purchase Threshold and the Simplified Acquisition Threshold.</a:t>
            </a:r>
          </a:p>
          <a:p>
            <a:pPr marL="171450" marR="0" lvl="0" indent="-171450" eaLnBrk="0" hangingPunct="0">
              <a:spcBef>
                <a:spcPts val="290"/>
              </a:spcBef>
              <a:spcAft>
                <a:spcPts val="0"/>
              </a:spcAft>
              <a:buClr>
                <a:srgbClr val="595959"/>
              </a:buClr>
              <a:buSzPts val="1050"/>
              <a:buFont typeface="Wingdings" panose="05000000000000000000" pitchFamily="2" charset="2"/>
              <a:buChar char="Ø"/>
              <a:tabLst>
                <a:tab pos="1181100" algn="l"/>
              </a:tabLst>
            </a:pPr>
            <a:r>
              <a:rPr lang="en-US" b="0" i="0" dirty="0">
                <a:solidFill>
                  <a:srgbClr val="000000"/>
                </a:solidFill>
                <a:effectLst/>
                <a:latin typeface="Source Sans Pro" panose="020B0503030403020204" pitchFamily="34" charset="0"/>
              </a:rPr>
              <a:t>Every federal government purchase with an anticipated value above the micro-purchase threshold of $3,500, and up to the Simplified Acquisition Threshold (SAT) of $150,000, is required to be automatically and exclusively set-aside for small businesses.  </a:t>
            </a:r>
            <a:endParaRPr lang="en-US" dirty="0">
              <a:latin typeface="Source Sans Pro" panose="020B0503030403020204"/>
              <a:ea typeface="Times New Roman" panose="02020603050405020304" pitchFamily="18" charset="0"/>
              <a:cs typeface="Symbol" panose="05050102010706020507" pitchFamily="18" charset="2"/>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100" b="0" i="0" u="none" strike="noStrike" kern="1200" cap="none" spc="0" normalizeH="0" baseline="0" noProof="0" smtClean="0">
                <a:ln>
                  <a:noFill/>
                </a:ln>
                <a:solidFill>
                  <a:prstClr val="black"/>
                </a:solidFill>
                <a:effectLst/>
                <a:uLnTx/>
                <a:uFillTx/>
                <a:latin typeface="Source Sans Pro" panose="020B0503030403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100" b="0" i="0" u="none" strike="noStrike" kern="1200" cap="none" spc="0" normalizeH="0" baseline="0" noProof="0" dirty="0">
              <a:ln>
                <a:noFill/>
              </a:ln>
              <a:solidFill>
                <a:prstClr val="black"/>
              </a:solidFill>
              <a:effectLst/>
              <a:uLnTx/>
              <a:uFillTx/>
              <a:latin typeface="Source Sans Pro" panose="020B0503030403020204"/>
              <a:ea typeface="+mn-ea"/>
              <a:cs typeface="+mn-cs"/>
            </a:endParaRPr>
          </a:p>
        </p:txBody>
      </p:sp>
    </p:spTree>
    <p:extLst>
      <p:ext uri="{BB962C8B-B14F-4D97-AF65-F5344CB8AC3E}">
        <p14:creationId xmlns:p14="http://schemas.microsoft.com/office/powerpoint/2010/main" val="165449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2140A9-11FD-AB46-B99D-C1331D8D84D1}" type="slidenum">
              <a:rPr lang="en-US" smtClean="0"/>
              <a:t>4</a:t>
            </a:fld>
            <a:endParaRPr lang="en-US" dirty="0"/>
          </a:p>
        </p:txBody>
      </p:sp>
    </p:spTree>
    <p:extLst>
      <p:ext uri="{BB962C8B-B14F-4D97-AF65-F5344CB8AC3E}">
        <p14:creationId xmlns:p14="http://schemas.microsoft.com/office/powerpoint/2010/main" val="4131204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8000"/>
              </a:lnSpc>
              <a:spcBef>
                <a:spcPts val="0"/>
              </a:spcBef>
              <a:spcAft>
                <a:spcPts val="0"/>
              </a:spcAft>
              <a:buClrTx/>
              <a:buSzTx/>
              <a:buFont typeface="Wingdings" panose="05000000000000000000" pitchFamily="2" charset="2"/>
              <a:buChar char="Ø"/>
              <a:tabLst/>
              <a:defRPr/>
            </a:pPr>
            <a:r>
              <a:rPr lang="en-US" dirty="0"/>
              <a:t>The SBA is making it easier for qualified small businesses to participate in the WOSB Federal Contracting Program by improving the customer experience. At the same time, the SBA is strengthening oversight and maintaining the integrity of the certification process.</a:t>
            </a:r>
          </a:p>
          <a:p>
            <a:pPr marL="171450" marR="0" lvl="0" indent="-171450" algn="l" defTabSz="914400" rtl="0" eaLnBrk="1" fontAlgn="auto" latinLnBrk="0" hangingPunct="1">
              <a:lnSpc>
                <a:spcPct val="108000"/>
              </a:lnSpc>
              <a:spcBef>
                <a:spcPts val="0"/>
              </a:spcBef>
              <a:spcAft>
                <a:spcPts val="0"/>
              </a:spcAft>
              <a:buClrTx/>
              <a:buSzTx/>
              <a:buFont typeface="Wingdings" panose="05000000000000000000" pitchFamily="2" charset="2"/>
              <a:buChar char="Ø"/>
              <a:tabLst/>
              <a:defRPr/>
            </a:pPr>
            <a:r>
              <a:rPr lang="en-US" dirty="0"/>
              <a:t>The changes will make it easier and more efficient for COs to set aside contracts for, and make awards to, firms certified as WOSBs and EDWOSBs.</a:t>
            </a:r>
          </a:p>
          <a:p>
            <a:pPr>
              <a:buClr>
                <a:srgbClr val="CC0000"/>
              </a:buClr>
            </a:pPr>
            <a:r>
              <a:rPr lang="en-US" dirty="0"/>
              <a:t>These regulations state that as of October 15, 2020, businesses competing for WOSB Federal Contracting Program set-aside contracts will have to be certified either through:</a:t>
            </a:r>
          </a:p>
          <a:p>
            <a:pPr lvl="1">
              <a:buClr>
                <a:srgbClr val="CC0000"/>
              </a:buClr>
              <a:buFont typeface="Courier New" panose="02070309020205020404" pitchFamily="49" charset="0"/>
              <a:buChar char="o"/>
            </a:pPr>
            <a:r>
              <a:rPr lang="en-US" dirty="0"/>
              <a:t>SBA’s new, free online certification process; or</a:t>
            </a:r>
          </a:p>
          <a:p>
            <a:pPr lvl="1">
              <a:buClr>
                <a:srgbClr val="CC0000"/>
              </a:buClr>
              <a:buFont typeface="Courier New" panose="02070309020205020404" pitchFamily="49" charset="0"/>
              <a:buChar char="o"/>
            </a:pPr>
            <a:r>
              <a:rPr lang="en-US" dirty="0"/>
              <a:t>An approved Third-Party Certifier (TPC), at a cost.</a:t>
            </a:r>
          </a:p>
          <a:p>
            <a:pPr marL="171450" lvl="0" indent="-171450">
              <a:buClr>
                <a:srgbClr val="CC0000"/>
              </a:buClr>
              <a:buFont typeface="Wingdings" panose="05000000000000000000" pitchFamily="2" charset="2"/>
              <a:buChar char="Ø"/>
            </a:pPr>
            <a:r>
              <a:rPr lang="en-US" b="0" dirty="0"/>
              <a:t>Please note that the current self-certification process will remain available for firms until October 15, 2020, in certify.sba.gov. </a:t>
            </a:r>
            <a:endParaRPr lang="en-US" dirty="0"/>
          </a:p>
          <a:p>
            <a:pPr marL="171450" marR="0" lvl="0" indent="-171450" algn="l" defTabSz="914400" rtl="0" eaLnBrk="1" fontAlgn="auto" latinLnBrk="0" hangingPunct="1">
              <a:lnSpc>
                <a:spcPct val="108000"/>
              </a:lnSpc>
              <a:spcBef>
                <a:spcPts val="0"/>
              </a:spcBef>
              <a:spcAft>
                <a:spcPts val="0"/>
              </a:spcAft>
              <a:buClrTx/>
              <a:buSzTx/>
              <a:buFont typeface="Wingdings" panose="05000000000000000000" pitchFamily="2" charset="2"/>
              <a:buChar char="Ø"/>
              <a:tabLst/>
              <a:defRPr/>
            </a:pPr>
            <a:endParaRPr lang="en-US" dirty="0"/>
          </a:p>
          <a:p>
            <a:pPr marL="171450" marR="0" lvl="0" indent="-171450" algn="l" defTabSz="914400" rtl="0" eaLnBrk="1" fontAlgn="auto" latinLnBrk="0" hangingPunct="1">
              <a:lnSpc>
                <a:spcPct val="108000"/>
              </a:lnSpc>
              <a:spcBef>
                <a:spcPts val="0"/>
              </a:spcBef>
              <a:spcAft>
                <a:spcPts val="0"/>
              </a:spcAft>
              <a:buClrTx/>
              <a:buSzTx/>
              <a:buFont typeface="Wingdings" panose="05000000000000000000" pitchFamily="2" charset="2"/>
              <a:buChar char="Ø"/>
              <a:tabLst/>
              <a:defRPr/>
            </a:pPr>
            <a:endParaRPr lang="en-US" dirty="0"/>
          </a:p>
          <a:p>
            <a:pPr marL="171450" marR="0" lvl="0" indent="-171450" algn="l" defTabSz="914400" rtl="0" eaLnBrk="1" fontAlgn="auto" latinLnBrk="0" hangingPunct="1">
              <a:lnSpc>
                <a:spcPct val="108000"/>
              </a:lnSpc>
              <a:spcBef>
                <a:spcPts val="0"/>
              </a:spcBef>
              <a:spcAft>
                <a:spcPts val="0"/>
              </a:spcAft>
              <a:buClrTx/>
              <a:buSzTx/>
              <a:buFont typeface="Wingdings" panose="05000000000000000000" pitchFamily="2" charset="2"/>
              <a:buChar char="Ø"/>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100" b="0" i="0" u="none" strike="noStrike" kern="1200" cap="none" spc="0" normalizeH="0" baseline="0" noProof="0" smtClean="0">
                <a:ln>
                  <a:noFill/>
                </a:ln>
                <a:solidFill>
                  <a:prstClr val="black"/>
                </a:solidFill>
                <a:effectLst/>
                <a:uLnTx/>
                <a:uFillTx/>
                <a:latin typeface="Source Sans Pro" panose="020B0503030403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dirty="0">
              <a:ln>
                <a:noFill/>
              </a:ln>
              <a:solidFill>
                <a:prstClr val="black"/>
              </a:solidFill>
              <a:effectLst/>
              <a:uLnTx/>
              <a:uFillTx/>
              <a:latin typeface="Source Sans Pro" panose="020B0503030403020204"/>
              <a:ea typeface="+mn-ea"/>
              <a:cs typeface="+mn-cs"/>
            </a:endParaRPr>
          </a:p>
        </p:txBody>
      </p:sp>
    </p:spTree>
    <p:extLst>
      <p:ext uri="{BB962C8B-B14F-4D97-AF65-F5344CB8AC3E}">
        <p14:creationId xmlns:p14="http://schemas.microsoft.com/office/powerpoint/2010/main" val="1023453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a:buNone/>
            </a:pPr>
            <a:r>
              <a:rPr lang="en-US" dirty="0">
                <a:latin typeface="Calibri"/>
                <a:cs typeface="Calibri"/>
              </a:rPr>
              <a:t>Talking points:</a:t>
            </a:r>
          </a:p>
          <a:p>
            <a:pPr marL="171450" indent="-171450">
              <a:buFont typeface="Wingdings" panose="05000000000000000000" pitchFamily="2" charset="2"/>
              <a:buChar char="Ø"/>
            </a:pPr>
            <a:r>
              <a:rPr lang="en-US" dirty="0">
                <a:latin typeface="Calibri"/>
                <a:cs typeface="Calibri"/>
              </a:rPr>
              <a:t>Requirements listed on this slide are not complete, be sure to visit the Federal Register.gov and the update to 13 CFR 127. </a:t>
            </a:r>
          </a:p>
          <a:p>
            <a:pPr marL="171450" indent="-171450">
              <a:buClr>
                <a:srgbClr val="CC0000"/>
              </a:buClr>
              <a:buFont typeface="Wingdings" panose="05000000000000000000" pitchFamily="2" charset="2"/>
              <a:buChar char="Ø"/>
            </a:pPr>
            <a:r>
              <a:rPr lang="en-US" dirty="0"/>
              <a:t>SBA still intends to accept third-party certification from all approved TPCs and will allow all firms with TPC certificates dating back to [date] to be eligible for WOSB </a:t>
            </a:r>
          </a:p>
          <a:p>
            <a:pPr marL="171450" indent="-171450">
              <a:buFont typeface="Wingdings" panose="05000000000000000000" pitchFamily="2" charset="2"/>
              <a:buChar char="Ø"/>
            </a:pPr>
            <a:r>
              <a:rPr lang="en-US" dirty="0"/>
              <a:t>An updated notice [will be or has been] issued to all active WOSBs/EDWOSBs currently within Certify.sba.gov.</a:t>
            </a:r>
            <a:endParaRPr lang="en-US" dirty="0">
              <a:latin typeface="Source Sans Pro"/>
              <a:ea typeface="Source Sans Pro"/>
            </a:endParaRPr>
          </a:p>
          <a:p>
            <a:pPr marL="171450" indent="-171450">
              <a:buFontTx/>
              <a:buChar char="-"/>
            </a:pPr>
            <a:endParaRPr lang="en-US" dirty="0">
              <a:latin typeface="Calibri"/>
              <a:cs typeface="Calibri"/>
            </a:endParaRPr>
          </a:p>
          <a:p>
            <a:pPr>
              <a:buNone/>
            </a:pPr>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172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marL="171450" lvl="0" indent="-171450">
              <a:buClr>
                <a:srgbClr val="CC0000"/>
              </a:buClr>
              <a:buFont typeface="Wingdings" panose="05000000000000000000" pitchFamily="2" charset="2"/>
              <a:buChar char="Ø"/>
            </a:pPr>
            <a:endParaRPr lang="en-US" dirty="0"/>
          </a:p>
          <a:p>
            <a:pPr marL="171450" marR="0" lvl="0" indent="-171450" algn="l" defTabSz="914400" rtl="0" eaLnBrk="1" fontAlgn="auto" latinLnBrk="0" hangingPunct="1">
              <a:lnSpc>
                <a:spcPct val="108000"/>
              </a:lnSpc>
              <a:spcBef>
                <a:spcPts val="0"/>
              </a:spcBef>
              <a:spcAft>
                <a:spcPts val="0"/>
              </a:spcAft>
              <a:buClrTx/>
              <a:buSzTx/>
              <a:buFont typeface="Wingdings" panose="05000000000000000000" pitchFamily="2" charset="2"/>
              <a:buChar char="Ø"/>
              <a:tabLst/>
              <a:defRPr/>
            </a:pPr>
            <a:endParaRPr lang="en-US" dirty="0"/>
          </a:p>
          <a:p>
            <a:pPr marL="171450" marR="0" lvl="0" indent="-171450" algn="l" defTabSz="914400" rtl="0" eaLnBrk="1" fontAlgn="auto" latinLnBrk="0" hangingPunct="1">
              <a:lnSpc>
                <a:spcPct val="108000"/>
              </a:lnSpc>
              <a:spcBef>
                <a:spcPts val="0"/>
              </a:spcBef>
              <a:spcAft>
                <a:spcPts val="0"/>
              </a:spcAft>
              <a:buClrTx/>
              <a:buSzTx/>
              <a:buFont typeface="Wingdings" panose="05000000000000000000" pitchFamily="2" charset="2"/>
              <a:buChar char="Ø"/>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100" b="0" i="0" u="none" strike="noStrike" kern="1200" cap="none" spc="0" normalizeH="0" baseline="0" noProof="0" smtClean="0">
                <a:ln>
                  <a:noFill/>
                </a:ln>
                <a:solidFill>
                  <a:prstClr val="black"/>
                </a:solidFill>
                <a:effectLst/>
                <a:uLnTx/>
                <a:uFillTx/>
                <a:latin typeface="Source Sans Pro" panose="020B0503030403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dirty="0">
              <a:ln>
                <a:noFill/>
              </a:ln>
              <a:solidFill>
                <a:prstClr val="black"/>
              </a:solidFill>
              <a:effectLst/>
              <a:uLnTx/>
              <a:uFillTx/>
              <a:latin typeface="Source Sans Pro" panose="020B0503030403020204"/>
              <a:ea typeface="+mn-ea"/>
              <a:cs typeface="+mn-cs"/>
            </a:endParaRPr>
          </a:p>
        </p:txBody>
      </p:sp>
    </p:spTree>
    <p:extLst>
      <p:ext uri="{BB962C8B-B14F-4D97-AF65-F5344CB8AC3E}">
        <p14:creationId xmlns:p14="http://schemas.microsoft.com/office/powerpoint/2010/main" val="3537824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lvl="0" eaLnBrk="0" hangingPunct="0"/>
            <a:r>
              <a:rPr lang="en-US" b="1" dirty="0">
                <a:solidFill>
                  <a:srgbClr val="C00000"/>
                </a:solidFill>
              </a:rPr>
              <a:t>Presenter tip: Depending on the audience, provide some information on when this may be an appropriate certification.</a:t>
            </a:r>
            <a:endParaRPr lang="en-US" sz="1200" dirty="0">
              <a:solidFill>
                <a:srgbClr val="C00000"/>
              </a:solidFill>
            </a:endParaRPr>
          </a:p>
          <a:p>
            <a:pPr marL="171450" marR="0" lvl="0" indent="-171450" algn="l" defTabSz="914400" rtl="0" eaLnBrk="0" fontAlgn="auto" latinLnBrk="0" hangingPunct="0">
              <a:lnSpc>
                <a:spcPct val="108000"/>
              </a:lnSpc>
              <a:spcBef>
                <a:spcPts val="0"/>
              </a:spcBef>
              <a:spcAft>
                <a:spcPts val="0"/>
              </a:spcAft>
              <a:buClrTx/>
              <a:buSzTx/>
              <a:buFont typeface="Wingdings" panose="05000000000000000000" pitchFamily="2" charset="2"/>
              <a:buChar char="Ø"/>
              <a:tabLst/>
              <a:defRPr/>
            </a:pPr>
            <a:r>
              <a:rPr lang="en-US" dirty="0"/>
              <a:t>Must be a small business concern for the primary NAICS code or contract (not all NAICS codes are authorized for use under the WOSB Federal Contracting Program). </a:t>
            </a:r>
          </a:p>
          <a:p>
            <a:pPr marL="171450" marR="0" lvl="0" indent="-171450" algn="l" defTabSz="914400" rtl="0" eaLnBrk="0" fontAlgn="auto" latinLnBrk="0" hangingPunct="0">
              <a:lnSpc>
                <a:spcPct val="108000"/>
              </a:lnSpc>
              <a:spcBef>
                <a:spcPts val="0"/>
              </a:spcBef>
              <a:spcAft>
                <a:spcPts val="0"/>
              </a:spcAft>
              <a:buClrTx/>
              <a:buSzTx/>
              <a:buFont typeface="Wingdings" panose="05000000000000000000" pitchFamily="2" charset="2"/>
              <a:buChar char="Ø"/>
              <a:tabLst/>
              <a:defRPr/>
            </a:pPr>
            <a:r>
              <a:rPr lang="en-US" dirty="0"/>
              <a:t>Must be at least 51% owned and controlled by one or more women who are U.S. citizens. The 51% ownership must be direct and unconditional.</a:t>
            </a:r>
            <a:endParaRPr lang="en-US" sz="1200" dirty="0"/>
          </a:p>
          <a:p>
            <a:pPr marL="171450" marR="0" lvl="0" indent="-171450" algn="l" defTabSz="914400" rtl="0" eaLnBrk="0" fontAlgn="auto" latinLnBrk="0" hangingPunct="0">
              <a:lnSpc>
                <a:spcPct val="108000"/>
              </a:lnSpc>
              <a:spcBef>
                <a:spcPts val="0"/>
              </a:spcBef>
              <a:spcAft>
                <a:spcPts val="0"/>
              </a:spcAft>
              <a:buClrTx/>
              <a:buSzTx/>
              <a:buFont typeface="Wingdings" panose="05000000000000000000" pitchFamily="2" charset="2"/>
              <a:buChar char="Ø"/>
              <a:tabLst/>
              <a:defRPr/>
            </a:pPr>
            <a:r>
              <a:rPr lang="en-US" dirty="0"/>
              <a:t>There is no minimum amount of time for the business to have been operational. </a:t>
            </a:r>
            <a:endParaRPr lang="en-US" sz="1150" dirty="0"/>
          </a:p>
          <a:p>
            <a:pPr lvl="0" eaLnBrk="0" hangingPunct="0"/>
            <a:r>
              <a:rPr lang="en-US" dirty="0"/>
              <a:t>A woman must manage daily business operations. This means:</a:t>
            </a:r>
            <a:endParaRPr lang="en-US" sz="1200" dirty="0"/>
          </a:p>
          <a:p>
            <a:pPr marL="628650" marR="0" lvl="1" indent="-171450" algn="l" defTabSz="914400" rtl="0" eaLnBrk="0" fontAlgn="auto" latinLnBrk="0" hangingPunct="0">
              <a:lnSpc>
                <a:spcPct val="108000"/>
              </a:lnSpc>
              <a:spcBef>
                <a:spcPts val="0"/>
              </a:spcBef>
              <a:spcAft>
                <a:spcPts val="0"/>
              </a:spcAft>
              <a:buClrTx/>
              <a:buSzTx/>
              <a:buFont typeface="Courier New" panose="02070309020205020404" pitchFamily="49" charset="0"/>
              <a:buChar char="o"/>
              <a:tabLst/>
              <a:defRPr/>
            </a:pPr>
            <a:r>
              <a:rPr lang="en-US" dirty="0"/>
              <a:t>A woman must hold the highest officer position within the business; </a:t>
            </a:r>
            <a:endParaRPr lang="en-US" sz="1050" dirty="0"/>
          </a:p>
          <a:p>
            <a:pPr lvl="1" eaLnBrk="0" hangingPunct="0"/>
            <a:r>
              <a:rPr lang="en-US" dirty="0"/>
              <a:t>The woman must work at the business full-time during normal working hours;</a:t>
            </a:r>
            <a:endParaRPr lang="en-US" sz="1100" dirty="0"/>
          </a:p>
          <a:p>
            <a:pPr lvl="1" eaLnBrk="0" hangingPunct="0"/>
            <a:r>
              <a:rPr lang="en-US" dirty="0"/>
              <a:t>The woman must have managerial experience required to run the business; and</a:t>
            </a:r>
            <a:endParaRPr lang="en-US" sz="1100" dirty="0"/>
          </a:p>
          <a:p>
            <a:pPr lvl="1" eaLnBrk="0" hangingPunct="0"/>
            <a:r>
              <a:rPr lang="en-US" dirty="0"/>
              <a:t>Women must make long-term decisions for the business. </a:t>
            </a:r>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100" b="0" i="0" u="none" strike="noStrike" kern="1200" cap="none" spc="0" normalizeH="0" baseline="0" noProof="0" smtClean="0">
                <a:ln>
                  <a:noFill/>
                </a:ln>
                <a:solidFill>
                  <a:prstClr val="black"/>
                </a:solidFill>
                <a:effectLst/>
                <a:uLnTx/>
                <a:uFillTx/>
                <a:latin typeface="Source Sans Pro" panose="020B0503030403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dirty="0">
              <a:ln>
                <a:noFill/>
              </a:ln>
              <a:solidFill>
                <a:prstClr val="black"/>
              </a:solidFill>
              <a:effectLst/>
              <a:uLnTx/>
              <a:uFillTx/>
              <a:latin typeface="Source Sans Pro" panose="020B0503030403020204"/>
              <a:ea typeface="+mn-ea"/>
              <a:cs typeface="+mn-cs"/>
            </a:endParaRPr>
          </a:p>
        </p:txBody>
      </p:sp>
    </p:spTree>
    <p:extLst>
      <p:ext uri="{BB962C8B-B14F-4D97-AF65-F5344CB8AC3E}">
        <p14:creationId xmlns:p14="http://schemas.microsoft.com/office/powerpoint/2010/main" val="3245463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lvl="0" eaLnBrk="0" hangingPunct="0"/>
            <a:r>
              <a:rPr lang="en-US" b="1" dirty="0">
                <a:solidFill>
                  <a:srgbClr val="C00000"/>
                </a:solidFill>
              </a:rPr>
              <a:t>Presenter tip: Discuss the requirements and information required to qualify as economically disadvantaged.</a:t>
            </a:r>
            <a:endParaRPr lang="en-US" sz="1200" dirty="0">
              <a:solidFill>
                <a:srgbClr val="C00000"/>
              </a:solidFill>
            </a:endParaRPr>
          </a:p>
          <a:p>
            <a:pPr lvl="0" eaLnBrk="0" hangingPunct="0"/>
            <a:r>
              <a:rPr lang="en-US" dirty="0"/>
              <a:t>Small businesses seeking EDWOSB certification will have to submit additional information demonstrating economic disadvantage.</a:t>
            </a:r>
          </a:p>
          <a:p>
            <a:pPr lvl="0" eaLnBrk="0" hangingPunct="0"/>
            <a:r>
              <a:rPr lang="en-US" dirty="0"/>
              <a:t>Effective July 15, 2020, SBA has adjusted the standards for determining economic disadvantage for participants in the 8(a) Business Development and WOSB Federal Contracting Programs. They include:</a:t>
            </a:r>
          </a:p>
          <a:p>
            <a:pPr lvl="1" eaLnBrk="0" hangingPunct="0"/>
            <a:r>
              <a:rPr lang="en-US" dirty="0"/>
              <a:t>The net worth of an individual claiming economic disadvantage must be less than $750,000.</a:t>
            </a:r>
          </a:p>
          <a:p>
            <a:pPr lvl="1" eaLnBrk="0" hangingPunct="0"/>
            <a:r>
              <a:rPr lang="en-US" dirty="0"/>
              <a:t>The adjusted gross income of the individual, averaged over the three preceding years, must be less than $350,000.</a:t>
            </a:r>
          </a:p>
          <a:p>
            <a:pPr lvl="1" eaLnBrk="0" hangingPunct="0"/>
            <a:r>
              <a:rPr lang="en-US" dirty="0"/>
              <a:t>The fair market value of all the individual’s assets (including primary residence and the value of the individual’s firm) must be less than $6 million.</a:t>
            </a:r>
          </a:p>
          <a:p>
            <a:pPr lvl="1" eaLnBrk="0" hangingPunct="0"/>
            <a:r>
              <a:rPr lang="en-US" dirty="0"/>
              <a:t>Funds invested in an Individual Retirement Account (IRA) or other official retirement account will not be considered in determining the individual’s net worth.</a:t>
            </a:r>
          </a:p>
          <a:p>
            <a:pPr marL="171450" marR="0" lvl="0" indent="-171450" algn="l" defTabSz="914400" rtl="0" eaLnBrk="0" fontAlgn="auto" latinLnBrk="0" hangingPunct="0">
              <a:lnSpc>
                <a:spcPct val="108000"/>
              </a:lnSpc>
              <a:spcBef>
                <a:spcPts val="0"/>
              </a:spcBef>
              <a:spcAft>
                <a:spcPts val="0"/>
              </a:spcAft>
              <a:buClrTx/>
              <a:buSzTx/>
              <a:buFont typeface="Wingdings" panose="05000000000000000000" pitchFamily="2" charset="2"/>
              <a:buChar char="Ø"/>
              <a:tabLst/>
              <a:defRPr/>
            </a:pPr>
            <a:r>
              <a:rPr lang="en-US" sz="1200" u="sng" dirty="0">
                <a:solidFill>
                  <a:schemeClr val="bg1"/>
                </a:solidFill>
                <a:latin typeface="Source Sans Pro" panose="020B0503030403020204" pitchFamily="34" charset="0"/>
                <a:cs typeface="Times New Roman" pitchFamily="18" charset="0"/>
              </a:rPr>
              <a:t>Note:</a:t>
            </a:r>
            <a:r>
              <a:rPr lang="en-US" sz="1200" dirty="0">
                <a:solidFill>
                  <a:schemeClr val="bg1"/>
                </a:solidFill>
                <a:latin typeface="Source Sans Pro" panose="020B0503030403020204" pitchFamily="34" charset="0"/>
                <a:cs typeface="Times New Roman" pitchFamily="18" charset="0"/>
              </a:rPr>
              <a:t> SBA will look at a spouse’s finances if the spouse has a role in the WOSB/EDWOSB, has lent money to, or provided financial support (including credit or guarantee of loan) to the business. SBA may also look at a spouse’s finances if both spouses are in the same or similar line of business and their businesses share names, websites, equipment, and employees.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100" b="0" i="0" u="none" strike="noStrike" kern="1200" cap="none" spc="0" normalizeH="0" baseline="0" noProof="0" smtClean="0">
                <a:ln>
                  <a:noFill/>
                </a:ln>
                <a:solidFill>
                  <a:prstClr val="black"/>
                </a:solidFill>
                <a:effectLst/>
                <a:uLnTx/>
                <a:uFillTx/>
                <a:latin typeface="Source Sans Pro" panose="020B0503030403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dirty="0">
              <a:ln>
                <a:noFill/>
              </a:ln>
              <a:solidFill>
                <a:prstClr val="black"/>
              </a:solidFill>
              <a:effectLst/>
              <a:uLnTx/>
              <a:uFillTx/>
              <a:latin typeface="Source Sans Pro" panose="020B0503030403020204"/>
              <a:ea typeface="+mn-ea"/>
              <a:cs typeface="+mn-cs"/>
            </a:endParaRPr>
          </a:p>
        </p:txBody>
      </p:sp>
    </p:spTree>
    <p:extLst>
      <p:ext uri="{BB962C8B-B14F-4D97-AF65-F5344CB8AC3E}">
        <p14:creationId xmlns:p14="http://schemas.microsoft.com/office/powerpoint/2010/main" val="2103217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60475" y="1162050"/>
            <a:ext cx="4489450" cy="2525713"/>
          </a:xfrm>
        </p:spPr>
      </p:sp>
      <p:sp>
        <p:nvSpPr>
          <p:cNvPr id="3" name="Notes Placeholder 2"/>
          <p:cNvSpPr>
            <a:spLocks noGrp="1"/>
          </p:cNvSpPr>
          <p:nvPr>
            <p:ph type="body" idx="1"/>
          </p:nvPr>
        </p:nvSpPr>
        <p:spPr/>
        <p:txBody>
          <a:bodyPr/>
          <a:lstStyle/>
          <a:p>
            <a:pPr lvl="1" eaLnBrk="0" hangingPunct="0"/>
            <a:endParaRPr lang="en-US" sz="11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2140A9-11FD-AB46-B99D-C1331D8D84D1}" type="slidenum">
              <a:rPr kumimoji="0" lang="en-US" sz="1100" b="0" i="0" u="none" strike="noStrike" kern="1200" cap="none" spc="0" normalizeH="0" baseline="0" noProof="0" smtClean="0">
                <a:ln>
                  <a:noFill/>
                </a:ln>
                <a:solidFill>
                  <a:prstClr val="black"/>
                </a:solidFill>
                <a:effectLst/>
                <a:uLnTx/>
                <a:uFillTx/>
                <a:latin typeface="Source Sans Pro" panose="020B0503030403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prstClr val="black"/>
              </a:solidFill>
              <a:effectLst/>
              <a:uLnTx/>
              <a:uFillTx/>
              <a:latin typeface="Source Sans Pro" panose="020B0503030403020204"/>
              <a:ea typeface="+mn-ea"/>
              <a:cs typeface="+mn-cs"/>
            </a:endParaRPr>
          </a:p>
        </p:txBody>
      </p:sp>
    </p:spTree>
    <p:extLst>
      <p:ext uri="{BB962C8B-B14F-4D97-AF65-F5344CB8AC3E}">
        <p14:creationId xmlns:p14="http://schemas.microsoft.com/office/powerpoint/2010/main" val="3689842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8CDBC-BDCD-78C2-6118-EC21AF3D12A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54E930-EDD7-CC6A-AFB7-068CE298B4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793DC50-8B95-5A7E-F4B3-FCB8FAEE350C}"/>
              </a:ext>
            </a:extLst>
          </p:cNvPr>
          <p:cNvSpPr>
            <a:spLocks noGrp="1"/>
          </p:cNvSpPr>
          <p:nvPr>
            <p:ph type="dt" sz="half" idx="10"/>
          </p:nvPr>
        </p:nvSpPr>
        <p:spPr/>
        <p:txBody>
          <a:bodyPr/>
          <a:lstStyle/>
          <a:p>
            <a:fld id="{405A08E2-49F3-4449-8D55-FAC2EFDE3461}" type="datetimeFigureOut">
              <a:rPr lang="en-US" smtClean="0"/>
              <a:t>3/20/2023</a:t>
            </a:fld>
            <a:endParaRPr lang="en-US"/>
          </a:p>
        </p:txBody>
      </p:sp>
      <p:sp>
        <p:nvSpPr>
          <p:cNvPr id="5" name="Footer Placeholder 4">
            <a:extLst>
              <a:ext uri="{FF2B5EF4-FFF2-40B4-BE49-F238E27FC236}">
                <a16:creationId xmlns:a16="http://schemas.microsoft.com/office/drawing/2014/main" id="{465589E5-AFDF-B872-132D-64C70A37DE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8E09A-9B9A-6B0C-0877-6E9DAE522012}"/>
              </a:ext>
            </a:extLst>
          </p:cNvPr>
          <p:cNvSpPr>
            <a:spLocks noGrp="1"/>
          </p:cNvSpPr>
          <p:nvPr>
            <p:ph type="sldNum" sz="quarter" idx="12"/>
          </p:nvPr>
        </p:nvSpPr>
        <p:spPr/>
        <p:txBody>
          <a:bodyPr/>
          <a:lstStyle/>
          <a:p>
            <a:fld id="{020FAA6A-B9AA-4593-9A68-2FAEB3A29CCA}" type="slidenum">
              <a:rPr lang="en-US" smtClean="0"/>
              <a:t>‹#›</a:t>
            </a:fld>
            <a:endParaRPr lang="en-US"/>
          </a:p>
        </p:txBody>
      </p:sp>
    </p:spTree>
    <p:extLst>
      <p:ext uri="{BB962C8B-B14F-4D97-AF65-F5344CB8AC3E}">
        <p14:creationId xmlns:p14="http://schemas.microsoft.com/office/powerpoint/2010/main" val="1549181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4BAB-CA54-1B3B-974E-11C3121CBF3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A754C75-8ECD-D77A-EE9F-8A4315243F4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4AB5EB-1E05-A84E-7482-35ED88A0BAD4}"/>
              </a:ext>
            </a:extLst>
          </p:cNvPr>
          <p:cNvSpPr>
            <a:spLocks noGrp="1"/>
          </p:cNvSpPr>
          <p:nvPr>
            <p:ph type="dt" sz="half" idx="10"/>
          </p:nvPr>
        </p:nvSpPr>
        <p:spPr/>
        <p:txBody>
          <a:bodyPr/>
          <a:lstStyle/>
          <a:p>
            <a:fld id="{405A08E2-49F3-4449-8D55-FAC2EFDE3461}" type="datetimeFigureOut">
              <a:rPr lang="en-US" smtClean="0"/>
              <a:t>3/20/2023</a:t>
            </a:fld>
            <a:endParaRPr lang="en-US"/>
          </a:p>
        </p:txBody>
      </p:sp>
      <p:sp>
        <p:nvSpPr>
          <p:cNvPr id="5" name="Footer Placeholder 4">
            <a:extLst>
              <a:ext uri="{FF2B5EF4-FFF2-40B4-BE49-F238E27FC236}">
                <a16:creationId xmlns:a16="http://schemas.microsoft.com/office/drawing/2014/main" id="{F996D2D0-2371-15E5-0415-B8BB503BC9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309658-0861-D5AB-AC9F-0A9966E7A576}"/>
              </a:ext>
            </a:extLst>
          </p:cNvPr>
          <p:cNvSpPr>
            <a:spLocks noGrp="1"/>
          </p:cNvSpPr>
          <p:nvPr>
            <p:ph type="sldNum" sz="quarter" idx="12"/>
          </p:nvPr>
        </p:nvSpPr>
        <p:spPr/>
        <p:txBody>
          <a:bodyPr/>
          <a:lstStyle/>
          <a:p>
            <a:fld id="{020FAA6A-B9AA-4593-9A68-2FAEB3A29CCA}" type="slidenum">
              <a:rPr lang="en-US" smtClean="0"/>
              <a:t>‹#›</a:t>
            </a:fld>
            <a:endParaRPr lang="en-US"/>
          </a:p>
        </p:txBody>
      </p:sp>
    </p:spTree>
    <p:extLst>
      <p:ext uri="{BB962C8B-B14F-4D97-AF65-F5344CB8AC3E}">
        <p14:creationId xmlns:p14="http://schemas.microsoft.com/office/powerpoint/2010/main" val="2532775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E6BB59-BB4C-C33F-8241-8EDA032991C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6979050-B7D5-EA3F-EE5C-4CC506A5A3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436C09-BEBA-29EE-EEB4-FACB12B5BB19}"/>
              </a:ext>
            </a:extLst>
          </p:cNvPr>
          <p:cNvSpPr>
            <a:spLocks noGrp="1"/>
          </p:cNvSpPr>
          <p:nvPr>
            <p:ph type="dt" sz="half" idx="10"/>
          </p:nvPr>
        </p:nvSpPr>
        <p:spPr/>
        <p:txBody>
          <a:bodyPr/>
          <a:lstStyle/>
          <a:p>
            <a:fld id="{405A08E2-49F3-4449-8D55-FAC2EFDE3461}" type="datetimeFigureOut">
              <a:rPr lang="en-US" smtClean="0"/>
              <a:t>3/20/2023</a:t>
            </a:fld>
            <a:endParaRPr lang="en-US"/>
          </a:p>
        </p:txBody>
      </p:sp>
      <p:sp>
        <p:nvSpPr>
          <p:cNvPr id="5" name="Footer Placeholder 4">
            <a:extLst>
              <a:ext uri="{FF2B5EF4-FFF2-40B4-BE49-F238E27FC236}">
                <a16:creationId xmlns:a16="http://schemas.microsoft.com/office/drawing/2014/main" id="{AC2C9802-8761-C05E-8108-2F33457B29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9E9A6-1CD2-47BF-D0CE-C27F60AE82AB}"/>
              </a:ext>
            </a:extLst>
          </p:cNvPr>
          <p:cNvSpPr>
            <a:spLocks noGrp="1"/>
          </p:cNvSpPr>
          <p:nvPr>
            <p:ph type="sldNum" sz="quarter" idx="12"/>
          </p:nvPr>
        </p:nvSpPr>
        <p:spPr/>
        <p:txBody>
          <a:bodyPr/>
          <a:lstStyle/>
          <a:p>
            <a:fld id="{020FAA6A-B9AA-4593-9A68-2FAEB3A29CCA}" type="slidenum">
              <a:rPr lang="en-US" smtClean="0"/>
              <a:t>‹#›</a:t>
            </a:fld>
            <a:endParaRPr lang="en-US"/>
          </a:p>
        </p:txBody>
      </p:sp>
    </p:spTree>
    <p:extLst>
      <p:ext uri="{BB962C8B-B14F-4D97-AF65-F5344CB8AC3E}">
        <p14:creationId xmlns:p14="http://schemas.microsoft.com/office/powerpoint/2010/main" val="26407151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descr="U.S. Small Business Administration (SBA)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60417" y="1606514"/>
            <a:ext cx="4471167" cy="3644973"/>
          </a:xfrm>
          <a:prstGeom prst="rect">
            <a:avLst/>
          </a:prstGeom>
        </p:spPr>
      </p:pic>
    </p:spTree>
    <p:extLst>
      <p:ext uri="{BB962C8B-B14F-4D97-AF65-F5344CB8AC3E}">
        <p14:creationId xmlns:p14="http://schemas.microsoft.com/office/powerpoint/2010/main" val="2897627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524000" y="3748096"/>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descr="U.S. Small Business Administration (SBA)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89784" y="692797"/>
            <a:ext cx="3212432" cy="661760"/>
          </a:xfrm>
          <a:prstGeom prst="rect">
            <a:avLst/>
          </a:prstGeom>
        </p:spPr>
      </p:pic>
    </p:spTree>
    <p:extLst>
      <p:ext uri="{BB962C8B-B14F-4D97-AF65-F5344CB8AC3E}">
        <p14:creationId xmlns:p14="http://schemas.microsoft.com/office/powerpoint/2010/main" val="35508469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524000" y="2235200"/>
            <a:ext cx="9144000" cy="2387600"/>
          </a:xfrm>
        </p:spPr>
        <p:txBody>
          <a:bodyPr anchor="ctr"/>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Tree>
    <p:extLst>
      <p:ext uri="{BB962C8B-B14F-4D97-AF65-F5344CB8AC3E}">
        <p14:creationId xmlns:p14="http://schemas.microsoft.com/office/powerpoint/2010/main" val="2491906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BA Logo Slid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2" name="Picture 1" descr="U.S. Small Business Administration (SBA)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860417" y="1606514"/>
            <a:ext cx="4471167" cy="3644973"/>
          </a:xfrm>
          <a:prstGeom prst="rect">
            <a:avLst/>
          </a:prstGeom>
        </p:spPr>
      </p:pic>
    </p:spTree>
    <p:extLst>
      <p:ext uri="{BB962C8B-B14F-4D97-AF65-F5344CB8AC3E}">
        <p14:creationId xmlns:p14="http://schemas.microsoft.com/office/powerpoint/2010/main" val="485821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6000" spc="-225">
                <a:solidFill>
                  <a:schemeClr val="bg1"/>
                </a:solidFill>
              </a:defRPr>
            </a:lvl1pPr>
          </a:lstStyle>
          <a:p>
            <a:r>
              <a:rPr lang="en-US" dirty="0"/>
              <a:t>Click to edit Master title </a:t>
            </a:r>
            <a:r>
              <a:rPr lang="en-US"/>
              <a:t>style (1 line)</a:t>
            </a:r>
            <a:endParaRPr lang="en-US" dirty="0"/>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524000" y="3748096"/>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descr="U.S. Small Business Administration (SBA)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89784" y="692797"/>
            <a:ext cx="3212432" cy="661760"/>
          </a:xfrm>
          <a:prstGeom prst="rect">
            <a:avLst/>
          </a:prstGeom>
        </p:spPr>
      </p:pic>
    </p:spTree>
    <p:extLst>
      <p:ext uri="{BB962C8B-B14F-4D97-AF65-F5344CB8AC3E}">
        <p14:creationId xmlns:p14="http://schemas.microsoft.com/office/powerpoint/2010/main" val="13800028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2 lines)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6000" spc="-225">
                <a:solidFill>
                  <a:schemeClr val="bg1"/>
                </a:solidFill>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chemeClr val="bg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a:t>Click to edit Master subtitle style</a:t>
            </a:r>
            <a:endParaRPr lang="en-US" dirty="0"/>
          </a:p>
        </p:txBody>
      </p:sp>
      <p:sp>
        <p:nvSpPr>
          <p:cNvPr id="8" name="Text Placeholder 7"/>
          <p:cNvSpPr>
            <a:spLocks noGrp="1"/>
          </p:cNvSpPr>
          <p:nvPr>
            <p:ph type="body" sz="quarter" idx="10" hasCustomPrompt="1"/>
          </p:nvPr>
        </p:nvSpPr>
        <p:spPr>
          <a:xfrm>
            <a:off x="1524000" y="4327263"/>
            <a:ext cx="9144000" cy="1646237"/>
          </a:xfrm>
        </p:spPr>
        <p:txBody>
          <a:bodyPr>
            <a:noAutofit/>
          </a:bodyPr>
          <a:lstStyle>
            <a:lvl1pPr marL="0" indent="0" algn="ctr">
              <a:buNone/>
              <a:defRPr sz="2400" b="1">
                <a:solidFill>
                  <a:schemeClr val="bg1">
                    <a:lumMod val="65000"/>
                  </a:schemeClr>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9" name="Picture 8" descr="U.S. Small Business Administration (SBA)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89784" y="692797"/>
            <a:ext cx="3212432" cy="661760"/>
          </a:xfrm>
          <a:prstGeom prst="rect">
            <a:avLst/>
          </a:prstGeom>
        </p:spPr>
      </p:pic>
    </p:spTree>
    <p:extLst>
      <p:ext uri="{BB962C8B-B14F-4D97-AF65-F5344CB8AC3E}">
        <p14:creationId xmlns:p14="http://schemas.microsoft.com/office/powerpoint/2010/main" val="2006943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Slide (1 lin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524000" y="1360614"/>
            <a:ext cx="9144000" cy="2387600"/>
          </a:xfrm>
        </p:spPr>
        <p:txBody>
          <a:bodyPr anchor="b">
            <a:normAutofit/>
          </a:bodyPr>
          <a:lstStyle>
            <a:lvl1pPr algn="ctr">
              <a:lnSpc>
                <a:spcPct val="75000"/>
              </a:lnSpc>
              <a:defRPr sz="5400" spc="-225">
                <a:solidFill>
                  <a:srgbClr val="002E6D"/>
                </a:solidFill>
                <a:latin typeface="Source Sans Pro Semibold" panose="020B0603030403020204" pitchFamily="34" charset="0"/>
              </a:defRPr>
            </a:lvl1pPr>
          </a:lstStyle>
          <a:p>
            <a:r>
              <a:rPr lang="en-US" dirty="0"/>
              <a:t>Click to edit Master title style (1 line)</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rgbClr val="002E6D"/>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p>
        </p:txBody>
      </p:sp>
      <p:sp>
        <p:nvSpPr>
          <p:cNvPr id="9" name="Text Placeholder 7"/>
          <p:cNvSpPr>
            <a:spLocks noGrp="1"/>
          </p:cNvSpPr>
          <p:nvPr>
            <p:ph type="body" sz="quarter" idx="10" hasCustomPrompt="1"/>
          </p:nvPr>
        </p:nvSpPr>
        <p:spPr>
          <a:xfrm>
            <a:off x="1524000" y="3748096"/>
            <a:ext cx="9144000" cy="1646237"/>
          </a:xfrm>
        </p:spPr>
        <p:txBody>
          <a:bodyPr>
            <a:noAutofit/>
          </a:bodyPr>
          <a:lstStyle>
            <a:lvl1pPr marL="0" indent="0" algn="ctr">
              <a:buNone/>
              <a:defRPr sz="2400" b="1">
                <a:solidFill>
                  <a:srgbClr val="969696"/>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4" name="Picture 3" descr="U.S. Small Business Administration (SBA)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90731" y="699244"/>
            <a:ext cx="3210535" cy="661370"/>
          </a:xfrm>
          <a:prstGeom prst="rect">
            <a:avLst/>
          </a:prstGeom>
        </p:spPr>
      </p:pic>
    </p:spTree>
    <p:extLst>
      <p:ext uri="{BB962C8B-B14F-4D97-AF65-F5344CB8AC3E}">
        <p14:creationId xmlns:p14="http://schemas.microsoft.com/office/powerpoint/2010/main" val="1189996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524000" y="1939655"/>
            <a:ext cx="9144000" cy="2387600"/>
          </a:xfrm>
        </p:spPr>
        <p:txBody>
          <a:bodyPr anchor="b">
            <a:normAutofit/>
          </a:bodyPr>
          <a:lstStyle>
            <a:lvl1pPr algn="ctr">
              <a:lnSpc>
                <a:spcPct val="75000"/>
              </a:lnSpc>
              <a:defRPr sz="5400" spc="-225">
                <a:solidFill>
                  <a:srgbClr val="003F80"/>
                </a:solidFill>
                <a:latin typeface="Source Sans Pro Semibold" panose="020B0603030403020204" pitchFamily="34" charset="0"/>
              </a:defRPr>
            </a:lvl1pPr>
          </a:lstStyle>
          <a:p>
            <a:r>
              <a:rPr lang="en-US" dirty="0"/>
              <a:t>Click to edit Master title style (2 lines)</a:t>
            </a:r>
          </a:p>
        </p:txBody>
      </p:sp>
      <p:sp>
        <p:nvSpPr>
          <p:cNvPr id="3" name="Subtitle 2"/>
          <p:cNvSpPr>
            <a:spLocks noGrp="1"/>
          </p:cNvSpPr>
          <p:nvPr>
            <p:ph type="subTitle" idx="1"/>
          </p:nvPr>
        </p:nvSpPr>
        <p:spPr>
          <a:xfrm>
            <a:off x="1524000" y="6194612"/>
            <a:ext cx="9144000" cy="455570"/>
          </a:xfrm>
        </p:spPr>
        <p:txBody>
          <a:bodyPr>
            <a:normAutofit/>
          </a:bodyPr>
          <a:lstStyle>
            <a:lvl1pPr marL="0" indent="0" algn="ctr">
              <a:buNone/>
              <a:defRPr sz="1350">
                <a:solidFill>
                  <a:srgbClr val="002E6D"/>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p>
        </p:txBody>
      </p:sp>
      <p:sp>
        <p:nvSpPr>
          <p:cNvPr id="9" name="Text Placeholder 7"/>
          <p:cNvSpPr>
            <a:spLocks noGrp="1"/>
          </p:cNvSpPr>
          <p:nvPr>
            <p:ph type="body" sz="quarter" idx="10" hasCustomPrompt="1"/>
          </p:nvPr>
        </p:nvSpPr>
        <p:spPr>
          <a:xfrm>
            <a:off x="1524000" y="4327263"/>
            <a:ext cx="9144000" cy="1646237"/>
          </a:xfrm>
        </p:spPr>
        <p:txBody>
          <a:bodyPr>
            <a:noAutofit/>
          </a:bodyPr>
          <a:lstStyle>
            <a:lvl1pPr marL="0" indent="0" algn="ctr">
              <a:buNone/>
              <a:defRPr sz="2400" b="1">
                <a:solidFill>
                  <a:srgbClr val="969696"/>
                </a:solidFill>
              </a:defRPr>
            </a:lvl1pPr>
            <a:lvl2pPr marL="342875" indent="0" algn="ctr">
              <a:buNone/>
              <a:defRPr sz="2400" b="1">
                <a:solidFill>
                  <a:srgbClr val="898989"/>
                </a:solidFill>
              </a:defRPr>
            </a:lvl2pPr>
            <a:lvl3pPr marL="685749" indent="0" algn="ctr">
              <a:buNone/>
              <a:defRPr sz="2400" b="1">
                <a:solidFill>
                  <a:srgbClr val="898989"/>
                </a:solidFill>
              </a:defRPr>
            </a:lvl3pPr>
            <a:lvl4pPr marL="1028624" indent="0" algn="ctr">
              <a:buNone/>
              <a:defRPr sz="2400" b="1">
                <a:solidFill>
                  <a:srgbClr val="898989"/>
                </a:solidFill>
              </a:defRPr>
            </a:lvl4pPr>
            <a:lvl5pPr marL="1371498" indent="0" algn="ctr">
              <a:buNone/>
              <a:defRPr sz="2400" b="1">
                <a:solidFill>
                  <a:srgbClr val="898989"/>
                </a:solidFill>
              </a:defRPr>
            </a:lvl5pPr>
          </a:lstStyle>
          <a:p>
            <a:pPr lvl="0"/>
            <a:r>
              <a:rPr lang="en-US" dirty="0"/>
              <a:t>Click to edit Master subtitle styles</a:t>
            </a:r>
          </a:p>
        </p:txBody>
      </p:sp>
      <p:pic>
        <p:nvPicPr>
          <p:cNvPr id="10" name="Picture 9" descr="U.S. Small Business Administration (SBA) logo."/>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490731" y="699244"/>
            <a:ext cx="3210535" cy="661370"/>
          </a:xfrm>
          <a:prstGeom prst="rect">
            <a:avLst/>
          </a:prstGeom>
        </p:spPr>
      </p:pic>
    </p:spTree>
    <p:extLst>
      <p:ext uri="{BB962C8B-B14F-4D97-AF65-F5344CB8AC3E}">
        <p14:creationId xmlns:p14="http://schemas.microsoft.com/office/powerpoint/2010/main" val="3602554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BB944-E733-F2A4-EA2C-33C96A896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D7EB14-B3C6-7BEA-A6C5-0D27995763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DF3D6C-63D2-C9CC-2404-864051B9C468}"/>
              </a:ext>
            </a:extLst>
          </p:cNvPr>
          <p:cNvSpPr>
            <a:spLocks noGrp="1"/>
          </p:cNvSpPr>
          <p:nvPr>
            <p:ph type="dt" sz="half" idx="10"/>
          </p:nvPr>
        </p:nvSpPr>
        <p:spPr/>
        <p:txBody>
          <a:bodyPr/>
          <a:lstStyle/>
          <a:p>
            <a:fld id="{405A08E2-49F3-4449-8D55-FAC2EFDE3461}" type="datetimeFigureOut">
              <a:rPr lang="en-US" smtClean="0"/>
              <a:t>3/20/2023</a:t>
            </a:fld>
            <a:endParaRPr lang="en-US"/>
          </a:p>
        </p:txBody>
      </p:sp>
      <p:sp>
        <p:nvSpPr>
          <p:cNvPr id="5" name="Footer Placeholder 4">
            <a:extLst>
              <a:ext uri="{FF2B5EF4-FFF2-40B4-BE49-F238E27FC236}">
                <a16:creationId xmlns:a16="http://schemas.microsoft.com/office/drawing/2014/main" id="{5DBE0BCC-5F22-A4C0-0A03-43A01E02F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2972DF-F493-A175-8BC9-DA7B3A24639E}"/>
              </a:ext>
            </a:extLst>
          </p:cNvPr>
          <p:cNvSpPr>
            <a:spLocks noGrp="1"/>
          </p:cNvSpPr>
          <p:nvPr>
            <p:ph type="sldNum" sz="quarter" idx="12"/>
          </p:nvPr>
        </p:nvSpPr>
        <p:spPr/>
        <p:txBody>
          <a:bodyPr/>
          <a:lstStyle/>
          <a:p>
            <a:fld id="{020FAA6A-B9AA-4593-9A68-2FAEB3A29CCA}" type="slidenum">
              <a:rPr lang="en-US" smtClean="0"/>
              <a:t>‹#›</a:t>
            </a:fld>
            <a:endParaRPr lang="en-US"/>
          </a:p>
        </p:txBody>
      </p:sp>
    </p:spTree>
    <p:extLst>
      <p:ext uri="{BB962C8B-B14F-4D97-AF65-F5344CB8AC3E}">
        <p14:creationId xmlns:p14="http://schemas.microsoft.com/office/powerpoint/2010/main" val="8143485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pter Slide - Screen Only">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007D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524000" y="2235200"/>
            <a:ext cx="9144000" cy="2387600"/>
          </a:xfrm>
        </p:spPr>
        <p:txBody>
          <a:bodyPr anchor="ctr"/>
          <a:lstStyle>
            <a:lvl1pPr algn="ctr">
              <a:lnSpc>
                <a:spcPts val="4500"/>
              </a:lnSpc>
              <a:defRPr sz="4500">
                <a:solidFill>
                  <a:schemeClr val="bg1"/>
                </a:solidFill>
              </a:defRPr>
            </a:lvl1pPr>
          </a:lstStyle>
          <a:p>
            <a:r>
              <a:rPr lang="en-US" dirty="0"/>
              <a:t>Click to edit Master </a:t>
            </a:r>
            <a:br>
              <a:rPr lang="en-US" dirty="0"/>
            </a:br>
            <a:r>
              <a:rPr lang="en-US" dirty="0"/>
              <a:t>chapter style</a:t>
            </a:r>
          </a:p>
        </p:txBody>
      </p:sp>
    </p:spTree>
    <p:extLst>
      <p:ext uri="{BB962C8B-B14F-4D97-AF65-F5344CB8AC3E}">
        <p14:creationId xmlns:p14="http://schemas.microsoft.com/office/powerpoint/2010/main" val="3046735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Chapter Slide">
    <p:bg>
      <p:bgPr>
        <a:solidFill>
          <a:srgbClr val="003E7F"/>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ctrTitle" hasCustomPrompt="1"/>
          </p:nvPr>
        </p:nvSpPr>
        <p:spPr>
          <a:xfrm>
            <a:off x="1524000" y="1122363"/>
            <a:ext cx="9144000" cy="2387600"/>
          </a:xfrm>
        </p:spPr>
        <p:txBody>
          <a:bodyPr anchor="b"/>
          <a:lstStyle>
            <a:lvl1pPr algn="ctr">
              <a:lnSpc>
                <a:spcPts val="4500"/>
              </a:lnSpc>
              <a:defRPr sz="4500">
                <a:solidFill>
                  <a:srgbClr val="007DBC"/>
                </a:solidFill>
              </a:defRPr>
            </a:lvl1pPr>
          </a:lstStyle>
          <a:p>
            <a:r>
              <a:rPr lang="en-US" dirty="0"/>
              <a:t>Click to edit Master </a:t>
            </a:r>
            <a:br>
              <a:rPr lang="en-US" dirty="0"/>
            </a:br>
            <a:r>
              <a:rPr lang="en-US" dirty="0"/>
              <a:t>chapter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b="1">
                <a:solidFill>
                  <a:srgbClr val="969696"/>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p>
        </p:txBody>
      </p:sp>
    </p:spTree>
    <p:extLst>
      <p:ext uri="{BB962C8B-B14F-4D97-AF65-F5344CB8AC3E}">
        <p14:creationId xmlns:p14="http://schemas.microsoft.com/office/powerpoint/2010/main" val="3898371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Chapter Slide Alt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129" y="1268765"/>
            <a:ext cx="9259747" cy="2237228"/>
          </a:xfrm>
        </p:spPr>
        <p:txBody>
          <a:bodyPr anchor="b"/>
          <a:lstStyle>
            <a:lvl1pPr>
              <a:lnSpc>
                <a:spcPts val="4500"/>
              </a:lnSpc>
              <a:defRPr sz="4500"/>
            </a:lvl1pPr>
          </a:lstStyle>
          <a:p>
            <a:r>
              <a:rPr lang="en-US" dirty="0"/>
              <a:t>Click to edit Master </a:t>
            </a:r>
            <a:br>
              <a:rPr lang="en-US" dirty="0"/>
            </a:br>
            <a:r>
              <a:rPr lang="en-US" dirty="0"/>
              <a:t>chapter style</a:t>
            </a:r>
          </a:p>
        </p:txBody>
      </p:sp>
      <p:sp>
        <p:nvSpPr>
          <p:cNvPr id="3" name="Text Placeholder 2"/>
          <p:cNvSpPr>
            <a:spLocks noGrp="1"/>
          </p:cNvSpPr>
          <p:nvPr>
            <p:ph type="body" idx="1" hasCustomPrompt="1"/>
          </p:nvPr>
        </p:nvSpPr>
        <p:spPr>
          <a:xfrm>
            <a:off x="1471005" y="3613580"/>
            <a:ext cx="9259747" cy="1500187"/>
          </a:xfrm>
        </p:spPr>
        <p:txBody>
          <a:bodyPr/>
          <a:lstStyle>
            <a:lvl1pPr marL="0" indent="0" algn="ctr">
              <a:buNone/>
              <a:defRPr sz="1800" b="1">
                <a:solidFill>
                  <a:schemeClr val="tx1">
                    <a:tint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pPr lvl="0"/>
            <a:r>
              <a:rPr lang="en-US" dirty="0"/>
              <a:t>Click to edit Master subtitle style</a:t>
            </a:r>
          </a:p>
        </p:txBody>
      </p:sp>
    </p:spTree>
    <p:extLst>
      <p:ext uri="{BB962C8B-B14F-4D97-AF65-F5344CB8AC3E}">
        <p14:creationId xmlns:p14="http://schemas.microsoft.com/office/powerpoint/2010/main" val="37729007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 with Subtitle">
    <p:spTree>
      <p:nvGrpSpPr>
        <p:cNvPr id="1" name=""/>
        <p:cNvGrpSpPr/>
        <p:nvPr/>
      </p:nvGrpSpPr>
      <p:grpSpPr>
        <a:xfrm>
          <a:off x="0" y="0"/>
          <a:ext cx="0" cy="0"/>
          <a:chOff x="0" y="0"/>
          <a:chExt cx="0" cy="0"/>
        </a:xfrm>
      </p:grpSpPr>
      <p:sp>
        <p:nvSpPr>
          <p:cNvPr id="2" name="Title 1"/>
          <p:cNvSpPr>
            <a:spLocks noGrp="1"/>
          </p:cNvSpPr>
          <p:nvPr>
            <p:ph type="title"/>
          </p:nvPr>
        </p:nvSpPr>
        <p:spPr>
          <a:xfrm>
            <a:off x="838200" y="368608"/>
            <a:ext cx="10515600" cy="598904"/>
          </a:xfrm>
        </p:spPr>
        <p:txBody>
          <a:bodyPr/>
          <a:lstStyle>
            <a:lvl1pPr>
              <a:defRPr>
                <a:solidFill>
                  <a:srgbClr val="002E6D"/>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p:cNvSpPr>
            <a:spLocks noGrp="1"/>
          </p:cNvSpPr>
          <p:nvPr>
            <p:ph type="subTitle" idx="13"/>
          </p:nvPr>
        </p:nvSpPr>
        <p:spPr>
          <a:xfrm>
            <a:off x="838200" y="967513"/>
            <a:ext cx="10515600" cy="696071"/>
          </a:xfrm>
        </p:spPr>
        <p:txBody>
          <a:bodyPr>
            <a:normAutofit/>
          </a:bodyPr>
          <a:lstStyle>
            <a:lvl1pPr marL="0" indent="0" algn="ctr">
              <a:buNone/>
              <a:defRPr sz="1575" b="1">
                <a:solidFill>
                  <a:srgbClr val="969696"/>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a:t>Click to edit Master subtitle style</a:t>
            </a:r>
          </a:p>
        </p:txBody>
      </p:sp>
    </p:spTree>
    <p:extLst>
      <p:ext uri="{BB962C8B-B14F-4D97-AF65-F5344CB8AC3E}">
        <p14:creationId xmlns:p14="http://schemas.microsoft.com/office/powerpoint/2010/main" val="3222921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7026"/>
            <a:ext cx="10515600" cy="762528"/>
          </a:xfrm>
        </p:spPr>
        <p:txBody>
          <a:bodyPr/>
          <a:lstStyle>
            <a:lvl1pPr>
              <a:defRPr>
                <a:solidFill>
                  <a:srgbClr val="002E6D"/>
                </a:solidFill>
              </a:defRPr>
            </a:lvl1pPr>
          </a:lstStyle>
          <a:p>
            <a:r>
              <a:rPr lang="en-US" dirty="0"/>
              <a:t>Click to edit Master title style</a:t>
            </a:r>
          </a:p>
        </p:txBody>
      </p:sp>
      <p:sp>
        <p:nvSpPr>
          <p:cNvPr id="3" name="Content Placeholder 2"/>
          <p:cNvSpPr>
            <a:spLocks noGrp="1"/>
          </p:cNvSpPr>
          <p:nvPr>
            <p:ph sz="half" idx="1"/>
          </p:nvPr>
        </p:nvSpPr>
        <p:spPr>
          <a:xfrm>
            <a:off x="838200" y="1568825"/>
            <a:ext cx="51816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68825"/>
            <a:ext cx="5181600" cy="460813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0571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73996"/>
            <a:ext cx="10515600" cy="1161770"/>
          </a:xfrm>
        </p:spPr>
        <p:txBody>
          <a:bodyPr/>
          <a:lstStyle>
            <a:lvl1pPr>
              <a:defRPr>
                <a:solidFill>
                  <a:srgbClr val="002E6D"/>
                </a:solidFill>
              </a:defRPr>
            </a:lvl1pPr>
          </a:lstStyle>
          <a:p>
            <a:r>
              <a:rPr lang="en-US" dirty="0"/>
              <a:t>Click to edit Master title style</a:t>
            </a:r>
          </a:p>
        </p:txBody>
      </p:sp>
      <p:sp>
        <p:nvSpPr>
          <p:cNvPr id="3" name="Text Placeholder 2"/>
          <p:cNvSpPr>
            <a:spLocks noGrp="1"/>
          </p:cNvSpPr>
          <p:nvPr>
            <p:ph type="body" idx="1"/>
          </p:nvPr>
        </p:nvSpPr>
        <p:spPr>
          <a:xfrm>
            <a:off x="839789" y="1681163"/>
            <a:ext cx="5157787" cy="586908"/>
          </a:xfrm>
        </p:spPr>
        <p:txBody>
          <a:bodyPr anchor="b">
            <a:normAutofit/>
          </a:bodyPr>
          <a:lstStyle>
            <a:lvl1pPr marL="0" indent="0">
              <a:buNone/>
              <a:defRPr sz="2100" b="1">
                <a:solidFill>
                  <a:srgbClr val="969696"/>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3" y="1681163"/>
            <a:ext cx="5183188" cy="586908"/>
          </a:xfrm>
        </p:spPr>
        <p:txBody>
          <a:bodyPr anchor="b">
            <a:normAutofit/>
          </a:bodyPr>
          <a:lstStyle>
            <a:lvl1pPr marL="0" indent="0">
              <a:buNone/>
              <a:defRPr sz="2100" b="1">
                <a:solidFill>
                  <a:srgbClr val="969696"/>
                </a:solidFill>
              </a:defRPr>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53221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E6D"/>
                </a:solidFill>
              </a:defRPr>
            </a:lvl1pPr>
          </a:lstStyle>
          <a:p>
            <a:r>
              <a:rPr lang="en-US" dirty="0"/>
              <a:t>Click to edit Master title style</a:t>
            </a:r>
          </a:p>
        </p:txBody>
      </p:sp>
    </p:spTree>
    <p:extLst>
      <p:ext uri="{BB962C8B-B14F-4D97-AF65-F5344CB8AC3E}">
        <p14:creationId xmlns:p14="http://schemas.microsoft.com/office/powerpoint/2010/main" val="27397695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58801" y="6194308"/>
            <a:ext cx="2356847" cy="365125"/>
          </a:xfrm>
          <a:prstGeom prst="rect">
            <a:avLst/>
          </a:prstGeom>
        </p:spPr>
        <p:txBody>
          <a:bodyPr/>
          <a:lstStyle/>
          <a:p>
            <a:fld id="{4692FA99-F507-8E4B-ABBC-A3B8BC89266F}" type="datetime4">
              <a:rPr lang="en-US" smtClean="0"/>
              <a:t>March 20, 2023</a:t>
            </a:fld>
            <a:endParaRPr lang="en-US" dirty="0"/>
          </a:p>
        </p:txBody>
      </p:sp>
      <p:sp>
        <p:nvSpPr>
          <p:cNvPr id="3" name="Footer Placeholder 2"/>
          <p:cNvSpPr>
            <a:spLocks noGrp="1"/>
          </p:cNvSpPr>
          <p:nvPr>
            <p:ph type="ftr" sz="quarter" idx="11"/>
          </p:nvPr>
        </p:nvSpPr>
        <p:spPr>
          <a:xfrm>
            <a:off x="4038600" y="6194308"/>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9062013" y="6194308"/>
            <a:ext cx="2743200" cy="365125"/>
          </a:xfrm>
          <a:prstGeom prst="rect">
            <a:avLst/>
          </a:prstGeom>
        </p:spPr>
        <p:txBody>
          <a:bodyPr/>
          <a:lstStyle/>
          <a:p>
            <a:fld id="{B1AB44B9-F1EC-4F4B-88D4-413245C9CD3E}" type="slidenum">
              <a:rPr lang="en-US" smtClean="0"/>
              <a:t>‹#›</a:t>
            </a:fld>
            <a:endParaRPr lang="en-US" dirty="0"/>
          </a:p>
        </p:txBody>
      </p:sp>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Picture Placeholder 7"/>
          <p:cNvSpPr>
            <a:spLocks noGrp="1"/>
          </p:cNvSpPr>
          <p:nvPr>
            <p:ph type="pic" sz="quarter" idx="13"/>
          </p:nvPr>
        </p:nvSpPr>
        <p:spPr>
          <a:xfrm>
            <a:off x="0" y="0"/>
            <a:ext cx="12192000" cy="6858000"/>
          </a:xfrm>
        </p:spPr>
        <p:txBody>
          <a:bodyPr/>
          <a:lstStyle/>
          <a:p>
            <a:r>
              <a:rPr lang="en-US" dirty="0"/>
              <a:t>Click icon to add picture</a:t>
            </a:r>
          </a:p>
        </p:txBody>
      </p:sp>
    </p:spTree>
    <p:extLst>
      <p:ext uri="{BB962C8B-B14F-4D97-AF65-F5344CB8AC3E}">
        <p14:creationId xmlns:p14="http://schemas.microsoft.com/office/powerpoint/2010/main" val="23270033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33"/>
            <a:ext cx="3932237" cy="1224275"/>
          </a:xfrm>
        </p:spPr>
        <p:txBody>
          <a:bodyPr anchor="t">
            <a:normAutofit/>
          </a:bodyPr>
          <a:lstStyle>
            <a:lvl1pPr algn="l">
              <a:defRPr sz="2700">
                <a:solidFill>
                  <a:srgbClr val="002E6D"/>
                </a:solidFill>
              </a:defRPr>
            </a:lvl1pPr>
          </a:lstStyle>
          <a:p>
            <a:r>
              <a:rPr lang="en-US" dirty="0"/>
              <a:t>Click to edit Master title style</a:t>
            </a:r>
          </a:p>
        </p:txBody>
      </p:sp>
      <p:sp>
        <p:nvSpPr>
          <p:cNvPr id="3" name="Content Placeholder 2"/>
          <p:cNvSpPr>
            <a:spLocks noGrp="1"/>
          </p:cNvSpPr>
          <p:nvPr>
            <p:ph idx="1"/>
          </p:nvPr>
        </p:nvSpPr>
        <p:spPr>
          <a:xfrm>
            <a:off x="5183188" y="987433"/>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211700"/>
            <a:ext cx="3932237" cy="3657288"/>
          </a:xfrm>
        </p:spPr>
        <p:txBody>
          <a:bodyPr/>
          <a:lstStyle>
            <a:lvl1pPr marL="0" indent="0">
              <a:buNone/>
              <a:defRPr sz="1200" b="1">
                <a:solidFill>
                  <a:srgbClr val="969696"/>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Edit Master text styles</a:t>
            </a:r>
          </a:p>
        </p:txBody>
      </p:sp>
    </p:spTree>
    <p:extLst>
      <p:ext uri="{BB962C8B-B14F-4D97-AF65-F5344CB8AC3E}">
        <p14:creationId xmlns:p14="http://schemas.microsoft.com/office/powerpoint/2010/main" val="12444378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987433"/>
            <a:ext cx="6172200" cy="4873625"/>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r>
              <a:rPr lang="en-US" dirty="0"/>
              <a:t>Click icon to add picture</a:t>
            </a:r>
          </a:p>
        </p:txBody>
      </p:sp>
      <p:sp>
        <p:nvSpPr>
          <p:cNvPr id="8" name="Title 1"/>
          <p:cNvSpPr>
            <a:spLocks noGrp="1"/>
          </p:cNvSpPr>
          <p:nvPr>
            <p:ph type="title"/>
          </p:nvPr>
        </p:nvSpPr>
        <p:spPr>
          <a:xfrm>
            <a:off x="839788" y="987433"/>
            <a:ext cx="3932237" cy="1224275"/>
          </a:xfrm>
        </p:spPr>
        <p:txBody>
          <a:bodyPr anchor="t">
            <a:normAutofit/>
          </a:bodyPr>
          <a:lstStyle>
            <a:lvl1pPr algn="l">
              <a:defRPr sz="2700">
                <a:solidFill>
                  <a:srgbClr val="002E6D"/>
                </a:solidFill>
              </a:defRPr>
            </a:lvl1pPr>
          </a:lstStyle>
          <a:p>
            <a:r>
              <a:rPr lang="en-US" dirty="0"/>
              <a:t>Click to edit Master title style</a:t>
            </a:r>
          </a:p>
        </p:txBody>
      </p:sp>
      <p:sp>
        <p:nvSpPr>
          <p:cNvPr id="9" name="Text Placeholder 3"/>
          <p:cNvSpPr>
            <a:spLocks noGrp="1"/>
          </p:cNvSpPr>
          <p:nvPr>
            <p:ph type="body" sz="half" idx="2"/>
          </p:nvPr>
        </p:nvSpPr>
        <p:spPr>
          <a:xfrm>
            <a:off x="839788" y="2211700"/>
            <a:ext cx="3932237" cy="3657288"/>
          </a:xfrm>
        </p:spPr>
        <p:txBody>
          <a:bodyPr/>
          <a:lstStyle>
            <a:lvl1pPr marL="0" indent="0">
              <a:buNone/>
              <a:defRPr sz="1200" b="1">
                <a:solidFill>
                  <a:srgbClr val="969696"/>
                </a:solidFill>
              </a:defRPr>
            </a:lvl1pPr>
            <a:lvl2pPr marL="342875" indent="0">
              <a:buNone/>
              <a:defRPr sz="1050"/>
            </a:lvl2pPr>
            <a:lvl3pPr marL="685749" indent="0">
              <a:buNone/>
              <a:defRPr sz="900"/>
            </a:lvl3pPr>
            <a:lvl4pPr marL="1028624" indent="0">
              <a:buNone/>
              <a:defRPr sz="750"/>
            </a:lvl4pPr>
            <a:lvl5pPr marL="1371498" indent="0">
              <a:buNone/>
              <a:defRPr sz="750"/>
            </a:lvl5pPr>
            <a:lvl6pPr marL="1714373" indent="0">
              <a:buNone/>
              <a:defRPr sz="750"/>
            </a:lvl6pPr>
            <a:lvl7pPr marL="2057246" indent="0">
              <a:buNone/>
              <a:defRPr sz="750"/>
            </a:lvl7pPr>
            <a:lvl8pPr marL="2400120" indent="0">
              <a:buNone/>
              <a:defRPr sz="750"/>
            </a:lvl8pPr>
            <a:lvl9pPr marL="2742995" indent="0">
              <a:buNone/>
              <a:defRPr sz="750"/>
            </a:lvl9pPr>
          </a:lstStyle>
          <a:p>
            <a:pPr lvl="0"/>
            <a:r>
              <a:rPr lang="en-US" dirty="0"/>
              <a:t>Edit Master text styles</a:t>
            </a:r>
          </a:p>
        </p:txBody>
      </p:sp>
    </p:spTree>
    <p:extLst>
      <p:ext uri="{BB962C8B-B14F-4D97-AF65-F5344CB8AC3E}">
        <p14:creationId xmlns:p14="http://schemas.microsoft.com/office/powerpoint/2010/main" val="291098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05DAC-27CB-B9AE-8CBB-9918C34CF66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3D31F7-9EE0-985A-B5ED-33C3B8F286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1223046-8B07-D6A3-ED1A-F3D87C95D1DA}"/>
              </a:ext>
            </a:extLst>
          </p:cNvPr>
          <p:cNvSpPr>
            <a:spLocks noGrp="1"/>
          </p:cNvSpPr>
          <p:nvPr>
            <p:ph type="dt" sz="half" idx="10"/>
          </p:nvPr>
        </p:nvSpPr>
        <p:spPr/>
        <p:txBody>
          <a:bodyPr/>
          <a:lstStyle/>
          <a:p>
            <a:fld id="{405A08E2-49F3-4449-8D55-FAC2EFDE3461}" type="datetimeFigureOut">
              <a:rPr lang="en-US" smtClean="0"/>
              <a:t>3/20/2023</a:t>
            </a:fld>
            <a:endParaRPr lang="en-US"/>
          </a:p>
        </p:txBody>
      </p:sp>
      <p:sp>
        <p:nvSpPr>
          <p:cNvPr id="5" name="Footer Placeholder 4">
            <a:extLst>
              <a:ext uri="{FF2B5EF4-FFF2-40B4-BE49-F238E27FC236}">
                <a16:creationId xmlns:a16="http://schemas.microsoft.com/office/drawing/2014/main" id="{135D05B9-6743-2842-7E12-B6CAF6C215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443E0-39F5-3E0C-D9D2-B67169B1D25F}"/>
              </a:ext>
            </a:extLst>
          </p:cNvPr>
          <p:cNvSpPr>
            <a:spLocks noGrp="1"/>
          </p:cNvSpPr>
          <p:nvPr>
            <p:ph type="sldNum" sz="quarter" idx="12"/>
          </p:nvPr>
        </p:nvSpPr>
        <p:spPr/>
        <p:txBody>
          <a:bodyPr/>
          <a:lstStyle/>
          <a:p>
            <a:fld id="{020FAA6A-B9AA-4593-9A68-2FAEB3A29CCA}" type="slidenum">
              <a:rPr lang="en-US" smtClean="0"/>
              <a:t>‹#›</a:t>
            </a:fld>
            <a:endParaRPr lang="en-US"/>
          </a:p>
        </p:txBody>
      </p:sp>
    </p:spTree>
    <p:extLst>
      <p:ext uri="{BB962C8B-B14F-4D97-AF65-F5344CB8AC3E}">
        <p14:creationId xmlns:p14="http://schemas.microsoft.com/office/powerpoint/2010/main" val="19641977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3_Main Title+ SubTitle+Number">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2336800" y="895063"/>
            <a:ext cx="7518400" cy="353524"/>
          </a:xfrm>
          <a:prstGeom prst="rect">
            <a:avLst/>
          </a:prstGeom>
        </p:spPr>
        <p:txBody>
          <a:bodyPr wrap="none" lIns="0" tIns="0" rIns="0" bIns="0" anchor="ctr">
            <a:noAutofit/>
          </a:bodyPr>
          <a:lstStyle>
            <a:lvl1pPr algn="ctr">
              <a:defRPr sz="2400" b="1" baseline="0">
                <a:solidFill>
                  <a:srgbClr val="002E6D"/>
                </a:solidFill>
              </a:defRPr>
            </a:lvl1pPr>
          </a:lstStyle>
          <a:p>
            <a:r>
              <a:rPr lang="en-US" dirty="0"/>
              <a:t>Click To Edit Master Title Style</a:t>
            </a:r>
          </a:p>
        </p:txBody>
      </p:sp>
      <p:sp>
        <p:nvSpPr>
          <p:cNvPr id="5" name="Text Placeholder 3"/>
          <p:cNvSpPr>
            <a:spLocks noGrp="1"/>
          </p:cNvSpPr>
          <p:nvPr>
            <p:ph type="body" sz="half" idx="2" hasCustomPrompt="1"/>
          </p:nvPr>
        </p:nvSpPr>
        <p:spPr>
          <a:xfrm>
            <a:off x="3352800" y="1247054"/>
            <a:ext cx="5486400" cy="200746"/>
          </a:xfrm>
          <a:prstGeom prst="rect">
            <a:avLst/>
          </a:prstGeom>
        </p:spPr>
        <p:txBody>
          <a:bodyPr wrap="none" lIns="0" tIns="0" rIns="0" bIns="0" anchor="ctr">
            <a:noAutofit/>
          </a:bodyPr>
          <a:lstStyle>
            <a:lvl1pPr marL="0" indent="0" algn="ctr">
              <a:buNone/>
              <a:defRPr sz="1200" b="1" baseline="0">
                <a:solidFill>
                  <a:srgbClr val="96969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Subtext Goes Here</a:t>
            </a:r>
          </a:p>
        </p:txBody>
      </p:sp>
    </p:spTree>
    <p:extLst>
      <p:ext uri="{BB962C8B-B14F-4D97-AF65-F5344CB8AC3E}">
        <p14:creationId xmlns:p14="http://schemas.microsoft.com/office/powerpoint/2010/main" val="1810635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tmplLst>
          <p:tmpl lvl="1">
            <p:tnLst>
              <p:par>
                <p:cTn presetID="10" presetClass="entr" presetSubtype="0" fill="hold" nodeType="after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1"/>
            <a:ext cx="10972800" cy="4906963"/>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C84C1D5-B27E-434B-A0AD-38CB661C5EAC}" type="datetimeFigureOut">
              <a:rPr lang="en-US" smtClean="0"/>
              <a:t>3/20/2023</a:t>
            </a:fld>
            <a:endParaRPr lang="en-US" dirty="0"/>
          </a:p>
        </p:txBody>
      </p:sp>
      <p:sp>
        <p:nvSpPr>
          <p:cNvPr id="10" name="Title Placeholder 1">
            <a:extLst>
              <a:ext uri="{FF2B5EF4-FFF2-40B4-BE49-F238E27FC236}">
                <a16:creationId xmlns:a16="http://schemas.microsoft.com/office/drawing/2014/main" id="{F89A6772-5C28-47E0-8D70-38248A14521E}"/>
              </a:ext>
            </a:extLst>
          </p:cNvPr>
          <p:cNvSpPr>
            <a:spLocks noGrp="1"/>
          </p:cNvSpPr>
          <p:nvPr>
            <p:ph type="title"/>
          </p:nvPr>
        </p:nvSpPr>
        <p:spPr>
          <a:xfrm>
            <a:off x="838200" y="367026"/>
            <a:ext cx="10515600" cy="699775"/>
          </a:xfrm>
          <a:prstGeom prst="rect">
            <a:avLst/>
          </a:prstGeom>
        </p:spPr>
        <p:txBody>
          <a:bodyPr vert="horz" lIns="91440" tIns="45720" rIns="91440" bIns="45720" rtlCol="0" anchor="t">
            <a:normAutofit/>
          </a:bodyPr>
          <a:lstStyle>
            <a:lvl1pPr>
              <a:defRPr sz="2700" b="1">
                <a:solidFill>
                  <a:srgbClr val="002E6D"/>
                </a:solidFill>
                <a:latin typeface="Source Sans Pro"/>
              </a:defRPr>
            </a:lvl1pPr>
          </a:lstStyle>
          <a:p>
            <a:r>
              <a:rPr lang="en-US" dirty="0"/>
              <a:t>Click to edit Master title style</a:t>
            </a:r>
          </a:p>
        </p:txBody>
      </p:sp>
      <p:sp>
        <p:nvSpPr>
          <p:cNvPr id="8" name="Slide Number Placeholder 6">
            <a:extLst>
              <a:ext uri="{FF2B5EF4-FFF2-40B4-BE49-F238E27FC236}">
                <a16:creationId xmlns:a16="http://schemas.microsoft.com/office/drawing/2014/main" id="{5626B52B-EB11-46CF-B069-FA901174D74B}"/>
              </a:ext>
            </a:extLst>
          </p:cNvPr>
          <p:cNvSpPr>
            <a:spLocks noGrp="1"/>
          </p:cNvSpPr>
          <p:nvPr>
            <p:ph type="sldNum" sz="quarter" idx="12"/>
          </p:nvPr>
        </p:nvSpPr>
        <p:spPr>
          <a:xfrm>
            <a:off x="9062013" y="6194308"/>
            <a:ext cx="2743200" cy="365125"/>
          </a:xfrm>
          <a:prstGeom prst="rect">
            <a:avLst/>
          </a:prstGeom>
        </p:spPr>
        <p:txBody>
          <a:bodyPr/>
          <a:lstStyle/>
          <a:p>
            <a:fld id="{B1AB44B9-F1EC-4F4B-88D4-413245C9CD3E}" type="slidenum">
              <a:rPr lang="en-US" smtClean="0"/>
              <a:t>‹#›</a:t>
            </a:fld>
            <a:endParaRPr lang="en-US" dirty="0"/>
          </a:p>
        </p:txBody>
      </p:sp>
    </p:spTree>
    <p:extLst>
      <p:ext uri="{BB962C8B-B14F-4D97-AF65-F5344CB8AC3E}">
        <p14:creationId xmlns:p14="http://schemas.microsoft.com/office/powerpoint/2010/main" val="218583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E6D0-9C1E-27AE-7083-05E7D8B769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5F5BA4-BB94-2188-0D2D-66E4EE6882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2A61BB-87DF-5367-E658-044A20286AB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46C7C06-2D81-E169-E39F-4B08FC4D6AEE}"/>
              </a:ext>
            </a:extLst>
          </p:cNvPr>
          <p:cNvSpPr>
            <a:spLocks noGrp="1"/>
          </p:cNvSpPr>
          <p:nvPr>
            <p:ph type="dt" sz="half" idx="10"/>
          </p:nvPr>
        </p:nvSpPr>
        <p:spPr/>
        <p:txBody>
          <a:bodyPr/>
          <a:lstStyle/>
          <a:p>
            <a:fld id="{405A08E2-49F3-4449-8D55-FAC2EFDE3461}" type="datetimeFigureOut">
              <a:rPr lang="en-US" smtClean="0"/>
              <a:t>3/20/2023</a:t>
            </a:fld>
            <a:endParaRPr lang="en-US"/>
          </a:p>
        </p:txBody>
      </p:sp>
      <p:sp>
        <p:nvSpPr>
          <p:cNvPr id="6" name="Footer Placeholder 5">
            <a:extLst>
              <a:ext uri="{FF2B5EF4-FFF2-40B4-BE49-F238E27FC236}">
                <a16:creationId xmlns:a16="http://schemas.microsoft.com/office/drawing/2014/main" id="{D7183B60-2085-EEE9-0DF0-72C64018D7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2AD502-F03C-4A46-B764-9C931C872F5D}"/>
              </a:ext>
            </a:extLst>
          </p:cNvPr>
          <p:cNvSpPr>
            <a:spLocks noGrp="1"/>
          </p:cNvSpPr>
          <p:nvPr>
            <p:ph type="sldNum" sz="quarter" idx="12"/>
          </p:nvPr>
        </p:nvSpPr>
        <p:spPr/>
        <p:txBody>
          <a:bodyPr/>
          <a:lstStyle/>
          <a:p>
            <a:fld id="{020FAA6A-B9AA-4593-9A68-2FAEB3A29CCA}" type="slidenum">
              <a:rPr lang="en-US" smtClean="0"/>
              <a:t>‹#›</a:t>
            </a:fld>
            <a:endParaRPr lang="en-US"/>
          </a:p>
        </p:txBody>
      </p:sp>
    </p:spTree>
    <p:extLst>
      <p:ext uri="{BB962C8B-B14F-4D97-AF65-F5344CB8AC3E}">
        <p14:creationId xmlns:p14="http://schemas.microsoft.com/office/powerpoint/2010/main" val="102243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A36BE-69DF-5D77-33AC-56605F2343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CDCA67F-99AA-84D6-93BD-582BE634B56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5F24507-F795-201F-D529-C45B4B45C9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CBA59F5-56B8-30B3-5EED-8C7E248B00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82FCEF-5370-A440-E5E6-06F4DAA6EF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588621-D6A6-7B5D-F1FF-240D4DBF8887}"/>
              </a:ext>
            </a:extLst>
          </p:cNvPr>
          <p:cNvSpPr>
            <a:spLocks noGrp="1"/>
          </p:cNvSpPr>
          <p:nvPr>
            <p:ph type="dt" sz="half" idx="10"/>
          </p:nvPr>
        </p:nvSpPr>
        <p:spPr/>
        <p:txBody>
          <a:bodyPr/>
          <a:lstStyle/>
          <a:p>
            <a:fld id="{405A08E2-49F3-4449-8D55-FAC2EFDE3461}" type="datetimeFigureOut">
              <a:rPr lang="en-US" smtClean="0"/>
              <a:t>3/20/2023</a:t>
            </a:fld>
            <a:endParaRPr lang="en-US"/>
          </a:p>
        </p:txBody>
      </p:sp>
      <p:sp>
        <p:nvSpPr>
          <p:cNvPr id="8" name="Footer Placeholder 7">
            <a:extLst>
              <a:ext uri="{FF2B5EF4-FFF2-40B4-BE49-F238E27FC236}">
                <a16:creationId xmlns:a16="http://schemas.microsoft.com/office/drawing/2014/main" id="{F9E540BF-0568-EA05-FC5D-16F12E062F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011FA3-5202-8006-E33C-4AD226C1229B}"/>
              </a:ext>
            </a:extLst>
          </p:cNvPr>
          <p:cNvSpPr>
            <a:spLocks noGrp="1"/>
          </p:cNvSpPr>
          <p:nvPr>
            <p:ph type="sldNum" sz="quarter" idx="12"/>
          </p:nvPr>
        </p:nvSpPr>
        <p:spPr/>
        <p:txBody>
          <a:bodyPr/>
          <a:lstStyle/>
          <a:p>
            <a:fld id="{020FAA6A-B9AA-4593-9A68-2FAEB3A29CCA}" type="slidenum">
              <a:rPr lang="en-US" smtClean="0"/>
              <a:t>‹#›</a:t>
            </a:fld>
            <a:endParaRPr lang="en-US"/>
          </a:p>
        </p:txBody>
      </p:sp>
    </p:spTree>
    <p:extLst>
      <p:ext uri="{BB962C8B-B14F-4D97-AF65-F5344CB8AC3E}">
        <p14:creationId xmlns:p14="http://schemas.microsoft.com/office/powerpoint/2010/main" val="3354643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85AA-757E-167E-2A76-B2AB0565F6A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B137CB-FA1E-42CF-58DC-301FA95F7431}"/>
              </a:ext>
            </a:extLst>
          </p:cNvPr>
          <p:cNvSpPr>
            <a:spLocks noGrp="1"/>
          </p:cNvSpPr>
          <p:nvPr>
            <p:ph type="dt" sz="half" idx="10"/>
          </p:nvPr>
        </p:nvSpPr>
        <p:spPr/>
        <p:txBody>
          <a:bodyPr/>
          <a:lstStyle/>
          <a:p>
            <a:fld id="{405A08E2-49F3-4449-8D55-FAC2EFDE3461}" type="datetimeFigureOut">
              <a:rPr lang="en-US" smtClean="0"/>
              <a:t>3/20/2023</a:t>
            </a:fld>
            <a:endParaRPr lang="en-US"/>
          </a:p>
        </p:txBody>
      </p:sp>
      <p:sp>
        <p:nvSpPr>
          <p:cNvPr id="4" name="Footer Placeholder 3">
            <a:extLst>
              <a:ext uri="{FF2B5EF4-FFF2-40B4-BE49-F238E27FC236}">
                <a16:creationId xmlns:a16="http://schemas.microsoft.com/office/drawing/2014/main" id="{A7F6CE4A-1134-9A15-BAFF-FE4DC8A96D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0E4A3CA-2822-28D7-DDBB-28872B55A519}"/>
              </a:ext>
            </a:extLst>
          </p:cNvPr>
          <p:cNvSpPr>
            <a:spLocks noGrp="1"/>
          </p:cNvSpPr>
          <p:nvPr>
            <p:ph type="sldNum" sz="quarter" idx="12"/>
          </p:nvPr>
        </p:nvSpPr>
        <p:spPr/>
        <p:txBody>
          <a:bodyPr/>
          <a:lstStyle/>
          <a:p>
            <a:fld id="{020FAA6A-B9AA-4593-9A68-2FAEB3A29CCA}" type="slidenum">
              <a:rPr lang="en-US" smtClean="0"/>
              <a:t>‹#›</a:t>
            </a:fld>
            <a:endParaRPr lang="en-US"/>
          </a:p>
        </p:txBody>
      </p:sp>
    </p:spTree>
    <p:extLst>
      <p:ext uri="{BB962C8B-B14F-4D97-AF65-F5344CB8AC3E}">
        <p14:creationId xmlns:p14="http://schemas.microsoft.com/office/powerpoint/2010/main" val="21843059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8964E9-4E96-51AD-D19F-C3B764ABB286}"/>
              </a:ext>
            </a:extLst>
          </p:cNvPr>
          <p:cNvSpPr>
            <a:spLocks noGrp="1"/>
          </p:cNvSpPr>
          <p:nvPr>
            <p:ph type="dt" sz="half" idx="10"/>
          </p:nvPr>
        </p:nvSpPr>
        <p:spPr/>
        <p:txBody>
          <a:bodyPr/>
          <a:lstStyle/>
          <a:p>
            <a:fld id="{405A08E2-49F3-4449-8D55-FAC2EFDE3461}" type="datetimeFigureOut">
              <a:rPr lang="en-US" smtClean="0"/>
              <a:t>3/20/2023</a:t>
            </a:fld>
            <a:endParaRPr lang="en-US"/>
          </a:p>
        </p:txBody>
      </p:sp>
      <p:sp>
        <p:nvSpPr>
          <p:cNvPr id="3" name="Footer Placeholder 2">
            <a:extLst>
              <a:ext uri="{FF2B5EF4-FFF2-40B4-BE49-F238E27FC236}">
                <a16:creationId xmlns:a16="http://schemas.microsoft.com/office/drawing/2014/main" id="{B1FB7B04-941E-EBA8-124E-3A1B865F925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CA2DC3-9FD5-BD17-99EE-928D68A01531}"/>
              </a:ext>
            </a:extLst>
          </p:cNvPr>
          <p:cNvSpPr>
            <a:spLocks noGrp="1"/>
          </p:cNvSpPr>
          <p:nvPr>
            <p:ph type="sldNum" sz="quarter" idx="12"/>
          </p:nvPr>
        </p:nvSpPr>
        <p:spPr/>
        <p:txBody>
          <a:bodyPr/>
          <a:lstStyle/>
          <a:p>
            <a:fld id="{020FAA6A-B9AA-4593-9A68-2FAEB3A29CCA}" type="slidenum">
              <a:rPr lang="en-US" smtClean="0"/>
              <a:t>‹#›</a:t>
            </a:fld>
            <a:endParaRPr lang="en-US"/>
          </a:p>
        </p:txBody>
      </p:sp>
    </p:spTree>
    <p:extLst>
      <p:ext uri="{BB962C8B-B14F-4D97-AF65-F5344CB8AC3E}">
        <p14:creationId xmlns:p14="http://schemas.microsoft.com/office/powerpoint/2010/main" val="769661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75163-98DF-49AE-EACF-756E8998BE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2CA78C-AC9D-977E-6EE2-49B08F2D43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2BE1EA3-F897-D3CD-F726-740D88BE89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CEE4A-5508-F4A0-9C18-C3B5D0DFD1F0}"/>
              </a:ext>
            </a:extLst>
          </p:cNvPr>
          <p:cNvSpPr>
            <a:spLocks noGrp="1"/>
          </p:cNvSpPr>
          <p:nvPr>
            <p:ph type="dt" sz="half" idx="10"/>
          </p:nvPr>
        </p:nvSpPr>
        <p:spPr/>
        <p:txBody>
          <a:bodyPr/>
          <a:lstStyle/>
          <a:p>
            <a:fld id="{405A08E2-49F3-4449-8D55-FAC2EFDE3461}" type="datetimeFigureOut">
              <a:rPr lang="en-US" smtClean="0"/>
              <a:t>3/20/2023</a:t>
            </a:fld>
            <a:endParaRPr lang="en-US"/>
          </a:p>
        </p:txBody>
      </p:sp>
      <p:sp>
        <p:nvSpPr>
          <p:cNvPr id="6" name="Footer Placeholder 5">
            <a:extLst>
              <a:ext uri="{FF2B5EF4-FFF2-40B4-BE49-F238E27FC236}">
                <a16:creationId xmlns:a16="http://schemas.microsoft.com/office/drawing/2014/main" id="{986E136B-F5CB-1F69-7800-376D9CFAC0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8E8F22-7699-D6F1-5E12-4C812D03F696}"/>
              </a:ext>
            </a:extLst>
          </p:cNvPr>
          <p:cNvSpPr>
            <a:spLocks noGrp="1"/>
          </p:cNvSpPr>
          <p:nvPr>
            <p:ph type="sldNum" sz="quarter" idx="12"/>
          </p:nvPr>
        </p:nvSpPr>
        <p:spPr/>
        <p:txBody>
          <a:bodyPr/>
          <a:lstStyle/>
          <a:p>
            <a:fld id="{020FAA6A-B9AA-4593-9A68-2FAEB3A29CCA}" type="slidenum">
              <a:rPr lang="en-US" smtClean="0"/>
              <a:t>‹#›</a:t>
            </a:fld>
            <a:endParaRPr lang="en-US"/>
          </a:p>
        </p:txBody>
      </p:sp>
    </p:spTree>
    <p:extLst>
      <p:ext uri="{BB962C8B-B14F-4D97-AF65-F5344CB8AC3E}">
        <p14:creationId xmlns:p14="http://schemas.microsoft.com/office/powerpoint/2010/main" val="184240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8197-228A-D4F9-6A11-BAD699C5BB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17CD7E-3EB0-F85B-F496-8EA2B0C38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C858DB-02BB-7FF3-076A-2167AD5681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848477-9269-5E04-BFBC-F6D964DD94AD}"/>
              </a:ext>
            </a:extLst>
          </p:cNvPr>
          <p:cNvSpPr>
            <a:spLocks noGrp="1"/>
          </p:cNvSpPr>
          <p:nvPr>
            <p:ph type="dt" sz="half" idx="10"/>
          </p:nvPr>
        </p:nvSpPr>
        <p:spPr/>
        <p:txBody>
          <a:bodyPr/>
          <a:lstStyle/>
          <a:p>
            <a:fld id="{405A08E2-49F3-4449-8D55-FAC2EFDE3461}" type="datetimeFigureOut">
              <a:rPr lang="en-US" smtClean="0"/>
              <a:t>3/20/2023</a:t>
            </a:fld>
            <a:endParaRPr lang="en-US"/>
          </a:p>
        </p:txBody>
      </p:sp>
      <p:sp>
        <p:nvSpPr>
          <p:cNvPr id="6" name="Footer Placeholder 5">
            <a:extLst>
              <a:ext uri="{FF2B5EF4-FFF2-40B4-BE49-F238E27FC236}">
                <a16:creationId xmlns:a16="http://schemas.microsoft.com/office/drawing/2014/main" id="{EA3E70FE-C8B9-E78F-0674-831FE3EEF3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8347C-DC28-89F3-3FA7-19465D4FFF7A}"/>
              </a:ext>
            </a:extLst>
          </p:cNvPr>
          <p:cNvSpPr>
            <a:spLocks noGrp="1"/>
          </p:cNvSpPr>
          <p:nvPr>
            <p:ph type="sldNum" sz="quarter" idx="12"/>
          </p:nvPr>
        </p:nvSpPr>
        <p:spPr/>
        <p:txBody>
          <a:bodyPr/>
          <a:lstStyle/>
          <a:p>
            <a:fld id="{020FAA6A-B9AA-4593-9A68-2FAEB3A29CCA}" type="slidenum">
              <a:rPr lang="en-US" smtClean="0"/>
              <a:t>‹#›</a:t>
            </a:fld>
            <a:endParaRPr lang="en-US"/>
          </a:p>
        </p:txBody>
      </p:sp>
    </p:spTree>
    <p:extLst>
      <p:ext uri="{BB962C8B-B14F-4D97-AF65-F5344CB8AC3E}">
        <p14:creationId xmlns:p14="http://schemas.microsoft.com/office/powerpoint/2010/main" val="2826367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3.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E40A07-58D2-CB2E-87A0-205E4DF2B6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EED0881-0955-8FB4-F480-1B1632AA9F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EB5446-71FD-1860-6790-7C34AD5EBD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5A08E2-49F3-4449-8D55-FAC2EFDE3461}" type="datetimeFigureOut">
              <a:rPr lang="en-US" smtClean="0"/>
              <a:t>3/20/2023</a:t>
            </a:fld>
            <a:endParaRPr lang="en-US"/>
          </a:p>
        </p:txBody>
      </p:sp>
      <p:sp>
        <p:nvSpPr>
          <p:cNvPr id="5" name="Footer Placeholder 4">
            <a:extLst>
              <a:ext uri="{FF2B5EF4-FFF2-40B4-BE49-F238E27FC236}">
                <a16:creationId xmlns:a16="http://schemas.microsoft.com/office/drawing/2014/main" id="{13E82B1C-3409-9D71-C5D2-BB7C4B7A90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3385D5-A3FF-5672-1EB2-D92EAAA2E0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FAA6A-B9AA-4593-9A68-2FAEB3A29CCA}" type="slidenum">
              <a:rPr lang="en-US" smtClean="0"/>
              <a:t>‹#›</a:t>
            </a:fld>
            <a:endParaRPr lang="en-US"/>
          </a:p>
        </p:txBody>
      </p:sp>
    </p:spTree>
    <p:extLst>
      <p:ext uri="{BB962C8B-B14F-4D97-AF65-F5344CB8AC3E}">
        <p14:creationId xmlns:p14="http://schemas.microsoft.com/office/powerpoint/2010/main" val="3895436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userDrawn="1"/>
        </p:nvGrpSpPr>
        <p:grpSpPr>
          <a:xfrm>
            <a:off x="128736" y="84029"/>
            <a:ext cx="11934528" cy="329742"/>
            <a:chOff x="157803" y="-1075245"/>
            <a:chExt cx="8950896" cy="329742"/>
          </a:xfrm>
          <a:solidFill>
            <a:srgbClr val="002E6D"/>
          </a:solidFill>
        </p:grpSpPr>
        <p:sp>
          <p:nvSpPr>
            <p:cNvPr id="24" name="Rectangle 23"/>
            <p:cNvSpPr/>
            <p:nvPr userDrawn="1"/>
          </p:nvSpPr>
          <p:spPr>
            <a:xfrm rot="5400000">
              <a:off x="4506856" y="-5424296"/>
              <a:ext cx="126396" cy="88245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26" name="Rectangle 25"/>
            <p:cNvSpPr/>
            <p:nvPr userDrawn="1"/>
          </p:nvSpPr>
          <p:spPr>
            <a:xfrm>
              <a:off x="8982303" y="-1075245"/>
              <a:ext cx="126396" cy="3297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sp>
          <p:nvSpPr>
            <p:cNvPr id="28" name="Rectangle 27"/>
            <p:cNvSpPr/>
            <p:nvPr userDrawn="1"/>
          </p:nvSpPr>
          <p:spPr>
            <a:xfrm>
              <a:off x="157803" y="-1075245"/>
              <a:ext cx="126396" cy="32974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grpSp>
      <p:sp>
        <p:nvSpPr>
          <p:cNvPr id="2" name="Title Placeholder 1"/>
          <p:cNvSpPr>
            <a:spLocks noGrp="1"/>
          </p:cNvSpPr>
          <p:nvPr>
            <p:ph type="title"/>
          </p:nvPr>
        </p:nvSpPr>
        <p:spPr>
          <a:xfrm>
            <a:off x="838200" y="367026"/>
            <a:ext cx="10515600" cy="116003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585748"/>
            <a:ext cx="10515600" cy="444651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Rectangle 16"/>
          <p:cNvSpPr/>
          <p:nvPr userDrawn="1"/>
        </p:nvSpPr>
        <p:spPr>
          <a:xfrm rot="5400000">
            <a:off x="7109495" y="1987037"/>
            <a:ext cx="126396" cy="9444083"/>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31" name="Rectangle 30"/>
          <p:cNvSpPr/>
          <p:nvPr userDrawn="1"/>
        </p:nvSpPr>
        <p:spPr>
          <a:xfrm>
            <a:off x="11894736" y="6302063"/>
            <a:ext cx="168528" cy="445733"/>
          </a:xfrm>
          <a:custGeom>
            <a:avLst/>
            <a:gdLst>
              <a:gd name="connsiteX0" fmla="*/ 0 w 126396"/>
              <a:gd name="connsiteY0" fmla="*/ 0 h 445733"/>
              <a:gd name="connsiteX1" fmla="*/ 126396 w 126396"/>
              <a:gd name="connsiteY1" fmla="*/ 0 h 445733"/>
              <a:gd name="connsiteX2" fmla="*/ 126396 w 126396"/>
              <a:gd name="connsiteY2" fmla="*/ 445733 h 445733"/>
              <a:gd name="connsiteX3" fmla="*/ 0 w 126396"/>
              <a:gd name="connsiteY3" fmla="*/ 445733 h 445733"/>
              <a:gd name="connsiteX4" fmla="*/ 0 w 126396"/>
              <a:gd name="connsiteY4" fmla="*/ 0 h 445733"/>
              <a:gd name="connsiteX0" fmla="*/ 0 w 126396"/>
              <a:gd name="connsiteY0" fmla="*/ 0 h 445733"/>
              <a:gd name="connsiteX1" fmla="*/ 126396 w 126396"/>
              <a:gd name="connsiteY1" fmla="*/ 0 h 445733"/>
              <a:gd name="connsiteX2" fmla="*/ 123221 w 126396"/>
              <a:gd name="connsiteY2" fmla="*/ 325083 h 445733"/>
              <a:gd name="connsiteX3" fmla="*/ 0 w 126396"/>
              <a:gd name="connsiteY3" fmla="*/ 445733 h 445733"/>
              <a:gd name="connsiteX4" fmla="*/ 0 w 126396"/>
              <a:gd name="connsiteY4" fmla="*/ 0 h 44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96" h="445733">
                <a:moveTo>
                  <a:pt x="0" y="0"/>
                </a:moveTo>
                <a:lnTo>
                  <a:pt x="126396" y="0"/>
                </a:lnTo>
                <a:cubicBezTo>
                  <a:pt x="125338" y="108361"/>
                  <a:pt x="124279" y="216722"/>
                  <a:pt x="123221" y="325083"/>
                </a:cubicBezTo>
                <a:lnTo>
                  <a:pt x="0" y="445733"/>
                </a:lnTo>
                <a:lnTo>
                  <a:pt x="0" y="0"/>
                </a:lnTo>
                <a:close/>
              </a:path>
            </a:pathLst>
          </a:cu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n>
                <a:noFill/>
              </a:ln>
            </a:endParaRPr>
          </a:p>
        </p:txBody>
      </p:sp>
      <p:pic>
        <p:nvPicPr>
          <p:cNvPr id="15" name="Picture 14" descr="U.S. Small Business Administration (SBA) logo.">
            <a:extLst>
              <a:ext uri="{FF2B5EF4-FFF2-40B4-BE49-F238E27FC236}">
                <a16:creationId xmlns:a16="http://schemas.microsoft.com/office/drawing/2014/main" id="{8499B6FE-726F-4380-B575-6A2C5369CDA2}"/>
              </a:ext>
            </a:extLst>
          </p:cNvPr>
          <p:cNvPicPr>
            <a:picLocks noChangeAspect="1"/>
          </p:cNvPicPr>
          <p:nvPr userDrawn="1"/>
        </p:nvPicPr>
        <p:blipFill>
          <a:blip r:embed="rId19" cstate="print">
            <a:extLst>
              <a:ext uri="{28A0092B-C50C-407E-A947-70E740481C1C}">
                <a14:useLocalDpi xmlns:a14="http://schemas.microsoft.com/office/drawing/2010/main"/>
              </a:ext>
            </a:extLst>
          </a:blip>
          <a:stretch>
            <a:fillRect/>
          </a:stretch>
        </p:blipFill>
        <p:spPr>
          <a:xfrm>
            <a:off x="280326" y="6313457"/>
            <a:ext cx="1983903" cy="408684"/>
          </a:xfrm>
          <a:prstGeom prst="rect">
            <a:avLst/>
          </a:prstGeom>
        </p:spPr>
      </p:pic>
    </p:spTree>
    <p:extLst>
      <p:ext uri="{BB962C8B-B14F-4D97-AF65-F5344CB8AC3E}">
        <p14:creationId xmlns:p14="http://schemas.microsoft.com/office/powerpoint/2010/main" val="917726299"/>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Lst>
  <p:hf hdr="0" ftr="0" dt="0"/>
  <p:txStyles>
    <p:titleStyle>
      <a:lvl1pPr algn="ctr" defTabSz="685749" rtl="0" eaLnBrk="1" latinLnBrk="0" hangingPunct="1">
        <a:lnSpc>
          <a:spcPct val="90000"/>
        </a:lnSpc>
        <a:spcBef>
          <a:spcPct val="0"/>
        </a:spcBef>
        <a:buNone/>
        <a:defRPr sz="2700" b="1" i="0" kern="1200" spc="-75" baseline="0">
          <a:solidFill>
            <a:srgbClr val="003F80"/>
          </a:solidFill>
          <a:latin typeface="Source Sans Pro" charset="0"/>
          <a:ea typeface="Source Sans Pro" charset="0"/>
          <a:cs typeface="Source Sans Pro" charset="0"/>
        </a:defRPr>
      </a:lvl1pPr>
    </p:titleStyle>
    <p:body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hyperlink" Target="https://wosb.certify.sba.gov/" TargetMode="External"/><Relationship Id="rId2" Type="http://schemas.openxmlformats.org/officeDocument/2006/relationships/notesSlide" Target="../notesSlides/notesSlide9.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hyperlink" Target="https://wosb.certify.sba.gov/knowledgebase/" TargetMode="External"/><Relationship Id="rId2" Type="http://schemas.openxmlformats.org/officeDocument/2006/relationships/notesSlide" Target="../notesSlides/notesSlide12.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1.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mailto:Gabrielle.Coner@sba.gov" TargetMode="External"/><Relationship Id="rId2" Type="http://schemas.openxmlformats.org/officeDocument/2006/relationships/hyperlink" Target="mailto:Thomas.Vargo@sba.gov" TargetMode="Externa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hyperlink" Target="https://wosb.certify.sba.gov/" TargetMode="External"/><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hyperlink" Target="https://web.sba.gov/pro-net/search/dsp_dsbs.cf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ba.gov/wosbready"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hyperlink" Target="https://www.sba.gov/document/support-wosb-edwosb-certification-options" TargetMode="External"/><Relationship Id="rId5" Type="http://schemas.openxmlformats.org/officeDocument/2006/relationships/hyperlink" Target="https://www.sba.gov/document/support-faqs-wosbsedwosbs" TargetMode="External"/><Relationship Id="rId4" Type="http://schemas.openxmlformats.org/officeDocument/2006/relationships/hyperlink" Target="https://www.sba.gov/local-assistance/find/?type=SBA%20Regional%20Office"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8.xml"/><Relationship Id="rId1" Type="http://schemas.openxmlformats.org/officeDocument/2006/relationships/slideLayout" Target="../slideLayouts/slideLayout23.xml"/><Relationship Id="rId5" Type="http://schemas.openxmlformats.org/officeDocument/2006/relationships/image" Target="../media/image13.png"/><Relationship Id="rId4" Type="http://schemas.openxmlformats.org/officeDocument/2006/relationships/image" Target="../media/image1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6B3BC-5749-8A60-3A21-8F22F09C8295}"/>
              </a:ext>
            </a:extLst>
          </p:cNvPr>
          <p:cNvSpPr>
            <a:spLocks noGrp="1"/>
          </p:cNvSpPr>
          <p:nvPr>
            <p:ph type="title" idx="4294967295"/>
          </p:nvPr>
        </p:nvSpPr>
        <p:spPr>
          <a:xfrm>
            <a:off x="113805" y="5902036"/>
            <a:ext cx="2071255" cy="855023"/>
          </a:xfrm>
        </p:spPr>
        <p:txBody>
          <a:bodyPr vert="horz" lIns="91440" tIns="45720" rIns="91440" bIns="45720" rtlCol="0" anchor="b">
            <a:normAutofit/>
          </a:bodyPr>
          <a:lstStyle/>
          <a:p>
            <a:r>
              <a:rPr lang="en-US" sz="800" dirty="0">
                <a:solidFill>
                  <a:srgbClr val="003366"/>
                </a:solidFill>
              </a:rPr>
              <a:t>U.S. Small Business Administration SBA</a:t>
            </a:r>
          </a:p>
        </p:txBody>
      </p:sp>
    </p:spTree>
    <p:extLst>
      <p:ext uri="{BB962C8B-B14F-4D97-AF65-F5344CB8AC3E}">
        <p14:creationId xmlns:p14="http://schemas.microsoft.com/office/powerpoint/2010/main" val="2447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CFE44-D835-4829-81C7-32C7FB2C28E6}"/>
              </a:ext>
            </a:extLst>
          </p:cNvPr>
          <p:cNvSpPr>
            <a:spLocks noGrp="1"/>
          </p:cNvSpPr>
          <p:nvPr>
            <p:ph type="ctrTitle"/>
          </p:nvPr>
        </p:nvSpPr>
        <p:spPr/>
        <p:txBody>
          <a:bodyPr/>
          <a:lstStyle/>
          <a:p>
            <a:r>
              <a:rPr lang="en-US" dirty="0"/>
              <a:t>Application Process</a:t>
            </a:r>
          </a:p>
        </p:txBody>
      </p:sp>
    </p:spTree>
    <p:extLst>
      <p:ext uri="{BB962C8B-B14F-4D97-AF65-F5344CB8AC3E}">
        <p14:creationId xmlns:p14="http://schemas.microsoft.com/office/powerpoint/2010/main" val="1251516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1" descr="Blue bar for design purposes only">
            <a:extLst>
              <a:ext uri="{FF2B5EF4-FFF2-40B4-BE49-F238E27FC236}">
                <a16:creationId xmlns:a16="http://schemas.microsoft.com/office/drawing/2014/main" id="{3C84BC89-BAD4-4FDF-AFC3-9A03423E23A8}"/>
              </a:ext>
              <a:ext uri="{C183D7F6-B498-43B3-948B-1728B52AA6E4}">
                <adec:decorative xmlns:adec="http://schemas.microsoft.com/office/drawing/2017/decorative" val="1"/>
              </a:ext>
            </a:extLst>
          </p:cNvPr>
          <p:cNvSpPr/>
          <p:nvPr/>
        </p:nvSpPr>
        <p:spPr>
          <a:xfrm flipV="1">
            <a:off x="6653828" y="4657037"/>
            <a:ext cx="3566160" cy="9144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Open Sans"/>
            </a:endParaRPr>
          </a:p>
        </p:txBody>
      </p:sp>
      <p:sp>
        <p:nvSpPr>
          <p:cNvPr id="4" name="Content Placeholder 3"/>
          <p:cNvSpPr>
            <a:spLocks noGrp="1"/>
          </p:cNvSpPr>
          <p:nvPr>
            <p:ph sz="half" idx="2"/>
          </p:nvPr>
        </p:nvSpPr>
        <p:spPr>
          <a:xfrm>
            <a:off x="6738892" y="2157152"/>
            <a:ext cx="3385522" cy="1909838"/>
          </a:xfrm>
        </p:spPr>
        <p:txBody>
          <a:bodyPr>
            <a:normAutofit fontScale="92500" lnSpcReduction="10000"/>
          </a:bodyPr>
          <a:lstStyle/>
          <a:p>
            <a:pPr marL="285750" indent="-285750">
              <a:lnSpc>
                <a:spcPct val="120000"/>
              </a:lnSpc>
              <a:spcBef>
                <a:spcPts val="1000"/>
              </a:spcBef>
              <a:buClr>
                <a:srgbClr val="007DBC"/>
              </a:buClr>
              <a:buFont typeface="Arial" panose="020B0604020202020204" pitchFamily="34" charset="0"/>
              <a:buChar char="•"/>
            </a:pPr>
            <a:r>
              <a:rPr lang="en-GB" sz="1800" dirty="0">
                <a:latin typeface="Source Sans Pro Semibold" panose="020B0603030403020204"/>
              </a:rPr>
              <a:t>Register in </a:t>
            </a:r>
            <a:r>
              <a:rPr lang="en-GB" sz="1800" b="1" dirty="0">
                <a:solidFill>
                  <a:srgbClr val="007DBC"/>
                </a:solidFill>
                <a:latin typeface="Source Sans Pro Semibold" panose="020B0603030403020204"/>
              </a:rPr>
              <a:t>SAM.gov</a:t>
            </a:r>
            <a:endParaRPr lang="en-GB" sz="1800" dirty="0">
              <a:latin typeface="Source Sans Pro Semibold" panose="020B0603030403020204"/>
            </a:endParaRPr>
          </a:p>
          <a:p>
            <a:pPr marL="285750" indent="-285750">
              <a:lnSpc>
                <a:spcPct val="120000"/>
              </a:lnSpc>
              <a:spcBef>
                <a:spcPts val="1000"/>
              </a:spcBef>
              <a:buClr>
                <a:srgbClr val="007DBC"/>
              </a:buClr>
              <a:buFont typeface="Arial" panose="020B0604020202020204" pitchFamily="34" charset="0"/>
              <a:buChar char="•"/>
            </a:pPr>
            <a:r>
              <a:rPr lang="en-GB" sz="1800" dirty="0">
                <a:latin typeface="Source Sans Pro Semibold" panose="020B0603030403020204"/>
              </a:rPr>
              <a:t>Visit </a:t>
            </a:r>
            <a:r>
              <a:rPr lang="en-US" sz="1600" dirty="0">
                <a:solidFill>
                  <a:srgbClr val="58ACEF"/>
                </a:solidFill>
                <a:latin typeface="Source Sans Pro" panose="020B0503030403020204" pitchFamily="34" charset="0"/>
                <a:hlinkClick r:id="rId3"/>
              </a:rPr>
              <a:t>WOSB.Certify.sba.gov</a:t>
            </a:r>
            <a:endParaRPr lang="en-US" sz="2000" dirty="0">
              <a:latin typeface="Source Sans Pro Semibold" panose="020B0603030403020204"/>
            </a:endParaRPr>
          </a:p>
          <a:p>
            <a:pPr marL="285750" indent="-285750">
              <a:lnSpc>
                <a:spcPct val="100000"/>
              </a:lnSpc>
              <a:buClr>
                <a:srgbClr val="007DBC"/>
              </a:buClr>
              <a:buFont typeface="Arial" panose="020B0604020202020204" pitchFamily="34" charset="0"/>
              <a:buChar char="•"/>
            </a:pPr>
            <a:r>
              <a:rPr lang="en-GB" sz="1900" dirty="0"/>
              <a:t>New site makes it easy for you to understand the changes in the certification process and remain eligible</a:t>
            </a:r>
            <a:endParaRPr lang="en-US" sz="1900" dirty="0">
              <a:latin typeface="Source Sans Pro Semibold" panose="020B0603030403020204" pitchFamily="34" charset="0"/>
            </a:endParaRPr>
          </a:p>
        </p:txBody>
      </p:sp>
      <p:sp>
        <p:nvSpPr>
          <p:cNvPr id="29" name="Rectangle  1" descr="Red bar for design purposes only">
            <a:extLst>
              <a:ext uri="{FF2B5EF4-FFF2-40B4-BE49-F238E27FC236}">
                <a16:creationId xmlns:a16="http://schemas.microsoft.com/office/drawing/2014/main" id="{633620D7-BD98-417B-A43A-D0A3EC7CAA38}"/>
              </a:ext>
              <a:ext uri="{C183D7F6-B498-43B3-948B-1728B52AA6E4}">
                <adec:decorative xmlns:adec="http://schemas.microsoft.com/office/drawing/2017/decorative" val="1"/>
              </a:ext>
            </a:extLst>
          </p:cNvPr>
          <p:cNvSpPr/>
          <p:nvPr/>
        </p:nvSpPr>
        <p:spPr>
          <a:xfrm flipV="1">
            <a:off x="6653828" y="1524000"/>
            <a:ext cx="3566160" cy="106326"/>
          </a:xfrm>
          <a:prstGeom prst="rect">
            <a:avLst/>
          </a:prstGeom>
          <a:solidFill>
            <a:srgbClr val="CC35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ru-RU">
              <a:solidFill>
                <a:prstClr val="white"/>
              </a:solidFill>
              <a:latin typeface="Open Sans"/>
            </a:endParaRPr>
          </a:p>
        </p:txBody>
      </p:sp>
      <p:pic>
        <p:nvPicPr>
          <p:cNvPr id="7170" name="Picture 2" descr="A woman smiling as she submits information in SAM on her laptop."/>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bwMode="auto">
          <a:xfrm>
            <a:off x="1993278" y="1129554"/>
            <a:ext cx="4299214" cy="47559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a:extLst>
              <a:ext uri="{FF2B5EF4-FFF2-40B4-BE49-F238E27FC236}">
                <a16:creationId xmlns:a16="http://schemas.microsoft.com/office/drawing/2014/main" id="{FF91EE82-C911-4625-A040-9BFF2459B21C}"/>
              </a:ext>
            </a:extLst>
          </p:cNvPr>
          <p:cNvSpPr>
            <a:spLocks noGrp="1"/>
          </p:cNvSpPr>
          <p:nvPr>
            <p:ph type="title"/>
          </p:nvPr>
        </p:nvSpPr>
        <p:spPr/>
        <p:txBody>
          <a:bodyPr>
            <a:normAutofit/>
          </a:bodyPr>
          <a:lstStyle/>
          <a:p>
            <a:r>
              <a:rPr lang="en-US" sz="3600" dirty="0">
                <a:latin typeface="Source Sans Pro" panose="020B0503030403020204"/>
              </a:rPr>
              <a:t>WOSB Eligibility Process</a:t>
            </a:r>
          </a:p>
        </p:txBody>
      </p:sp>
    </p:spTree>
    <p:extLst>
      <p:ext uri="{BB962C8B-B14F-4D97-AF65-F5344CB8AC3E}">
        <p14:creationId xmlns:p14="http://schemas.microsoft.com/office/powerpoint/2010/main" val="2727924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52651" y="1477926"/>
            <a:ext cx="8042739" cy="4699038"/>
          </a:xfrm>
        </p:spPr>
        <p:txBody>
          <a:bodyPr>
            <a:normAutofit/>
          </a:bodyPr>
          <a:lstStyle/>
          <a:p>
            <a:pPr marL="0" indent="0">
              <a:buNone/>
            </a:pPr>
            <a:r>
              <a:rPr lang="en-GB" sz="2400" dirty="0"/>
              <a:t>On the </a:t>
            </a:r>
            <a:r>
              <a:rPr lang="en-GB" sz="2400" b="1" i="1" dirty="0"/>
              <a:t>homepage</a:t>
            </a:r>
            <a:r>
              <a:rPr lang="en-GB" sz="2400" b="1" dirty="0"/>
              <a:t>, </a:t>
            </a:r>
            <a:r>
              <a:rPr lang="en-GB" sz="2400" dirty="0"/>
              <a:t>you can:</a:t>
            </a:r>
          </a:p>
          <a:p>
            <a:pPr lvl="0">
              <a:buClr>
                <a:srgbClr val="007DBC"/>
              </a:buClr>
              <a:buFont typeface="Wingdings" panose="05000000000000000000" pitchFamily="2" charset="2"/>
              <a:buChar char="ü"/>
            </a:pPr>
            <a:r>
              <a:rPr lang="en-GB" sz="2400" dirty="0"/>
              <a:t>Access checklists that provide guidance prior to applying </a:t>
            </a:r>
            <a:endParaRPr lang="en-US" sz="2400" dirty="0"/>
          </a:p>
          <a:p>
            <a:pPr lvl="0">
              <a:buClr>
                <a:srgbClr val="007DBC"/>
              </a:buClr>
              <a:buFont typeface="Wingdings" panose="05000000000000000000" pitchFamily="2" charset="2"/>
              <a:buChar char="ü"/>
            </a:pPr>
            <a:r>
              <a:rPr lang="en-GB" sz="2400" dirty="0"/>
              <a:t>Verify eligibility    </a:t>
            </a:r>
            <a:endParaRPr lang="en-US" sz="2400" dirty="0"/>
          </a:p>
          <a:p>
            <a:pPr lvl="0">
              <a:buClr>
                <a:srgbClr val="007DBC"/>
              </a:buClr>
              <a:buFont typeface="Wingdings" panose="05000000000000000000" pitchFamily="2" charset="2"/>
              <a:buChar char="ü"/>
            </a:pPr>
            <a:r>
              <a:rPr lang="en-GB" sz="2400" dirty="0"/>
              <a:t>Find answers to questions regarding your firm’s ability to participate in a program  </a:t>
            </a:r>
            <a:endParaRPr lang="en-US" sz="2400" dirty="0"/>
          </a:p>
          <a:p>
            <a:pPr lvl="0">
              <a:buClr>
                <a:srgbClr val="007DBC"/>
              </a:buClr>
              <a:buFont typeface="Wingdings" panose="05000000000000000000" pitchFamily="2" charset="2"/>
              <a:buChar char="ü"/>
            </a:pPr>
            <a:r>
              <a:rPr lang="en-GB" sz="2400" dirty="0"/>
              <a:t>Request information from SBA by submitting the Help form</a:t>
            </a:r>
            <a:endParaRPr lang="en-US" sz="2400" dirty="0"/>
          </a:p>
          <a:p>
            <a:pPr lvl="0">
              <a:buClr>
                <a:srgbClr val="007DBC"/>
              </a:buClr>
              <a:buFont typeface="Wingdings" panose="05000000000000000000" pitchFamily="2" charset="2"/>
              <a:buChar char="ü"/>
            </a:pPr>
            <a:r>
              <a:rPr lang="en-GB" sz="2400" dirty="0"/>
              <a:t>Create an account and proceed with your application</a:t>
            </a:r>
            <a:endParaRPr lang="en-US" sz="2400" dirty="0"/>
          </a:p>
        </p:txBody>
      </p:sp>
      <p:sp>
        <p:nvSpPr>
          <p:cNvPr id="12" name="Title 1">
            <a:extLst>
              <a:ext uri="{FF2B5EF4-FFF2-40B4-BE49-F238E27FC236}">
                <a16:creationId xmlns:a16="http://schemas.microsoft.com/office/drawing/2014/main" id="{06A2DFC0-63EB-4C21-B002-E848161D9B43}"/>
              </a:ext>
            </a:extLst>
          </p:cNvPr>
          <p:cNvSpPr>
            <a:spLocks noGrp="1"/>
          </p:cNvSpPr>
          <p:nvPr>
            <p:ph type="title"/>
          </p:nvPr>
        </p:nvSpPr>
        <p:spPr>
          <a:xfrm>
            <a:off x="2152650" y="367026"/>
            <a:ext cx="7886700" cy="762528"/>
          </a:xfrm>
        </p:spPr>
        <p:txBody>
          <a:bodyPr>
            <a:normAutofit/>
          </a:bodyPr>
          <a:lstStyle/>
          <a:p>
            <a:r>
              <a:rPr lang="en-US" sz="3600" dirty="0"/>
              <a:t>WOSB.Certify.sba.gov</a:t>
            </a:r>
          </a:p>
        </p:txBody>
      </p:sp>
    </p:spTree>
    <p:extLst>
      <p:ext uri="{BB962C8B-B14F-4D97-AF65-F5344CB8AC3E}">
        <p14:creationId xmlns:p14="http://schemas.microsoft.com/office/powerpoint/2010/main" val="287625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52650" y="996043"/>
            <a:ext cx="8081566" cy="563672"/>
          </a:xfrm>
        </p:spPr>
        <p:txBody>
          <a:bodyPr>
            <a:normAutofit fontScale="85000" lnSpcReduction="10000"/>
          </a:bodyPr>
          <a:lstStyle/>
          <a:p>
            <a:pPr marL="274320" indent="-274320">
              <a:lnSpc>
                <a:spcPct val="120000"/>
              </a:lnSpc>
              <a:buClr>
                <a:srgbClr val="007DBC"/>
              </a:buClr>
              <a:buFont typeface="Wingdings" panose="05000000000000000000" pitchFamily="2" charset="2"/>
              <a:buChar char="ü"/>
            </a:pPr>
            <a:r>
              <a:rPr lang="en-GB" b="1" dirty="0"/>
              <a:t>Prepare tab - Updated checklists that provide guidance prior to applying </a:t>
            </a:r>
            <a:endParaRPr lang="en-US" b="1" dirty="0"/>
          </a:p>
        </p:txBody>
      </p:sp>
      <p:sp>
        <p:nvSpPr>
          <p:cNvPr id="12" name="Title 1">
            <a:extLst>
              <a:ext uri="{FF2B5EF4-FFF2-40B4-BE49-F238E27FC236}">
                <a16:creationId xmlns:a16="http://schemas.microsoft.com/office/drawing/2014/main" id="{06A2DFC0-63EB-4C21-B002-E848161D9B43}"/>
              </a:ext>
            </a:extLst>
          </p:cNvPr>
          <p:cNvSpPr>
            <a:spLocks noGrp="1"/>
          </p:cNvSpPr>
          <p:nvPr>
            <p:ph type="title"/>
          </p:nvPr>
        </p:nvSpPr>
        <p:spPr/>
        <p:txBody>
          <a:bodyPr>
            <a:normAutofit/>
          </a:bodyPr>
          <a:lstStyle/>
          <a:p>
            <a:r>
              <a:rPr lang="en-US" sz="3600" dirty="0"/>
              <a:t>WOSB.Certify.sba.gov</a:t>
            </a:r>
            <a:r>
              <a:rPr lang="en-GB" sz="3200" dirty="0"/>
              <a:t>- Resources</a:t>
            </a:r>
            <a:endParaRPr lang="en-US" sz="3200" dirty="0"/>
          </a:p>
        </p:txBody>
      </p:sp>
      <p:pic>
        <p:nvPicPr>
          <p:cNvPr id="4" name="Picture 3" descr="Image of WOSB.Certify.sba.gov homepage">
            <a:extLst>
              <a:ext uri="{FF2B5EF4-FFF2-40B4-BE49-F238E27FC236}">
                <a16:creationId xmlns:a16="http://schemas.microsoft.com/office/drawing/2014/main" id="{18356E94-5E9C-6FCB-F3E3-AF383010B652}"/>
              </a:ext>
            </a:extLst>
          </p:cNvPr>
          <p:cNvPicPr>
            <a:picLocks noChangeAspect="1"/>
          </p:cNvPicPr>
          <p:nvPr/>
        </p:nvPicPr>
        <p:blipFill>
          <a:blip r:embed="rId3"/>
          <a:stretch>
            <a:fillRect/>
          </a:stretch>
        </p:blipFill>
        <p:spPr>
          <a:xfrm>
            <a:off x="2214502" y="1662461"/>
            <a:ext cx="7762996" cy="4199497"/>
          </a:xfrm>
          <a:prstGeom prst="rect">
            <a:avLst/>
          </a:prstGeom>
        </p:spPr>
      </p:pic>
    </p:spTree>
    <p:extLst>
      <p:ext uri="{BB962C8B-B14F-4D97-AF65-F5344CB8AC3E}">
        <p14:creationId xmlns:p14="http://schemas.microsoft.com/office/powerpoint/2010/main" val="3388079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52650" y="996043"/>
            <a:ext cx="8081566" cy="762528"/>
          </a:xfrm>
        </p:spPr>
        <p:txBody>
          <a:bodyPr>
            <a:normAutofit fontScale="92500"/>
          </a:bodyPr>
          <a:lstStyle/>
          <a:p>
            <a:pPr marL="274320" indent="-274320">
              <a:lnSpc>
                <a:spcPct val="120000"/>
              </a:lnSpc>
              <a:buClr>
                <a:srgbClr val="007DBC"/>
              </a:buClr>
              <a:buFont typeface="Wingdings" panose="05000000000000000000" pitchFamily="2" charset="2"/>
              <a:buChar char="ü"/>
            </a:pPr>
            <a:r>
              <a:rPr lang="en-GB" b="1" dirty="0"/>
              <a:t>Access the Knowledge base on </a:t>
            </a:r>
            <a:r>
              <a:rPr lang="en-US" dirty="0">
                <a:hlinkClick r:id="rId3"/>
              </a:rPr>
              <a:t>WOSB.Certify.sba.gov   </a:t>
            </a:r>
            <a:r>
              <a:rPr lang="en-GB" b="1" dirty="0"/>
              <a:t>which includes training videos, user guides, and more!</a:t>
            </a:r>
            <a:endParaRPr lang="en-US" b="1" dirty="0"/>
          </a:p>
        </p:txBody>
      </p:sp>
      <p:sp>
        <p:nvSpPr>
          <p:cNvPr id="12" name="Title 1">
            <a:extLst>
              <a:ext uri="{FF2B5EF4-FFF2-40B4-BE49-F238E27FC236}">
                <a16:creationId xmlns:a16="http://schemas.microsoft.com/office/drawing/2014/main" id="{06A2DFC0-63EB-4C21-B002-E848161D9B43}"/>
              </a:ext>
            </a:extLst>
          </p:cNvPr>
          <p:cNvSpPr>
            <a:spLocks noGrp="1"/>
          </p:cNvSpPr>
          <p:nvPr>
            <p:ph type="title"/>
          </p:nvPr>
        </p:nvSpPr>
        <p:spPr/>
        <p:txBody>
          <a:bodyPr>
            <a:normAutofit/>
          </a:bodyPr>
          <a:lstStyle/>
          <a:p>
            <a:r>
              <a:rPr lang="en-US" sz="3600" dirty="0"/>
              <a:t>WOSB.Certify.sba.gov </a:t>
            </a:r>
            <a:r>
              <a:rPr lang="en-GB" sz="3200" dirty="0"/>
              <a:t>- Resources</a:t>
            </a:r>
            <a:endParaRPr lang="en-US" sz="3200" dirty="0"/>
          </a:p>
        </p:txBody>
      </p:sp>
      <p:pic>
        <p:nvPicPr>
          <p:cNvPr id="7" name="Picture 6" descr="Image of WOSB.Certify.sba.gov webpate">
            <a:extLst>
              <a:ext uri="{FF2B5EF4-FFF2-40B4-BE49-F238E27FC236}">
                <a16:creationId xmlns:a16="http://schemas.microsoft.com/office/drawing/2014/main" id="{A135A468-80E9-FDE1-D096-AA92187B40BA}"/>
              </a:ext>
            </a:extLst>
          </p:cNvPr>
          <p:cNvPicPr>
            <a:picLocks noChangeAspect="1"/>
          </p:cNvPicPr>
          <p:nvPr/>
        </p:nvPicPr>
        <p:blipFill>
          <a:blip r:embed="rId4"/>
          <a:stretch>
            <a:fillRect/>
          </a:stretch>
        </p:blipFill>
        <p:spPr>
          <a:xfrm>
            <a:off x="2152651" y="1839595"/>
            <a:ext cx="7994488" cy="4123981"/>
          </a:xfrm>
          <a:prstGeom prst="rect">
            <a:avLst/>
          </a:prstGeom>
        </p:spPr>
      </p:pic>
    </p:spTree>
    <p:extLst>
      <p:ext uri="{BB962C8B-B14F-4D97-AF65-F5344CB8AC3E}">
        <p14:creationId xmlns:p14="http://schemas.microsoft.com/office/powerpoint/2010/main" val="4200166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ubtitle 16">
            <a:extLst>
              <a:ext uri="{FF2B5EF4-FFF2-40B4-BE49-F238E27FC236}">
                <a16:creationId xmlns:a16="http://schemas.microsoft.com/office/drawing/2014/main" id="{6DEC90D3-D925-4851-8C49-016851D90CA7}"/>
              </a:ext>
            </a:extLst>
          </p:cNvPr>
          <p:cNvSpPr>
            <a:spLocks noGrp="1"/>
          </p:cNvSpPr>
          <p:nvPr>
            <p:ph type="subTitle" idx="13"/>
          </p:nvPr>
        </p:nvSpPr>
        <p:spPr>
          <a:xfrm>
            <a:off x="2152650" y="5333209"/>
            <a:ext cx="7886700" cy="696071"/>
          </a:xfrm>
        </p:spPr>
        <p:txBody>
          <a:bodyPr>
            <a:normAutofit/>
          </a:bodyPr>
          <a:lstStyle/>
          <a:p>
            <a:r>
              <a:rPr lang="en-US" sz="1400" b="0" dirty="0">
                <a:solidFill>
                  <a:schemeClr val="tx1"/>
                </a:solidFill>
              </a:rPr>
              <a:t>*An SBA representative may reach out if additional information or documentation is required.</a:t>
            </a:r>
          </a:p>
        </p:txBody>
      </p:sp>
      <p:sp>
        <p:nvSpPr>
          <p:cNvPr id="2" name="Title 1">
            <a:extLst>
              <a:ext uri="{FF2B5EF4-FFF2-40B4-BE49-F238E27FC236}">
                <a16:creationId xmlns:a16="http://schemas.microsoft.com/office/drawing/2014/main" id="{BB929336-5AD7-4D5A-A053-4B9D3BE430DB}"/>
              </a:ext>
            </a:extLst>
          </p:cNvPr>
          <p:cNvSpPr>
            <a:spLocks noGrp="1"/>
          </p:cNvSpPr>
          <p:nvPr>
            <p:ph type="title"/>
          </p:nvPr>
        </p:nvSpPr>
        <p:spPr/>
        <p:txBody>
          <a:bodyPr>
            <a:normAutofit/>
          </a:bodyPr>
          <a:lstStyle/>
          <a:p>
            <a:r>
              <a:rPr lang="en-US" sz="3200" dirty="0"/>
              <a:t>Issuing Decisions on Certification </a:t>
            </a:r>
          </a:p>
        </p:txBody>
      </p:sp>
      <p:graphicFrame>
        <p:nvGraphicFramePr>
          <p:cNvPr id="3" name="Diagram 2" descr="Three boxes with a blue arrow in the background&#10;Application Submitted ">
            <a:extLst>
              <a:ext uri="{FF2B5EF4-FFF2-40B4-BE49-F238E27FC236}">
                <a16:creationId xmlns:a16="http://schemas.microsoft.com/office/drawing/2014/main" id="{9A8BB935-1C6B-410B-9E2A-C3DBCBE014C9}"/>
              </a:ext>
            </a:extLst>
          </p:cNvPr>
          <p:cNvGraphicFramePr/>
          <p:nvPr>
            <p:extLst>
              <p:ext uri="{D42A27DB-BD31-4B8C-83A1-F6EECF244321}">
                <p14:modId xmlns:p14="http://schemas.microsoft.com/office/powerpoint/2010/main" val="294802568"/>
              </p:ext>
            </p:extLst>
          </p:nvPr>
        </p:nvGraphicFramePr>
        <p:xfrm>
          <a:off x="2949526" y="1118360"/>
          <a:ext cx="638204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95593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B33D4E8-EA51-45EA-96BA-03887E20091B}"/>
              </a:ext>
            </a:extLst>
          </p:cNvPr>
          <p:cNvSpPr>
            <a:spLocks noGrp="1"/>
          </p:cNvSpPr>
          <p:nvPr>
            <p:ph type="title"/>
          </p:nvPr>
        </p:nvSpPr>
        <p:spPr>
          <a:xfrm>
            <a:off x="2058163" y="391594"/>
            <a:ext cx="7886700" cy="476254"/>
          </a:xfrm>
        </p:spPr>
        <p:txBody>
          <a:bodyPr>
            <a:normAutofit/>
          </a:bodyPr>
          <a:lstStyle/>
          <a:p>
            <a:r>
              <a:rPr lang="en-US" dirty="0"/>
              <a:t>WOSB Application Process</a:t>
            </a:r>
          </a:p>
        </p:txBody>
      </p:sp>
      <p:graphicFrame>
        <p:nvGraphicFramePr>
          <p:cNvPr id="9" name="Content Placeholder 8" descr="Four arrows &#10;Submission of Application">
            <a:extLst>
              <a:ext uri="{FF2B5EF4-FFF2-40B4-BE49-F238E27FC236}">
                <a16:creationId xmlns:a16="http://schemas.microsoft.com/office/drawing/2014/main" id="{2DBD3215-8976-4DB9-A11D-7E58B0F818F4}"/>
              </a:ext>
            </a:extLst>
          </p:cNvPr>
          <p:cNvGraphicFramePr>
            <a:graphicFrameLocks noGrp="1"/>
          </p:cNvGraphicFramePr>
          <p:nvPr>
            <p:ph sz="half" idx="1"/>
            <p:extLst>
              <p:ext uri="{D42A27DB-BD31-4B8C-83A1-F6EECF244321}">
                <p14:modId xmlns:p14="http://schemas.microsoft.com/office/powerpoint/2010/main" val="3628311781"/>
              </p:ext>
            </p:extLst>
          </p:nvPr>
        </p:nvGraphicFramePr>
        <p:xfrm>
          <a:off x="2011680" y="5055778"/>
          <a:ext cx="8412480" cy="1312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a:extLst>
              <a:ext uri="{FF2B5EF4-FFF2-40B4-BE49-F238E27FC236}">
                <a16:creationId xmlns:a16="http://schemas.microsoft.com/office/drawing/2014/main" id="{C3FBEDB6-7494-4843-999A-FF1B47CC37B5}"/>
              </a:ext>
            </a:extLst>
          </p:cNvPr>
          <p:cNvSpPr>
            <a:spLocks noGrp="1"/>
          </p:cNvSpPr>
          <p:nvPr>
            <p:ph sz="half" idx="2"/>
          </p:nvPr>
        </p:nvSpPr>
        <p:spPr>
          <a:xfrm>
            <a:off x="2029966" y="1088914"/>
            <a:ext cx="1981202" cy="4135274"/>
          </a:xfrm>
          <a:solidFill>
            <a:srgbClr val="969696"/>
          </a:solidFill>
        </p:spPr>
        <p:txBody>
          <a:bodyPr>
            <a:normAutofit/>
          </a:bodyPr>
          <a:lstStyle/>
          <a:p>
            <a:pPr marL="0" indent="0">
              <a:buNone/>
            </a:pPr>
            <a:endParaRPr lang="en-US" sz="1900" dirty="0">
              <a:solidFill>
                <a:schemeClr val="bg1"/>
              </a:solidFill>
            </a:endParaRPr>
          </a:p>
          <a:p>
            <a:r>
              <a:rPr lang="en-US" sz="1800" dirty="0">
                <a:solidFill>
                  <a:schemeClr val="bg1"/>
                </a:solidFill>
              </a:rPr>
              <a:t>Firm registers in SAM.gov</a:t>
            </a:r>
          </a:p>
          <a:p>
            <a:r>
              <a:rPr lang="en-US" sz="1800" dirty="0">
                <a:solidFill>
                  <a:schemeClr val="bg1"/>
                </a:solidFill>
              </a:rPr>
              <a:t>Firm registers in beta.certify.sba.gov and claims business</a:t>
            </a:r>
          </a:p>
          <a:p>
            <a:r>
              <a:rPr lang="en-US" sz="1800" dirty="0">
                <a:solidFill>
                  <a:schemeClr val="bg1"/>
                </a:solidFill>
              </a:rPr>
              <a:t>Firm completes application on beta.certify.sba.gov and uploads appropriate documents for EDWOSB or WOSB</a:t>
            </a:r>
          </a:p>
        </p:txBody>
      </p:sp>
      <p:sp>
        <p:nvSpPr>
          <p:cNvPr id="10" name="Content Placeholder 6">
            <a:extLst>
              <a:ext uri="{FF2B5EF4-FFF2-40B4-BE49-F238E27FC236}">
                <a16:creationId xmlns:a16="http://schemas.microsoft.com/office/drawing/2014/main" id="{C3DD2FC3-71ED-4BB3-A4FC-B746B1C30D6A}"/>
              </a:ext>
            </a:extLst>
          </p:cNvPr>
          <p:cNvSpPr txBox="1">
            <a:spLocks/>
          </p:cNvSpPr>
          <p:nvPr/>
        </p:nvSpPr>
        <p:spPr>
          <a:xfrm>
            <a:off x="4029454" y="1882613"/>
            <a:ext cx="1941574" cy="3338492"/>
          </a:xfrm>
          <a:prstGeom prst="rect">
            <a:avLst/>
          </a:prstGeom>
          <a:solidFill>
            <a:srgbClr val="007DBC"/>
          </a:solidFill>
        </p:spPr>
        <p:txBody>
          <a:bodyPr vert="horz" lIns="91440" tIns="45720" rIns="91440" bIns="45720" rtlCol="0">
            <a:normAutofit fontScale="85000" lnSpcReduction="20000"/>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defRPr/>
            </a:pPr>
            <a:endParaRPr lang="en-US" sz="1800" dirty="0">
              <a:solidFill>
                <a:srgbClr val="FFFFFF"/>
              </a:solidFill>
            </a:endParaRPr>
          </a:p>
          <a:p>
            <a:pPr>
              <a:defRPr/>
            </a:pPr>
            <a:r>
              <a:rPr lang="en-US" sz="1800" dirty="0">
                <a:solidFill>
                  <a:srgbClr val="FFFFFF"/>
                </a:solidFill>
              </a:rPr>
              <a:t>SBA receives submission &amp; conducts a “check” of all documents</a:t>
            </a:r>
          </a:p>
          <a:p>
            <a:pPr>
              <a:defRPr/>
            </a:pPr>
            <a:r>
              <a:rPr lang="en-US" sz="1800" dirty="0">
                <a:solidFill>
                  <a:srgbClr val="FFFFFF"/>
                </a:solidFill>
              </a:rPr>
              <a:t>If valid, proceeds to next step, notifies firm of a complete application.</a:t>
            </a:r>
          </a:p>
          <a:p>
            <a:pPr>
              <a:defRPr/>
            </a:pPr>
            <a:r>
              <a:rPr lang="en-US" sz="1800" dirty="0">
                <a:solidFill>
                  <a:srgbClr val="FFFFFF"/>
                </a:solidFill>
              </a:rPr>
              <a:t>If invalid document(s), screener issues a deficiency letter returning the application or submits request for information (RFI)</a:t>
            </a:r>
            <a:r>
              <a:rPr lang="en-US" sz="1900" dirty="0">
                <a:solidFill>
                  <a:srgbClr val="FFFFFF"/>
                </a:solidFill>
              </a:rPr>
              <a:t>.</a:t>
            </a:r>
          </a:p>
        </p:txBody>
      </p:sp>
      <p:sp>
        <p:nvSpPr>
          <p:cNvPr id="11" name="Content Placeholder 6">
            <a:extLst>
              <a:ext uri="{FF2B5EF4-FFF2-40B4-BE49-F238E27FC236}">
                <a16:creationId xmlns:a16="http://schemas.microsoft.com/office/drawing/2014/main" id="{39E807A8-8358-41D2-9B7F-6A5D71A4893A}"/>
              </a:ext>
            </a:extLst>
          </p:cNvPr>
          <p:cNvSpPr txBox="1">
            <a:spLocks/>
          </p:cNvSpPr>
          <p:nvPr/>
        </p:nvSpPr>
        <p:spPr>
          <a:xfrm>
            <a:off x="6001514" y="2592832"/>
            <a:ext cx="1935479" cy="2631356"/>
          </a:xfrm>
          <a:prstGeom prst="rect">
            <a:avLst/>
          </a:prstGeom>
          <a:solidFill>
            <a:srgbClr val="C00000"/>
          </a:solidFill>
        </p:spPr>
        <p:txBody>
          <a:bodyPr vert="horz" lIns="91440" tIns="45720" rIns="91440" bIns="45720" rtlCol="0">
            <a:no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a:defRPr/>
            </a:pPr>
            <a:r>
              <a:rPr lang="en-US" sz="1500" dirty="0">
                <a:solidFill>
                  <a:srgbClr val="FFFFFF"/>
                </a:solidFill>
              </a:rPr>
              <a:t>Reviews eligibility, ownership, and control – 90-day process begins</a:t>
            </a:r>
          </a:p>
          <a:p>
            <a:pPr>
              <a:defRPr/>
            </a:pPr>
            <a:r>
              <a:rPr lang="en-US" sz="1500" dirty="0">
                <a:solidFill>
                  <a:srgbClr val="FFFFFF"/>
                </a:solidFill>
              </a:rPr>
              <a:t>Reviews financials for EDWOSB</a:t>
            </a:r>
          </a:p>
          <a:p>
            <a:pPr>
              <a:defRPr/>
            </a:pPr>
            <a:r>
              <a:rPr lang="en-US" sz="1500" dirty="0">
                <a:solidFill>
                  <a:srgbClr val="FFFFFF"/>
                </a:solidFill>
              </a:rPr>
              <a:t>May conduct request for information (RFI)</a:t>
            </a:r>
          </a:p>
          <a:p>
            <a:pPr>
              <a:defRPr/>
            </a:pPr>
            <a:r>
              <a:rPr lang="en-US" sz="1500" dirty="0">
                <a:solidFill>
                  <a:srgbClr val="FFFFFF"/>
                </a:solidFill>
              </a:rPr>
              <a:t>Submits a final recommendation</a:t>
            </a:r>
          </a:p>
        </p:txBody>
      </p:sp>
      <p:sp>
        <p:nvSpPr>
          <p:cNvPr id="12" name="Content Placeholder 6">
            <a:extLst>
              <a:ext uri="{FF2B5EF4-FFF2-40B4-BE49-F238E27FC236}">
                <a16:creationId xmlns:a16="http://schemas.microsoft.com/office/drawing/2014/main" id="{EFBC8E22-5941-4EFC-B376-45C6BF7FD36E}"/>
              </a:ext>
            </a:extLst>
          </p:cNvPr>
          <p:cNvSpPr txBox="1">
            <a:spLocks/>
          </p:cNvSpPr>
          <p:nvPr/>
        </p:nvSpPr>
        <p:spPr>
          <a:xfrm>
            <a:off x="7961374" y="3104896"/>
            <a:ext cx="1965964" cy="2119292"/>
          </a:xfrm>
          <a:prstGeom prst="rect">
            <a:avLst/>
          </a:prstGeom>
          <a:solidFill>
            <a:srgbClr val="003E7F"/>
          </a:solidFill>
        </p:spPr>
        <p:txBody>
          <a:bodyPr vert="horz" lIns="91440" tIns="45720" rIns="91440" bIns="45720" rtlCol="0">
            <a:noAutofit/>
          </a:bodyPr>
          <a:lstStyle>
            <a:lvl1pPr marL="171438" indent="-171438" algn="l" defTabSz="685749" rtl="0" eaLnBrk="1" latinLnBrk="0" hangingPunct="1">
              <a:lnSpc>
                <a:spcPct val="90000"/>
              </a:lnSpc>
              <a:spcBef>
                <a:spcPts val="750"/>
              </a:spcBef>
              <a:buFont typeface="Arial"/>
              <a:buChar char="•"/>
              <a:defRPr sz="2100" kern="1200">
                <a:solidFill>
                  <a:schemeClr val="tx1"/>
                </a:solidFill>
                <a:latin typeface="Source Sans Pro" charset="0"/>
                <a:ea typeface="Source Sans Pro" charset="0"/>
                <a:cs typeface="Source Sans Pro" charset="0"/>
              </a:defRPr>
            </a:lvl1pPr>
            <a:lvl2pPr marL="514313" indent="-171438" algn="l" defTabSz="685749" rtl="0" eaLnBrk="1" latinLnBrk="0" hangingPunct="1">
              <a:lnSpc>
                <a:spcPct val="90000"/>
              </a:lnSpc>
              <a:spcBef>
                <a:spcPts val="375"/>
              </a:spcBef>
              <a:buFont typeface="Arial"/>
              <a:buChar char="•"/>
              <a:defRPr sz="1800" kern="1200">
                <a:solidFill>
                  <a:schemeClr val="tx1"/>
                </a:solidFill>
                <a:latin typeface="Source Sans Pro" charset="0"/>
                <a:ea typeface="Source Sans Pro" charset="0"/>
                <a:cs typeface="Source Sans Pro" charset="0"/>
              </a:defRPr>
            </a:lvl2pPr>
            <a:lvl3pPr marL="857186" indent="-171438" algn="l" defTabSz="685749" rtl="0" eaLnBrk="1" latinLnBrk="0" hangingPunct="1">
              <a:lnSpc>
                <a:spcPct val="90000"/>
              </a:lnSpc>
              <a:spcBef>
                <a:spcPts val="375"/>
              </a:spcBef>
              <a:buFont typeface="Arial"/>
              <a:buChar char="•"/>
              <a:defRPr sz="1500" kern="1200">
                <a:solidFill>
                  <a:schemeClr val="tx1"/>
                </a:solidFill>
                <a:latin typeface="Source Sans Pro" charset="0"/>
                <a:ea typeface="Source Sans Pro" charset="0"/>
                <a:cs typeface="Source Sans Pro" charset="0"/>
              </a:defRPr>
            </a:lvl3pPr>
            <a:lvl4pPr marL="1200060"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4pPr>
            <a:lvl5pPr marL="1542935" indent="-171438" algn="l" defTabSz="685749" rtl="0" eaLnBrk="1" latinLnBrk="0" hangingPunct="1">
              <a:lnSpc>
                <a:spcPct val="90000"/>
              </a:lnSpc>
              <a:spcBef>
                <a:spcPts val="375"/>
              </a:spcBef>
              <a:buFont typeface="Arial"/>
              <a:buChar char="•"/>
              <a:defRPr sz="1350" kern="1200">
                <a:solidFill>
                  <a:schemeClr val="tx1"/>
                </a:solidFill>
                <a:latin typeface="Source Sans Pro" charset="0"/>
                <a:ea typeface="Source Sans Pro" charset="0"/>
                <a:cs typeface="Source Sans Pro" charset="0"/>
              </a:defRPr>
            </a:lvl5pPr>
            <a:lvl6pPr marL="1885809"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a:buChar char="•"/>
              <a:defRPr sz="1350" kern="1200">
                <a:solidFill>
                  <a:schemeClr val="tx1"/>
                </a:solidFill>
                <a:latin typeface="+mn-lt"/>
                <a:ea typeface="+mn-ea"/>
                <a:cs typeface="+mn-cs"/>
              </a:defRPr>
            </a:lvl9pPr>
          </a:lstStyle>
          <a:p>
            <a:pPr marL="0" indent="0">
              <a:buNone/>
              <a:defRPr/>
            </a:pPr>
            <a:endParaRPr lang="en-US" sz="1500" dirty="0">
              <a:solidFill>
                <a:srgbClr val="FFFFFF"/>
              </a:solidFill>
            </a:endParaRPr>
          </a:p>
          <a:p>
            <a:pPr>
              <a:defRPr/>
            </a:pPr>
            <a:r>
              <a:rPr lang="en-US" sz="1500" dirty="0">
                <a:solidFill>
                  <a:srgbClr val="FFFFFF"/>
                </a:solidFill>
              </a:rPr>
              <a:t>Makes final decision to approve or deny</a:t>
            </a:r>
          </a:p>
          <a:p>
            <a:pPr>
              <a:defRPr/>
            </a:pPr>
            <a:r>
              <a:rPr lang="en-US" sz="1500" dirty="0">
                <a:solidFill>
                  <a:srgbClr val="FFFFFF"/>
                </a:solidFill>
              </a:rPr>
              <a:t>Issues signed and dated letter to firm</a:t>
            </a:r>
          </a:p>
          <a:p>
            <a:pPr>
              <a:defRPr/>
            </a:pPr>
            <a:r>
              <a:rPr lang="en-US" sz="1500" dirty="0">
                <a:solidFill>
                  <a:srgbClr val="FFFFFF"/>
                </a:solidFill>
              </a:rPr>
              <a:t>Letter marks official date of entry into WOSB program</a:t>
            </a:r>
          </a:p>
        </p:txBody>
      </p:sp>
    </p:spTree>
    <p:extLst>
      <p:ext uri="{BB962C8B-B14F-4D97-AF65-F5344CB8AC3E}">
        <p14:creationId xmlns:p14="http://schemas.microsoft.com/office/powerpoint/2010/main" val="15008188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A22EC-76CE-4EA4-A7FD-C012CAC278AA}"/>
              </a:ext>
            </a:extLst>
          </p:cNvPr>
          <p:cNvSpPr>
            <a:spLocks noGrp="1"/>
          </p:cNvSpPr>
          <p:nvPr>
            <p:ph type="ctrTitle"/>
          </p:nvPr>
        </p:nvSpPr>
        <p:spPr/>
        <p:txBody>
          <a:bodyPr/>
          <a:lstStyle/>
          <a:p>
            <a:r>
              <a:rPr lang="en-US" dirty="0"/>
              <a:t>Contracting</a:t>
            </a:r>
          </a:p>
        </p:txBody>
      </p:sp>
    </p:spTree>
    <p:extLst>
      <p:ext uri="{BB962C8B-B14F-4D97-AF65-F5344CB8AC3E}">
        <p14:creationId xmlns:p14="http://schemas.microsoft.com/office/powerpoint/2010/main" val="37122970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descr="4 Image of a lightbulb&#10;Sole-Source&#10;Only 1 WOSB/EDWOSB that can perform">
            <a:extLst>
              <a:ext uri="{FF2B5EF4-FFF2-40B4-BE49-F238E27FC236}">
                <a16:creationId xmlns:a16="http://schemas.microsoft.com/office/drawing/2014/main" id="{4A89DD4B-DD65-47E0-B656-D2DA1027E61B}"/>
              </a:ext>
            </a:extLst>
          </p:cNvPr>
          <p:cNvSpPr/>
          <p:nvPr/>
        </p:nvSpPr>
        <p:spPr>
          <a:xfrm>
            <a:off x="5916332" y="3472916"/>
            <a:ext cx="3021573" cy="2516627"/>
          </a:xfrm>
          <a:prstGeom prst="rect">
            <a:avLst/>
          </a:prstGeom>
          <a:solidFill>
            <a:srgbClr val="96969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sp>
        <p:nvSpPr>
          <p:cNvPr id="45" name="Rectangle 44" descr="3 Image of a piece of paper&#10;Contract Value&#10;$7M for manufacturing or $4.5M for all others">
            <a:extLst>
              <a:ext uri="{FF2B5EF4-FFF2-40B4-BE49-F238E27FC236}">
                <a16:creationId xmlns:a16="http://schemas.microsoft.com/office/drawing/2014/main" id="{B4244D96-B75D-4F94-BF59-D99E8C8F1D63}"/>
              </a:ext>
            </a:extLst>
          </p:cNvPr>
          <p:cNvSpPr/>
          <p:nvPr/>
        </p:nvSpPr>
        <p:spPr>
          <a:xfrm>
            <a:off x="2918246" y="3434004"/>
            <a:ext cx="2886640" cy="2516627"/>
          </a:xfrm>
          <a:prstGeom prst="rect">
            <a:avLst/>
          </a:prstGeom>
          <a:solidFill>
            <a:srgbClr val="96969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sp>
        <p:nvSpPr>
          <p:cNvPr id="43" name="Rectangle 42" descr="2 Image of a money&#10;Fair and Reasonable Price&#10;Awarded at a fair and reasonable price">
            <a:extLst>
              <a:ext uri="{FF2B5EF4-FFF2-40B4-BE49-F238E27FC236}">
                <a16:creationId xmlns:a16="http://schemas.microsoft.com/office/drawing/2014/main" id="{0383E77D-6AB9-45EF-857E-841BF19A529A}"/>
              </a:ext>
            </a:extLst>
          </p:cNvPr>
          <p:cNvSpPr/>
          <p:nvPr/>
        </p:nvSpPr>
        <p:spPr>
          <a:xfrm>
            <a:off x="5913909" y="911110"/>
            <a:ext cx="3022263" cy="2479143"/>
          </a:xfrm>
          <a:prstGeom prst="rect">
            <a:avLst/>
          </a:prstGeom>
          <a:solidFill>
            <a:srgbClr val="96969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sp>
        <p:nvSpPr>
          <p:cNvPr id="16" name="Rectangle 15" descr="1 Image of graph and pie chart on a piece of paper&#10;Eligible NAICS Code&#10;WOSB/EDWOSB-eligible NAICS code">
            <a:extLst>
              <a:ext uri="{FF2B5EF4-FFF2-40B4-BE49-F238E27FC236}">
                <a16:creationId xmlns:a16="http://schemas.microsoft.com/office/drawing/2014/main" id="{068E1078-1496-4625-8950-2FA736B47080}"/>
              </a:ext>
            </a:extLst>
          </p:cNvPr>
          <p:cNvSpPr/>
          <p:nvPr/>
        </p:nvSpPr>
        <p:spPr>
          <a:xfrm>
            <a:off x="2918246" y="911110"/>
            <a:ext cx="2886640" cy="2479143"/>
          </a:xfrm>
          <a:prstGeom prst="rect">
            <a:avLst/>
          </a:prstGeom>
          <a:solidFill>
            <a:srgbClr val="969696">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sp>
        <p:nvSpPr>
          <p:cNvPr id="3" name="Title 2">
            <a:extLst>
              <a:ext uri="{FF2B5EF4-FFF2-40B4-BE49-F238E27FC236}">
                <a16:creationId xmlns:a16="http://schemas.microsoft.com/office/drawing/2014/main" id="{FF5DA772-A996-4C22-BDA5-1CC7065006B8}"/>
              </a:ext>
            </a:extLst>
          </p:cNvPr>
          <p:cNvSpPr>
            <a:spLocks noGrp="1"/>
          </p:cNvSpPr>
          <p:nvPr>
            <p:ph type="title"/>
          </p:nvPr>
        </p:nvSpPr>
        <p:spPr>
          <a:xfrm>
            <a:off x="2152650" y="339512"/>
            <a:ext cx="7886700" cy="699775"/>
          </a:xfrm>
        </p:spPr>
        <p:txBody>
          <a:bodyPr>
            <a:normAutofit/>
          </a:bodyPr>
          <a:lstStyle/>
          <a:p>
            <a:r>
              <a:rPr lang="en-US" sz="3200" dirty="0">
                <a:ln w="0"/>
                <a:cs typeface="Times New Roman" pitchFamily="18" charset="0"/>
              </a:rPr>
              <a:t>WOSB and EDWOSB Sole-Source Contracts</a:t>
            </a:r>
            <a:endParaRPr lang="en-US" sz="2800" dirty="0"/>
          </a:p>
        </p:txBody>
      </p:sp>
      <p:sp>
        <p:nvSpPr>
          <p:cNvPr id="124" name="TextBox 123">
            <a:extLst>
              <a:ext uri="{FF2B5EF4-FFF2-40B4-BE49-F238E27FC236}">
                <a16:creationId xmlns:a16="http://schemas.microsoft.com/office/drawing/2014/main" id="{5CC555E9-01C2-466D-A5AC-D697F11B834B}"/>
              </a:ext>
            </a:extLst>
          </p:cNvPr>
          <p:cNvSpPr txBox="1"/>
          <p:nvPr/>
        </p:nvSpPr>
        <p:spPr>
          <a:xfrm>
            <a:off x="3062132" y="938672"/>
            <a:ext cx="374319" cy="646331"/>
          </a:xfrm>
          <a:prstGeom prst="rect">
            <a:avLst/>
          </a:prstGeom>
          <a:noFill/>
        </p:spPr>
        <p:txBody>
          <a:bodyPr wrap="square" rtlCol="0">
            <a:spAutoFit/>
          </a:bodyPr>
          <a:lstStyle/>
          <a:p>
            <a:r>
              <a:rPr lang="en-US" sz="3600" b="1" u="sng" dirty="0">
                <a:solidFill>
                  <a:srgbClr val="007DBC"/>
                </a:solidFill>
                <a:latin typeface="Source Sans Pro" panose="020B0503030403020204"/>
              </a:rPr>
              <a:t>1</a:t>
            </a:r>
          </a:p>
        </p:txBody>
      </p:sp>
      <p:sp>
        <p:nvSpPr>
          <p:cNvPr id="125" name="TextBox 124">
            <a:extLst>
              <a:ext uri="{FF2B5EF4-FFF2-40B4-BE49-F238E27FC236}">
                <a16:creationId xmlns:a16="http://schemas.microsoft.com/office/drawing/2014/main" id="{94EF824A-BA84-4C91-ACDC-C72A87AA80C4}"/>
              </a:ext>
            </a:extLst>
          </p:cNvPr>
          <p:cNvSpPr txBox="1"/>
          <p:nvPr/>
        </p:nvSpPr>
        <p:spPr>
          <a:xfrm>
            <a:off x="6120263" y="938672"/>
            <a:ext cx="461574" cy="646331"/>
          </a:xfrm>
          <a:prstGeom prst="rect">
            <a:avLst/>
          </a:prstGeom>
          <a:noFill/>
        </p:spPr>
        <p:txBody>
          <a:bodyPr wrap="square" rtlCol="0">
            <a:spAutoFit/>
          </a:bodyPr>
          <a:lstStyle/>
          <a:p>
            <a:r>
              <a:rPr lang="en-US" sz="3600" b="1" u="sng" dirty="0">
                <a:solidFill>
                  <a:srgbClr val="007DBC"/>
                </a:solidFill>
                <a:latin typeface="Source Sans Pro" panose="020B0503030403020204"/>
              </a:rPr>
              <a:t>2</a:t>
            </a:r>
          </a:p>
        </p:txBody>
      </p:sp>
      <p:sp>
        <p:nvSpPr>
          <p:cNvPr id="126" name="TextBox 125">
            <a:extLst>
              <a:ext uri="{FF2B5EF4-FFF2-40B4-BE49-F238E27FC236}">
                <a16:creationId xmlns:a16="http://schemas.microsoft.com/office/drawing/2014/main" id="{C17B2C18-2095-4C34-94BA-C73BC74FEB96}"/>
              </a:ext>
            </a:extLst>
          </p:cNvPr>
          <p:cNvSpPr txBox="1"/>
          <p:nvPr/>
        </p:nvSpPr>
        <p:spPr>
          <a:xfrm>
            <a:off x="3070549" y="3492952"/>
            <a:ext cx="491885" cy="646331"/>
          </a:xfrm>
          <a:prstGeom prst="rect">
            <a:avLst/>
          </a:prstGeom>
          <a:noFill/>
        </p:spPr>
        <p:txBody>
          <a:bodyPr wrap="square" rtlCol="0">
            <a:spAutoFit/>
          </a:bodyPr>
          <a:lstStyle/>
          <a:p>
            <a:r>
              <a:rPr lang="en-US" sz="3600" b="1" u="sng" dirty="0">
                <a:solidFill>
                  <a:srgbClr val="007DBC"/>
                </a:solidFill>
                <a:latin typeface="Source Sans Pro" panose="020B0503030403020204"/>
              </a:rPr>
              <a:t>3</a:t>
            </a:r>
          </a:p>
        </p:txBody>
      </p:sp>
      <p:sp>
        <p:nvSpPr>
          <p:cNvPr id="127" name="TextBox 126">
            <a:extLst>
              <a:ext uri="{FF2B5EF4-FFF2-40B4-BE49-F238E27FC236}">
                <a16:creationId xmlns:a16="http://schemas.microsoft.com/office/drawing/2014/main" id="{DEB6B1AF-CD1E-4487-953E-D7E4CA46D435}"/>
              </a:ext>
            </a:extLst>
          </p:cNvPr>
          <p:cNvSpPr txBox="1"/>
          <p:nvPr/>
        </p:nvSpPr>
        <p:spPr>
          <a:xfrm>
            <a:off x="6108706" y="3492952"/>
            <a:ext cx="484688" cy="646331"/>
          </a:xfrm>
          <a:prstGeom prst="rect">
            <a:avLst/>
          </a:prstGeom>
          <a:noFill/>
        </p:spPr>
        <p:txBody>
          <a:bodyPr wrap="square" rtlCol="0">
            <a:spAutoFit/>
          </a:bodyPr>
          <a:lstStyle/>
          <a:p>
            <a:pPr algn="ctr"/>
            <a:r>
              <a:rPr lang="en-US" sz="3600" b="1" u="sng" dirty="0">
                <a:solidFill>
                  <a:srgbClr val="007DBC"/>
                </a:solidFill>
                <a:latin typeface="Source Sans Pro" panose="020B0503030403020204"/>
              </a:rPr>
              <a:t>4</a:t>
            </a:r>
          </a:p>
        </p:txBody>
      </p:sp>
      <p:grpSp>
        <p:nvGrpSpPr>
          <p:cNvPr id="17" name="Group 16" descr="Gray box">
            <a:extLst>
              <a:ext uri="{FF2B5EF4-FFF2-40B4-BE49-F238E27FC236}">
                <a16:creationId xmlns:a16="http://schemas.microsoft.com/office/drawing/2014/main" id="{ACF65071-4932-4541-94A1-93DF0A236BBD}"/>
              </a:ext>
            </a:extLst>
          </p:cNvPr>
          <p:cNvGrpSpPr/>
          <p:nvPr/>
        </p:nvGrpSpPr>
        <p:grpSpPr>
          <a:xfrm>
            <a:off x="2918247" y="915444"/>
            <a:ext cx="2886639" cy="2267671"/>
            <a:chOff x="1159114" y="979755"/>
            <a:chExt cx="2886639" cy="2267671"/>
          </a:xfrm>
        </p:grpSpPr>
        <p:pic>
          <p:nvPicPr>
            <p:cNvPr id="4" name="Picture 3" descr="Icon of statistics.">
              <a:extLst>
                <a:ext uri="{FF2B5EF4-FFF2-40B4-BE49-F238E27FC236}">
                  <a16:creationId xmlns:a16="http://schemas.microsoft.com/office/drawing/2014/main" id="{304BFD02-5162-49EA-8C30-94363DACE27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33931" y="979755"/>
              <a:ext cx="1188720" cy="1188720"/>
            </a:xfrm>
            <a:prstGeom prst="rect">
              <a:avLst/>
            </a:prstGeom>
          </p:spPr>
        </p:pic>
        <p:sp>
          <p:nvSpPr>
            <p:cNvPr id="97" name="TextBox 23">
              <a:extLst>
                <a:ext uri="{FF2B5EF4-FFF2-40B4-BE49-F238E27FC236}">
                  <a16:creationId xmlns:a16="http://schemas.microsoft.com/office/drawing/2014/main" id="{A5E8A0C0-A69D-4B14-89F9-690BDD43FAAD}"/>
                </a:ext>
              </a:extLst>
            </p:cNvPr>
            <p:cNvSpPr txBox="1"/>
            <p:nvPr/>
          </p:nvSpPr>
          <p:spPr>
            <a:xfrm>
              <a:off x="1336914" y="2070147"/>
              <a:ext cx="2582755" cy="384721"/>
            </a:xfrm>
            <a:prstGeom prst="rect">
              <a:avLst/>
            </a:prstGeom>
            <a:noFill/>
          </p:spPr>
          <p:txBody>
            <a:bodyPr wrap="square" rtlCol="0">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1900" b="1" dirty="0">
                  <a:solidFill>
                    <a:srgbClr val="1B1E29"/>
                  </a:solidFill>
                  <a:latin typeface="Source Sans Pro" panose="020B0503030403020204"/>
                  <a:ea typeface="Raleway" panose="020B0003030101060003" pitchFamily="2" charset="0"/>
                </a:rPr>
                <a:t>Eligible NAICS Code</a:t>
              </a:r>
              <a:endParaRPr lang="id-ID" sz="1900" b="1" dirty="0">
                <a:solidFill>
                  <a:srgbClr val="1B1E29"/>
                </a:solidFill>
                <a:latin typeface="Source Sans Pro" panose="020B0503030403020204"/>
                <a:ea typeface="Raleway" panose="020B0003030101060003" pitchFamily="2" charset="0"/>
              </a:endParaRPr>
            </a:p>
          </p:txBody>
        </p:sp>
        <p:sp>
          <p:nvSpPr>
            <p:cNvPr id="96" name="Rectangle 95">
              <a:extLst>
                <a:ext uri="{FF2B5EF4-FFF2-40B4-BE49-F238E27FC236}">
                  <a16:creationId xmlns:a16="http://schemas.microsoft.com/office/drawing/2014/main" id="{07AE4336-EEDB-42F2-B0A5-14EF7B1C550E}"/>
                </a:ext>
              </a:extLst>
            </p:cNvPr>
            <p:cNvSpPr/>
            <p:nvPr/>
          </p:nvSpPr>
          <p:spPr>
            <a:xfrm>
              <a:off x="1159114" y="2539540"/>
              <a:ext cx="2886639" cy="707886"/>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1" algn="ctr"/>
              <a:r>
                <a:rPr lang="en-US" sz="2000" dirty="0">
                  <a:solidFill>
                    <a:srgbClr val="1B1E29"/>
                  </a:solidFill>
                  <a:latin typeface="Source Sans Pro" panose="020B0503030403020204"/>
                </a:rPr>
                <a:t>WOSB/EDWOSB-eligible NAICS code</a:t>
              </a:r>
            </a:p>
          </p:txBody>
        </p:sp>
        <p:cxnSp>
          <p:nvCxnSpPr>
            <p:cNvPr id="104" name="Straight Connector 103">
              <a:extLst>
                <a:ext uri="{FF2B5EF4-FFF2-40B4-BE49-F238E27FC236}">
                  <a16:creationId xmlns:a16="http://schemas.microsoft.com/office/drawing/2014/main" id="{D6C243BB-C983-4328-BA58-0DFFDFBF4109}"/>
                </a:ext>
                <a:ext uri="{C183D7F6-B498-43B3-948B-1728B52AA6E4}">
                  <adec:decorative xmlns:adec="http://schemas.microsoft.com/office/drawing/2017/decorative" val="1"/>
                </a:ext>
              </a:extLst>
            </p:cNvPr>
            <p:cNvCxnSpPr>
              <a:cxnSpLocks/>
            </p:cNvCxnSpPr>
            <p:nvPr/>
          </p:nvCxnSpPr>
          <p:spPr>
            <a:xfrm>
              <a:off x="1593668" y="2415679"/>
              <a:ext cx="2024743" cy="0"/>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18" name="Group 17" descr="2 Image of a money&#10;Fair and Reasonable Price&#10;Awarded at a fair and reasonable price">
            <a:extLst>
              <a:ext uri="{FF2B5EF4-FFF2-40B4-BE49-F238E27FC236}">
                <a16:creationId xmlns:a16="http://schemas.microsoft.com/office/drawing/2014/main" id="{8C82EA73-ED54-48E6-9747-FC157AAEBC2B}"/>
              </a:ext>
            </a:extLst>
          </p:cNvPr>
          <p:cNvGrpSpPr/>
          <p:nvPr/>
        </p:nvGrpSpPr>
        <p:grpSpPr>
          <a:xfrm>
            <a:off x="5897830" y="857719"/>
            <a:ext cx="3058579" cy="2315058"/>
            <a:chOff x="4361123" y="936099"/>
            <a:chExt cx="3058579" cy="2315058"/>
          </a:xfrm>
        </p:grpSpPr>
        <p:pic>
          <p:nvPicPr>
            <p:cNvPr id="34" name="Picture 33" descr="Icon of money.">
              <a:extLst>
                <a:ext uri="{FF2B5EF4-FFF2-40B4-BE49-F238E27FC236}">
                  <a16:creationId xmlns:a16="http://schemas.microsoft.com/office/drawing/2014/main" id="{85195CA5-E51F-498C-A724-732FE81E25F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05885" y="936099"/>
              <a:ext cx="1188720" cy="1188720"/>
            </a:xfrm>
            <a:prstGeom prst="rect">
              <a:avLst/>
            </a:prstGeom>
          </p:spPr>
        </p:pic>
        <p:sp>
          <p:nvSpPr>
            <p:cNvPr id="101" name="TextBox 233">
              <a:extLst>
                <a:ext uri="{FF2B5EF4-FFF2-40B4-BE49-F238E27FC236}">
                  <a16:creationId xmlns:a16="http://schemas.microsoft.com/office/drawing/2014/main" id="{9EB312C8-8D41-46EA-9381-4C5AE248BD57}"/>
                </a:ext>
              </a:extLst>
            </p:cNvPr>
            <p:cNvSpPr txBox="1"/>
            <p:nvPr/>
          </p:nvSpPr>
          <p:spPr>
            <a:xfrm>
              <a:off x="4361123" y="2088340"/>
              <a:ext cx="3058579" cy="384721"/>
            </a:xfrm>
            <a:prstGeom prst="rect">
              <a:avLst/>
            </a:prstGeom>
            <a:noFill/>
          </p:spPr>
          <p:txBody>
            <a:bodyPr wrap="square" rtlCol="0">
              <a:spAutoFit/>
            </a:bodyPr>
            <a:lstStyle>
              <a:defPPr>
                <a:defRPr lang="en-US"/>
              </a:defPPr>
              <a:lvl1pPr defTabSz="685800">
                <a:defRPr sz="1900" b="1">
                  <a:latin typeface="Source Sans Pro" panose="020B0503030403020204"/>
                  <a:ea typeface="Raleway" panose="020B0003030101060003" pitchFamily="2"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pPr algn="ctr"/>
              <a:r>
                <a:rPr lang="en-US" dirty="0">
                  <a:solidFill>
                    <a:srgbClr val="1B1E29"/>
                  </a:solidFill>
                </a:rPr>
                <a:t>Fair and Reasonable Price</a:t>
              </a:r>
              <a:endParaRPr lang="id-ID" dirty="0">
                <a:solidFill>
                  <a:srgbClr val="1B1E29"/>
                </a:solidFill>
              </a:endParaRPr>
            </a:p>
          </p:txBody>
        </p:sp>
        <p:sp>
          <p:nvSpPr>
            <p:cNvPr id="100" name="Rectangle 99">
              <a:extLst>
                <a:ext uri="{FF2B5EF4-FFF2-40B4-BE49-F238E27FC236}">
                  <a16:creationId xmlns:a16="http://schemas.microsoft.com/office/drawing/2014/main" id="{1C061DA7-0E1B-42C0-8253-6C2F72A95167}"/>
                </a:ext>
              </a:extLst>
            </p:cNvPr>
            <p:cNvSpPr/>
            <p:nvPr/>
          </p:nvSpPr>
          <p:spPr>
            <a:xfrm>
              <a:off x="4377891" y="2543271"/>
              <a:ext cx="3021573" cy="707886"/>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1" algn="ctr"/>
              <a:r>
                <a:rPr lang="en-US" sz="2000" dirty="0">
                  <a:solidFill>
                    <a:srgbClr val="1B1E29"/>
                  </a:solidFill>
                  <a:latin typeface="Source Sans Pro" panose="020B0503030403020204"/>
                </a:rPr>
                <a:t>Awarded at a fair and reasonable price</a:t>
              </a:r>
            </a:p>
          </p:txBody>
        </p:sp>
        <p:cxnSp>
          <p:nvCxnSpPr>
            <p:cNvPr id="29" name="Straight Connector 28">
              <a:extLst>
                <a:ext uri="{FF2B5EF4-FFF2-40B4-BE49-F238E27FC236}">
                  <a16:creationId xmlns:a16="http://schemas.microsoft.com/office/drawing/2014/main" id="{BF08F239-C670-4A48-9D22-106177897CD6}"/>
                </a:ext>
                <a:ext uri="{C183D7F6-B498-43B3-948B-1728B52AA6E4}">
                  <adec:decorative xmlns:adec="http://schemas.microsoft.com/office/drawing/2017/decorative" val="1"/>
                </a:ext>
              </a:extLst>
            </p:cNvPr>
            <p:cNvCxnSpPr>
              <a:cxnSpLocks/>
            </p:cNvCxnSpPr>
            <p:nvPr/>
          </p:nvCxnSpPr>
          <p:spPr>
            <a:xfrm>
              <a:off x="4530655" y="2410375"/>
              <a:ext cx="2704046" cy="0"/>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grpSp>
      <p:grpSp>
        <p:nvGrpSpPr>
          <p:cNvPr id="21" name="Group 20" descr="3 Image of a piece of paper&#10;Contract Value&#10;$7M for manufacturing or $4.5M for all others">
            <a:extLst>
              <a:ext uri="{FF2B5EF4-FFF2-40B4-BE49-F238E27FC236}">
                <a16:creationId xmlns:a16="http://schemas.microsoft.com/office/drawing/2014/main" id="{5A274F11-E66C-4CDF-A8BC-C0E03983AB1A}"/>
              </a:ext>
            </a:extLst>
          </p:cNvPr>
          <p:cNvGrpSpPr/>
          <p:nvPr/>
        </p:nvGrpSpPr>
        <p:grpSpPr>
          <a:xfrm>
            <a:off x="2918246" y="3634457"/>
            <a:ext cx="2886639" cy="2223687"/>
            <a:chOff x="1394245" y="3885839"/>
            <a:chExt cx="2886639" cy="2223687"/>
          </a:xfrm>
        </p:grpSpPr>
        <p:sp>
          <p:nvSpPr>
            <p:cNvPr id="99" name="TextBox 23">
              <a:extLst>
                <a:ext uri="{FF2B5EF4-FFF2-40B4-BE49-F238E27FC236}">
                  <a16:creationId xmlns:a16="http://schemas.microsoft.com/office/drawing/2014/main" id="{C4B8A112-F72C-45D8-88ED-1EC0296738AF}"/>
                </a:ext>
              </a:extLst>
            </p:cNvPr>
            <p:cNvSpPr txBox="1"/>
            <p:nvPr/>
          </p:nvSpPr>
          <p:spPr>
            <a:xfrm>
              <a:off x="1394246" y="4964753"/>
              <a:ext cx="2886637" cy="384721"/>
            </a:xfrm>
            <a:prstGeom prst="rect">
              <a:avLst/>
            </a:prstGeom>
            <a:noFill/>
          </p:spPr>
          <p:txBody>
            <a:bodyPr wrap="square" rtlCol="0">
              <a:spAutoFit/>
            </a:bodyPr>
            <a:lstStyle>
              <a:defPPr>
                <a:defRPr lang="en-US"/>
              </a:defPPr>
              <a:lvl1pPr defTabSz="685800">
                <a:defRPr sz="2000" b="1">
                  <a:latin typeface="Source Sans Pro" panose="020B0503030403020204"/>
                  <a:ea typeface="Raleway" panose="020B0003030101060003" pitchFamily="2"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pPr algn="ctr"/>
              <a:r>
                <a:rPr lang="en-US" sz="1900" dirty="0">
                  <a:solidFill>
                    <a:srgbClr val="1B1E29"/>
                  </a:solidFill>
                </a:rPr>
                <a:t>Contract Value</a:t>
              </a:r>
              <a:endParaRPr lang="id-ID" sz="1900" dirty="0">
                <a:solidFill>
                  <a:srgbClr val="1B1E29"/>
                </a:solidFill>
              </a:endParaRPr>
            </a:p>
          </p:txBody>
        </p:sp>
        <p:sp>
          <p:nvSpPr>
            <p:cNvPr id="98" name="Rectangle 97">
              <a:extLst>
                <a:ext uri="{FF2B5EF4-FFF2-40B4-BE49-F238E27FC236}">
                  <a16:creationId xmlns:a16="http://schemas.microsoft.com/office/drawing/2014/main" id="{DC9BA100-7A8B-4913-A88F-EB14041F6CA1}"/>
                </a:ext>
              </a:extLst>
            </p:cNvPr>
            <p:cNvSpPr/>
            <p:nvPr/>
          </p:nvSpPr>
          <p:spPr>
            <a:xfrm>
              <a:off x="1394245" y="5401640"/>
              <a:ext cx="2886639" cy="707886"/>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lvl="1" algn="ctr"/>
              <a:r>
                <a:rPr lang="en-US" sz="2000" dirty="0">
                  <a:solidFill>
                    <a:srgbClr val="1B1E29"/>
                  </a:solidFill>
                  <a:latin typeface="Source Sans Pro" panose="020B0503030403020204"/>
                </a:rPr>
                <a:t>$7M for manufacturing or $4.5M for all others</a:t>
              </a:r>
            </a:p>
          </p:txBody>
        </p:sp>
        <p:cxnSp>
          <p:nvCxnSpPr>
            <p:cNvPr id="32" name="Straight Connector 31">
              <a:extLst>
                <a:ext uri="{FF2B5EF4-FFF2-40B4-BE49-F238E27FC236}">
                  <a16:creationId xmlns:a16="http://schemas.microsoft.com/office/drawing/2014/main" id="{597A70E1-D93C-4CA7-9FA9-B48B1A6CEC74}"/>
                </a:ext>
                <a:ext uri="{C183D7F6-B498-43B3-948B-1728B52AA6E4}">
                  <adec:decorative xmlns:adec="http://schemas.microsoft.com/office/drawing/2017/decorative" val="1"/>
                </a:ext>
              </a:extLst>
            </p:cNvPr>
            <p:cNvCxnSpPr>
              <a:cxnSpLocks/>
            </p:cNvCxnSpPr>
            <p:nvPr/>
          </p:nvCxnSpPr>
          <p:spPr>
            <a:xfrm>
              <a:off x="2050790" y="5299102"/>
              <a:ext cx="1566731" cy="0"/>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9F985A7-5F5A-4A28-A0EC-7F14CDF4C189}"/>
                </a:ext>
              </a:extLst>
            </p:cNvPr>
            <p:cNvGrpSpPr/>
            <p:nvPr/>
          </p:nvGrpSpPr>
          <p:grpSpPr>
            <a:xfrm>
              <a:off x="2356446" y="3885839"/>
              <a:ext cx="1005840" cy="1005840"/>
              <a:chOff x="2356446" y="3885839"/>
              <a:chExt cx="1005840" cy="1005840"/>
            </a:xfrm>
          </p:grpSpPr>
          <p:sp>
            <p:nvSpPr>
              <p:cNvPr id="19" name="Rectangle 18">
                <a:extLst>
                  <a:ext uri="{FF2B5EF4-FFF2-40B4-BE49-F238E27FC236}">
                    <a16:creationId xmlns:a16="http://schemas.microsoft.com/office/drawing/2014/main" id="{9847923B-5E93-434A-AD4A-4EE75EB0FCDD}"/>
                  </a:ext>
                </a:extLst>
              </p:cNvPr>
              <p:cNvSpPr/>
              <p:nvPr/>
            </p:nvSpPr>
            <p:spPr>
              <a:xfrm rot="835128">
                <a:off x="2544261" y="3993232"/>
                <a:ext cx="627128" cy="792159"/>
              </a:xfrm>
              <a:custGeom>
                <a:avLst/>
                <a:gdLst>
                  <a:gd name="connsiteX0" fmla="*/ 0 w 623899"/>
                  <a:gd name="connsiteY0" fmla="*/ 0 h 792159"/>
                  <a:gd name="connsiteX1" fmla="*/ 623899 w 623899"/>
                  <a:gd name="connsiteY1" fmla="*/ 0 h 792159"/>
                  <a:gd name="connsiteX2" fmla="*/ 623899 w 623899"/>
                  <a:gd name="connsiteY2" fmla="*/ 792159 h 792159"/>
                  <a:gd name="connsiteX3" fmla="*/ 0 w 623899"/>
                  <a:gd name="connsiteY3" fmla="*/ 792159 h 792159"/>
                  <a:gd name="connsiteX4" fmla="*/ 0 w 623899"/>
                  <a:gd name="connsiteY4" fmla="*/ 0 h 792159"/>
                  <a:gd name="connsiteX0" fmla="*/ 0 w 624415"/>
                  <a:gd name="connsiteY0" fmla="*/ 0 h 792159"/>
                  <a:gd name="connsiteX1" fmla="*/ 623899 w 624415"/>
                  <a:gd name="connsiteY1" fmla="*/ 0 h 792159"/>
                  <a:gd name="connsiteX2" fmla="*/ 624415 w 624415"/>
                  <a:gd name="connsiteY2" fmla="*/ 176110 h 792159"/>
                  <a:gd name="connsiteX3" fmla="*/ 623899 w 624415"/>
                  <a:gd name="connsiteY3" fmla="*/ 792159 h 792159"/>
                  <a:gd name="connsiteX4" fmla="*/ 0 w 624415"/>
                  <a:gd name="connsiteY4" fmla="*/ 792159 h 792159"/>
                  <a:gd name="connsiteX5" fmla="*/ 0 w 624415"/>
                  <a:gd name="connsiteY5" fmla="*/ 0 h 792159"/>
                  <a:gd name="connsiteX0" fmla="*/ 0 w 624415"/>
                  <a:gd name="connsiteY0" fmla="*/ 3062 h 795221"/>
                  <a:gd name="connsiteX1" fmla="*/ 425857 w 624415"/>
                  <a:gd name="connsiteY1" fmla="*/ 0 h 795221"/>
                  <a:gd name="connsiteX2" fmla="*/ 623899 w 624415"/>
                  <a:gd name="connsiteY2" fmla="*/ 3062 h 795221"/>
                  <a:gd name="connsiteX3" fmla="*/ 624415 w 624415"/>
                  <a:gd name="connsiteY3" fmla="*/ 179172 h 795221"/>
                  <a:gd name="connsiteX4" fmla="*/ 623899 w 624415"/>
                  <a:gd name="connsiteY4" fmla="*/ 795221 h 795221"/>
                  <a:gd name="connsiteX5" fmla="*/ 0 w 624415"/>
                  <a:gd name="connsiteY5" fmla="*/ 795221 h 795221"/>
                  <a:gd name="connsiteX6" fmla="*/ 0 w 624415"/>
                  <a:gd name="connsiteY6" fmla="*/ 3062 h 795221"/>
                  <a:gd name="connsiteX0" fmla="*/ 0 w 624415"/>
                  <a:gd name="connsiteY0" fmla="*/ 3062 h 795221"/>
                  <a:gd name="connsiteX1" fmla="*/ 425857 w 624415"/>
                  <a:gd name="connsiteY1" fmla="*/ 0 h 795221"/>
                  <a:gd name="connsiteX2" fmla="*/ 430017 w 624415"/>
                  <a:gd name="connsiteY2" fmla="*/ 165300 h 795221"/>
                  <a:gd name="connsiteX3" fmla="*/ 624415 w 624415"/>
                  <a:gd name="connsiteY3" fmla="*/ 179172 h 795221"/>
                  <a:gd name="connsiteX4" fmla="*/ 623899 w 624415"/>
                  <a:gd name="connsiteY4" fmla="*/ 795221 h 795221"/>
                  <a:gd name="connsiteX5" fmla="*/ 0 w 624415"/>
                  <a:gd name="connsiteY5" fmla="*/ 795221 h 795221"/>
                  <a:gd name="connsiteX6" fmla="*/ 0 w 624415"/>
                  <a:gd name="connsiteY6" fmla="*/ 3062 h 795221"/>
                  <a:gd name="connsiteX0" fmla="*/ 0 w 624415"/>
                  <a:gd name="connsiteY0" fmla="*/ 3062 h 795221"/>
                  <a:gd name="connsiteX1" fmla="*/ 425857 w 624415"/>
                  <a:gd name="connsiteY1" fmla="*/ 0 h 795221"/>
                  <a:gd name="connsiteX2" fmla="*/ 524221 w 624415"/>
                  <a:gd name="connsiteY2" fmla="*/ 107698 h 795221"/>
                  <a:gd name="connsiteX3" fmla="*/ 624415 w 624415"/>
                  <a:gd name="connsiteY3" fmla="*/ 179172 h 795221"/>
                  <a:gd name="connsiteX4" fmla="*/ 623899 w 624415"/>
                  <a:gd name="connsiteY4" fmla="*/ 795221 h 795221"/>
                  <a:gd name="connsiteX5" fmla="*/ 0 w 624415"/>
                  <a:gd name="connsiteY5" fmla="*/ 795221 h 795221"/>
                  <a:gd name="connsiteX6" fmla="*/ 0 w 624415"/>
                  <a:gd name="connsiteY6" fmla="*/ 3062 h 795221"/>
                  <a:gd name="connsiteX0" fmla="*/ 0 w 624415"/>
                  <a:gd name="connsiteY0" fmla="*/ 3062 h 795221"/>
                  <a:gd name="connsiteX1" fmla="*/ 425857 w 624415"/>
                  <a:gd name="connsiteY1" fmla="*/ 0 h 795221"/>
                  <a:gd name="connsiteX2" fmla="*/ 533646 w 624415"/>
                  <a:gd name="connsiteY2" fmla="*/ 99652 h 795221"/>
                  <a:gd name="connsiteX3" fmla="*/ 624415 w 624415"/>
                  <a:gd name="connsiteY3" fmla="*/ 179172 h 795221"/>
                  <a:gd name="connsiteX4" fmla="*/ 623899 w 624415"/>
                  <a:gd name="connsiteY4" fmla="*/ 795221 h 795221"/>
                  <a:gd name="connsiteX5" fmla="*/ 0 w 624415"/>
                  <a:gd name="connsiteY5" fmla="*/ 795221 h 795221"/>
                  <a:gd name="connsiteX6" fmla="*/ 0 w 624415"/>
                  <a:gd name="connsiteY6" fmla="*/ 3062 h 795221"/>
                  <a:gd name="connsiteX0" fmla="*/ 0 w 627128"/>
                  <a:gd name="connsiteY0" fmla="*/ 3062 h 795221"/>
                  <a:gd name="connsiteX1" fmla="*/ 425857 w 627128"/>
                  <a:gd name="connsiteY1" fmla="*/ 0 h 795221"/>
                  <a:gd name="connsiteX2" fmla="*/ 533646 w 627128"/>
                  <a:gd name="connsiteY2" fmla="*/ 99652 h 795221"/>
                  <a:gd name="connsiteX3" fmla="*/ 627128 w 627128"/>
                  <a:gd name="connsiteY3" fmla="*/ 167081 h 795221"/>
                  <a:gd name="connsiteX4" fmla="*/ 623899 w 627128"/>
                  <a:gd name="connsiteY4" fmla="*/ 795221 h 795221"/>
                  <a:gd name="connsiteX5" fmla="*/ 0 w 627128"/>
                  <a:gd name="connsiteY5" fmla="*/ 795221 h 795221"/>
                  <a:gd name="connsiteX6" fmla="*/ 0 w 627128"/>
                  <a:gd name="connsiteY6" fmla="*/ 3062 h 795221"/>
                  <a:gd name="connsiteX0" fmla="*/ 0 w 627128"/>
                  <a:gd name="connsiteY0" fmla="*/ 0 h 792159"/>
                  <a:gd name="connsiteX1" fmla="*/ 404341 w 627128"/>
                  <a:gd name="connsiteY1" fmla="*/ 2270 h 792159"/>
                  <a:gd name="connsiteX2" fmla="*/ 533646 w 627128"/>
                  <a:gd name="connsiteY2" fmla="*/ 96590 h 792159"/>
                  <a:gd name="connsiteX3" fmla="*/ 627128 w 627128"/>
                  <a:gd name="connsiteY3" fmla="*/ 164019 h 792159"/>
                  <a:gd name="connsiteX4" fmla="*/ 623899 w 627128"/>
                  <a:gd name="connsiteY4" fmla="*/ 792159 h 792159"/>
                  <a:gd name="connsiteX5" fmla="*/ 0 w 627128"/>
                  <a:gd name="connsiteY5" fmla="*/ 792159 h 792159"/>
                  <a:gd name="connsiteX6" fmla="*/ 0 w 627128"/>
                  <a:gd name="connsiteY6" fmla="*/ 0 h 79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128" h="792159">
                    <a:moveTo>
                      <a:pt x="0" y="0"/>
                    </a:moveTo>
                    <a:lnTo>
                      <a:pt x="404341" y="2270"/>
                    </a:lnTo>
                    <a:lnTo>
                      <a:pt x="533646" y="96590"/>
                    </a:lnTo>
                    <a:lnTo>
                      <a:pt x="627128" y="164019"/>
                    </a:lnTo>
                    <a:cubicBezTo>
                      <a:pt x="626052" y="373399"/>
                      <a:pt x="624975" y="582779"/>
                      <a:pt x="623899" y="792159"/>
                    </a:cubicBezTo>
                    <a:lnTo>
                      <a:pt x="0" y="7921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pic>
            <p:nvPicPr>
              <p:cNvPr id="117" name="Picture 116" descr="Icon of a contract.">
                <a:extLst>
                  <a:ext uri="{FF2B5EF4-FFF2-40B4-BE49-F238E27FC236}">
                    <a16:creationId xmlns:a16="http://schemas.microsoft.com/office/drawing/2014/main" id="{0B99F8C5-0D7A-4C8E-B589-450DE60098EF}"/>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a:ext>
                </a:extLst>
              </a:blip>
              <a:stretch>
                <a:fillRect/>
              </a:stretch>
            </p:blipFill>
            <p:spPr>
              <a:xfrm>
                <a:off x="2356446" y="3885839"/>
                <a:ext cx="1005840" cy="1005840"/>
              </a:xfrm>
              <a:prstGeom prst="rect">
                <a:avLst/>
              </a:prstGeom>
            </p:spPr>
          </p:pic>
        </p:grpSp>
      </p:grpSp>
      <p:grpSp>
        <p:nvGrpSpPr>
          <p:cNvPr id="26" name="Group 25" descr="Gray box">
            <a:extLst>
              <a:ext uri="{FF2B5EF4-FFF2-40B4-BE49-F238E27FC236}">
                <a16:creationId xmlns:a16="http://schemas.microsoft.com/office/drawing/2014/main" id="{74E99F7C-E25B-4BC7-865D-20DAA85E3A03}"/>
              </a:ext>
            </a:extLst>
          </p:cNvPr>
          <p:cNvGrpSpPr/>
          <p:nvPr/>
        </p:nvGrpSpPr>
        <p:grpSpPr>
          <a:xfrm>
            <a:off x="5916332" y="3588250"/>
            <a:ext cx="3019839" cy="2240137"/>
            <a:chOff x="4392331" y="3855540"/>
            <a:chExt cx="3019839" cy="2240137"/>
          </a:xfrm>
        </p:grpSpPr>
        <p:sp>
          <p:nvSpPr>
            <p:cNvPr id="103" name="TextBox 235">
              <a:extLst>
                <a:ext uri="{FF2B5EF4-FFF2-40B4-BE49-F238E27FC236}">
                  <a16:creationId xmlns:a16="http://schemas.microsoft.com/office/drawing/2014/main" id="{2C1AEDBD-2227-4358-BA85-29AE4EF080A4}"/>
                </a:ext>
              </a:extLst>
            </p:cNvPr>
            <p:cNvSpPr txBox="1"/>
            <p:nvPr/>
          </p:nvSpPr>
          <p:spPr>
            <a:xfrm>
              <a:off x="4455487" y="4930441"/>
              <a:ext cx="2880360" cy="384721"/>
            </a:xfrm>
            <a:prstGeom prst="rect">
              <a:avLst/>
            </a:prstGeom>
            <a:noFill/>
          </p:spPr>
          <p:txBody>
            <a:bodyPr wrap="square" rtlCol="0">
              <a:spAutoFit/>
            </a:bodyPr>
            <a:lstStyle>
              <a:defPPr>
                <a:defRPr lang="en-US"/>
              </a:defPPr>
              <a:lvl1pPr defTabSz="685800">
                <a:defRPr sz="1900" b="1">
                  <a:latin typeface="Source Sans Pro" panose="020B0503030403020204"/>
                  <a:ea typeface="Raleway" panose="020B0003030101060003" pitchFamily="2" charset="0"/>
                </a:defRPr>
              </a:lvl1pPr>
              <a:lvl2pPr marL="342900" defTabSz="685800">
                <a:defRPr sz="1350"/>
              </a:lvl2pPr>
              <a:lvl3pPr marL="685800" defTabSz="685800">
                <a:defRPr sz="1350"/>
              </a:lvl3pPr>
              <a:lvl4pPr marL="1028700" defTabSz="685800">
                <a:defRPr sz="1350"/>
              </a:lvl4pPr>
              <a:lvl5pPr marL="1371600" defTabSz="685800">
                <a:defRPr sz="1350"/>
              </a:lvl5pPr>
              <a:lvl6pPr marL="1714500" defTabSz="685800">
                <a:defRPr sz="1350"/>
              </a:lvl6pPr>
              <a:lvl7pPr marL="2057400" defTabSz="685800">
                <a:defRPr sz="1350"/>
              </a:lvl7pPr>
              <a:lvl8pPr marL="2400300" defTabSz="685800">
                <a:defRPr sz="1350"/>
              </a:lvl8pPr>
              <a:lvl9pPr marL="2743200" defTabSz="685800">
                <a:defRPr sz="1350"/>
              </a:lvl9pPr>
            </a:lstStyle>
            <a:p>
              <a:pPr algn="ctr"/>
              <a:r>
                <a:rPr lang="en-US" dirty="0">
                  <a:solidFill>
                    <a:srgbClr val="1B1E29"/>
                  </a:solidFill>
                </a:rPr>
                <a:t>Sole-Source</a:t>
              </a:r>
              <a:endParaRPr lang="id-ID" dirty="0">
                <a:solidFill>
                  <a:srgbClr val="1B1E29"/>
                </a:solidFill>
              </a:endParaRPr>
            </a:p>
          </p:txBody>
        </p:sp>
        <p:sp>
          <p:nvSpPr>
            <p:cNvPr id="102" name="Rectangle 101">
              <a:extLst>
                <a:ext uri="{FF2B5EF4-FFF2-40B4-BE49-F238E27FC236}">
                  <a16:creationId xmlns:a16="http://schemas.microsoft.com/office/drawing/2014/main" id="{ACBC9536-7212-4839-8BAA-AD876057247E}"/>
                </a:ext>
              </a:extLst>
            </p:cNvPr>
            <p:cNvSpPr/>
            <p:nvPr/>
          </p:nvSpPr>
          <p:spPr>
            <a:xfrm>
              <a:off x="4392331" y="5387791"/>
              <a:ext cx="3019839" cy="707886"/>
            </a:xfrm>
            <a:prstGeom prst="rect">
              <a:avLst/>
            </a:prstGeom>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2000" dirty="0">
                  <a:solidFill>
                    <a:srgbClr val="1B1E29"/>
                  </a:solidFill>
                  <a:latin typeface="Source Sans Pro" panose="020B0503030403020204"/>
                </a:rPr>
                <a:t>Only 1 WOSB/EDWOSB that can perform</a:t>
              </a:r>
            </a:p>
          </p:txBody>
        </p:sp>
        <p:cxnSp>
          <p:nvCxnSpPr>
            <p:cNvPr id="36" name="Straight Connector 35">
              <a:extLst>
                <a:ext uri="{FF2B5EF4-FFF2-40B4-BE49-F238E27FC236}">
                  <a16:creationId xmlns:a16="http://schemas.microsoft.com/office/drawing/2014/main" id="{30231C1A-C2EA-4FD3-B7D3-A104F11008B3}"/>
                </a:ext>
                <a:ext uri="{C183D7F6-B498-43B3-948B-1728B52AA6E4}">
                  <adec:decorative xmlns:adec="http://schemas.microsoft.com/office/drawing/2017/decorative" val="1"/>
                </a:ext>
              </a:extLst>
            </p:cNvPr>
            <p:cNvCxnSpPr>
              <a:cxnSpLocks/>
            </p:cNvCxnSpPr>
            <p:nvPr/>
          </p:nvCxnSpPr>
          <p:spPr>
            <a:xfrm>
              <a:off x="5262118" y="5262025"/>
              <a:ext cx="1293223" cy="0"/>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C3CD4FEC-21E6-4059-BD92-E95A73D87048}"/>
                </a:ext>
              </a:extLst>
            </p:cNvPr>
            <p:cNvGrpSpPr/>
            <p:nvPr/>
          </p:nvGrpSpPr>
          <p:grpSpPr>
            <a:xfrm>
              <a:off x="5370557" y="3855540"/>
              <a:ext cx="1005840" cy="1005840"/>
              <a:chOff x="5370557" y="3855540"/>
              <a:chExt cx="1005840" cy="1005840"/>
            </a:xfrm>
          </p:grpSpPr>
          <p:sp>
            <p:nvSpPr>
              <p:cNvPr id="22" name="Oval 21">
                <a:extLst>
                  <a:ext uri="{FF2B5EF4-FFF2-40B4-BE49-F238E27FC236}">
                    <a16:creationId xmlns:a16="http://schemas.microsoft.com/office/drawing/2014/main" id="{F065B5C9-2532-4C00-9538-F320CE421C38}"/>
                  </a:ext>
                </a:extLst>
              </p:cNvPr>
              <p:cNvSpPr/>
              <p:nvPr/>
            </p:nvSpPr>
            <p:spPr>
              <a:xfrm>
                <a:off x="5678015" y="4156949"/>
                <a:ext cx="397219" cy="510056"/>
              </a:xfrm>
              <a:custGeom>
                <a:avLst/>
                <a:gdLst>
                  <a:gd name="connsiteX0" fmla="*/ 0 w 395288"/>
                  <a:gd name="connsiteY0" fmla="*/ 197644 h 395288"/>
                  <a:gd name="connsiteX1" fmla="*/ 197644 w 395288"/>
                  <a:gd name="connsiteY1" fmla="*/ 0 h 395288"/>
                  <a:gd name="connsiteX2" fmla="*/ 395288 w 395288"/>
                  <a:gd name="connsiteY2" fmla="*/ 197644 h 395288"/>
                  <a:gd name="connsiteX3" fmla="*/ 197644 w 395288"/>
                  <a:gd name="connsiteY3" fmla="*/ 395288 h 395288"/>
                  <a:gd name="connsiteX4" fmla="*/ 0 w 395288"/>
                  <a:gd name="connsiteY4" fmla="*/ 197644 h 395288"/>
                  <a:gd name="connsiteX0" fmla="*/ 4490 w 399778"/>
                  <a:gd name="connsiteY0" fmla="*/ 197644 h 401932"/>
                  <a:gd name="connsiteX1" fmla="*/ 202134 w 399778"/>
                  <a:gd name="connsiteY1" fmla="*/ 0 h 401932"/>
                  <a:gd name="connsiteX2" fmla="*/ 399778 w 399778"/>
                  <a:gd name="connsiteY2" fmla="*/ 197644 h 401932"/>
                  <a:gd name="connsiteX3" fmla="*/ 202134 w 399778"/>
                  <a:gd name="connsiteY3" fmla="*/ 395288 h 401932"/>
                  <a:gd name="connsiteX4" fmla="*/ 75062 w 399778"/>
                  <a:gd name="connsiteY4" fmla="*/ 340688 h 401932"/>
                  <a:gd name="connsiteX5" fmla="*/ 4490 w 399778"/>
                  <a:gd name="connsiteY5" fmla="*/ 197644 h 401932"/>
                  <a:gd name="connsiteX0" fmla="*/ 4490 w 404421"/>
                  <a:gd name="connsiteY0" fmla="*/ 197644 h 395433"/>
                  <a:gd name="connsiteX1" fmla="*/ 202134 w 404421"/>
                  <a:gd name="connsiteY1" fmla="*/ 0 h 395433"/>
                  <a:gd name="connsiteX2" fmla="*/ 399778 w 404421"/>
                  <a:gd name="connsiteY2" fmla="*/ 197644 h 395433"/>
                  <a:gd name="connsiteX3" fmla="*/ 330556 w 404421"/>
                  <a:gd name="connsiteY3" fmla="*/ 327241 h 395433"/>
                  <a:gd name="connsiteX4" fmla="*/ 202134 w 404421"/>
                  <a:gd name="connsiteY4" fmla="*/ 395288 h 395433"/>
                  <a:gd name="connsiteX5" fmla="*/ 75062 w 404421"/>
                  <a:gd name="connsiteY5" fmla="*/ 340688 h 395433"/>
                  <a:gd name="connsiteX6" fmla="*/ 4490 w 404421"/>
                  <a:gd name="connsiteY6" fmla="*/ 197644 h 395433"/>
                  <a:gd name="connsiteX0" fmla="*/ 4490 w 406545"/>
                  <a:gd name="connsiteY0" fmla="*/ 199808 h 397597"/>
                  <a:gd name="connsiteX1" fmla="*/ 202134 w 406545"/>
                  <a:gd name="connsiteY1" fmla="*/ 2164 h 397597"/>
                  <a:gd name="connsiteX2" fmla="*/ 384344 w 406545"/>
                  <a:gd name="connsiteY2" fmla="*/ 100806 h 397597"/>
                  <a:gd name="connsiteX3" fmla="*/ 399778 w 406545"/>
                  <a:gd name="connsiteY3" fmla="*/ 199808 h 397597"/>
                  <a:gd name="connsiteX4" fmla="*/ 330556 w 406545"/>
                  <a:gd name="connsiteY4" fmla="*/ 329405 h 397597"/>
                  <a:gd name="connsiteX5" fmla="*/ 202134 w 406545"/>
                  <a:gd name="connsiteY5" fmla="*/ 397452 h 397597"/>
                  <a:gd name="connsiteX6" fmla="*/ 75062 w 406545"/>
                  <a:gd name="connsiteY6" fmla="*/ 342852 h 397597"/>
                  <a:gd name="connsiteX7" fmla="*/ 4490 w 406545"/>
                  <a:gd name="connsiteY7" fmla="*/ 199808 h 397597"/>
                  <a:gd name="connsiteX0" fmla="*/ 29 w 402084"/>
                  <a:gd name="connsiteY0" fmla="*/ 199034 h 396823"/>
                  <a:gd name="connsiteX1" fmla="*/ 63877 w 402084"/>
                  <a:gd name="connsiteY1" fmla="*/ 52967 h 396823"/>
                  <a:gd name="connsiteX2" fmla="*/ 197673 w 402084"/>
                  <a:gd name="connsiteY2" fmla="*/ 1390 h 396823"/>
                  <a:gd name="connsiteX3" fmla="*/ 379883 w 402084"/>
                  <a:gd name="connsiteY3" fmla="*/ 100032 h 396823"/>
                  <a:gd name="connsiteX4" fmla="*/ 395317 w 402084"/>
                  <a:gd name="connsiteY4" fmla="*/ 199034 h 396823"/>
                  <a:gd name="connsiteX5" fmla="*/ 326095 w 402084"/>
                  <a:gd name="connsiteY5" fmla="*/ 328631 h 396823"/>
                  <a:gd name="connsiteX6" fmla="*/ 197673 w 402084"/>
                  <a:gd name="connsiteY6" fmla="*/ 396678 h 396823"/>
                  <a:gd name="connsiteX7" fmla="*/ 70601 w 402084"/>
                  <a:gd name="connsiteY7" fmla="*/ 342078 h 396823"/>
                  <a:gd name="connsiteX8" fmla="*/ 29 w 402084"/>
                  <a:gd name="connsiteY8" fmla="*/ 199034 h 396823"/>
                  <a:gd name="connsiteX0" fmla="*/ 29 w 397219"/>
                  <a:gd name="connsiteY0" fmla="*/ 198047 h 395836"/>
                  <a:gd name="connsiteX1" fmla="*/ 63877 w 397219"/>
                  <a:gd name="connsiteY1" fmla="*/ 51980 h 395836"/>
                  <a:gd name="connsiteX2" fmla="*/ 197673 w 397219"/>
                  <a:gd name="connsiteY2" fmla="*/ 403 h 395836"/>
                  <a:gd name="connsiteX3" fmla="*/ 312647 w 397219"/>
                  <a:gd name="connsiteY3" fmla="*/ 31810 h 395836"/>
                  <a:gd name="connsiteX4" fmla="*/ 379883 w 397219"/>
                  <a:gd name="connsiteY4" fmla="*/ 99045 h 395836"/>
                  <a:gd name="connsiteX5" fmla="*/ 395317 w 397219"/>
                  <a:gd name="connsiteY5" fmla="*/ 198047 h 395836"/>
                  <a:gd name="connsiteX6" fmla="*/ 326095 w 397219"/>
                  <a:gd name="connsiteY6" fmla="*/ 327644 h 395836"/>
                  <a:gd name="connsiteX7" fmla="*/ 197673 w 397219"/>
                  <a:gd name="connsiteY7" fmla="*/ 395691 h 395836"/>
                  <a:gd name="connsiteX8" fmla="*/ 70601 w 397219"/>
                  <a:gd name="connsiteY8" fmla="*/ 341091 h 395836"/>
                  <a:gd name="connsiteX9" fmla="*/ 29 w 397219"/>
                  <a:gd name="connsiteY9" fmla="*/ 198047 h 395836"/>
                  <a:gd name="connsiteX0" fmla="*/ 29 w 397219"/>
                  <a:gd name="connsiteY0" fmla="*/ 198047 h 395691"/>
                  <a:gd name="connsiteX1" fmla="*/ 63877 w 397219"/>
                  <a:gd name="connsiteY1" fmla="*/ 51980 h 395691"/>
                  <a:gd name="connsiteX2" fmla="*/ 197673 w 397219"/>
                  <a:gd name="connsiteY2" fmla="*/ 403 h 395691"/>
                  <a:gd name="connsiteX3" fmla="*/ 312647 w 397219"/>
                  <a:gd name="connsiteY3" fmla="*/ 31810 h 395691"/>
                  <a:gd name="connsiteX4" fmla="*/ 379883 w 397219"/>
                  <a:gd name="connsiteY4" fmla="*/ 99045 h 395691"/>
                  <a:gd name="connsiteX5" fmla="*/ 395317 w 397219"/>
                  <a:gd name="connsiteY5" fmla="*/ 198047 h 395691"/>
                  <a:gd name="connsiteX6" fmla="*/ 352989 w 397219"/>
                  <a:gd name="connsiteY6" fmla="*/ 341091 h 395691"/>
                  <a:gd name="connsiteX7" fmla="*/ 197673 w 397219"/>
                  <a:gd name="connsiteY7" fmla="*/ 395691 h 395691"/>
                  <a:gd name="connsiteX8" fmla="*/ 70601 w 397219"/>
                  <a:gd name="connsiteY8" fmla="*/ 341091 h 395691"/>
                  <a:gd name="connsiteX9" fmla="*/ 29 w 397219"/>
                  <a:gd name="connsiteY9" fmla="*/ 198047 h 395691"/>
                  <a:gd name="connsiteX0" fmla="*/ 29 w 397219"/>
                  <a:gd name="connsiteY0" fmla="*/ 198047 h 523438"/>
                  <a:gd name="connsiteX1" fmla="*/ 63877 w 397219"/>
                  <a:gd name="connsiteY1" fmla="*/ 51980 h 523438"/>
                  <a:gd name="connsiteX2" fmla="*/ 197673 w 397219"/>
                  <a:gd name="connsiteY2" fmla="*/ 403 h 523438"/>
                  <a:gd name="connsiteX3" fmla="*/ 312647 w 397219"/>
                  <a:gd name="connsiteY3" fmla="*/ 31810 h 523438"/>
                  <a:gd name="connsiteX4" fmla="*/ 379883 w 397219"/>
                  <a:gd name="connsiteY4" fmla="*/ 99045 h 523438"/>
                  <a:gd name="connsiteX5" fmla="*/ 395317 w 397219"/>
                  <a:gd name="connsiteY5" fmla="*/ 198047 h 523438"/>
                  <a:gd name="connsiteX6" fmla="*/ 352989 w 397219"/>
                  <a:gd name="connsiteY6" fmla="*/ 341091 h 523438"/>
                  <a:gd name="connsiteX7" fmla="*/ 197673 w 397219"/>
                  <a:gd name="connsiteY7" fmla="*/ 523438 h 523438"/>
                  <a:gd name="connsiteX8" fmla="*/ 70601 w 397219"/>
                  <a:gd name="connsiteY8" fmla="*/ 341091 h 523438"/>
                  <a:gd name="connsiteX9" fmla="*/ 29 w 397219"/>
                  <a:gd name="connsiteY9" fmla="*/ 198047 h 523438"/>
                  <a:gd name="connsiteX0" fmla="*/ 29 w 397219"/>
                  <a:gd name="connsiteY0" fmla="*/ 198047 h 527264"/>
                  <a:gd name="connsiteX1" fmla="*/ 63877 w 397219"/>
                  <a:gd name="connsiteY1" fmla="*/ 51980 h 527264"/>
                  <a:gd name="connsiteX2" fmla="*/ 197673 w 397219"/>
                  <a:gd name="connsiteY2" fmla="*/ 403 h 527264"/>
                  <a:gd name="connsiteX3" fmla="*/ 312647 w 397219"/>
                  <a:gd name="connsiteY3" fmla="*/ 31810 h 527264"/>
                  <a:gd name="connsiteX4" fmla="*/ 379883 w 397219"/>
                  <a:gd name="connsiteY4" fmla="*/ 99045 h 527264"/>
                  <a:gd name="connsiteX5" fmla="*/ 395317 w 397219"/>
                  <a:gd name="connsiteY5" fmla="*/ 198047 h 527264"/>
                  <a:gd name="connsiteX6" fmla="*/ 352989 w 397219"/>
                  <a:gd name="connsiteY6" fmla="*/ 341091 h 527264"/>
                  <a:gd name="connsiteX7" fmla="*/ 285754 w 397219"/>
                  <a:gd name="connsiteY7" fmla="*/ 455391 h 527264"/>
                  <a:gd name="connsiteX8" fmla="*/ 197673 w 397219"/>
                  <a:gd name="connsiteY8" fmla="*/ 523438 h 527264"/>
                  <a:gd name="connsiteX9" fmla="*/ 70601 w 397219"/>
                  <a:gd name="connsiteY9" fmla="*/ 341091 h 527264"/>
                  <a:gd name="connsiteX10" fmla="*/ 29 w 397219"/>
                  <a:gd name="connsiteY10" fmla="*/ 198047 h 527264"/>
                  <a:gd name="connsiteX0" fmla="*/ 29 w 397219"/>
                  <a:gd name="connsiteY0" fmla="*/ 198047 h 534564"/>
                  <a:gd name="connsiteX1" fmla="*/ 63877 w 397219"/>
                  <a:gd name="connsiteY1" fmla="*/ 51980 h 534564"/>
                  <a:gd name="connsiteX2" fmla="*/ 197673 w 397219"/>
                  <a:gd name="connsiteY2" fmla="*/ 403 h 534564"/>
                  <a:gd name="connsiteX3" fmla="*/ 312647 w 397219"/>
                  <a:gd name="connsiteY3" fmla="*/ 31810 h 534564"/>
                  <a:gd name="connsiteX4" fmla="*/ 379883 w 397219"/>
                  <a:gd name="connsiteY4" fmla="*/ 99045 h 534564"/>
                  <a:gd name="connsiteX5" fmla="*/ 395317 w 397219"/>
                  <a:gd name="connsiteY5" fmla="*/ 198047 h 534564"/>
                  <a:gd name="connsiteX6" fmla="*/ 352989 w 397219"/>
                  <a:gd name="connsiteY6" fmla="*/ 341091 h 534564"/>
                  <a:gd name="connsiteX7" fmla="*/ 285754 w 397219"/>
                  <a:gd name="connsiteY7" fmla="*/ 495732 h 534564"/>
                  <a:gd name="connsiteX8" fmla="*/ 197673 w 397219"/>
                  <a:gd name="connsiteY8" fmla="*/ 523438 h 534564"/>
                  <a:gd name="connsiteX9" fmla="*/ 70601 w 397219"/>
                  <a:gd name="connsiteY9" fmla="*/ 341091 h 534564"/>
                  <a:gd name="connsiteX10" fmla="*/ 29 w 397219"/>
                  <a:gd name="connsiteY10" fmla="*/ 198047 h 534564"/>
                  <a:gd name="connsiteX0" fmla="*/ 29 w 397219"/>
                  <a:gd name="connsiteY0" fmla="*/ 198047 h 529142"/>
                  <a:gd name="connsiteX1" fmla="*/ 63877 w 397219"/>
                  <a:gd name="connsiteY1" fmla="*/ 51980 h 529142"/>
                  <a:gd name="connsiteX2" fmla="*/ 197673 w 397219"/>
                  <a:gd name="connsiteY2" fmla="*/ 403 h 529142"/>
                  <a:gd name="connsiteX3" fmla="*/ 312647 w 397219"/>
                  <a:gd name="connsiteY3" fmla="*/ 31810 h 529142"/>
                  <a:gd name="connsiteX4" fmla="*/ 379883 w 397219"/>
                  <a:gd name="connsiteY4" fmla="*/ 99045 h 529142"/>
                  <a:gd name="connsiteX5" fmla="*/ 395317 w 397219"/>
                  <a:gd name="connsiteY5" fmla="*/ 198047 h 529142"/>
                  <a:gd name="connsiteX6" fmla="*/ 352989 w 397219"/>
                  <a:gd name="connsiteY6" fmla="*/ 341091 h 529142"/>
                  <a:gd name="connsiteX7" fmla="*/ 285754 w 397219"/>
                  <a:gd name="connsiteY7" fmla="*/ 495732 h 529142"/>
                  <a:gd name="connsiteX8" fmla="*/ 197673 w 397219"/>
                  <a:gd name="connsiteY8" fmla="*/ 523438 h 529142"/>
                  <a:gd name="connsiteX9" fmla="*/ 131112 w 397219"/>
                  <a:gd name="connsiteY9" fmla="*/ 415050 h 529142"/>
                  <a:gd name="connsiteX10" fmla="*/ 70601 w 397219"/>
                  <a:gd name="connsiteY10" fmla="*/ 341091 h 529142"/>
                  <a:gd name="connsiteX11" fmla="*/ 29 w 397219"/>
                  <a:gd name="connsiteY11" fmla="*/ 198047 h 529142"/>
                  <a:gd name="connsiteX0" fmla="*/ 29 w 397219"/>
                  <a:gd name="connsiteY0" fmla="*/ 198047 h 524805"/>
                  <a:gd name="connsiteX1" fmla="*/ 63877 w 397219"/>
                  <a:gd name="connsiteY1" fmla="*/ 51980 h 524805"/>
                  <a:gd name="connsiteX2" fmla="*/ 197673 w 397219"/>
                  <a:gd name="connsiteY2" fmla="*/ 403 h 524805"/>
                  <a:gd name="connsiteX3" fmla="*/ 312647 w 397219"/>
                  <a:gd name="connsiteY3" fmla="*/ 31810 h 524805"/>
                  <a:gd name="connsiteX4" fmla="*/ 379883 w 397219"/>
                  <a:gd name="connsiteY4" fmla="*/ 99045 h 524805"/>
                  <a:gd name="connsiteX5" fmla="*/ 395317 w 397219"/>
                  <a:gd name="connsiteY5" fmla="*/ 198047 h 524805"/>
                  <a:gd name="connsiteX6" fmla="*/ 352989 w 397219"/>
                  <a:gd name="connsiteY6" fmla="*/ 341091 h 524805"/>
                  <a:gd name="connsiteX7" fmla="*/ 285754 w 397219"/>
                  <a:gd name="connsiteY7" fmla="*/ 495732 h 524805"/>
                  <a:gd name="connsiteX8" fmla="*/ 197673 w 397219"/>
                  <a:gd name="connsiteY8" fmla="*/ 523438 h 524805"/>
                  <a:gd name="connsiteX9" fmla="*/ 110941 w 397219"/>
                  <a:gd name="connsiteY9" fmla="*/ 475562 h 524805"/>
                  <a:gd name="connsiteX10" fmla="*/ 70601 w 397219"/>
                  <a:gd name="connsiteY10" fmla="*/ 341091 h 524805"/>
                  <a:gd name="connsiteX11" fmla="*/ 29 w 397219"/>
                  <a:gd name="connsiteY11" fmla="*/ 198047 h 524805"/>
                  <a:gd name="connsiteX0" fmla="*/ 29 w 397219"/>
                  <a:gd name="connsiteY0" fmla="*/ 198047 h 510056"/>
                  <a:gd name="connsiteX1" fmla="*/ 63877 w 397219"/>
                  <a:gd name="connsiteY1" fmla="*/ 51980 h 510056"/>
                  <a:gd name="connsiteX2" fmla="*/ 197673 w 397219"/>
                  <a:gd name="connsiteY2" fmla="*/ 403 h 510056"/>
                  <a:gd name="connsiteX3" fmla="*/ 312647 w 397219"/>
                  <a:gd name="connsiteY3" fmla="*/ 31810 h 510056"/>
                  <a:gd name="connsiteX4" fmla="*/ 379883 w 397219"/>
                  <a:gd name="connsiteY4" fmla="*/ 99045 h 510056"/>
                  <a:gd name="connsiteX5" fmla="*/ 395317 w 397219"/>
                  <a:gd name="connsiteY5" fmla="*/ 198047 h 510056"/>
                  <a:gd name="connsiteX6" fmla="*/ 352989 w 397219"/>
                  <a:gd name="connsiteY6" fmla="*/ 341091 h 510056"/>
                  <a:gd name="connsiteX7" fmla="*/ 285754 w 397219"/>
                  <a:gd name="connsiteY7" fmla="*/ 495732 h 510056"/>
                  <a:gd name="connsiteX8" fmla="*/ 193078 w 397219"/>
                  <a:gd name="connsiteY8" fmla="*/ 495869 h 510056"/>
                  <a:gd name="connsiteX9" fmla="*/ 110941 w 397219"/>
                  <a:gd name="connsiteY9" fmla="*/ 475562 h 510056"/>
                  <a:gd name="connsiteX10" fmla="*/ 70601 w 397219"/>
                  <a:gd name="connsiteY10" fmla="*/ 341091 h 510056"/>
                  <a:gd name="connsiteX11" fmla="*/ 29 w 397219"/>
                  <a:gd name="connsiteY11" fmla="*/ 198047 h 510056"/>
                  <a:gd name="connsiteX0" fmla="*/ 29 w 397219"/>
                  <a:gd name="connsiteY0" fmla="*/ 198047 h 510056"/>
                  <a:gd name="connsiteX1" fmla="*/ 63877 w 397219"/>
                  <a:gd name="connsiteY1" fmla="*/ 51980 h 510056"/>
                  <a:gd name="connsiteX2" fmla="*/ 197673 w 397219"/>
                  <a:gd name="connsiteY2" fmla="*/ 403 h 510056"/>
                  <a:gd name="connsiteX3" fmla="*/ 312647 w 397219"/>
                  <a:gd name="connsiteY3" fmla="*/ 31810 h 510056"/>
                  <a:gd name="connsiteX4" fmla="*/ 379883 w 397219"/>
                  <a:gd name="connsiteY4" fmla="*/ 99045 h 510056"/>
                  <a:gd name="connsiteX5" fmla="*/ 395317 w 397219"/>
                  <a:gd name="connsiteY5" fmla="*/ 198047 h 510056"/>
                  <a:gd name="connsiteX6" fmla="*/ 339205 w 397219"/>
                  <a:gd name="connsiteY6" fmla="*/ 336496 h 510056"/>
                  <a:gd name="connsiteX7" fmla="*/ 285754 w 397219"/>
                  <a:gd name="connsiteY7" fmla="*/ 495732 h 510056"/>
                  <a:gd name="connsiteX8" fmla="*/ 193078 w 397219"/>
                  <a:gd name="connsiteY8" fmla="*/ 495869 h 510056"/>
                  <a:gd name="connsiteX9" fmla="*/ 110941 w 397219"/>
                  <a:gd name="connsiteY9" fmla="*/ 475562 h 510056"/>
                  <a:gd name="connsiteX10" fmla="*/ 70601 w 397219"/>
                  <a:gd name="connsiteY10" fmla="*/ 341091 h 510056"/>
                  <a:gd name="connsiteX11" fmla="*/ 29 w 397219"/>
                  <a:gd name="connsiteY11" fmla="*/ 198047 h 510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7219" h="510056">
                    <a:moveTo>
                      <a:pt x="29" y="198047"/>
                    </a:moveTo>
                    <a:cubicBezTo>
                      <a:pt x="-1092" y="149862"/>
                      <a:pt x="30936" y="84921"/>
                      <a:pt x="63877" y="51980"/>
                    </a:cubicBezTo>
                    <a:cubicBezTo>
                      <a:pt x="96818" y="19039"/>
                      <a:pt x="156211" y="3765"/>
                      <a:pt x="197673" y="403"/>
                    </a:cubicBezTo>
                    <a:cubicBezTo>
                      <a:pt x="239135" y="-2959"/>
                      <a:pt x="282279" y="15370"/>
                      <a:pt x="312647" y="31810"/>
                    </a:cubicBezTo>
                    <a:cubicBezTo>
                      <a:pt x="343015" y="48250"/>
                      <a:pt x="366105" y="73580"/>
                      <a:pt x="379883" y="99045"/>
                    </a:cubicBezTo>
                    <a:cubicBezTo>
                      <a:pt x="393661" y="124510"/>
                      <a:pt x="400920" y="164430"/>
                      <a:pt x="395317" y="198047"/>
                    </a:cubicBezTo>
                    <a:cubicBezTo>
                      <a:pt x="389714" y="231664"/>
                      <a:pt x="357465" y="293605"/>
                      <a:pt x="339205" y="336496"/>
                    </a:cubicBezTo>
                    <a:cubicBezTo>
                      <a:pt x="320945" y="379387"/>
                      <a:pt x="311640" y="465341"/>
                      <a:pt x="285754" y="495732"/>
                    </a:cubicBezTo>
                    <a:cubicBezTo>
                      <a:pt x="259868" y="526123"/>
                      <a:pt x="222213" y="499231"/>
                      <a:pt x="193078" y="495869"/>
                    </a:cubicBezTo>
                    <a:cubicBezTo>
                      <a:pt x="163943" y="492507"/>
                      <a:pt x="132120" y="505953"/>
                      <a:pt x="110941" y="475562"/>
                    </a:cubicBezTo>
                    <a:cubicBezTo>
                      <a:pt x="89762" y="445171"/>
                      <a:pt x="92448" y="377258"/>
                      <a:pt x="70601" y="341091"/>
                    </a:cubicBezTo>
                    <a:cubicBezTo>
                      <a:pt x="37660" y="308150"/>
                      <a:pt x="1150" y="246232"/>
                      <a:pt x="29" y="19804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Calibri" panose="020F0502020204030204"/>
                </a:endParaRPr>
              </a:p>
            </p:txBody>
          </p:sp>
          <p:pic>
            <p:nvPicPr>
              <p:cNvPr id="119" name="Picture 118" descr="Icon of a lightbulb.">
                <a:extLst>
                  <a:ext uri="{FF2B5EF4-FFF2-40B4-BE49-F238E27FC236}">
                    <a16:creationId xmlns:a16="http://schemas.microsoft.com/office/drawing/2014/main" id="{DCFFD43D-9E07-4D0B-BF67-B90B7039170D}"/>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70557" y="3855540"/>
                <a:ext cx="1005840" cy="1005840"/>
              </a:xfrm>
              <a:prstGeom prst="rect">
                <a:avLst/>
              </a:prstGeom>
            </p:spPr>
          </p:pic>
        </p:grpSp>
      </p:grpSp>
    </p:spTree>
    <p:extLst>
      <p:ext uri="{BB962C8B-B14F-4D97-AF65-F5344CB8AC3E}">
        <p14:creationId xmlns:p14="http://schemas.microsoft.com/office/powerpoint/2010/main" val="2122889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B32CF-6FC4-445F-AEAF-66E8C41318F1}"/>
              </a:ext>
            </a:extLst>
          </p:cNvPr>
          <p:cNvSpPr>
            <a:spLocks noGrp="1"/>
          </p:cNvSpPr>
          <p:nvPr>
            <p:ph type="title"/>
          </p:nvPr>
        </p:nvSpPr>
        <p:spPr/>
        <p:txBody>
          <a:bodyPr/>
          <a:lstStyle/>
          <a:p>
            <a:r>
              <a:rPr lang="en-US" dirty="0"/>
              <a:t>Michigan District Office of SBA Contact information</a:t>
            </a:r>
          </a:p>
        </p:txBody>
      </p:sp>
      <p:sp>
        <p:nvSpPr>
          <p:cNvPr id="3" name="Content Placeholder 2">
            <a:extLst>
              <a:ext uri="{FF2B5EF4-FFF2-40B4-BE49-F238E27FC236}">
                <a16:creationId xmlns:a16="http://schemas.microsoft.com/office/drawing/2014/main" id="{CED61D32-919A-471E-B3BD-8B2308EF4FB3}"/>
              </a:ext>
            </a:extLst>
          </p:cNvPr>
          <p:cNvSpPr>
            <a:spLocks noGrp="1"/>
          </p:cNvSpPr>
          <p:nvPr>
            <p:ph idx="1"/>
          </p:nvPr>
        </p:nvSpPr>
        <p:spPr/>
        <p:txBody>
          <a:bodyPr/>
          <a:lstStyle/>
          <a:p>
            <a:pPr marL="0" indent="0" defTabSz="914400">
              <a:lnSpc>
                <a:spcPct val="100000"/>
              </a:lnSpc>
              <a:spcBef>
                <a:spcPts val="0"/>
              </a:spcBef>
              <a:buNone/>
              <a:defRPr/>
            </a:pPr>
            <a:r>
              <a:rPr lang="en-US" sz="1800" kern="0" dirty="0">
                <a:solidFill>
                  <a:prstClr val="black"/>
                </a:solidFill>
                <a:latin typeface="Source Sans Pro"/>
                <a:ea typeface="+mn-ea"/>
              </a:rPr>
              <a:t>Thomas Vargo</a:t>
            </a:r>
          </a:p>
          <a:p>
            <a:pPr marL="0" indent="0" defTabSz="914400">
              <a:lnSpc>
                <a:spcPct val="100000"/>
              </a:lnSpc>
              <a:spcBef>
                <a:spcPts val="0"/>
              </a:spcBef>
              <a:buNone/>
              <a:defRPr/>
            </a:pPr>
            <a:r>
              <a:rPr lang="en-US" sz="1800" kern="0" dirty="0">
                <a:solidFill>
                  <a:prstClr val="black"/>
                </a:solidFill>
                <a:latin typeface="Source Sans Pro"/>
                <a:ea typeface="+mn-ea"/>
              </a:rPr>
              <a:t>Lead Business Opportunity Specialist</a:t>
            </a:r>
          </a:p>
          <a:p>
            <a:pPr marL="0" indent="0" defTabSz="914400">
              <a:lnSpc>
                <a:spcPct val="100000"/>
              </a:lnSpc>
              <a:spcBef>
                <a:spcPts val="0"/>
              </a:spcBef>
              <a:buNone/>
              <a:defRPr/>
            </a:pPr>
            <a:r>
              <a:rPr lang="en-US" sz="1800" kern="0" dirty="0">
                <a:solidFill>
                  <a:prstClr val="black"/>
                </a:solidFill>
                <a:latin typeface="Source Sans Pro"/>
                <a:ea typeface="+mn-ea"/>
              </a:rPr>
              <a:t>Michigan District Office</a:t>
            </a:r>
          </a:p>
          <a:p>
            <a:pPr marL="0" indent="0" defTabSz="914400">
              <a:lnSpc>
                <a:spcPct val="100000"/>
              </a:lnSpc>
              <a:spcBef>
                <a:spcPts val="0"/>
              </a:spcBef>
              <a:buNone/>
              <a:defRPr/>
            </a:pPr>
            <a:r>
              <a:rPr lang="en-US" sz="1800" kern="0" dirty="0">
                <a:solidFill>
                  <a:prstClr val="black"/>
                </a:solidFill>
                <a:latin typeface="Source Sans Pro"/>
                <a:ea typeface="+mn-ea"/>
              </a:rPr>
              <a:t>U.S. Small Business Administration</a:t>
            </a:r>
          </a:p>
          <a:p>
            <a:pPr marL="0" indent="0" defTabSz="914400">
              <a:lnSpc>
                <a:spcPct val="100000"/>
              </a:lnSpc>
              <a:spcBef>
                <a:spcPts val="0"/>
              </a:spcBef>
              <a:buNone/>
              <a:defRPr/>
            </a:pPr>
            <a:r>
              <a:rPr lang="en-US" sz="1800" kern="0" dirty="0">
                <a:solidFill>
                  <a:prstClr val="black"/>
                </a:solidFill>
                <a:latin typeface="Source Sans Pro"/>
                <a:ea typeface="+mn-ea"/>
                <a:hlinkClick r:id="rId2"/>
              </a:rPr>
              <a:t>Thomas.Vargo@sba.gov</a:t>
            </a:r>
            <a:endParaRPr lang="en-US" sz="1800" kern="0" dirty="0">
              <a:solidFill>
                <a:prstClr val="black"/>
              </a:solidFill>
              <a:latin typeface="Source Sans Pro"/>
              <a:ea typeface="+mn-ea"/>
            </a:endParaRPr>
          </a:p>
          <a:p>
            <a:pPr marL="0" indent="0" defTabSz="914400">
              <a:lnSpc>
                <a:spcPct val="100000"/>
              </a:lnSpc>
              <a:spcBef>
                <a:spcPts val="0"/>
              </a:spcBef>
              <a:buNone/>
              <a:defRPr/>
            </a:pPr>
            <a:r>
              <a:rPr lang="en-US" sz="1800" kern="0" dirty="0">
                <a:solidFill>
                  <a:prstClr val="black"/>
                </a:solidFill>
                <a:latin typeface="Source Sans Pro"/>
                <a:ea typeface="+mn-ea"/>
              </a:rPr>
              <a:t>313-324-3617</a:t>
            </a:r>
          </a:p>
          <a:p>
            <a:pPr marL="0" indent="0" defTabSz="914400">
              <a:lnSpc>
                <a:spcPct val="100000"/>
              </a:lnSpc>
              <a:spcBef>
                <a:spcPts val="0"/>
              </a:spcBef>
              <a:buNone/>
              <a:defRPr/>
            </a:pPr>
            <a:endParaRPr lang="en-US" sz="1800" kern="0" dirty="0">
              <a:solidFill>
                <a:prstClr val="black"/>
              </a:solidFill>
              <a:latin typeface="Source Sans Pro"/>
              <a:ea typeface="+mn-ea"/>
            </a:endParaRPr>
          </a:p>
          <a:p>
            <a:pPr marL="0" indent="0" defTabSz="914400">
              <a:lnSpc>
                <a:spcPct val="100000"/>
              </a:lnSpc>
              <a:spcBef>
                <a:spcPts val="0"/>
              </a:spcBef>
              <a:buNone/>
              <a:defRPr/>
            </a:pPr>
            <a:r>
              <a:rPr lang="en-US" sz="1800" kern="0" dirty="0">
                <a:solidFill>
                  <a:prstClr val="black"/>
                </a:solidFill>
                <a:latin typeface="Source Sans Pro"/>
                <a:ea typeface="+mn-ea"/>
              </a:rPr>
              <a:t>Gabrielle Coner</a:t>
            </a:r>
          </a:p>
          <a:p>
            <a:pPr marL="0" indent="0" defTabSz="914400">
              <a:lnSpc>
                <a:spcPct val="100000"/>
              </a:lnSpc>
              <a:spcBef>
                <a:spcPts val="0"/>
              </a:spcBef>
              <a:buNone/>
              <a:defRPr/>
            </a:pPr>
            <a:r>
              <a:rPr lang="en-US" sz="1800" kern="0" dirty="0">
                <a:solidFill>
                  <a:prstClr val="black"/>
                </a:solidFill>
                <a:latin typeface="Source Sans Pro"/>
                <a:ea typeface="+mn-ea"/>
              </a:rPr>
              <a:t>Business Opportunity Specialist</a:t>
            </a:r>
          </a:p>
          <a:p>
            <a:pPr marL="0" indent="0" defTabSz="914400">
              <a:lnSpc>
                <a:spcPct val="100000"/>
              </a:lnSpc>
              <a:spcBef>
                <a:spcPts val="0"/>
              </a:spcBef>
              <a:buNone/>
              <a:defRPr/>
            </a:pPr>
            <a:r>
              <a:rPr lang="en-US" sz="1800" kern="0" dirty="0">
                <a:solidFill>
                  <a:prstClr val="black"/>
                </a:solidFill>
                <a:latin typeface="Source Sans Pro"/>
                <a:ea typeface="+mn-ea"/>
              </a:rPr>
              <a:t>Michigan District Office</a:t>
            </a:r>
          </a:p>
          <a:p>
            <a:pPr marL="0" indent="0" defTabSz="914400">
              <a:lnSpc>
                <a:spcPct val="100000"/>
              </a:lnSpc>
              <a:spcBef>
                <a:spcPts val="0"/>
              </a:spcBef>
              <a:buNone/>
              <a:defRPr/>
            </a:pPr>
            <a:r>
              <a:rPr lang="en-US" sz="1800" kern="0" dirty="0">
                <a:solidFill>
                  <a:prstClr val="black"/>
                </a:solidFill>
                <a:latin typeface="Source Sans Pro"/>
                <a:ea typeface="+mn-ea"/>
              </a:rPr>
              <a:t>U.S. Small Business Administration</a:t>
            </a:r>
          </a:p>
          <a:p>
            <a:pPr marL="0" indent="0" defTabSz="914400">
              <a:lnSpc>
                <a:spcPct val="100000"/>
              </a:lnSpc>
              <a:spcBef>
                <a:spcPts val="0"/>
              </a:spcBef>
              <a:buNone/>
              <a:defRPr/>
            </a:pPr>
            <a:r>
              <a:rPr lang="en-US" sz="1800" kern="0" dirty="0">
                <a:solidFill>
                  <a:prstClr val="black"/>
                </a:solidFill>
                <a:latin typeface="Source Sans Pro"/>
                <a:ea typeface="+mn-ea"/>
                <a:hlinkClick r:id="rId3"/>
              </a:rPr>
              <a:t>Gabrielle.Coner@sba.gov</a:t>
            </a:r>
            <a:endParaRPr lang="en-US" sz="1800" kern="0" dirty="0">
              <a:solidFill>
                <a:prstClr val="black"/>
              </a:solidFill>
              <a:latin typeface="Source Sans Pro"/>
              <a:ea typeface="+mn-ea"/>
            </a:endParaRPr>
          </a:p>
          <a:p>
            <a:pPr marL="0" indent="0" defTabSz="914400">
              <a:lnSpc>
                <a:spcPct val="100000"/>
              </a:lnSpc>
              <a:spcBef>
                <a:spcPts val="0"/>
              </a:spcBef>
              <a:buNone/>
              <a:defRPr/>
            </a:pPr>
            <a:r>
              <a:rPr lang="en-US" sz="1800" kern="0" dirty="0">
                <a:solidFill>
                  <a:prstClr val="black"/>
                </a:solidFill>
                <a:latin typeface="Source Sans Pro"/>
                <a:ea typeface="+mn-ea"/>
              </a:rPr>
              <a:t>202-941-8129</a:t>
            </a:r>
          </a:p>
          <a:p>
            <a:endParaRPr lang="en-US" dirty="0"/>
          </a:p>
        </p:txBody>
      </p:sp>
    </p:spTree>
    <p:extLst>
      <p:ext uri="{BB962C8B-B14F-4D97-AF65-F5344CB8AC3E}">
        <p14:creationId xmlns:p14="http://schemas.microsoft.com/office/powerpoint/2010/main" val="1784173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EE5D4-FE26-4510-AA4E-9581C91FDDD8}"/>
              </a:ext>
            </a:extLst>
          </p:cNvPr>
          <p:cNvSpPr>
            <a:spLocks noGrp="1"/>
          </p:cNvSpPr>
          <p:nvPr>
            <p:ph type="ctrTitle"/>
          </p:nvPr>
        </p:nvSpPr>
        <p:spPr>
          <a:xfrm>
            <a:off x="2456448" y="1756313"/>
            <a:ext cx="7279105" cy="2854599"/>
          </a:xfrm>
        </p:spPr>
        <p:txBody>
          <a:bodyPr>
            <a:normAutofit/>
          </a:bodyPr>
          <a:lstStyle/>
          <a:p>
            <a:pPr>
              <a:lnSpc>
                <a:spcPct val="90000"/>
              </a:lnSpc>
              <a:spcBef>
                <a:spcPts val="1200"/>
              </a:spcBef>
            </a:pPr>
            <a:r>
              <a:rPr lang="en-US" sz="4000" spc="0" dirty="0">
                <a:latin typeface="Source Sans Pro Semibold" panose="020B0603030403020204" pitchFamily="34" charset="0"/>
              </a:rPr>
              <a:t>Women-Owned Small Business Federal Contracting Program </a:t>
            </a:r>
            <a:br>
              <a:rPr lang="en-US" sz="4800" spc="0" dirty="0">
                <a:latin typeface="Source Sans Pro Semibold" panose="020B0603030403020204" pitchFamily="34" charset="0"/>
              </a:rPr>
            </a:br>
            <a:r>
              <a:rPr lang="en-US" sz="3600" spc="0" dirty="0">
                <a:latin typeface="Source Sans Pro Light" panose="020B0604020202020204" pitchFamily="34" charset="0"/>
              </a:rPr>
              <a:t>(WOSB Federal Contracting Program)</a:t>
            </a:r>
            <a:endParaRPr lang="en-US" spc="0" dirty="0">
              <a:latin typeface="Source Sans Pro Light" panose="020B0604020202020204" pitchFamily="34" charset="0"/>
            </a:endParaRPr>
          </a:p>
        </p:txBody>
      </p:sp>
    </p:spTree>
    <p:extLst>
      <p:ext uri="{BB962C8B-B14F-4D97-AF65-F5344CB8AC3E}">
        <p14:creationId xmlns:p14="http://schemas.microsoft.com/office/powerpoint/2010/main" val="3798266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D964-6BF9-4E98-9FEE-5D35F5CDF700}"/>
              </a:ext>
            </a:extLst>
          </p:cNvPr>
          <p:cNvSpPr>
            <a:spLocks noGrp="1"/>
          </p:cNvSpPr>
          <p:nvPr>
            <p:ph type="title"/>
          </p:nvPr>
        </p:nvSpPr>
        <p:spPr>
          <a:xfrm>
            <a:off x="1965786" y="286180"/>
            <a:ext cx="8277136" cy="598904"/>
          </a:xfrm>
        </p:spPr>
        <p:txBody>
          <a:bodyPr>
            <a:noAutofit/>
          </a:bodyPr>
          <a:lstStyle/>
          <a:p>
            <a:r>
              <a:rPr lang="en-US" sz="3200" dirty="0">
                <a:latin typeface="Source Sans Pro" panose="020B0503030403020204"/>
              </a:rPr>
              <a:t>Set-Asides for Certification Programs </a:t>
            </a:r>
            <a:br>
              <a:rPr lang="en-US" sz="3200" dirty="0">
                <a:latin typeface="Source Sans Pro" panose="020B0503030403020204"/>
              </a:rPr>
            </a:br>
            <a:r>
              <a:rPr lang="en-US" sz="3200" dirty="0">
                <a:latin typeface="Source Sans Pro" panose="020B0503030403020204"/>
              </a:rPr>
              <a:t>and Socioeconomic Categories</a:t>
            </a:r>
          </a:p>
        </p:txBody>
      </p:sp>
      <p:sp>
        <p:nvSpPr>
          <p:cNvPr id="21" name="Content Placeholder 20"/>
          <p:cNvSpPr>
            <a:spLocks noGrp="1"/>
          </p:cNvSpPr>
          <p:nvPr>
            <p:ph idx="1"/>
          </p:nvPr>
        </p:nvSpPr>
        <p:spPr>
          <a:xfrm>
            <a:off x="2152650" y="1476103"/>
            <a:ext cx="7886700" cy="4270191"/>
          </a:xfrm>
        </p:spPr>
        <p:txBody>
          <a:bodyPr>
            <a:normAutofit/>
          </a:bodyPr>
          <a:lstStyle/>
          <a:p>
            <a:pPr marL="0" indent="0">
              <a:buNone/>
            </a:pPr>
            <a:r>
              <a:rPr lang="en-US" sz="2000" b="1" dirty="0">
                <a:latin typeface="Source Sans Pro Semibold" panose="020B0603030403020204" pitchFamily="34" charset="0"/>
              </a:rPr>
              <a:t>Targeted set-asides and acquisition goals:</a:t>
            </a:r>
          </a:p>
        </p:txBody>
      </p:sp>
      <p:sp>
        <p:nvSpPr>
          <p:cNvPr id="59" name="Rounded Rectangle 58"/>
          <p:cNvSpPr/>
          <p:nvPr/>
        </p:nvSpPr>
        <p:spPr>
          <a:xfrm>
            <a:off x="2292928" y="1912983"/>
            <a:ext cx="4158343" cy="731520"/>
          </a:xfrm>
          <a:prstGeom prst="rect">
            <a:avLst/>
          </a:prstGeom>
          <a:solidFill>
            <a:srgbClr val="007DBC"/>
          </a:solidFill>
          <a:ln w="38100">
            <a:solidFill>
              <a:schemeClr val="bg1"/>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FFFF"/>
                </a:solidFill>
                <a:latin typeface="Source Sans Pro Semibold" panose="020B0603030403020204" pitchFamily="34" charset="0"/>
              </a:rPr>
              <a:t> </a:t>
            </a:r>
            <a:r>
              <a:rPr lang="en-US" sz="2000" b="1" dirty="0">
                <a:solidFill>
                  <a:srgbClr val="FFFFFF"/>
                </a:solidFill>
                <a:latin typeface="Source Sans Pro Semibold" panose="020B0603030403020204" pitchFamily="34" charset="0"/>
              </a:rPr>
              <a:t>Women-Owned Small Businesses (5%)</a:t>
            </a:r>
          </a:p>
        </p:txBody>
      </p:sp>
      <p:sp>
        <p:nvSpPr>
          <p:cNvPr id="60" name="Rounded Rectangle 59"/>
          <p:cNvSpPr/>
          <p:nvPr/>
        </p:nvSpPr>
        <p:spPr>
          <a:xfrm>
            <a:off x="2292922" y="2697058"/>
            <a:ext cx="4158343" cy="731520"/>
          </a:xfrm>
          <a:prstGeom prst="rect">
            <a:avLst/>
          </a:prstGeom>
          <a:solidFill>
            <a:srgbClr val="002E6D"/>
          </a:solidFill>
          <a:ln w="38100">
            <a:solidFill>
              <a:schemeClr val="bg1"/>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latin typeface="Source Sans Pro Semibold" panose="020B0603030403020204" pitchFamily="34" charset="0"/>
              </a:rPr>
              <a:t>Small Disadvantaged Businesses (including 8(a) certified) (12%)</a:t>
            </a:r>
          </a:p>
        </p:txBody>
      </p:sp>
      <p:sp>
        <p:nvSpPr>
          <p:cNvPr id="61" name="Rounded Rectangle 60"/>
          <p:cNvSpPr/>
          <p:nvPr/>
        </p:nvSpPr>
        <p:spPr>
          <a:xfrm>
            <a:off x="2292923" y="3449950"/>
            <a:ext cx="4158343" cy="731520"/>
          </a:xfrm>
          <a:prstGeom prst="rect">
            <a:avLst/>
          </a:prstGeom>
          <a:solidFill>
            <a:srgbClr val="CC0000"/>
          </a:solidFill>
          <a:ln w="38100">
            <a:solidFill>
              <a:schemeClr val="bg1"/>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latin typeface="Source Sans Pro Semibold" panose="020B0603030403020204" pitchFamily="34" charset="0"/>
              </a:rPr>
              <a:t>HUBZone Businesses (3%)</a:t>
            </a:r>
          </a:p>
        </p:txBody>
      </p:sp>
      <p:sp>
        <p:nvSpPr>
          <p:cNvPr id="62" name="Rounded Rectangle 61"/>
          <p:cNvSpPr/>
          <p:nvPr/>
        </p:nvSpPr>
        <p:spPr>
          <a:xfrm>
            <a:off x="2292924" y="4155990"/>
            <a:ext cx="4158343" cy="731520"/>
          </a:xfrm>
          <a:prstGeom prst="rect">
            <a:avLst/>
          </a:prstGeom>
          <a:solidFill>
            <a:srgbClr val="007DBC"/>
          </a:solidFill>
          <a:ln w="38100">
            <a:solidFill>
              <a:schemeClr val="bg1"/>
            </a:solid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rgbClr val="FFFFFF"/>
                </a:solidFill>
                <a:latin typeface="Source Sans Pro Semibold" panose="020B0603030403020204" pitchFamily="34" charset="0"/>
              </a:rPr>
              <a:t>Service-Disabled Veteran-Owned Small Businesses (3%)</a:t>
            </a:r>
          </a:p>
        </p:txBody>
      </p:sp>
      <p:sp>
        <p:nvSpPr>
          <p:cNvPr id="63" name="Rounded Rectangle 62"/>
          <p:cNvSpPr/>
          <p:nvPr/>
        </p:nvSpPr>
        <p:spPr>
          <a:xfrm>
            <a:off x="2152651" y="5160773"/>
            <a:ext cx="8077209" cy="825968"/>
          </a:xfrm>
          <a:prstGeom prst="rect">
            <a:avLst/>
          </a:prstGeom>
          <a:noFill/>
          <a:ln w="38100">
            <a:noFill/>
          </a:ln>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2E6D"/>
                </a:solidFill>
                <a:latin typeface="Source Sans Pro Semibold" panose="020B0603030403020204" pitchFamily="34" charset="0"/>
              </a:rPr>
              <a:t>Set-asides are reserved for small businesses between $3,500 (Micro- purchase Threshold) to $250,000 (Simplified Acquisition Threshold).</a:t>
            </a:r>
          </a:p>
        </p:txBody>
      </p:sp>
      <p:sp>
        <p:nvSpPr>
          <p:cNvPr id="11" name="Oval 10">
            <a:extLst>
              <a:ext uri="{C183D7F6-B498-43B3-948B-1728B52AA6E4}">
                <adec:decorative xmlns:adec="http://schemas.microsoft.com/office/drawing/2017/decorative" val="1"/>
              </a:ext>
            </a:extLst>
          </p:cNvPr>
          <p:cNvSpPr/>
          <p:nvPr/>
        </p:nvSpPr>
        <p:spPr>
          <a:xfrm>
            <a:off x="6789504" y="1508279"/>
            <a:ext cx="3348451" cy="3348451"/>
          </a:xfrm>
          <a:prstGeom prst="ellipse">
            <a:avLst/>
          </a:prstGeom>
          <a:solidFill>
            <a:srgbClr val="96969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a:endParaRPr lang="en-US" dirty="0">
              <a:solidFill>
                <a:srgbClr val="FFFFFF"/>
              </a:solidFill>
              <a:latin typeface="Source Sans Pro" panose="020B0503030403020204"/>
            </a:endParaRPr>
          </a:p>
        </p:txBody>
      </p:sp>
      <p:sp>
        <p:nvSpPr>
          <p:cNvPr id="43" name="Pie 42">
            <a:extLst>
              <a:ext uri="{C183D7F6-B498-43B3-948B-1728B52AA6E4}">
                <adec:decorative xmlns:adec="http://schemas.microsoft.com/office/drawing/2017/decorative" val="1"/>
              </a:ext>
            </a:extLst>
          </p:cNvPr>
          <p:cNvSpPr/>
          <p:nvPr/>
        </p:nvSpPr>
        <p:spPr>
          <a:xfrm>
            <a:off x="6773023" y="1520485"/>
            <a:ext cx="3360284" cy="3343609"/>
          </a:xfrm>
          <a:prstGeom prst="pie">
            <a:avLst>
              <a:gd name="adj1" fmla="val 2991814"/>
              <a:gd name="adj2" fmla="val 3717754"/>
            </a:avLst>
          </a:prstGeom>
          <a:solidFill>
            <a:srgbClr val="007DBC"/>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a:endParaRPr lang="en-US" dirty="0">
              <a:solidFill>
                <a:srgbClr val="1B1E29"/>
              </a:solidFill>
              <a:latin typeface="Source Sans Pro" panose="020B0503030403020204"/>
            </a:endParaRPr>
          </a:p>
        </p:txBody>
      </p:sp>
      <p:sp>
        <p:nvSpPr>
          <p:cNvPr id="41" name="Pie 40">
            <a:extLst>
              <a:ext uri="{C183D7F6-B498-43B3-948B-1728B52AA6E4}">
                <adec:decorative xmlns:adec="http://schemas.microsoft.com/office/drawing/2017/decorative" val="1"/>
              </a:ext>
            </a:extLst>
          </p:cNvPr>
          <p:cNvSpPr/>
          <p:nvPr/>
        </p:nvSpPr>
        <p:spPr>
          <a:xfrm>
            <a:off x="6773023" y="1506417"/>
            <a:ext cx="3360284" cy="3343609"/>
          </a:xfrm>
          <a:prstGeom prst="pie">
            <a:avLst>
              <a:gd name="adj1" fmla="val 2248128"/>
              <a:gd name="adj2" fmla="val 3071414"/>
            </a:avLst>
          </a:prstGeom>
          <a:solidFill>
            <a:srgbClr val="CC0000"/>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a:endParaRPr lang="en-US" dirty="0">
              <a:solidFill>
                <a:srgbClr val="1B1E29"/>
              </a:solidFill>
              <a:latin typeface="Source Sans Pro" panose="020B0503030403020204"/>
            </a:endParaRPr>
          </a:p>
        </p:txBody>
      </p:sp>
      <p:sp>
        <p:nvSpPr>
          <p:cNvPr id="40" name="Pie 39">
            <a:extLst>
              <a:ext uri="{C183D7F6-B498-43B3-948B-1728B52AA6E4}">
                <adec:decorative xmlns:adec="http://schemas.microsoft.com/office/drawing/2017/decorative" val="1"/>
              </a:ext>
            </a:extLst>
          </p:cNvPr>
          <p:cNvSpPr/>
          <p:nvPr/>
        </p:nvSpPr>
        <p:spPr>
          <a:xfrm>
            <a:off x="6774320" y="1485991"/>
            <a:ext cx="3360284" cy="3343609"/>
          </a:xfrm>
          <a:prstGeom prst="pie">
            <a:avLst>
              <a:gd name="adj1" fmla="val 0"/>
              <a:gd name="adj2" fmla="val 1206817"/>
            </a:avLst>
          </a:prstGeom>
          <a:solidFill>
            <a:srgbClr val="007DBC"/>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a:endParaRPr lang="en-US" dirty="0">
              <a:solidFill>
                <a:srgbClr val="1B1E29"/>
              </a:solidFill>
              <a:latin typeface="Source Sans Pro" panose="020B0503030403020204"/>
            </a:endParaRPr>
          </a:p>
        </p:txBody>
      </p:sp>
      <p:sp>
        <p:nvSpPr>
          <p:cNvPr id="42" name="Pie 41">
            <a:extLst>
              <a:ext uri="{C183D7F6-B498-43B3-948B-1728B52AA6E4}">
                <adec:decorative xmlns:adec="http://schemas.microsoft.com/office/drawing/2017/decorative" val="1"/>
              </a:ext>
            </a:extLst>
          </p:cNvPr>
          <p:cNvSpPr/>
          <p:nvPr/>
        </p:nvSpPr>
        <p:spPr>
          <a:xfrm>
            <a:off x="6774320" y="1500059"/>
            <a:ext cx="3360284" cy="3343609"/>
          </a:xfrm>
          <a:prstGeom prst="pie">
            <a:avLst>
              <a:gd name="adj1" fmla="val 1180769"/>
              <a:gd name="adj2" fmla="val 2277585"/>
            </a:avLst>
          </a:prstGeom>
          <a:solidFill>
            <a:srgbClr val="002E6D"/>
          </a:solidFill>
          <a:ln w="95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OffAxis2Top"/>
              <a:lightRig rig="threePt" dir="t"/>
            </a:scene3d>
          </a:bodyPr>
          <a:lstStyle/>
          <a:p>
            <a:pPr algn="ctr"/>
            <a:endParaRPr lang="en-US" dirty="0">
              <a:solidFill>
                <a:srgbClr val="1B1E29"/>
              </a:solidFill>
              <a:latin typeface="Source Sans Pro" panose="020B0503030403020204"/>
            </a:endParaRPr>
          </a:p>
        </p:txBody>
      </p:sp>
    </p:spTree>
    <p:extLst>
      <p:ext uri="{BB962C8B-B14F-4D97-AF65-F5344CB8AC3E}">
        <p14:creationId xmlns:p14="http://schemas.microsoft.com/office/powerpoint/2010/main" val="97705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500"/>
                                        <p:tgtEl>
                                          <p:spTgt spid="6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500"/>
                                        <p:tgtEl>
                                          <p:spTgt spid="4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1" grpId="0" animBg="1"/>
      <p:bldP spid="62" grpId="0" animBg="1"/>
      <p:bldP spid="63" grpId="0"/>
      <p:bldP spid="11" grpId="0" animBg="1"/>
      <p:bldP spid="43" grpId="0" animBg="1"/>
      <p:bldP spid="41" grpId="0" animBg="1"/>
      <p:bldP spid="40" grpId="0" animBg="1"/>
      <p:bldP spid="4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DB8F5B-0758-4B4B-A3A2-D83CF8895DE2}"/>
              </a:ext>
            </a:extLst>
          </p:cNvPr>
          <p:cNvSpPr>
            <a:spLocks noGrp="1"/>
          </p:cNvSpPr>
          <p:nvPr>
            <p:ph type="ctrTitle"/>
          </p:nvPr>
        </p:nvSpPr>
        <p:spPr>
          <a:xfrm>
            <a:off x="2141707" y="2281677"/>
            <a:ext cx="7908587" cy="2387600"/>
          </a:xfrm>
        </p:spPr>
        <p:txBody>
          <a:bodyPr>
            <a:normAutofit/>
          </a:bodyPr>
          <a:lstStyle/>
          <a:p>
            <a:r>
              <a:rPr lang="en-US" dirty="0"/>
              <a:t>Women-Owned Small Business (WOSB) Certification</a:t>
            </a:r>
          </a:p>
        </p:txBody>
      </p:sp>
    </p:spTree>
    <p:extLst>
      <p:ext uri="{BB962C8B-B14F-4D97-AF65-F5344CB8AC3E}">
        <p14:creationId xmlns:p14="http://schemas.microsoft.com/office/powerpoint/2010/main" val="49076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AA96-8248-4FA7-B4BF-545558E53003}"/>
              </a:ext>
            </a:extLst>
          </p:cNvPr>
          <p:cNvSpPr>
            <a:spLocks noGrp="1"/>
          </p:cNvSpPr>
          <p:nvPr>
            <p:ph type="title"/>
          </p:nvPr>
        </p:nvSpPr>
        <p:spPr/>
        <p:txBody>
          <a:bodyPr>
            <a:normAutofit/>
          </a:bodyPr>
          <a:lstStyle/>
          <a:p>
            <a:r>
              <a:rPr lang="en-US" sz="3200" dirty="0"/>
              <a:t>Certification Changes</a:t>
            </a:r>
          </a:p>
        </p:txBody>
      </p:sp>
      <p:sp>
        <p:nvSpPr>
          <p:cNvPr id="3" name="Content Placeholder 2">
            <a:extLst>
              <a:ext uri="{FF2B5EF4-FFF2-40B4-BE49-F238E27FC236}">
                <a16:creationId xmlns:a16="http://schemas.microsoft.com/office/drawing/2014/main" id="{7FBB6809-78BA-4277-B8E2-ADFF611EE347}"/>
              </a:ext>
            </a:extLst>
          </p:cNvPr>
          <p:cNvSpPr>
            <a:spLocks noGrp="1"/>
          </p:cNvSpPr>
          <p:nvPr>
            <p:ph idx="1"/>
          </p:nvPr>
        </p:nvSpPr>
        <p:spPr>
          <a:xfrm>
            <a:off x="2152650" y="710621"/>
            <a:ext cx="7886700" cy="3459310"/>
          </a:xfrm>
        </p:spPr>
        <p:txBody>
          <a:bodyPr>
            <a:normAutofit/>
          </a:bodyPr>
          <a:lstStyle/>
          <a:p>
            <a:pPr>
              <a:buClr>
                <a:srgbClr val="CC0000"/>
              </a:buClr>
            </a:pPr>
            <a:endParaRPr lang="en-US" dirty="0"/>
          </a:p>
          <a:p>
            <a:pPr>
              <a:buClr>
                <a:srgbClr val="CC0000"/>
              </a:buClr>
            </a:pPr>
            <a:r>
              <a:rPr lang="en-US" dirty="0"/>
              <a:t>As of October 15, 2020, businesses competing for WOSB Federal Contracting Program set-aside contracts will have to be certified either through:</a:t>
            </a:r>
          </a:p>
          <a:p>
            <a:pPr lvl="1">
              <a:buClr>
                <a:srgbClr val="002E6D"/>
              </a:buClr>
              <a:buFont typeface="Arial" panose="020B0604020202020204" pitchFamily="34" charset="0"/>
              <a:buChar char="•"/>
            </a:pPr>
            <a:r>
              <a:rPr lang="en-US" dirty="0"/>
              <a:t>SBA’s new, free online certification process; or </a:t>
            </a:r>
          </a:p>
          <a:p>
            <a:pPr lvl="1">
              <a:buClr>
                <a:srgbClr val="002E6D"/>
              </a:buClr>
              <a:buFont typeface="Arial" panose="020B0604020202020204" pitchFamily="34" charset="0"/>
              <a:buChar char="•"/>
            </a:pPr>
            <a:r>
              <a:rPr lang="en-US" dirty="0"/>
              <a:t>An approved Third-Party Certifier (TPC), at a cost. </a:t>
            </a:r>
          </a:p>
          <a:p>
            <a:pPr>
              <a:buClr>
                <a:srgbClr val="CC0000"/>
              </a:buClr>
            </a:pPr>
            <a:r>
              <a:rPr lang="en-US" dirty="0"/>
              <a:t>Small businesses will still be able to utilize an approved TPC, at a cost, to obtain WOSB or EDWOSB certification. </a:t>
            </a:r>
          </a:p>
          <a:p>
            <a:pPr marL="0" indent="0">
              <a:buClr>
                <a:srgbClr val="CC0000"/>
              </a:buClr>
              <a:buNone/>
            </a:pPr>
            <a:endParaRPr lang="en-US" dirty="0"/>
          </a:p>
        </p:txBody>
      </p:sp>
    </p:spTree>
    <p:extLst>
      <p:ext uri="{BB962C8B-B14F-4D97-AF65-F5344CB8AC3E}">
        <p14:creationId xmlns:p14="http://schemas.microsoft.com/office/powerpoint/2010/main" val="3555984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BB6809-78BA-4277-B8E2-ADFF611EE347}"/>
              </a:ext>
            </a:extLst>
          </p:cNvPr>
          <p:cNvSpPr>
            <a:spLocks noGrp="1"/>
          </p:cNvSpPr>
          <p:nvPr>
            <p:ph idx="1"/>
          </p:nvPr>
        </p:nvSpPr>
        <p:spPr>
          <a:xfrm>
            <a:off x="1981200" y="1245705"/>
            <a:ext cx="8229600" cy="4638261"/>
          </a:xfrm>
        </p:spPr>
        <p:txBody>
          <a:bodyPr vert="horz" lIns="91440" tIns="45720" rIns="91440" bIns="45720" rtlCol="0" anchor="t">
            <a:normAutofit/>
          </a:bodyPr>
          <a:lstStyle/>
          <a:p>
            <a:pPr marL="170815" indent="-170815">
              <a:buClr>
                <a:srgbClr val="CC0000"/>
              </a:buClr>
            </a:pPr>
            <a:r>
              <a:rPr lang="en-US" dirty="0">
                <a:latin typeface="Source Sans Pro"/>
                <a:ea typeface="Source Sans Pro"/>
              </a:rPr>
              <a:t>Program changes:</a:t>
            </a:r>
            <a:endParaRPr lang="en-US" dirty="0"/>
          </a:p>
          <a:p>
            <a:pPr marL="513080" lvl="1" indent="-170815">
              <a:lnSpc>
                <a:spcPct val="100000"/>
              </a:lnSpc>
            </a:pPr>
            <a:r>
              <a:rPr lang="en-US" dirty="0">
                <a:latin typeface="Source Sans Pro"/>
                <a:ea typeface="Source Sans Pro"/>
              </a:rPr>
              <a:t>Program applicants will apply via the new platform, </a:t>
            </a:r>
            <a:r>
              <a:rPr lang="en-US" b="0" i="0" dirty="0">
                <a:solidFill>
                  <a:srgbClr val="58ACEF"/>
                </a:solidFill>
                <a:effectLst/>
                <a:latin typeface="Source Sans Pro" panose="020B0503030403020204" pitchFamily="34" charset="0"/>
                <a:hlinkClick r:id="rId3"/>
              </a:rPr>
              <a:t>WOSB.Certify.sba.gov</a:t>
            </a:r>
            <a:r>
              <a:rPr lang="en-US" dirty="0">
                <a:latin typeface="Source Sans Pro"/>
                <a:ea typeface="Source Sans Pro"/>
              </a:rPr>
              <a:t>.</a:t>
            </a:r>
          </a:p>
          <a:p>
            <a:pPr marL="513080" lvl="1" indent="-170815">
              <a:lnSpc>
                <a:spcPct val="100000"/>
              </a:lnSpc>
            </a:pPr>
            <a:r>
              <a:rPr lang="en-US" dirty="0">
                <a:latin typeface="Source Sans Pro"/>
                <a:ea typeface="Source Sans Pro"/>
              </a:rPr>
              <a:t>Applications are reviewed by an SBA analyst for in-depth analysis of whether business documents meet program eligibility criteria.</a:t>
            </a:r>
          </a:p>
          <a:p>
            <a:pPr marL="513080" lvl="1" indent="-170815">
              <a:lnSpc>
                <a:spcPct val="100000"/>
              </a:lnSpc>
            </a:pPr>
            <a:r>
              <a:rPr lang="en-US" dirty="0">
                <a:latin typeface="Source Sans Pro"/>
                <a:ea typeface="Source Sans Pro"/>
              </a:rPr>
              <a:t>When an application is approved, SBA will incorporate program participant’s WOSB/EDWOSB certification status onto the company’s profile on </a:t>
            </a:r>
            <a:r>
              <a:rPr lang="en-US" dirty="0">
                <a:latin typeface="Source Sans Pro"/>
                <a:ea typeface="Source Sans Pro"/>
                <a:hlinkClick r:id="rId4"/>
              </a:rPr>
              <a:t>Dynamic Small Business Search (DSBS).</a:t>
            </a:r>
            <a:r>
              <a:rPr lang="en-US" dirty="0">
                <a:latin typeface="Source Sans Pro"/>
                <a:ea typeface="Source Sans Pro"/>
              </a:rPr>
              <a:t> </a:t>
            </a:r>
          </a:p>
          <a:p>
            <a:pPr marL="513080" lvl="1" indent="-170815">
              <a:lnSpc>
                <a:spcPct val="100000"/>
              </a:lnSpc>
            </a:pPr>
            <a:r>
              <a:rPr lang="en-US" dirty="0">
                <a:latin typeface="Source Sans Pro"/>
                <a:ea typeface="Source Sans Pro"/>
              </a:rPr>
              <a:t>COs will no longer need to request access to review a firm’s documents. However, a CO may contact SBA to verify a firm’s status.</a:t>
            </a:r>
            <a:endParaRPr lang="en-US" i="1" dirty="0">
              <a:latin typeface="Source Sans Pro"/>
              <a:ea typeface="Source Sans Pro"/>
            </a:endParaRPr>
          </a:p>
          <a:p>
            <a:pPr marL="513080" lvl="1" indent="-170815">
              <a:lnSpc>
                <a:spcPct val="100000"/>
              </a:lnSpc>
              <a:spcAft>
                <a:spcPts val="600"/>
              </a:spcAft>
            </a:pPr>
            <a:r>
              <a:rPr lang="en-US" dirty="0">
                <a:latin typeface="Source Sans Pro"/>
                <a:ea typeface="Source Sans Pro"/>
              </a:rPr>
              <a:t>Declined applicants may reapply after 90 days if it has corrected the initial defect. There is no formal appeal process for applications.</a:t>
            </a:r>
          </a:p>
        </p:txBody>
      </p:sp>
      <p:sp>
        <p:nvSpPr>
          <p:cNvPr id="2" name="Title 1">
            <a:extLst>
              <a:ext uri="{FF2B5EF4-FFF2-40B4-BE49-F238E27FC236}">
                <a16:creationId xmlns:a16="http://schemas.microsoft.com/office/drawing/2014/main" id="{5BB9AA96-8248-4FA7-B4BF-545558E53003}"/>
              </a:ext>
            </a:extLst>
          </p:cNvPr>
          <p:cNvSpPr>
            <a:spLocks noGrp="1"/>
          </p:cNvSpPr>
          <p:nvPr>
            <p:ph type="title"/>
          </p:nvPr>
        </p:nvSpPr>
        <p:spPr/>
        <p:txBody>
          <a:bodyPr>
            <a:normAutofit/>
          </a:bodyPr>
          <a:lstStyle/>
          <a:p>
            <a:r>
              <a:rPr lang="en-US" sz="3200" dirty="0"/>
              <a:t>WOSB Federal Contracting Program Changes</a:t>
            </a:r>
          </a:p>
        </p:txBody>
      </p:sp>
    </p:spTree>
    <p:extLst>
      <p:ext uri="{BB962C8B-B14F-4D97-AF65-F5344CB8AC3E}">
        <p14:creationId xmlns:p14="http://schemas.microsoft.com/office/powerpoint/2010/main" val="2873073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AA96-8248-4FA7-B4BF-545558E53003}"/>
              </a:ext>
            </a:extLst>
          </p:cNvPr>
          <p:cNvSpPr>
            <a:spLocks noGrp="1"/>
          </p:cNvSpPr>
          <p:nvPr>
            <p:ph type="title"/>
          </p:nvPr>
        </p:nvSpPr>
        <p:spPr/>
        <p:txBody>
          <a:bodyPr>
            <a:normAutofit/>
          </a:bodyPr>
          <a:lstStyle/>
          <a:p>
            <a:r>
              <a:rPr lang="en-US" sz="3200" dirty="0"/>
              <a:t>Certification Changes Resources</a:t>
            </a:r>
          </a:p>
        </p:txBody>
      </p:sp>
      <p:sp>
        <p:nvSpPr>
          <p:cNvPr id="3" name="Content Placeholder 2">
            <a:extLst>
              <a:ext uri="{FF2B5EF4-FFF2-40B4-BE49-F238E27FC236}">
                <a16:creationId xmlns:a16="http://schemas.microsoft.com/office/drawing/2014/main" id="{7FBB6809-78BA-4277-B8E2-ADFF611EE347}"/>
              </a:ext>
            </a:extLst>
          </p:cNvPr>
          <p:cNvSpPr>
            <a:spLocks noGrp="1"/>
          </p:cNvSpPr>
          <p:nvPr>
            <p:ph idx="1"/>
          </p:nvPr>
        </p:nvSpPr>
        <p:spPr>
          <a:xfrm>
            <a:off x="2152650" y="1235400"/>
            <a:ext cx="7886700" cy="4595032"/>
          </a:xfrm>
        </p:spPr>
        <p:txBody>
          <a:bodyPr>
            <a:normAutofit/>
          </a:bodyPr>
          <a:lstStyle/>
          <a:p>
            <a:pPr lvl="0">
              <a:buClr>
                <a:srgbClr val="CC0000"/>
              </a:buClr>
            </a:pPr>
            <a:r>
              <a:rPr lang="en-US" sz="2800" dirty="0"/>
              <a:t>To stay up to date with changes to the WOSB Federal Contracting Program, please visit </a:t>
            </a:r>
            <a:r>
              <a:rPr lang="en-US" sz="2800" u="sng" dirty="0">
                <a:hlinkClick r:id="rId3"/>
              </a:rPr>
              <a:t>sba.gov/wosbready</a:t>
            </a:r>
            <a:r>
              <a:rPr lang="en-US" sz="2800" dirty="0"/>
              <a:t>.</a:t>
            </a:r>
          </a:p>
          <a:p>
            <a:pPr lvl="1">
              <a:buClr>
                <a:srgbClr val="002E6D"/>
              </a:buClr>
            </a:pPr>
            <a:r>
              <a:rPr lang="en-US" sz="2800" dirty="0"/>
              <a:t>You also can contact your local </a:t>
            </a:r>
            <a:r>
              <a:rPr lang="en-US" sz="2800" u="sng" dirty="0">
                <a:hlinkClick r:id="rId4"/>
              </a:rPr>
              <a:t>SBA regional and district office</a:t>
            </a:r>
            <a:r>
              <a:rPr lang="en-US" sz="2800" dirty="0"/>
              <a:t>, SBA resource partner, or Procurement Technical Assistance Center (PTAC/APEX) with questions.</a:t>
            </a:r>
          </a:p>
          <a:p>
            <a:pPr>
              <a:buClr>
                <a:srgbClr val="CC0000"/>
              </a:buClr>
            </a:pPr>
            <a:r>
              <a:rPr lang="en-US" sz="2800" dirty="0"/>
              <a:t>Please review SBA’s latest </a:t>
            </a:r>
            <a:r>
              <a:rPr lang="en-US" sz="2000" dirty="0">
                <a:hlinkClick r:id="rId5"/>
              </a:rPr>
              <a:t>FAQs for WOSBs/EDWOSBs (sba.gov)</a:t>
            </a:r>
            <a:r>
              <a:rPr lang="en-US" sz="2800" dirty="0"/>
              <a:t> and </a:t>
            </a:r>
            <a:r>
              <a:rPr lang="en-US" sz="2000" dirty="0">
                <a:hlinkClick r:id="rId6"/>
              </a:rPr>
              <a:t>WOSB and EDWOSB Certification Options</a:t>
            </a:r>
            <a:r>
              <a:rPr lang="en-US" sz="2800" dirty="0"/>
              <a:t> for more information about the certification changes</a:t>
            </a:r>
            <a:r>
              <a:rPr lang="en-US" dirty="0"/>
              <a:t>.</a:t>
            </a:r>
          </a:p>
          <a:p>
            <a:pPr marL="0" indent="0">
              <a:buClr>
                <a:srgbClr val="CC0000"/>
              </a:buClr>
              <a:buNone/>
            </a:pPr>
            <a:endParaRPr lang="en-US" dirty="0"/>
          </a:p>
          <a:p>
            <a:pPr lvl="0">
              <a:buClr>
                <a:srgbClr val="CC0000"/>
              </a:buClr>
            </a:pPr>
            <a:endParaRPr lang="en-US" dirty="0"/>
          </a:p>
        </p:txBody>
      </p:sp>
    </p:spTree>
    <p:extLst>
      <p:ext uri="{BB962C8B-B14F-4D97-AF65-F5344CB8AC3E}">
        <p14:creationId xmlns:p14="http://schemas.microsoft.com/office/powerpoint/2010/main" val="2418580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E658B5DB-A45B-4694-9263-A0A124025421}"/>
              </a:ext>
            </a:extLst>
          </p:cNvPr>
          <p:cNvSpPr>
            <a:spLocks noGrp="1"/>
          </p:cNvSpPr>
          <p:nvPr>
            <p:ph type="title"/>
          </p:nvPr>
        </p:nvSpPr>
        <p:spPr>
          <a:xfrm>
            <a:off x="1775463" y="351511"/>
            <a:ext cx="8602447" cy="598904"/>
          </a:xfrm>
        </p:spPr>
        <p:txBody>
          <a:bodyPr/>
          <a:lstStyle/>
          <a:p>
            <a:r>
              <a:rPr lang="en-US" sz="3200" dirty="0"/>
              <a:t>Is the WOSB Certification Appropriate for You?</a:t>
            </a:r>
          </a:p>
        </p:txBody>
      </p:sp>
      <p:grpSp>
        <p:nvGrpSpPr>
          <p:cNvPr id="25" name="Group 24" descr="Image of hands shaking Managerial experience&#10;Image of building Highest officer position&#10;Image of lock Proper NAICS codes&#10;Image of gears 51% ownership requirements&#10;Image of briefcase Management of daily operations&#10;Image of clock No minimum time in business">
            <a:extLst>
              <a:ext uri="{FF2B5EF4-FFF2-40B4-BE49-F238E27FC236}">
                <a16:creationId xmlns:a16="http://schemas.microsoft.com/office/drawing/2014/main" id="{5FA0BBDA-C04B-470C-BAAD-C66524CEE4BB}"/>
              </a:ext>
            </a:extLst>
          </p:cNvPr>
          <p:cNvGrpSpPr/>
          <p:nvPr/>
        </p:nvGrpSpPr>
        <p:grpSpPr>
          <a:xfrm>
            <a:off x="2058187" y="1982314"/>
            <a:ext cx="8388142" cy="2998716"/>
            <a:chOff x="534187" y="1846581"/>
            <a:chExt cx="8388142" cy="2998716"/>
          </a:xfrm>
        </p:grpSpPr>
        <p:grpSp>
          <p:nvGrpSpPr>
            <p:cNvPr id="16" name="Group 15">
              <a:extLst>
                <a:ext uri="{FF2B5EF4-FFF2-40B4-BE49-F238E27FC236}">
                  <a16:creationId xmlns:a16="http://schemas.microsoft.com/office/drawing/2014/main" id="{5E147771-0075-4C34-A6E7-A19CE2C7B7F3}"/>
                </a:ext>
              </a:extLst>
            </p:cNvPr>
            <p:cNvGrpSpPr/>
            <p:nvPr/>
          </p:nvGrpSpPr>
          <p:grpSpPr>
            <a:xfrm>
              <a:off x="4350688" y="3027614"/>
              <a:ext cx="4571641" cy="763436"/>
              <a:chOff x="4443772" y="3024042"/>
              <a:chExt cx="4571641" cy="763436"/>
            </a:xfrm>
          </p:grpSpPr>
          <p:sp>
            <p:nvSpPr>
              <p:cNvPr id="60" name="TextBox 59">
                <a:extLst>
                  <a:ext uri="{FF2B5EF4-FFF2-40B4-BE49-F238E27FC236}">
                    <a16:creationId xmlns:a16="http://schemas.microsoft.com/office/drawing/2014/main" id="{AF428E7E-2C33-4DD4-8877-ED562A51DEE1}"/>
                  </a:ext>
                </a:extLst>
              </p:cNvPr>
              <p:cNvSpPr txBox="1"/>
              <p:nvPr/>
            </p:nvSpPr>
            <p:spPr>
              <a:xfrm>
                <a:off x="5325648" y="3263606"/>
                <a:ext cx="3689765" cy="369332"/>
              </a:xfrm>
              <a:prstGeom prst="rect">
                <a:avLst/>
              </a:prstGeom>
              <a:noFill/>
            </p:spPr>
            <p:txBody>
              <a:bodyPr wrap="square" rtlCol="0">
                <a:spAutoFit/>
              </a:bodyPr>
              <a:lstStyle/>
              <a:p>
                <a:r>
                  <a:rPr lang="en-US" b="1" dirty="0">
                    <a:solidFill>
                      <a:srgbClr val="1B1E29"/>
                    </a:solidFill>
                    <a:latin typeface="Source Sans Pro Semibold" panose="020B0603030403020204" pitchFamily="34" charset="0"/>
                  </a:rPr>
                  <a:t>Management of daily operations</a:t>
                </a:r>
              </a:p>
            </p:txBody>
          </p:sp>
          <p:pic>
            <p:nvPicPr>
              <p:cNvPr id="5" name="Picture 4" descr="A close up of a sign&#10;&#10;Description automatically generated">
                <a:extLst>
                  <a:ext uri="{FF2B5EF4-FFF2-40B4-BE49-F238E27FC236}">
                    <a16:creationId xmlns:a16="http://schemas.microsoft.com/office/drawing/2014/main" id="{180892F1-0306-486E-AEE8-D3D5D4FD1A98}"/>
                  </a:ext>
                </a:extLst>
              </p:cNvPr>
              <p:cNvPicPr>
                <a:picLocks noChangeAspect="1"/>
              </p:cNvPicPr>
              <p:nvPr/>
            </p:nvPicPr>
            <p:blipFill>
              <a:blip r:embed="rId3"/>
              <a:stretch>
                <a:fillRect/>
              </a:stretch>
            </p:blipFill>
            <p:spPr>
              <a:xfrm>
                <a:off x="4443772" y="3024042"/>
                <a:ext cx="763436" cy="763436"/>
              </a:xfrm>
              <a:prstGeom prst="rect">
                <a:avLst/>
              </a:prstGeom>
            </p:spPr>
          </p:pic>
        </p:grpSp>
        <p:grpSp>
          <p:nvGrpSpPr>
            <p:cNvPr id="19" name="Group 18">
              <a:extLst>
                <a:ext uri="{FF2B5EF4-FFF2-40B4-BE49-F238E27FC236}">
                  <a16:creationId xmlns:a16="http://schemas.microsoft.com/office/drawing/2014/main" id="{44DF361C-FD45-4DA9-8461-F644F14932C3}"/>
                </a:ext>
              </a:extLst>
            </p:cNvPr>
            <p:cNvGrpSpPr/>
            <p:nvPr/>
          </p:nvGrpSpPr>
          <p:grpSpPr>
            <a:xfrm>
              <a:off x="604149" y="1996054"/>
              <a:ext cx="4194635" cy="825292"/>
              <a:chOff x="4407838" y="2063575"/>
              <a:chExt cx="4194635" cy="825292"/>
            </a:xfrm>
          </p:grpSpPr>
          <p:sp>
            <p:nvSpPr>
              <p:cNvPr id="59" name="TextBox 58">
                <a:extLst>
                  <a:ext uri="{FF2B5EF4-FFF2-40B4-BE49-F238E27FC236}">
                    <a16:creationId xmlns:a16="http://schemas.microsoft.com/office/drawing/2014/main" id="{698C803B-833E-4A88-B849-D44276E29B36}"/>
                  </a:ext>
                </a:extLst>
              </p:cNvPr>
              <p:cNvSpPr txBox="1"/>
              <p:nvPr/>
            </p:nvSpPr>
            <p:spPr>
              <a:xfrm>
                <a:off x="5325649" y="2256749"/>
                <a:ext cx="3276824" cy="369332"/>
              </a:xfrm>
              <a:prstGeom prst="rect">
                <a:avLst/>
              </a:prstGeom>
              <a:noFill/>
            </p:spPr>
            <p:txBody>
              <a:bodyPr wrap="square" rtlCol="0">
                <a:spAutoFit/>
              </a:bodyPr>
              <a:lstStyle/>
              <a:p>
                <a:r>
                  <a:rPr lang="en-US" b="1" dirty="0">
                    <a:solidFill>
                      <a:srgbClr val="1B1E29"/>
                    </a:solidFill>
                    <a:latin typeface="Source Sans Pro Semibold" panose="020B0603030403020204" pitchFamily="34" charset="0"/>
                  </a:rPr>
                  <a:t>Managerial experience</a:t>
                </a:r>
              </a:p>
            </p:txBody>
          </p:sp>
          <p:pic>
            <p:nvPicPr>
              <p:cNvPr id="7" name="Picture 6" descr="A close up of a sign&#10;&#10;Description automatically generated">
                <a:extLst>
                  <a:ext uri="{FF2B5EF4-FFF2-40B4-BE49-F238E27FC236}">
                    <a16:creationId xmlns:a16="http://schemas.microsoft.com/office/drawing/2014/main" id="{1FF82CDD-8CDB-4163-B9F8-690A95AD8796}"/>
                  </a:ext>
                </a:extLst>
              </p:cNvPr>
              <p:cNvPicPr>
                <a:picLocks noChangeAspect="1"/>
              </p:cNvPicPr>
              <p:nvPr/>
            </p:nvPicPr>
            <p:blipFill>
              <a:blip r:embed="rId4"/>
              <a:stretch>
                <a:fillRect/>
              </a:stretch>
            </p:blipFill>
            <p:spPr>
              <a:xfrm>
                <a:off x="4407838" y="2063575"/>
                <a:ext cx="825292" cy="825292"/>
              </a:xfrm>
              <a:prstGeom prst="rect">
                <a:avLst/>
              </a:prstGeom>
            </p:spPr>
          </p:pic>
        </p:grpSp>
        <p:grpSp>
          <p:nvGrpSpPr>
            <p:cNvPr id="17" name="Group 16">
              <a:extLst>
                <a:ext uri="{FF2B5EF4-FFF2-40B4-BE49-F238E27FC236}">
                  <a16:creationId xmlns:a16="http://schemas.microsoft.com/office/drawing/2014/main" id="{B9E7FEE8-9077-421A-B467-E11CE203C3B3}"/>
                </a:ext>
              </a:extLst>
            </p:cNvPr>
            <p:cNvGrpSpPr/>
            <p:nvPr/>
          </p:nvGrpSpPr>
          <p:grpSpPr>
            <a:xfrm>
              <a:off x="534187" y="3023327"/>
              <a:ext cx="4264597" cy="749333"/>
              <a:chOff x="498467" y="2896386"/>
              <a:chExt cx="4264597" cy="749333"/>
            </a:xfrm>
          </p:grpSpPr>
          <p:sp>
            <p:nvSpPr>
              <p:cNvPr id="57" name="TextBox 56">
                <a:extLst>
                  <a:ext uri="{FF2B5EF4-FFF2-40B4-BE49-F238E27FC236}">
                    <a16:creationId xmlns:a16="http://schemas.microsoft.com/office/drawing/2014/main" id="{C2144004-9649-466F-A689-E2592A738C49}"/>
                  </a:ext>
                </a:extLst>
              </p:cNvPr>
              <p:cNvSpPr txBox="1"/>
              <p:nvPr/>
            </p:nvSpPr>
            <p:spPr>
              <a:xfrm>
                <a:off x="1350844" y="3144846"/>
                <a:ext cx="3412220" cy="369332"/>
              </a:xfrm>
              <a:prstGeom prst="rect">
                <a:avLst/>
              </a:prstGeom>
              <a:noFill/>
            </p:spPr>
            <p:txBody>
              <a:bodyPr wrap="square" rtlCol="0">
                <a:spAutoFit/>
              </a:bodyPr>
              <a:lstStyle/>
              <a:p>
                <a:r>
                  <a:rPr lang="en-US" b="1" dirty="0">
                    <a:solidFill>
                      <a:srgbClr val="1B1E29"/>
                    </a:solidFill>
                    <a:latin typeface="Source Sans Pro Semibold" panose="020B0603030403020204" pitchFamily="34" charset="0"/>
                  </a:rPr>
                  <a:t>Highest officer position</a:t>
                </a:r>
              </a:p>
            </p:txBody>
          </p:sp>
          <p:pic>
            <p:nvPicPr>
              <p:cNvPr id="13" name="Picture 12" descr="A picture containing table&#10;&#10;Description automatically generated">
                <a:extLst>
                  <a:ext uri="{FF2B5EF4-FFF2-40B4-BE49-F238E27FC236}">
                    <a16:creationId xmlns:a16="http://schemas.microsoft.com/office/drawing/2014/main" id="{2D2D92E0-2280-4489-9391-959BCBD0AFC7}"/>
                  </a:ext>
                </a:extLst>
              </p:cNvPr>
              <p:cNvPicPr>
                <a:picLocks noChangeAspect="1"/>
              </p:cNvPicPr>
              <p:nvPr/>
            </p:nvPicPr>
            <p:blipFill>
              <a:blip r:embed="rId5"/>
              <a:stretch>
                <a:fillRect/>
              </a:stretch>
            </p:blipFill>
            <p:spPr>
              <a:xfrm>
                <a:off x="498467" y="2896386"/>
                <a:ext cx="749333" cy="749333"/>
              </a:xfrm>
              <a:prstGeom prst="rect">
                <a:avLst/>
              </a:prstGeom>
            </p:spPr>
          </p:pic>
        </p:grpSp>
        <p:grpSp>
          <p:nvGrpSpPr>
            <p:cNvPr id="18" name="Group 17">
              <a:extLst>
                <a:ext uri="{FF2B5EF4-FFF2-40B4-BE49-F238E27FC236}">
                  <a16:creationId xmlns:a16="http://schemas.microsoft.com/office/drawing/2014/main" id="{C3025150-04E2-47EC-B0DB-5C863E1C2611}"/>
                </a:ext>
              </a:extLst>
            </p:cNvPr>
            <p:cNvGrpSpPr/>
            <p:nvPr/>
          </p:nvGrpSpPr>
          <p:grpSpPr>
            <a:xfrm>
              <a:off x="4350688" y="4101253"/>
              <a:ext cx="4273651" cy="744044"/>
              <a:chOff x="4443772" y="4101253"/>
              <a:chExt cx="4273651" cy="744044"/>
            </a:xfrm>
          </p:grpSpPr>
          <p:sp>
            <p:nvSpPr>
              <p:cNvPr id="61" name="TextBox 60">
                <a:extLst>
                  <a:ext uri="{FF2B5EF4-FFF2-40B4-BE49-F238E27FC236}">
                    <a16:creationId xmlns:a16="http://schemas.microsoft.com/office/drawing/2014/main" id="{69FB58BB-3FB5-40E0-B874-08B6002895C8}"/>
                  </a:ext>
                </a:extLst>
              </p:cNvPr>
              <p:cNvSpPr txBox="1"/>
              <p:nvPr/>
            </p:nvSpPr>
            <p:spPr>
              <a:xfrm>
                <a:off x="5325649" y="4298635"/>
                <a:ext cx="3391774" cy="369332"/>
              </a:xfrm>
              <a:prstGeom prst="rect">
                <a:avLst/>
              </a:prstGeom>
              <a:noFill/>
            </p:spPr>
            <p:txBody>
              <a:bodyPr wrap="square" rtlCol="0">
                <a:spAutoFit/>
              </a:bodyPr>
              <a:lstStyle/>
              <a:p>
                <a:r>
                  <a:rPr lang="en-US" b="1" dirty="0">
                    <a:solidFill>
                      <a:srgbClr val="1B1E29"/>
                    </a:solidFill>
                    <a:latin typeface="Source Sans Pro Semibold" panose="020B0603030403020204" pitchFamily="34" charset="0"/>
                  </a:rPr>
                  <a:t>No minimum time in business</a:t>
                </a:r>
              </a:p>
            </p:txBody>
          </p:sp>
          <p:pic>
            <p:nvPicPr>
              <p:cNvPr id="15" name="Picture 14" descr="A close up of a sign&#10;&#10;Description automatically generated">
                <a:extLst>
                  <a:ext uri="{FF2B5EF4-FFF2-40B4-BE49-F238E27FC236}">
                    <a16:creationId xmlns:a16="http://schemas.microsoft.com/office/drawing/2014/main" id="{32B77AA8-B91F-4AAE-A096-E00F42E0745F}"/>
                  </a:ext>
                </a:extLst>
              </p:cNvPr>
              <p:cNvPicPr>
                <a:picLocks noChangeAspect="1"/>
              </p:cNvPicPr>
              <p:nvPr/>
            </p:nvPicPr>
            <p:blipFill>
              <a:blip r:embed="rId6"/>
              <a:stretch>
                <a:fillRect/>
              </a:stretch>
            </p:blipFill>
            <p:spPr>
              <a:xfrm>
                <a:off x="4443772" y="4101253"/>
                <a:ext cx="744044" cy="744044"/>
              </a:xfrm>
              <a:prstGeom prst="rect">
                <a:avLst/>
              </a:prstGeom>
            </p:spPr>
          </p:pic>
        </p:grpSp>
        <p:grpSp>
          <p:nvGrpSpPr>
            <p:cNvPr id="21" name="Group 20">
              <a:extLst>
                <a:ext uri="{FF2B5EF4-FFF2-40B4-BE49-F238E27FC236}">
                  <a16:creationId xmlns:a16="http://schemas.microsoft.com/office/drawing/2014/main" id="{405E0A4B-FECD-4AD0-B62B-E3F47E63957F}"/>
                </a:ext>
              </a:extLst>
            </p:cNvPr>
            <p:cNvGrpSpPr/>
            <p:nvPr/>
          </p:nvGrpSpPr>
          <p:grpSpPr>
            <a:xfrm>
              <a:off x="635578" y="4081739"/>
              <a:ext cx="2974748" cy="709681"/>
              <a:chOff x="599858" y="4081739"/>
              <a:chExt cx="2974748" cy="709681"/>
            </a:xfrm>
          </p:grpSpPr>
          <p:sp>
            <p:nvSpPr>
              <p:cNvPr id="58" name="TextBox 57">
                <a:extLst>
                  <a:ext uri="{FF2B5EF4-FFF2-40B4-BE49-F238E27FC236}">
                    <a16:creationId xmlns:a16="http://schemas.microsoft.com/office/drawing/2014/main" id="{C6579157-BF55-4114-AA6B-5E3F430DB587}"/>
                  </a:ext>
                </a:extLst>
              </p:cNvPr>
              <p:cNvSpPr txBox="1"/>
              <p:nvPr/>
            </p:nvSpPr>
            <p:spPr>
              <a:xfrm>
                <a:off x="1350844" y="4324329"/>
                <a:ext cx="2223762" cy="369332"/>
              </a:xfrm>
              <a:prstGeom prst="rect">
                <a:avLst/>
              </a:prstGeom>
              <a:noFill/>
            </p:spPr>
            <p:txBody>
              <a:bodyPr wrap="square" rtlCol="0">
                <a:spAutoFit/>
              </a:bodyPr>
              <a:lstStyle/>
              <a:p>
                <a:r>
                  <a:rPr lang="en-US" b="1" dirty="0">
                    <a:solidFill>
                      <a:srgbClr val="1B1E29"/>
                    </a:solidFill>
                    <a:latin typeface="Source Sans Pro Semibold" panose="020B0603030403020204" pitchFamily="34" charset="0"/>
                  </a:rPr>
                  <a:t>Proper NAICS codes</a:t>
                </a:r>
              </a:p>
            </p:txBody>
          </p:sp>
          <p:pic>
            <p:nvPicPr>
              <p:cNvPr id="20" name="Graphic 19">
                <a:extLst>
                  <a:ext uri="{FF2B5EF4-FFF2-40B4-BE49-F238E27FC236}">
                    <a16:creationId xmlns:a16="http://schemas.microsoft.com/office/drawing/2014/main" id="{A9BDC668-79AB-46B0-A149-9F8F835712B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9858" y="4081739"/>
                <a:ext cx="532261" cy="709681"/>
              </a:xfrm>
              <a:prstGeom prst="rect">
                <a:avLst/>
              </a:prstGeom>
            </p:spPr>
          </p:pic>
        </p:grpSp>
        <p:grpSp>
          <p:nvGrpSpPr>
            <p:cNvPr id="24" name="Group 23">
              <a:extLst>
                <a:ext uri="{FF2B5EF4-FFF2-40B4-BE49-F238E27FC236}">
                  <a16:creationId xmlns:a16="http://schemas.microsoft.com/office/drawing/2014/main" id="{18C6C8D8-632A-4F4D-A6CB-7055FA7A5EFD}"/>
                </a:ext>
              </a:extLst>
            </p:cNvPr>
            <p:cNvGrpSpPr/>
            <p:nvPr/>
          </p:nvGrpSpPr>
          <p:grpSpPr>
            <a:xfrm>
              <a:off x="4306404" y="1846581"/>
              <a:ext cx="4107153" cy="956502"/>
              <a:chOff x="4572000" y="1095768"/>
              <a:chExt cx="4107153" cy="956502"/>
            </a:xfrm>
          </p:grpSpPr>
          <p:sp>
            <p:nvSpPr>
              <p:cNvPr id="4" name="TextBox 3">
                <a:extLst>
                  <a:ext uri="{FF2B5EF4-FFF2-40B4-BE49-F238E27FC236}">
                    <a16:creationId xmlns:a16="http://schemas.microsoft.com/office/drawing/2014/main" id="{9F499BF0-CBF8-4D96-AD2A-65076A0CDF18}"/>
                  </a:ext>
                </a:extLst>
              </p:cNvPr>
              <p:cNvSpPr txBox="1"/>
              <p:nvPr/>
            </p:nvSpPr>
            <p:spPr>
              <a:xfrm>
                <a:off x="5528502" y="1440584"/>
                <a:ext cx="3150651" cy="369332"/>
              </a:xfrm>
              <a:prstGeom prst="rect">
                <a:avLst/>
              </a:prstGeom>
              <a:noFill/>
            </p:spPr>
            <p:txBody>
              <a:bodyPr wrap="square" rtlCol="0">
                <a:spAutoFit/>
              </a:bodyPr>
              <a:lstStyle/>
              <a:p>
                <a:r>
                  <a:rPr lang="en-US" b="1" dirty="0">
                    <a:solidFill>
                      <a:srgbClr val="1B1E29"/>
                    </a:solidFill>
                    <a:latin typeface="Source Sans Pro Semibold" panose="020B0603030403020204" pitchFamily="34" charset="0"/>
                  </a:rPr>
                  <a:t>51% ownership requirements</a:t>
                </a:r>
              </a:p>
            </p:txBody>
          </p:sp>
          <p:pic>
            <p:nvPicPr>
              <p:cNvPr id="23" name="Picture 22" descr="A picture containing transport, wheel&#10;&#10;Description automatically generated">
                <a:extLst>
                  <a:ext uri="{FF2B5EF4-FFF2-40B4-BE49-F238E27FC236}">
                    <a16:creationId xmlns:a16="http://schemas.microsoft.com/office/drawing/2014/main" id="{C947B0B1-2EF8-48CC-82AE-AD8C79ED01B0}"/>
                  </a:ext>
                </a:extLst>
              </p:cNvPr>
              <p:cNvPicPr>
                <a:picLocks noChangeAspect="1"/>
              </p:cNvPicPr>
              <p:nvPr/>
            </p:nvPicPr>
            <p:blipFill>
              <a:blip r:embed="rId9"/>
              <a:stretch>
                <a:fillRect/>
              </a:stretch>
            </p:blipFill>
            <p:spPr>
              <a:xfrm>
                <a:off x="4572000" y="1095768"/>
                <a:ext cx="956502" cy="956502"/>
              </a:xfrm>
              <a:prstGeom prst="rect">
                <a:avLst/>
              </a:prstGeom>
            </p:spPr>
          </p:pic>
        </p:grpSp>
      </p:grpSp>
      <p:cxnSp>
        <p:nvCxnSpPr>
          <p:cNvPr id="70" name="Straight Connector 69">
            <a:extLst>
              <a:ext uri="{FF2B5EF4-FFF2-40B4-BE49-F238E27FC236}">
                <a16:creationId xmlns:a16="http://schemas.microsoft.com/office/drawing/2014/main" id="{24AB38FA-2173-4EF0-8C37-7C3405240F04}"/>
              </a:ext>
              <a:ext uri="{C183D7F6-B498-43B3-948B-1728B52AA6E4}">
                <adec:decorative xmlns:adec="http://schemas.microsoft.com/office/drawing/2017/decorative" val="1"/>
              </a:ext>
            </a:extLst>
          </p:cNvPr>
          <p:cNvCxnSpPr>
            <a:cxnSpLocks/>
          </p:cNvCxnSpPr>
          <p:nvPr/>
        </p:nvCxnSpPr>
        <p:spPr>
          <a:xfrm>
            <a:off x="5614920" y="2261384"/>
            <a:ext cx="0" cy="2542316"/>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6501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BCEE1-28E9-466C-9CDF-B7D56DECD764}"/>
              </a:ext>
            </a:extLst>
          </p:cNvPr>
          <p:cNvSpPr>
            <a:spLocks noGrp="1"/>
          </p:cNvSpPr>
          <p:nvPr>
            <p:ph type="title"/>
          </p:nvPr>
        </p:nvSpPr>
        <p:spPr>
          <a:xfrm>
            <a:off x="1743456" y="361729"/>
            <a:ext cx="8729472" cy="598904"/>
          </a:xfrm>
        </p:spPr>
        <p:txBody>
          <a:bodyPr>
            <a:noAutofit/>
          </a:bodyPr>
          <a:lstStyle/>
          <a:p>
            <a:r>
              <a:rPr lang="en-US" sz="2800" dirty="0"/>
              <a:t>Economically Disadvantaged Requirements to Qualify</a:t>
            </a:r>
          </a:p>
        </p:txBody>
      </p:sp>
      <p:pic>
        <p:nvPicPr>
          <p:cNvPr id="31" name="Picture 30" descr="Icon of money.">
            <a:extLst>
              <a:ext uri="{FF2B5EF4-FFF2-40B4-BE49-F238E27FC236}">
                <a16:creationId xmlns:a16="http://schemas.microsoft.com/office/drawing/2014/main" id="{790421A9-0EA8-4167-8B41-CAAD34A130F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00640" y="1719366"/>
            <a:ext cx="1005840" cy="1005840"/>
          </a:xfrm>
          <a:prstGeom prst="rect">
            <a:avLst/>
          </a:prstGeom>
        </p:spPr>
      </p:pic>
      <p:sp>
        <p:nvSpPr>
          <p:cNvPr id="12" name="Rectangle 11">
            <a:extLst>
              <a:ext uri="{FF2B5EF4-FFF2-40B4-BE49-F238E27FC236}">
                <a16:creationId xmlns:a16="http://schemas.microsoft.com/office/drawing/2014/main" id="{EDFB5389-14A3-41B4-A4BD-EF102D92FE54}"/>
              </a:ext>
            </a:extLst>
          </p:cNvPr>
          <p:cNvSpPr/>
          <p:nvPr/>
        </p:nvSpPr>
        <p:spPr>
          <a:xfrm>
            <a:off x="3312302" y="1711307"/>
            <a:ext cx="6575758" cy="731520"/>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algn="ctr" defTabSz="666734">
              <a:lnSpc>
                <a:spcPct val="90000"/>
              </a:lnSpc>
              <a:spcBef>
                <a:spcPct val="0"/>
              </a:spcBef>
              <a:spcAft>
                <a:spcPts val="200"/>
              </a:spcAft>
            </a:pPr>
            <a:r>
              <a:rPr lang="en-US" sz="2000" b="1" dirty="0">
                <a:solidFill>
                  <a:srgbClr val="1B1E29"/>
                </a:solidFill>
                <a:latin typeface="Source Sans Pro Semibold" panose="020B0603030403020204" pitchFamily="34" charset="0"/>
                <a:cs typeface="Times New Roman" pitchFamily="18" charset="0"/>
              </a:rPr>
              <a:t>Personal net worth (assets minus liabilities) less </a:t>
            </a:r>
          </a:p>
          <a:p>
            <a:pPr algn="ctr" defTabSz="666734">
              <a:lnSpc>
                <a:spcPct val="90000"/>
              </a:lnSpc>
              <a:spcBef>
                <a:spcPct val="0"/>
              </a:spcBef>
              <a:spcAft>
                <a:spcPts val="200"/>
              </a:spcAft>
            </a:pPr>
            <a:r>
              <a:rPr lang="en-US" sz="2000" b="1" dirty="0">
                <a:solidFill>
                  <a:srgbClr val="1B1E29"/>
                </a:solidFill>
                <a:latin typeface="Source Sans Pro Semibold" panose="020B0603030403020204" pitchFamily="34" charset="0"/>
                <a:cs typeface="Times New Roman" pitchFamily="18" charset="0"/>
              </a:rPr>
              <a:t>than $850,000</a:t>
            </a:r>
            <a:endParaRPr lang="en-US" sz="2000" dirty="0">
              <a:solidFill>
                <a:srgbClr val="1B1E29"/>
              </a:solidFill>
              <a:latin typeface="Source Sans Pro Semibold" panose="020B0603030403020204" pitchFamily="34" charset="0"/>
            </a:endParaRPr>
          </a:p>
        </p:txBody>
      </p:sp>
      <p:pic>
        <p:nvPicPr>
          <p:cNvPr id="32" name="Picture 31" descr="Icon of hand holding money.">
            <a:extLst>
              <a:ext uri="{FF2B5EF4-FFF2-40B4-BE49-F238E27FC236}">
                <a16:creationId xmlns:a16="http://schemas.microsoft.com/office/drawing/2014/main" id="{410AF314-92EF-456A-95E4-198522F679B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044233" y="2974723"/>
            <a:ext cx="1518657" cy="1097280"/>
          </a:xfrm>
          <a:prstGeom prst="rect">
            <a:avLst/>
          </a:prstGeom>
        </p:spPr>
      </p:pic>
      <p:sp>
        <p:nvSpPr>
          <p:cNvPr id="10" name="Rectangle 9">
            <a:extLst>
              <a:ext uri="{FF2B5EF4-FFF2-40B4-BE49-F238E27FC236}">
                <a16:creationId xmlns:a16="http://schemas.microsoft.com/office/drawing/2014/main" id="{66290228-9526-4CA5-975A-0C45204C087F}"/>
              </a:ext>
            </a:extLst>
          </p:cNvPr>
          <p:cNvSpPr/>
          <p:nvPr/>
        </p:nvSpPr>
        <p:spPr>
          <a:xfrm>
            <a:off x="3309781" y="3141869"/>
            <a:ext cx="6578281" cy="728537"/>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algn="ctr" defTabSz="666734">
              <a:lnSpc>
                <a:spcPct val="90000"/>
              </a:lnSpc>
              <a:spcBef>
                <a:spcPct val="0"/>
              </a:spcBef>
              <a:spcAft>
                <a:spcPts val="200"/>
              </a:spcAft>
            </a:pPr>
            <a:r>
              <a:rPr lang="en-US" sz="2000" b="1" dirty="0">
                <a:solidFill>
                  <a:srgbClr val="1B1E29"/>
                </a:solidFill>
                <a:latin typeface="Source Sans Pro Semibold" panose="020B0603030403020204" pitchFamily="34" charset="0"/>
                <a:cs typeface="Times New Roman" pitchFamily="18" charset="0"/>
              </a:rPr>
              <a:t>Three-year average income is $450,000 or less </a:t>
            </a:r>
          </a:p>
        </p:txBody>
      </p:sp>
      <p:pic>
        <p:nvPicPr>
          <p:cNvPr id="33" name="Picture 32" descr="Icon of a flow chart.">
            <a:extLst>
              <a:ext uri="{FF2B5EF4-FFF2-40B4-BE49-F238E27FC236}">
                <a16:creationId xmlns:a16="http://schemas.microsoft.com/office/drawing/2014/main" id="{8B9F28B8-F0C9-471C-823A-6C200301048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9381" y="4432225"/>
            <a:ext cx="1008361" cy="1005840"/>
          </a:xfrm>
          <a:prstGeom prst="rect">
            <a:avLst/>
          </a:prstGeom>
        </p:spPr>
      </p:pic>
      <p:sp>
        <p:nvSpPr>
          <p:cNvPr id="8" name="Rectangle 7">
            <a:extLst>
              <a:ext uri="{FF2B5EF4-FFF2-40B4-BE49-F238E27FC236}">
                <a16:creationId xmlns:a16="http://schemas.microsoft.com/office/drawing/2014/main" id="{E89FA9EE-82A9-4689-A8C6-1B7B30E8B979}"/>
              </a:ext>
            </a:extLst>
          </p:cNvPr>
          <p:cNvSpPr/>
          <p:nvPr/>
        </p:nvSpPr>
        <p:spPr>
          <a:xfrm>
            <a:off x="3312301" y="4498759"/>
            <a:ext cx="6575760" cy="731520"/>
          </a:xfrm>
          <a:prstGeom prst="rect">
            <a:avLst/>
          </a:prstGeom>
          <a:noFill/>
          <a:ln>
            <a:noFill/>
          </a:ln>
          <a:effectLst/>
        </p:spPr>
        <p:style>
          <a:lnRef idx="2">
            <a:schemeClr val="accen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182880" tIns="182880" rIns="182880" bIns="182880" numCol="1" spcCol="1270" anchor="t" anchorCtr="0">
            <a:noAutofit/>
          </a:bodyPr>
          <a:lstStyle/>
          <a:p>
            <a:pPr algn="ctr" defTabSz="666734">
              <a:lnSpc>
                <a:spcPct val="90000"/>
              </a:lnSpc>
              <a:spcBef>
                <a:spcPct val="0"/>
              </a:spcBef>
              <a:spcAft>
                <a:spcPts val="200"/>
              </a:spcAft>
            </a:pPr>
            <a:r>
              <a:rPr lang="en-US" sz="2000" b="1" dirty="0">
                <a:solidFill>
                  <a:srgbClr val="1B1E29"/>
                </a:solidFill>
                <a:latin typeface="Source Sans Pro Semibold" panose="020B0603030403020204" pitchFamily="34" charset="0"/>
                <a:cs typeface="Times New Roman" pitchFamily="18" charset="0"/>
              </a:rPr>
              <a:t>Fair market value of all assets is $6.5 million or less</a:t>
            </a:r>
          </a:p>
        </p:txBody>
      </p:sp>
      <p:cxnSp>
        <p:nvCxnSpPr>
          <p:cNvPr id="13" name="Straight Connector 12">
            <a:extLst>
              <a:ext uri="{FF2B5EF4-FFF2-40B4-BE49-F238E27FC236}">
                <a16:creationId xmlns:a16="http://schemas.microsoft.com/office/drawing/2014/main" id="{29CD3DF3-C17B-4C2F-A35B-74BF15004826}"/>
              </a:ext>
              <a:ext uri="{C183D7F6-B498-43B3-948B-1728B52AA6E4}">
                <adec:decorative xmlns:adec="http://schemas.microsoft.com/office/drawing/2017/decorative" val="1"/>
              </a:ext>
            </a:extLst>
          </p:cNvPr>
          <p:cNvCxnSpPr>
            <a:cxnSpLocks/>
          </p:cNvCxnSpPr>
          <p:nvPr/>
        </p:nvCxnSpPr>
        <p:spPr>
          <a:xfrm>
            <a:off x="4005944" y="2792347"/>
            <a:ext cx="4859383" cy="0"/>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7721390-356B-493E-83C4-24659CC5963F}"/>
              </a:ext>
              <a:ext uri="{C183D7F6-B498-43B3-948B-1728B52AA6E4}">
                <adec:decorative xmlns:adec="http://schemas.microsoft.com/office/drawing/2017/decorative" val="1"/>
              </a:ext>
            </a:extLst>
          </p:cNvPr>
          <p:cNvCxnSpPr>
            <a:cxnSpLocks/>
          </p:cNvCxnSpPr>
          <p:nvPr/>
        </p:nvCxnSpPr>
        <p:spPr>
          <a:xfrm>
            <a:off x="4005944" y="4117050"/>
            <a:ext cx="4859383" cy="0"/>
          </a:xfrm>
          <a:prstGeom prst="line">
            <a:avLst/>
          </a:prstGeom>
          <a:ln w="19050">
            <a:solidFill>
              <a:srgbClr val="CC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86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1_Office Theme">
  <a:themeElements>
    <a:clrScheme name="Custom 1">
      <a:dk1>
        <a:srgbClr val="1B1E29"/>
      </a:dk1>
      <a:lt1>
        <a:srgbClr val="FFFFFF"/>
      </a:lt1>
      <a:dk2>
        <a:srgbClr val="002E6D"/>
      </a:dk2>
      <a:lt2>
        <a:srgbClr val="007DBC"/>
      </a:lt2>
      <a:accent1>
        <a:srgbClr val="969696"/>
      </a:accent1>
      <a:accent2>
        <a:srgbClr val="197E4E"/>
      </a:accent2>
      <a:accent3>
        <a:srgbClr val="F1C400"/>
      </a:accent3>
      <a:accent4>
        <a:srgbClr val="7AC5EB"/>
      </a:accent4>
      <a:accent5>
        <a:srgbClr val="CC0000"/>
      </a:accent5>
      <a:accent6>
        <a:srgbClr val="FFFFFF"/>
      </a:accent6>
      <a:hlink>
        <a:srgbClr val="007DBC"/>
      </a:hlink>
      <a:folHlink>
        <a:srgbClr val="7AC5E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SBA-Template-4x3" id="{10B8EB85-0603-6C4A-B199-97FFBF5C934D}" vid="{C65D1D54-2505-3642-821A-0245DDC064B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TotalTime>
  <Words>1864</Words>
  <Application>Microsoft Office PowerPoint</Application>
  <PresentationFormat>Widescreen</PresentationFormat>
  <Paragraphs>184</Paragraphs>
  <Slides>19</Slides>
  <Notes>15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Calibri</vt:lpstr>
      <vt:lpstr>Calibri Light</vt:lpstr>
      <vt:lpstr>Courier New</vt:lpstr>
      <vt:lpstr>Open Sans</vt:lpstr>
      <vt:lpstr>Source Sans Pro</vt:lpstr>
      <vt:lpstr>Source Sans Pro Light</vt:lpstr>
      <vt:lpstr>Source Sans Pro Semibold</vt:lpstr>
      <vt:lpstr>Wingdings</vt:lpstr>
      <vt:lpstr>Office Theme</vt:lpstr>
      <vt:lpstr>1_Office Theme</vt:lpstr>
      <vt:lpstr>U.S. Small Business Administration SBA</vt:lpstr>
      <vt:lpstr>Women-Owned Small Business Federal Contracting Program  (WOSB Federal Contracting Program)</vt:lpstr>
      <vt:lpstr>Set-Asides for Certification Programs  and Socioeconomic Categories</vt:lpstr>
      <vt:lpstr>Women-Owned Small Business (WOSB) Certification</vt:lpstr>
      <vt:lpstr>Certification Changes</vt:lpstr>
      <vt:lpstr>WOSB Federal Contracting Program Changes</vt:lpstr>
      <vt:lpstr>Certification Changes Resources</vt:lpstr>
      <vt:lpstr>Is the WOSB Certification Appropriate for You?</vt:lpstr>
      <vt:lpstr>Economically Disadvantaged Requirements to Qualify</vt:lpstr>
      <vt:lpstr>Application Process</vt:lpstr>
      <vt:lpstr>WOSB Eligibility Process</vt:lpstr>
      <vt:lpstr>WOSB.Certify.sba.gov</vt:lpstr>
      <vt:lpstr>WOSB.Certify.sba.gov- Resources</vt:lpstr>
      <vt:lpstr>WOSB.Certify.sba.gov - Resources</vt:lpstr>
      <vt:lpstr>Issuing Decisions on Certification </vt:lpstr>
      <vt:lpstr>WOSB Application Process</vt:lpstr>
      <vt:lpstr>Contracting</vt:lpstr>
      <vt:lpstr>WOSB and EDWOSB Sole-Source Contracts</vt:lpstr>
      <vt:lpstr>Michigan District Office of SBA 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Coner, Gabrielle S.</dc:creator>
  <cp:lastModifiedBy>YolandaGJohnson</cp:lastModifiedBy>
  <cp:revision>3</cp:revision>
  <dcterms:created xsi:type="dcterms:W3CDTF">2023-03-20T11:24:22Z</dcterms:created>
  <dcterms:modified xsi:type="dcterms:W3CDTF">2023-03-20T15:11:02Z</dcterms:modified>
</cp:coreProperties>
</file>