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000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://www.gsa.gov/smallbizresourc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hyperlink" Target="http://www.gsa.gov/event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sa.gov/smallbizsupport" TargetMode="External"/><Relationship Id="rId4" Type="http://schemas.openxmlformats.org/officeDocument/2006/relationships/hyperlink" Target="http://www.gsa.gov/osdb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.D.Smith@gsa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ichelle.Simoes@gs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34" y="5612662"/>
            <a:ext cx="6724667" cy="127692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34" y="5789514"/>
            <a:ext cx="6724667" cy="127692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2" descr="GSA Starmark logo &#10;DOING BUSINESS WITH GSA"/>
          <p:cNvPicPr preferRelativeResize="0"/>
          <p:nvPr/>
        </p:nvPicPr>
        <p:blipFill rotWithShape="1">
          <a:blip r:embed="rId3">
            <a:alphaModFix/>
          </a:blip>
          <a:srcRect l="9791" t="31691" r="13719" b="30219"/>
          <a:stretch/>
        </p:blipFill>
        <p:spPr>
          <a:xfrm>
            <a:off x="931578" y="1590229"/>
            <a:ext cx="6994061" cy="1393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/>
        </p:nvSpPr>
        <p:spPr>
          <a:xfrm>
            <a:off x="1143000" y="4318508"/>
            <a:ext cx="4092303" cy="12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Jerry Smith &amp; Michelle Simoes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Small Business Specialists</a:t>
            </a:r>
            <a:endParaRPr sz="1800" b="0" i="0" u="none" strike="noStrike" cap="none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Office of Small Disadvantaged Business Utilization (OSDBU)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000" y="2962819"/>
            <a:ext cx="6729505" cy="367147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6274" y="2960634"/>
            <a:ext cx="67246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2971800" y="6172200"/>
            <a:ext cx="3200399" cy="2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 txBox="1">
            <a:spLocks noGrp="1"/>
          </p:cNvSpPr>
          <p:nvPr>
            <p:ph type="title" idx="4294967295"/>
          </p:nvPr>
        </p:nvSpPr>
        <p:spPr>
          <a:xfrm>
            <a:off x="169064" y="3540294"/>
            <a:ext cx="8990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Capability Statements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1385111" y="635484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i="0" u="none" strike="noStrike" cap="none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Examples of Capability Statements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0" y="2298699"/>
            <a:ext cx="9067800" cy="442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1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400" b="1"/>
              <a:t>Template (G Larkin - TargetGov)</a:t>
            </a:r>
            <a:endParaRPr/>
          </a:p>
          <a:p>
            <a:pPr marL="5080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 </a:t>
            </a:r>
            <a:endParaRPr/>
          </a:p>
          <a:p>
            <a:pPr marL="635001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10159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1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1" descr="Screenshot of a capability stat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8089" y="1962364"/>
            <a:ext cx="3517137" cy="4518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1385111" y="635484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i="0" u="none" strike="noStrike" cap="none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Examples of Capability Statements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 descr="Screenshot showing examples of Core Competencies, Comparable Experience, Competitive Differentiators, Certifications, Some Tips"/>
          <p:cNvSpPr txBox="1">
            <a:spLocks noGrp="1"/>
          </p:cNvSpPr>
          <p:nvPr>
            <p:ph type="body" idx="1"/>
          </p:nvPr>
        </p:nvSpPr>
        <p:spPr>
          <a:xfrm>
            <a:off x="0" y="2298699"/>
            <a:ext cx="9067800" cy="442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1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1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10159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1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2" descr="Capabilities statement exam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045" y="1480218"/>
            <a:ext cx="6844076" cy="5241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 Literature Tips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739739" y="1650061"/>
            <a:ext cx="8173755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One Page </a:t>
            </a:r>
            <a:r>
              <a:rPr lang="en-US" sz="2800" b="1" u="sng"/>
              <a:t>Capabilities Statement</a:t>
            </a:r>
            <a:r>
              <a:rPr lang="en-US" sz="2800" b="1"/>
              <a:t>  (can be 2-sided*)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Core Competencies 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Differentiators 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Past Performance 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Company Data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 Literature Tips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1181527" y="1650061"/>
            <a:ext cx="7731967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Additional important info: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b="1"/>
              <a:t>UEI</a:t>
            </a:r>
            <a:endParaRPr sz="2800" b="1"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b="1"/>
              <a:t>CAGE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b="1"/>
              <a:t>Socioeconomic status (if applicable)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b="1"/>
              <a:t>Certification(s) (industry specific)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A </a:t>
            </a:r>
            <a:r>
              <a:rPr lang="en-US" sz="2800" b="1" u="sng"/>
              <a:t>Crystal</a:t>
            </a:r>
            <a:r>
              <a:rPr lang="en-US" sz="2800" b="1"/>
              <a:t> </a:t>
            </a:r>
            <a:r>
              <a:rPr lang="en-US" sz="2800" b="1" u="sng"/>
              <a:t>Clear</a:t>
            </a:r>
            <a:r>
              <a:rPr lang="en-US" sz="2800" b="1"/>
              <a:t> description of the business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b="1"/>
              <a:t>Avoid jargon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b="1"/>
              <a:t>Don’t be vague</a:t>
            </a:r>
            <a:endParaRPr/>
          </a:p>
          <a:p>
            <a:pPr marL="5080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 Literature Tips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1212351" y="1650061"/>
            <a:ext cx="7701144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400" b="1"/>
              <a:t> </a:t>
            </a:r>
            <a:r>
              <a:rPr lang="en-US" sz="2800" b="1" u="sng"/>
              <a:t>Limited</a:t>
            </a:r>
            <a:r>
              <a:rPr lang="en-US" sz="2800" b="1"/>
              <a:t> simple, clear text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Engaging pictures 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Simple graphics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Ample white space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Think of this as an “Elevator Speech”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Stay </a:t>
            </a:r>
            <a:r>
              <a:rPr lang="en-US" sz="2800" b="1" u="sng"/>
              <a:t>focused</a:t>
            </a:r>
            <a:r>
              <a:rPr lang="en-US" sz="2800" b="1"/>
              <a:t> – don’t “stretch”</a:t>
            </a:r>
            <a:endParaRPr/>
          </a:p>
          <a:p>
            <a:pPr marL="5080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 descr="GSA Star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 descr="SBA logo U.S. Small Business Administr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" y="1977657"/>
            <a:ext cx="3657600" cy="115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 descr="APTAC logo Association of Procurement Technical Assistance Cent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5150" y="2806996"/>
            <a:ext cx="4679850" cy="142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 descr="MBDA logo Minority Business Development Agency U.S. Department of Commer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250" y="3882647"/>
            <a:ext cx="3037425" cy="21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5079200" y="617870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www.gsa.gov/smallbizresources</a:t>
            </a:r>
            <a:r>
              <a:rPr lang="en-US" sz="1800" b="1" i="0" u="none" strike="noStrike" cap="none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6" descr="GSA Starmark logo Doing Business with GSA"/>
          <p:cNvPicPr preferRelativeResize="0"/>
          <p:nvPr/>
        </p:nvPicPr>
        <p:blipFill rotWithShape="1">
          <a:blip r:embed="rId8">
            <a:alphaModFix/>
          </a:blip>
          <a:srcRect l="9790" t="31690" r="13721" b="30219"/>
          <a:stretch/>
        </p:blipFill>
        <p:spPr>
          <a:xfrm>
            <a:off x="5079201" y="4582633"/>
            <a:ext cx="3410499" cy="86123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5079200" y="5720315"/>
            <a:ext cx="7336800" cy="88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www.gsa.gov/events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831270" y="2815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</a:t>
            </a: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xfrm>
            <a:off x="0" y="6019800"/>
            <a:ext cx="9144000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Our Regional Staff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5334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 Have Questions?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27" descr="Screenshot of gsa.gov/osdbu webpage with a red arrow pointing to a link to Events and contacts"/>
          <p:cNvGrpSpPr/>
          <p:nvPr/>
        </p:nvGrpSpPr>
        <p:grpSpPr>
          <a:xfrm>
            <a:off x="1121003" y="1628608"/>
            <a:ext cx="6753138" cy="3185832"/>
            <a:chOff x="1937857" y="1213938"/>
            <a:chExt cx="6753138" cy="3185832"/>
          </a:xfrm>
        </p:grpSpPr>
        <p:pic>
          <p:nvPicPr>
            <p:cNvPr id="215" name="Google Shape;215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37857" y="1213938"/>
              <a:ext cx="6753138" cy="3185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27"/>
            <p:cNvSpPr/>
            <p:nvPr/>
          </p:nvSpPr>
          <p:spPr>
            <a:xfrm rot="1644173">
              <a:off x="5279651" y="2794798"/>
              <a:ext cx="502990" cy="11173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27"/>
          <p:cNvSpPr txBox="1"/>
          <p:nvPr/>
        </p:nvSpPr>
        <p:spPr>
          <a:xfrm>
            <a:off x="0" y="4814440"/>
            <a:ext cx="91440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www.gsa.gov/osdbu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Events and contacts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www.gsa.gov/smallbizsupport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title" idx="4294967295"/>
          </p:nvPr>
        </p:nvSpPr>
        <p:spPr>
          <a:xfrm>
            <a:off x="287676" y="2895600"/>
            <a:ext cx="8399124" cy="17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QUESTIONS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Jerry Smith:  </a:t>
            </a:r>
            <a:r>
              <a:rPr lang="en-US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Jerry.D.Smith@gsa.gov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Michelle Simoes: </a:t>
            </a:r>
            <a:r>
              <a:rPr lang="en-US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Michelle.Simoes@gsa.gov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 descr="Clipboard notepad, cup of coffee, and ink pen on a wood table."/>
          <p:cNvSpPr/>
          <p:nvPr/>
        </p:nvSpPr>
        <p:spPr>
          <a:xfrm>
            <a:off x="-1" y="1436914"/>
            <a:ext cx="4524499" cy="54210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486240" y="47651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Agenda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4120736" y="1757548"/>
            <a:ext cx="5094514" cy="510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OSDBU Overview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What is a Capability Statement?</a:t>
            </a:r>
            <a:endParaRPr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Tools to create your Capability Statement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Examples of Capability Statements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 for Marketing Literature</a:t>
            </a:r>
            <a:endParaRPr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701238" y="454232"/>
            <a:ext cx="77724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Overview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 descr="To people shaking hands with graph documents on a table."/>
          <p:cNvSpPr txBox="1"/>
          <p:nvPr/>
        </p:nvSpPr>
        <p:spPr>
          <a:xfrm>
            <a:off x="-1" y="1472540"/>
            <a:ext cx="5100600" cy="538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4560123" y="1436915"/>
            <a:ext cx="4584000" cy="54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GSA’s mission is to deliver value and savings in real estate, acquisition, technology and other mission support services across the Federal government.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is the Federal government’s procurement expert, helping other agencies acquire space, products, and services needed from commercial sources.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Public Buildings Service, (PBS), provides real estate space, architecture, interior design, and construction to Federal agencies.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Federal Acquisition Service (FAS) delivers a vast number of commercial goods and services, at the best value, across government.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327" y="3581495"/>
            <a:ext cx="640200" cy="640200"/>
          </a:xfrm>
          <a:prstGeom prst="ellipse">
            <a:avLst/>
          </a:prstGeom>
          <a:solidFill>
            <a:srgbClr val="A5A5A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64" y="4598455"/>
            <a:ext cx="640200" cy="6402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02" y="2564555"/>
            <a:ext cx="640200" cy="640200"/>
          </a:xfrm>
          <a:prstGeom prst="ellipse">
            <a:avLst/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02" y="1574864"/>
            <a:ext cx="640200" cy="640200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OSDBU OVERVIEW 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5" descr="https://lh5.googleusercontent.com/gTi8pYjdbWKQAFjm6HAMzHLGLF8RBP0BpXQKd52TBCjty4CzJhYajH-HTkmIidhgr9uv0b7C6togDfMzNLSvQzeNnjry_W8fHmWjki4TwSaoc_CnfrBdxOx3fMUdBmAdR0N6pPjKT9K63xx9z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80" y="1982500"/>
            <a:ext cx="679704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6783572" y="4167963"/>
            <a:ext cx="2211572" cy="258371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1:   Boston, MA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2:   New York, NY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3:   Philadelphia, PA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4:   Atlanta, GA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5:   Chicago, IL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6:   Kansas City, MO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7:   Ft. Worth, TX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8:   Denver, CO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9:   San Francisco, CA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10:  Auburn, WA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11:  Washington, DC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6053959" y="1528920"/>
            <a:ext cx="2375338" cy="352432"/>
          </a:xfrm>
          <a:prstGeom prst="rect">
            <a:avLst/>
          </a:prstGeom>
          <a:noFill/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GSA’S Regional Offices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 idx="4294967295"/>
          </p:nvPr>
        </p:nvSpPr>
        <p:spPr>
          <a:xfrm>
            <a:off x="1216319" y="567756"/>
            <a:ext cx="7321626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 Capability Statement?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543673" y="2075381"/>
            <a:ext cx="799427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 </a:t>
            </a:r>
            <a:r>
              <a:rPr lang="en-US" sz="2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Capability Statement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critical marketing tool to help you look your best during your initial outreach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Capability Statement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could be referred to as a “Business Resume”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You can have more than one </a:t>
            </a:r>
            <a:r>
              <a:rPr lang="en-US" sz="2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Capability Statement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 idx="4294967295"/>
          </p:nvPr>
        </p:nvSpPr>
        <p:spPr>
          <a:xfrm>
            <a:off x="1216319" y="567756"/>
            <a:ext cx="7321626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 Capability Statement?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349322" y="1561673"/>
            <a:ext cx="8219814" cy="464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 </a:t>
            </a:r>
            <a:r>
              <a:rPr lang="en-US" sz="2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Capability Statement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helps you be as successful as possible, no matter what size company you represent.  Successful firms use their Capability Statement for a number of purposes: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Required in many government registration processes</a:t>
            </a:r>
            <a:endParaRPr/>
          </a:p>
          <a:p>
            <a:pPr marL="0" marR="0" lvl="1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door-opener to new agencies</a:t>
            </a:r>
            <a:endParaRPr/>
          </a:p>
          <a:p>
            <a:pPr marL="0" marR="0" lvl="1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Proof of qualification</a:t>
            </a:r>
            <a:endParaRPr/>
          </a:p>
          <a:p>
            <a:pPr marL="0" marR="0" lvl="1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Proof of past performance</a:t>
            </a:r>
            <a:endParaRPr/>
          </a:p>
          <a:p>
            <a:pPr marL="0" marR="0" lvl="1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will set you apart from your competitors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Capability Statements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230505" y="1650061"/>
            <a:ext cx="8682990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Primary purpose is for marketing outreach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Helps Contracting Officers (CO) drill down to your key areas of expertise quickly and efficiently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Adding information about awards, certifications &amp; current/past clients, your capability statement will help you to: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Establish a level of expertise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Show business maturity</a:t>
            </a:r>
            <a:endParaRPr/>
          </a:p>
          <a:p>
            <a: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Create a sense of trust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A Capability Statement is NOT…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1582219" y="1650061"/>
            <a:ext cx="7331275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/>
              <a:t> </a:t>
            </a:r>
            <a:r>
              <a:rPr lang="en-US" sz="2800" b="1"/>
              <a:t>A PowerPoint presentation</a:t>
            </a:r>
            <a:r>
              <a:rPr lang="en-US" sz="2800" b="1">
                <a:solidFill>
                  <a:srgbClr val="93B3D7"/>
                </a:solidFill>
              </a:rPr>
              <a:t> </a:t>
            </a:r>
            <a:endParaRPr sz="2800" b="1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More than two sides of one page</a:t>
            </a:r>
            <a:r>
              <a:rPr lang="en-US" sz="2800" b="1">
                <a:solidFill>
                  <a:srgbClr val="93B3D7"/>
                </a:solidFill>
              </a:rPr>
              <a:t> </a:t>
            </a:r>
            <a:endParaRPr sz="2800" b="1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.jpg or .tif file</a:t>
            </a:r>
            <a:r>
              <a:rPr lang="en-US" sz="2800" b="1">
                <a:solidFill>
                  <a:srgbClr val="93B3D7"/>
                </a:solidFill>
              </a:rPr>
              <a:t> </a:t>
            </a:r>
            <a:endParaRPr sz="2800" b="1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A large file over 1MB</a:t>
            </a:r>
            <a:r>
              <a:rPr lang="en-US" sz="2800" b="1">
                <a:solidFill>
                  <a:srgbClr val="93B3D7"/>
                </a:solidFill>
              </a:rPr>
              <a:t> </a:t>
            </a:r>
            <a:endParaRPr sz="2800" b="1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A personal resume</a:t>
            </a:r>
            <a:r>
              <a:rPr lang="en-US" sz="2800" b="1">
                <a:solidFill>
                  <a:srgbClr val="93B3D7"/>
                </a:solidFill>
              </a:rPr>
              <a:t> </a:t>
            </a:r>
            <a:endParaRPr sz="2800" b="1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A Capability Brief</a:t>
            </a:r>
            <a:r>
              <a:rPr lang="en-US" sz="2800" b="1">
                <a:solidFill>
                  <a:srgbClr val="93B3D7"/>
                </a:solidFill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It Simple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1304819" y="1650061"/>
            <a:ext cx="7608676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Use bullet points</a:t>
            </a:r>
            <a:endParaRPr/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Short sentence fragments</a:t>
            </a:r>
            <a:endParaRPr/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No long narratives</a:t>
            </a:r>
            <a:endParaRPr/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Simple language</a:t>
            </a:r>
            <a:endParaRPr/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No “trade” language or jargon</a:t>
            </a:r>
            <a:endParaRPr/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Call the document a “Capability Statement”</a:t>
            </a:r>
            <a:endParaRPr/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2800" b="1"/>
              <a:t> Show branding and logo elements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A PRESENTATION V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667</Words>
  <Application>Microsoft Office PowerPoint</Application>
  <PresentationFormat>On-screen Show (4:3)</PresentationFormat>
  <Paragraphs>150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</vt:lpstr>
      <vt:lpstr>Calibri</vt:lpstr>
      <vt:lpstr>Noto Sans Symbols</vt:lpstr>
      <vt:lpstr>GSA PRESENTATION V1</vt:lpstr>
      <vt:lpstr>Capability Statements    </vt:lpstr>
      <vt:lpstr>Today’s Agenda</vt:lpstr>
      <vt:lpstr>GSA Overview</vt:lpstr>
      <vt:lpstr> GSA OSDBU OVERVIEW </vt:lpstr>
      <vt:lpstr>What is a Capability Statement? </vt:lpstr>
      <vt:lpstr>What is a Capability Statement? </vt:lpstr>
      <vt:lpstr>  Capability Statements</vt:lpstr>
      <vt:lpstr>  A Capability Statement is NOT…</vt:lpstr>
      <vt:lpstr>  Keep It Simple</vt:lpstr>
      <vt:lpstr>  Examples of Capability Statements</vt:lpstr>
      <vt:lpstr>  Examples of Capability Statements</vt:lpstr>
      <vt:lpstr>  Marketing Literature Tips</vt:lpstr>
      <vt:lpstr>  Marketing Literature Tips</vt:lpstr>
      <vt:lpstr>  Marketing Literature Tips</vt:lpstr>
      <vt:lpstr>Additional Resources: </vt:lpstr>
      <vt:lpstr>Contact Our Regional Staff</vt:lpstr>
      <vt:lpstr>QUESTIONS ?  Jerry Smith:  Jerry.D.Smith@gsa.gov Michelle Simoes: Michelle.Simoes@gsa.gov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Capability Statements    </dc:title>
  <cp:lastModifiedBy>YolandaGJohnson</cp:lastModifiedBy>
  <cp:revision>1</cp:revision>
  <dcterms:modified xsi:type="dcterms:W3CDTF">2024-03-11T17:13:59Z</dcterms:modified>
</cp:coreProperties>
</file>