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7" r:id="rId9"/>
    <p:sldId id="368" r:id="rId10"/>
    <p:sldId id="369" r:id="rId11"/>
    <p:sldId id="264" r:id="rId12"/>
    <p:sldId id="288" r:id="rId13"/>
    <p:sldId id="373" r:id="rId14"/>
    <p:sldId id="370" r:id="rId15"/>
    <p:sldId id="371" r:id="rId16"/>
    <p:sldId id="375" r:id="rId17"/>
    <p:sldId id="374" r:id="rId18"/>
    <p:sldId id="376" r:id="rId19"/>
    <p:sldId id="372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279" r:id="rId44"/>
    <p:sldId id="280" r:id="rId45"/>
    <p:sldId id="281" r:id="rId46"/>
    <p:sldId id="308" r:id="rId4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2127" autoAdjust="0"/>
  </p:normalViewPr>
  <p:slideViewPr>
    <p:cSldViewPr snapToGrid="0">
      <p:cViewPr varScale="1">
        <p:scale>
          <a:sx n="105" d="100"/>
          <a:sy n="105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5E883A-E206-A78E-9C06-DEA7572303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2FFB2-0C36-DD84-E30C-21B3AC7FE7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9948-0153-4F32-98CD-0DF2871AB8C9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719FB-5E33-3E38-99D0-7BE7E8DB05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E816A-0849-1711-822B-609738FC50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ECD2-CABC-4B47-9184-BF0DA4151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05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6E8669-495F-3ECC-E1AD-F6CCD1C15C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7E4084-C68F-71D8-5EE8-B1AB2D4DDE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6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B813A-FC73-5A22-48F6-7D22D7A364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72A05-3966-52A1-F6DE-E43B77524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9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070B5A-AB53-39F2-561F-95F8CC25AB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9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6FDEE8-D040-1BB7-2214-2D5CD4826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5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AB251E-AD6A-F726-041D-86B7F40530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5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54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  <a:p>
            <a:pPr marL="4000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3D86D1-3F16-3CBA-856D-E56F801FE9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7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59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65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51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79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5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28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197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519a66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4519a66a95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4519a66a9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6C0A40-3367-D862-35C4-ECFED22734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974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4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387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6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DE9437-701D-B0AB-AC4C-EEBD3C88C1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46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35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33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408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16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89294F-62B8-43FB-85CB-5DFAF57748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12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2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E5892-0FCB-4752-128B-BAE4D59CA5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370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3" name="Google Shape;3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D3E53A-6A5E-2930-71E1-34D366E773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0BCCB2-52D7-928B-6368-98DE714FA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2CDB7E-802A-66FC-4A78-85ED971C43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40474E-6864-6747-E554-F32B9BF61E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BB2098-A06E-E5CB-EBDC-1D7760CC7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897AB2-C883-2C29-51C7-0002C7F409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93150" rIns="93150" bIns="9315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7E686D-C028-B4D9-02FE-477C84F616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5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f1e0129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g1f1e012920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537;g1f1e0129205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D0D517-1F27-D6CA-D854-D9F902E231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10800000">
            <a:off x="-1" y="1103605"/>
            <a:ext cx="9144001" cy="127694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 rot="10800000">
            <a:off x="-1" y="1280457"/>
            <a:ext cx="9144001" cy="127694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13">
            <a:alphaModFix amt="12000"/>
          </a:blip>
          <a:srcRect/>
          <a:stretch/>
        </p:blipFill>
        <p:spPr>
          <a:xfrm>
            <a:off x="0" y="0"/>
            <a:ext cx="9144000" cy="110360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nsus.gov/naic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psc-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lisancillaryu.dla.mil/H2/search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sa.gov/smallbizresources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hyperlink" Target="http://www.gsa.gov/event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sa.gov/smallbizsupport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Jerry.D.Smith@gsa.gov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elle.Simoes@gsa.gov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feedback.gsa.gov/jfe/form/SV_dhY3pWF478SbZz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612662"/>
            <a:ext cx="6724667" cy="127692"/>
          </a:xfrm>
          <a:prstGeom prst="rect">
            <a:avLst/>
          </a:prstGeom>
          <a:solidFill>
            <a:srgbClr val="266BA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96134" y="5789514"/>
            <a:ext cx="6724667" cy="127692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2" descr="GSA Starmark logo &#10;DOING BUSINESS WITH GSA"/>
          <p:cNvPicPr preferRelativeResize="0"/>
          <p:nvPr/>
        </p:nvPicPr>
        <p:blipFill rotWithShape="1">
          <a:blip r:embed="rId3">
            <a:alphaModFix/>
          </a:blip>
          <a:srcRect l="9791" t="31691" r="13719" b="30219"/>
          <a:stretch/>
        </p:blipFill>
        <p:spPr>
          <a:xfrm>
            <a:off x="931578" y="1590229"/>
            <a:ext cx="6994061" cy="13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2"/>
          <p:cNvSpPr txBox="1"/>
          <p:nvPr/>
        </p:nvSpPr>
        <p:spPr>
          <a:xfrm>
            <a:off x="1143000" y="4318508"/>
            <a:ext cx="4092303" cy="126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dirty="0">
                <a:solidFill>
                  <a:srgbClr val="266BA6"/>
                </a:solidFill>
              </a:rPr>
              <a:t>Jerry Smith &amp; Michelle Simoes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Small Business Specialists</a:t>
            </a:r>
            <a:endParaRPr sz="1800" b="0" i="0" u="none" strike="noStrike" cap="none" dirty="0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Office of Small Disadvantaged Business Utilization (OSDBU)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2962819"/>
            <a:ext cx="6729505" cy="367147"/>
          </a:xfrm>
          <a:prstGeom prst="rect">
            <a:avLst/>
          </a:prstGeom>
          <a:solidFill>
            <a:srgbClr val="00345E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274" y="2960634"/>
            <a:ext cx="67246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2971800" y="6172200"/>
            <a:ext cx="3200399" cy="27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>
            <a:spLocks noGrp="1"/>
          </p:cNvSpPr>
          <p:nvPr>
            <p:ph type="title" idx="4294967295"/>
          </p:nvPr>
        </p:nvSpPr>
        <p:spPr>
          <a:xfrm>
            <a:off x="169064" y="3540294"/>
            <a:ext cx="8990176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to Develop a Capabilities Statement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598C7-C248-129C-FAEB-6EA1DEB8B1E5}"/>
              </a:ext>
            </a:extLst>
          </p:cNvPr>
          <p:cNvSpPr txBox="1"/>
          <p:nvPr/>
        </p:nvSpPr>
        <p:spPr>
          <a:xfrm>
            <a:off x="310897" y="1847087"/>
            <a:ext cx="88158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 with Contracting Officers/Specialist and Program Managers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Sources Sought or Request for Information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Procurement Fairs or Networking events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Sometimes Required for the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Send to Primes for Sub-contracting Opportunities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56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230505" y="1650061"/>
            <a:ext cx="8682990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purpose is for marketing outreach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Helps Contracting Officers (CO) drill down to your key areas of expertise quickly and efficiently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Adding information about awards, certifications &amp; current/past clients, your capability statement will help you to: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Establish a level of expertise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business maturity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Create a sense of trust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A Capabilities Statement is NOT…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82219" y="1650061"/>
            <a:ext cx="7331275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b="1" dirty="0"/>
              <a:t>A PowerPoint presentation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More than two sides of one page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.jpg or .</a:t>
            </a:r>
            <a:r>
              <a:rPr lang="en-US" sz="2800" b="1" dirty="0" err="1"/>
              <a:t>tif</a:t>
            </a:r>
            <a:r>
              <a:rPr lang="en-US" sz="2800" b="1" dirty="0"/>
              <a:t> file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large file over 1MB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personal resume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 A Capabilities Brief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3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BEFORE YOU BEGIN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54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676656" y="4681728"/>
            <a:ext cx="8236839" cy="104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>
              <a:buNone/>
            </a:pPr>
            <a:r>
              <a:rPr lang="en-US" altLang="en-US" sz="2800" b="1" dirty="0"/>
              <a:t>- Obtain your CAGE Code and UEI</a:t>
            </a:r>
          </a:p>
          <a:p>
            <a:pPr marL="25400" indent="0">
              <a:buNone/>
            </a:pPr>
            <a:r>
              <a:rPr lang="en-US" altLang="en-US" sz="2800" b="1" dirty="0"/>
              <a:t>- FREE to register (beware of 3</a:t>
            </a:r>
            <a:r>
              <a:rPr lang="en-US" altLang="en-US" sz="2800" b="1" baseline="30000" dirty="0"/>
              <a:t>rd</a:t>
            </a:r>
            <a:r>
              <a:rPr lang="en-US" altLang="en-US" sz="2800" b="1" dirty="0"/>
              <a:t> party companies)</a:t>
            </a:r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06;p59" descr="Screenshot of SAM.gov web page">
            <a:extLst>
              <a:ext uri="{FF2B5EF4-FFF2-40B4-BE49-F238E27FC236}">
                <a16:creationId xmlns:a16="http://schemas.microsoft.com/office/drawing/2014/main" id="{D34F9943-DE2B-A7B6-60B3-4AAF24F0C5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05" y="1686855"/>
            <a:ext cx="8492871" cy="2669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6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begin…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 descr="Screenshot of U.S. Census Bureau North American Industry Classification System web page"/>
          <p:cNvSpPr txBox="1">
            <a:spLocks noGrp="1"/>
          </p:cNvSpPr>
          <p:nvPr>
            <p:ph type="body" idx="1"/>
          </p:nvPr>
        </p:nvSpPr>
        <p:spPr>
          <a:xfrm>
            <a:off x="2304287" y="1650061"/>
            <a:ext cx="6609207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17;p60" descr="U.S. Census Bureau North American Industry Classification System web page">
            <a:extLst>
              <a:ext uri="{FF2B5EF4-FFF2-40B4-BE49-F238E27FC236}">
                <a16:creationId xmlns:a16="http://schemas.microsoft.com/office/drawing/2014/main" id="{6F3E89C4-A552-6478-6591-085AE5FA2E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288" y="1440963"/>
            <a:ext cx="6839712" cy="3976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14;p60">
            <a:extLst>
              <a:ext uri="{FF2B5EF4-FFF2-40B4-BE49-F238E27FC236}">
                <a16:creationId xmlns:a16="http://schemas.microsoft.com/office/drawing/2014/main" id="{588190AB-7A43-43D4-AAC8-181593073CF9}"/>
              </a:ext>
            </a:extLst>
          </p:cNvPr>
          <p:cNvSpPr/>
          <p:nvPr/>
        </p:nvSpPr>
        <p:spPr>
          <a:xfrm>
            <a:off x="3802469" y="6142668"/>
            <a:ext cx="47141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hlinkClick r:id="rId4"/>
              </a:rPr>
              <a:t>https://www.census.gov/naics/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16;p60">
            <a:extLst>
              <a:ext uri="{FF2B5EF4-FFF2-40B4-BE49-F238E27FC236}">
                <a16:creationId xmlns:a16="http://schemas.microsoft.com/office/drawing/2014/main" id="{D22BB184-BCF7-D001-C430-D2A875351C4D}"/>
              </a:ext>
            </a:extLst>
          </p:cNvPr>
          <p:cNvSpPr txBox="1"/>
          <p:nvPr/>
        </p:nvSpPr>
        <p:spPr>
          <a:xfrm>
            <a:off x="230506" y="1865377"/>
            <a:ext cx="1561719" cy="147728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Enter Keywords to describe your product or service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5" name="Google Shape;615;p60" descr="Red arrow pointing right">
            <a:extLst>
              <a:ext uri="{FF2B5EF4-FFF2-40B4-BE49-F238E27FC236}">
                <a16:creationId xmlns:a16="http://schemas.microsoft.com/office/drawing/2014/main" id="{A68AE5DC-FF79-EC74-95A6-B65C54219D57}"/>
              </a:ext>
            </a:extLst>
          </p:cNvPr>
          <p:cNvCxnSpPr/>
          <p:nvPr/>
        </p:nvCxnSpPr>
        <p:spPr>
          <a:xfrm>
            <a:off x="976659" y="3428999"/>
            <a:ext cx="1327628" cy="324717"/>
          </a:xfrm>
          <a:prstGeom prst="straightConnector1">
            <a:avLst/>
          </a:prstGeom>
          <a:noFill/>
          <a:ln w="317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5737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Before you start…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212351" y="1650061"/>
            <a:ext cx="7701144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0" lvl="1" indent="0">
              <a:buNone/>
            </a:pPr>
            <a:r>
              <a:rPr lang="en-US" altLang="en-US" sz="2400" b="1" dirty="0"/>
              <a:t>Select your company’s Product Service Codes (PSC) or Federal Supply Class (FSC)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/>
              <a:t>Product service code (PSC) or Federal Service Code (FSC) is a four-digit code used by all federal government contracting activities for identifying and classifying the services and Supplies &amp; Equipment (S&amp;E) that are purchased under contract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3"/>
              </a:rPr>
              <a:t>https://www.acquisition.gov/psc-manual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b="1" dirty="0">
                <a:hlinkClick r:id="rId4"/>
              </a:rPr>
              <a:t>https://flisancillaryu.dla.mil/H2/search.aspx</a:t>
            </a:r>
            <a:endParaRPr lang="en-US" altLang="en-US" sz="2000" b="1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dirty="0"/>
          </a:p>
          <a:p>
            <a:pPr marL="25400" indent="0">
              <a:buNone/>
            </a:pPr>
            <a:endParaRPr lang="en-US" altLang="en-US" sz="2800" b="1" dirty="0"/>
          </a:p>
          <a:p>
            <a:pPr marL="508000" lvl="1" indent="0">
              <a:lnSpc>
                <a:spcPct val="100000"/>
              </a:lnSpc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364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It Simple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304819" y="1650061"/>
            <a:ext cx="7608676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Use bullet points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Short sentence fragments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long narratives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Simple language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No “trade” language or jargon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Call the document a “Capabilities Statement”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800" b="1" dirty="0"/>
              <a:t> Show branding and logo elements</a:t>
            </a:r>
          </a:p>
          <a:p>
            <a:pPr marL="25400" indent="0"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70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CONTENT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8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a Capabilities Statement Look like?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652;p64">
            <a:extLst>
              <a:ext uri="{FF2B5EF4-FFF2-40B4-BE49-F238E27FC236}">
                <a16:creationId xmlns:a16="http://schemas.microsoft.com/office/drawing/2014/main" id="{FB57B681-1B9A-1EB4-64CE-51B1E75CEA45}"/>
              </a:ext>
            </a:extLst>
          </p:cNvPr>
          <p:cNvSpPr txBox="1"/>
          <p:nvPr/>
        </p:nvSpPr>
        <p:spPr>
          <a:xfrm>
            <a:off x="5358385" y="1920240"/>
            <a:ext cx="3555110" cy="2739171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These are KEY elements that the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Government agency or Prime Contractor will expect to see on this document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.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Google Shape;648;p64">
            <a:extLst>
              <a:ext uri="{FF2B5EF4-FFF2-40B4-BE49-F238E27FC236}">
                <a16:creationId xmlns:a16="http://schemas.microsoft.com/office/drawing/2014/main" id="{5224F6C8-F2B5-FAF3-C8C8-C8735254FBA9}"/>
              </a:ext>
            </a:extLst>
          </p:cNvPr>
          <p:cNvSpPr/>
          <p:nvPr/>
        </p:nvSpPr>
        <p:spPr>
          <a:xfrm>
            <a:off x="283463" y="1920240"/>
            <a:ext cx="4876800" cy="722243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CONTACT INFORMATION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Google Shape;650;p64">
            <a:extLst>
              <a:ext uri="{FF2B5EF4-FFF2-40B4-BE49-F238E27FC236}">
                <a16:creationId xmlns:a16="http://schemas.microsoft.com/office/drawing/2014/main" id="{EB42864F-6ABD-4F82-1CBA-EEB7E05359E0}"/>
              </a:ext>
            </a:extLst>
          </p:cNvPr>
          <p:cNvSpPr/>
          <p:nvPr/>
        </p:nvSpPr>
        <p:spPr>
          <a:xfrm>
            <a:off x="283463" y="2788787"/>
            <a:ext cx="4876800" cy="1264754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CORE COMPETENCIES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Google Shape;649;p64">
            <a:extLst>
              <a:ext uri="{FF2B5EF4-FFF2-40B4-BE49-F238E27FC236}">
                <a16:creationId xmlns:a16="http://schemas.microsoft.com/office/drawing/2014/main" id="{9E6BFF25-EAC3-2780-B6D5-74B8C8E5E2AE}"/>
              </a:ext>
            </a:extLst>
          </p:cNvPr>
          <p:cNvSpPr/>
          <p:nvPr/>
        </p:nvSpPr>
        <p:spPr>
          <a:xfrm>
            <a:off x="283463" y="4118089"/>
            <a:ext cx="2209800" cy="1465454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DIFFERENTIATORS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Google Shape;651;p64">
            <a:extLst>
              <a:ext uri="{FF2B5EF4-FFF2-40B4-BE49-F238E27FC236}">
                <a16:creationId xmlns:a16="http://schemas.microsoft.com/office/drawing/2014/main" id="{1E01F2F4-50F9-F6BD-550C-F7F467A381F2}"/>
              </a:ext>
            </a:extLst>
          </p:cNvPr>
          <p:cNvSpPr/>
          <p:nvPr/>
        </p:nvSpPr>
        <p:spPr>
          <a:xfrm>
            <a:off x="2657119" y="4118089"/>
            <a:ext cx="2503144" cy="1465454"/>
          </a:xfrm>
          <a:prstGeom prst="rect">
            <a:avLst/>
          </a:prstGeom>
          <a:solidFill>
            <a:srgbClr val="C0000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PAST 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PERFORMANCES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Google Shape;653;p64">
            <a:extLst>
              <a:ext uri="{FF2B5EF4-FFF2-40B4-BE49-F238E27FC236}">
                <a16:creationId xmlns:a16="http://schemas.microsoft.com/office/drawing/2014/main" id="{44FAA973-A9A5-B08A-A473-8A08398BA534}"/>
              </a:ext>
            </a:extLst>
          </p:cNvPr>
          <p:cNvSpPr/>
          <p:nvPr/>
        </p:nvSpPr>
        <p:spPr>
          <a:xfrm>
            <a:off x="283463" y="5635179"/>
            <a:ext cx="2209800" cy="1020408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Company 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Google Shape;654;p64">
            <a:extLst>
              <a:ext uri="{FF2B5EF4-FFF2-40B4-BE49-F238E27FC236}">
                <a16:creationId xmlns:a16="http://schemas.microsoft.com/office/drawing/2014/main" id="{385BC5E3-6AB9-5980-9366-A2E9C6298A2F}"/>
              </a:ext>
            </a:extLst>
          </p:cNvPr>
          <p:cNvSpPr/>
          <p:nvPr/>
        </p:nvSpPr>
        <p:spPr>
          <a:xfrm>
            <a:off x="2657119" y="5657819"/>
            <a:ext cx="2503144" cy="102040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List of Pertinent Codes &amp; 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85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 descr="Clipboard notepad, cup of coffee, and ink pen on a wood table."/>
          <p:cNvSpPr/>
          <p:nvPr/>
        </p:nvSpPr>
        <p:spPr>
          <a:xfrm>
            <a:off x="-1" y="1436914"/>
            <a:ext cx="4524499" cy="542108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486240" y="4765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Today’s Agenda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20736" y="1436914"/>
            <a:ext cx="5094514" cy="542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OSDBU Overview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What is a Capabilities Statement?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Importance of a Capabilities Statement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Preliminary Steps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Content of a Capabilities Statement</a:t>
            </a:r>
            <a:endParaRPr lang="en-US"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Designing Elements</a:t>
            </a: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200" dirty="0">
                <a:latin typeface="Arial"/>
                <a:cs typeface="Arial"/>
                <a:sym typeface="Arial"/>
              </a:rPr>
              <a:t>Important Tips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628;p64">
            <a:extLst>
              <a:ext uri="{FF2B5EF4-FFF2-40B4-BE49-F238E27FC236}">
                <a16:creationId xmlns:a16="http://schemas.microsoft.com/office/drawing/2014/main" id="{7642F6D7-3A36-BC58-B26D-FAEC46D1783D}"/>
              </a:ext>
            </a:extLst>
          </p:cNvPr>
          <p:cNvSpPr/>
          <p:nvPr/>
        </p:nvSpPr>
        <p:spPr>
          <a:xfrm>
            <a:off x="275421" y="1670477"/>
            <a:ext cx="3539728" cy="1066800"/>
          </a:xfrm>
          <a:prstGeom prst="rect">
            <a:avLst/>
          </a:prstGeom>
          <a:solidFill>
            <a:srgbClr val="366092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  <a:endParaRPr dirty="0"/>
          </a:p>
        </p:txBody>
      </p:sp>
      <p:sp>
        <p:nvSpPr>
          <p:cNvPr id="11" name="Google Shape;629;p64">
            <a:extLst>
              <a:ext uri="{FF2B5EF4-FFF2-40B4-BE49-F238E27FC236}">
                <a16:creationId xmlns:a16="http://schemas.microsoft.com/office/drawing/2014/main" id="{C4A882E5-6825-C1C1-0685-5D6567E5D858}"/>
              </a:ext>
            </a:extLst>
          </p:cNvPr>
          <p:cNvSpPr txBox="1"/>
          <p:nvPr/>
        </p:nvSpPr>
        <p:spPr>
          <a:xfrm>
            <a:off x="275422" y="2843706"/>
            <a:ext cx="397709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Company’s Name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 “HYPERLINK”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Number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Person and email address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634;p64">
            <a:extLst>
              <a:ext uri="{FF2B5EF4-FFF2-40B4-BE49-F238E27FC236}">
                <a16:creationId xmlns:a16="http://schemas.microsoft.com/office/drawing/2014/main" id="{1AD4092D-A0A9-6D1B-AF2F-91277B135722}"/>
              </a:ext>
            </a:extLst>
          </p:cNvPr>
          <p:cNvSpPr txBox="1"/>
          <p:nvPr/>
        </p:nvSpPr>
        <p:spPr>
          <a:xfrm>
            <a:off x="275421" y="4668525"/>
            <a:ext cx="43184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label this document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“Capability Statement”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 each section</a:t>
            </a:r>
            <a:endParaRPr dirty="0"/>
          </a:p>
        </p:txBody>
      </p:sp>
      <p:cxnSp>
        <p:nvCxnSpPr>
          <p:cNvPr id="13" name="Google Shape;632;p64" descr="Red arrow pointing to sample capability statement company website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029778" y="2083639"/>
            <a:ext cx="1861712" cy="1201813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633;p64" descr="Red arrow pointing to sample capability statement ">
            <a:extLst>
              <a:ext uri="{FF2B5EF4-FFF2-40B4-BE49-F238E27FC236}">
                <a16:creationId xmlns:a16="http://schemas.microsoft.com/office/drawing/2014/main" id="{7F36B275-1B51-B4FB-38D8-92A03D6B9B11}"/>
              </a:ext>
            </a:extLst>
          </p:cNvPr>
          <p:cNvCxnSpPr>
            <a:cxnSpLocks/>
          </p:cNvCxnSpPr>
          <p:nvPr/>
        </p:nvCxnSpPr>
        <p:spPr>
          <a:xfrm flipV="1">
            <a:off x="4080143" y="1994053"/>
            <a:ext cx="3406507" cy="333494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371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Core Competencie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 flipV="1">
            <a:off x="3916568" y="2478795"/>
            <a:ext cx="2341013" cy="90702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643;p65" descr="Purple rectangle with the words Core Competencies">
            <a:extLst>
              <a:ext uri="{FF2B5EF4-FFF2-40B4-BE49-F238E27FC236}">
                <a16:creationId xmlns:a16="http://schemas.microsoft.com/office/drawing/2014/main" id="{2A5F4FE4-F2D7-4183-8A1D-37DF85E45BAA}"/>
              </a:ext>
            </a:extLst>
          </p:cNvPr>
          <p:cNvSpPr/>
          <p:nvPr/>
        </p:nvSpPr>
        <p:spPr>
          <a:xfrm>
            <a:off x="236363" y="1600373"/>
            <a:ext cx="4162869" cy="1163782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</a:t>
            </a:r>
            <a:endParaRPr dirty="0"/>
          </a:p>
        </p:txBody>
      </p:sp>
      <p:sp>
        <p:nvSpPr>
          <p:cNvPr id="3" name="Google Shape;644;p65">
            <a:extLst>
              <a:ext uri="{FF2B5EF4-FFF2-40B4-BE49-F238E27FC236}">
                <a16:creationId xmlns:a16="http://schemas.microsoft.com/office/drawing/2014/main" id="{27590B77-D778-9F0F-B26A-F129BA8879F4}"/>
              </a:ext>
            </a:extLst>
          </p:cNvPr>
          <p:cNvSpPr txBox="1"/>
          <p:nvPr/>
        </p:nvSpPr>
        <p:spPr>
          <a:xfrm>
            <a:off x="322254" y="2983463"/>
            <a:ext cx="397432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competencies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(also called “capabilities” or “core capabilities”) are the things your company does best.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your Sales Pitch: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 introduction of your company’s core competencies that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relate to the agency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prime you are targeting followed by 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keyword bullets.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38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51;p66">
            <a:extLst>
              <a:ext uri="{FF2B5EF4-FFF2-40B4-BE49-F238E27FC236}">
                <a16:creationId xmlns:a16="http://schemas.microsoft.com/office/drawing/2014/main" id="{C7425545-AC02-D6BB-77BD-075C4EAE95AD}"/>
              </a:ext>
            </a:extLst>
          </p:cNvPr>
          <p:cNvSpPr/>
          <p:nvPr/>
        </p:nvSpPr>
        <p:spPr>
          <a:xfrm>
            <a:off x="322254" y="1586430"/>
            <a:ext cx="5943600" cy="685800"/>
          </a:xfrm>
          <a:prstGeom prst="rect">
            <a:avLst/>
          </a:prstGeom>
          <a:solidFill>
            <a:srgbClr val="7030A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CORE COMPETENCIES SECTION</a:t>
            </a:r>
            <a:endParaRPr/>
          </a:p>
        </p:txBody>
      </p:sp>
      <p:sp>
        <p:nvSpPr>
          <p:cNvPr id="5" name="Google Shape;657;p66">
            <a:extLst>
              <a:ext uri="{FF2B5EF4-FFF2-40B4-BE49-F238E27FC236}">
                <a16:creationId xmlns:a16="http://schemas.microsoft.com/office/drawing/2014/main" id="{DC297056-4407-11FC-CC9B-E8C8990E2AB0}"/>
              </a:ext>
            </a:extLst>
          </p:cNvPr>
          <p:cNvSpPr txBox="1"/>
          <p:nvPr/>
        </p:nvSpPr>
        <p:spPr>
          <a:xfrm>
            <a:off x="157002" y="2272230"/>
            <a:ext cx="819309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</a:rPr>
              <a:t>XYZ Construction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LLC provides high quality civil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capabilities and our civil construction scope of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includes:</a:t>
            </a:r>
            <a:endParaRPr dirty="0"/>
          </a:p>
        </p:txBody>
      </p:sp>
      <p:sp>
        <p:nvSpPr>
          <p:cNvPr id="6" name="Google Shape;658;p66">
            <a:extLst>
              <a:ext uri="{FF2B5EF4-FFF2-40B4-BE49-F238E27FC236}">
                <a16:creationId xmlns:a16="http://schemas.microsoft.com/office/drawing/2014/main" id="{75470773-80F4-8AEB-FEDC-04D977B7432C}"/>
              </a:ext>
            </a:extLst>
          </p:cNvPr>
          <p:cNvSpPr txBox="1"/>
          <p:nvPr/>
        </p:nvSpPr>
        <p:spPr>
          <a:xfrm>
            <a:off x="322254" y="3997808"/>
            <a:ext cx="464023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divisions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 Site works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works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and commercial site preparation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storages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Pipe laying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Sewerage and water treatment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of blue metal aggregates</a:t>
            </a:r>
            <a:endParaRPr dirty="0"/>
          </a:p>
        </p:txBody>
      </p:sp>
      <p:grpSp>
        <p:nvGrpSpPr>
          <p:cNvPr id="7" name="Google Shape;652;p66" descr="Green and purple arrows pointing toward each other with the words Company's Core Competencies and Agency's Mission or specific Opportunity">
            <a:extLst>
              <a:ext uri="{FF2B5EF4-FFF2-40B4-BE49-F238E27FC236}">
                <a16:creationId xmlns:a16="http://schemas.microsoft.com/office/drawing/2014/main" id="{5506154F-7A76-D610-BD1F-E558ACFA5E93}"/>
              </a:ext>
            </a:extLst>
          </p:cNvPr>
          <p:cNvGrpSpPr/>
          <p:nvPr/>
        </p:nvGrpSpPr>
        <p:grpSpPr>
          <a:xfrm>
            <a:off x="3877937" y="3532274"/>
            <a:ext cx="5266063" cy="3113539"/>
            <a:chOff x="0" y="455051"/>
            <a:chExt cx="6318563" cy="3113539"/>
          </a:xfrm>
        </p:grpSpPr>
        <p:sp>
          <p:nvSpPr>
            <p:cNvPr id="8" name="Google Shape;653;p66">
              <a:extLst>
                <a:ext uri="{FF2B5EF4-FFF2-40B4-BE49-F238E27FC236}">
                  <a16:creationId xmlns:a16="http://schemas.microsoft.com/office/drawing/2014/main" id="{E9C543BC-33DE-C92A-7FDC-CF28E3FA9D43}"/>
                </a:ext>
              </a:extLst>
            </p:cNvPr>
            <p:cNvSpPr/>
            <p:nvPr/>
          </p:nvSpPr>
          <p:spPr>
            <a:xfrm rot="-5400000">
              <a:off x="0" y="507868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4;p66">
              <a:extLst>
                <a:ext uri="{FF2B5EF4-FFF2-40B4-BE49-F238E27FC236}">
                  <a16:creationId xmlns:a16="http://schemas.microsoft.com/office/drawing/2014/main" id="{7D8EA99E-93E6-B4D1-076F-810818CE4577}"/>
                </a:ext>
              </a:extLst>
            </p:cNvPr>
            <p:cNvSpPr txBox="1"/>
            <p:nvPr/>
          </p:nvSpPr>
          <p:spPr>
            <a:xfrm>
              <a:off x="1" y="1273047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Company’s Core Competencies</a:t>
              </a:r>
              <a:endParaRPr/>
            </a:p>
          </p:txBody>
        </p:sp>
        <p:sp>
          <p:nvSpPr>
            <p:cNvPr id="11" name="Google Shape;655;p66">
              <a:extLst>
                <a:ext uri="{FF2B5EF4-FFF2-40B4-BE49-F238E27FC236}">
                  <a16:creationId xmlns:a16="http://schemas.microsoft.com/office/drawing/2014/main" id="{961335D8-D996-BEE8-E09B-F17E88ED2970}"/>
                </a:ext>
              </a:extLst>
            </p:cNvPr>
            <p:cNvSpPr/>
            <p:nvPr/>
          </p:nvSpPr>
          <p:spPr>
            <a:xfrm rot="5400000">
              <a:off x="3257840" y="455051"/>
              <a:ext cx="3060722" cy="3060722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7F6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6;p66">
              <a:extLst>
                <a:ext uri="{FF2B5EF4-FFF2-40B4-BE49-F238E27FC236}">
                  <a16:creationId xmlns:a16="http://schemas.microsoft.com/office/drawing/2014/main" id="{1878D21B-1EA0-67D6-6E95-ED15B78452CA}"/>
                </a:ext>
              </a:extLst>
            </p:cNvPr>
            <p:cNvSpPr txBox="1"/>
            <p:nvPr/>
          </p:nvSpPr>
          <p:spPr>
            <a:xfrm>
              <a:off x="3793467" y="1220232"/>
              <a:ext cx="2525096" cy="1530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Agency’s Mission or specific Opportunity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658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Differentiators section of sample capability statement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516987" y="2775811"/>
            <a:ext cx="2610926" cy="264844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/>
          </a:p>
        </p:txBody>
      </p:sp>
      <p:sp>
        <p:nvSpPr>
          <p:cNvPr id="5" name="Google Shape;667;p67">
            <a:extLst>
              <a:ext uri="{FF2B5EF4-FFF2-40B4-BE49-F238E27FC236}">
                <a16:creationId xmlns:a16="http://schemas.microsoft.com/office/drawing/2014/main" id="{871A6991-E105-4750-A08A-889FCBD324AF}"/>
              </a:ext>
            </a:extLst>
          </p:cNvPr>
          <p:cNvSpPr txBox="1"/>
          <p:nvPr/>
        </p:nvSpPr>
        <p:spPr>
          <a:xfrm>
            <a:off x="239884" y="2662255"/>
            <a:ext cx="4181192" cy="2431394"/>
          </a:xfrm>
          <a:prstGeom prst="rect">
            <a:avLst/>
          </a:prstGeom>
          <a:solidFill>
            <a:srgbClr val="C4BD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differentiator can be defined as the business attribute(s) and/or unique value that clearly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separates it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competition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a particular marketplace.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99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66;p67">
            <a:extLst>
              <a:ext uri="{FF2B5EF4-FFF2-40B4-BE49-F238E27FC236}">
                <a16:creationId xmlns:a16="http://schemas.microsoft.com/office/drawing/2014/main" id="{45CC8412-2714-4D81-5A24-79FAE2821BF8}"/>
              </a:ext>
            </a:extLst>
          </p:cNvPr>
          <p:cNvSpPr/>
          <p:nvPr/>
        </p:nvSpPr>
        <p:spPr>
          <a:xfrm>
            <a:off x="77119" y="1636498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pic>
        <p:nvPicPr>
          <p:cNvPr id="2" name="Google Shape;674;p68" descr="Figure depicting standing out in a crowd">
            <a:extLst>
              <a:ext uri="{FF2B5EF4-FFF2-40B4-BE49-F238E27FC236}">
                <a16:creationId xmlns:a16="http://schemas.microsoft.com/office/drawing/2014/main" id="{C1CF06D1-841F-3074-FEC3-2FD753CB6F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839" y="2646015"/>
            <a:ext cx="4017110" cy="32699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" name="Google Shape;678;p68">
            <a:extLst>
              <a:ext uri="{FF2B5EF4-FFF2-40B4-BE49-F238E27FC236}">
                <a16:creationId xmlns:a16="http://schemas.microsoft.com/office/drawing/2014/main" id="{C52AC4C7-5933-6AFC-84EA-D229554E3787}"/>
              </a:ext>
            </a:extLst>
          </p:cNvPr>
          <p:cNvSpPr txBox="1"/>
          <p:nvPr/>
        </p:nvSpPr>
        <p:spPr>
          <a:xfrm>
            <a:off x="216961" y="2326299"/>
            <a:ext cx="45289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to ask yourself:</a:t>
            </a:r>
            <a:endParaRPr/>
          </a:p>
        </p:txBody>
      </p:sp>
      <p:sp>
        <p:nvSpPr>
          <p:cNvPr id="6" name="Google Shape;676;p68">
            <a:extLst>
              <a:ext uri="{FF2B5EF4-FFF2-40B4-BE49-F238E27FC236}">
                <a16:creationId xmlns:a16="http://schemas.microsoft.com/office/drawing/2014/main" id="{5E733345-1694-F3FE-94DC-65A7747A02A7}"/>
              </a:ext>
            </a:extLst>
          </p:cNvPr>
          <p:cNvSpPr/>
          <p:nvPr/>
        </p:nvSpPr>
        <p:spPr>
          <a:xfrm>
            <a:off x="305260" y="2864133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Why did your biggest customer want you?</a:t>
            </a:r>
            <a:endParaRPr sz="1800" dirty="0"/>
          </a:p>
        </p:txBody>
      </p:sp>
      <p:sp>
        <p:nvSpPr>
          <p:cNvPr id="7" name="Google Shape;677;p68">
            <a:extLst>
              <a:ext uri="{FF2B5EF4-FFF2-40B4-BE49-F238E27FC236}">
                <a16:creationId xmlns:a16="http://schemas.microsoft.com/office/drawing/2014/main" id="{8F7CC65E-A128-A310-AC76-497104C8A121}"/>
              </a:ext>
            </a:extLst>
          </p:cNvPr>
          <p:cNvSpPr/>
          <p:nvPr/>
        </p:nvSpPr>
        <p:spPr>
          <a:xfrm>
            <a:off x="305260" y="3823801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and Why is your company the best choice?</a:t>
            </a:r>
            <a:endParaRPr sz="1800" dirty="0"/>
          </a:p>
        </p:txBody>
      </p:sp>
      <p:sp>
        <p:nvSpPr>
          <p:cNvPr id="8" name="Google Shape;679;p68">
            <a:extLst>
              <a:ext uri="{FF2B5EF4-FFF2-40B4-BE49-F238E27FC236}">
                <a16:creationId xmlns:a16="http://schemas.microsoft.com/office/drawing/2014/main" id="{9C83BB67-A5D7-688C-F9BA-002462CBE175}"/>
              </a:ext>
            </a:extLst>
          </p:cNvPr>
          <p:cNvSpPr/>
          <p:nvPr/>
        </p:nvSpPr>
        <p:spPr>
          <a:xfrm>
            <a:off x="352540" y="4814370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What is it about your employees that give you the advantage over your competitors?</a:t>
            </a:r>
            <a:endParaRPr sz="1800" dirty="0"/>
          </a:p>
        </p:txBody>
      </p:sp>
      <p:sp>
        <p:nvSpPr>
          <p:cNvPr id="10" name="Google Shape;680;p68">
            <a:extLst>
              <a:ext uri="{FF2B5EF4-FFF2-40B4-BE49-F238E27FC236}">
                <a16:creationId xmlns:a16="http://schemas.microsoft.com/office/drawing/2014/main" id="{14E46671-0DF8-6B92-15D2-578314C23A14}"/>
              </a:ext>
            </a:extLst>
          </p:cNvPr>
          <p:cNvSpPr/>
          <p:nvPr/>
        </p:nvSpPr>
        <p:spPr>
          <a:xfrm>
            <a:off x="352540" y="5760787"/>
            <a:ext cx="4038600" cy="9144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sym typeface="Arial"/>
              </a:rPr>
              <a:t>How do you solve a unique problem for your customers?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522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87;p69" descr="Capabilities statements content in the differentiators section:&#10;Product: Added features, made with a special material, performance, special machinery or equipment to make product special, delivery of the product, professional expertise&#10;Service: Quality assurance, installation-special equipment, delivery of the service, certified specialist&#10;Cyber security DFARS compliant">
            <a:extLst>
              <a:ext uri="{FF2B5EF4-FFF2-40B4-BE49-F238E27FC236}">
                <a16:creationId xmlns:a16="http://schemas.microsoft.com/office/drawing/2014/main" id="{69B6BDBD-007B-98EB-1647-3CB085E07AA5}"/>
              </a:ext>
            </a:extLst>
          </p:cNvPr>
          <p:cNvGrpSpPr/>
          <p:nvPr/>
        </p:nvGrpSpPr>
        <p:grpSpPr>
          <a:xfrm>
            <a:off x="273511" y="2267371"/>
            <a:ext cx="8482988" cy="4058665"/>
            <a:chOff x="0" y="74960"/>
            <a:chExt cx="9335728" cy="5130000"/>
          </a:xfrm>
        </p:grpSpPr>
        <p:sp>
          <p:nvSpPr>
            <p:cNvPr id="9" name="Google Shape;688;p69">
              <a:extLst>
                <a:ext uri="{FF2B5EF4-FFF2-40B4-BE49-F238E27FC236}">
                  <a16:creationId xmlns:a16="http://schemas.microsoft.com/office/drawing/2014/main" id="{3E04AAE2-714D-8112-E3B9-6CE0EF0930C5}"/>
                </a:ext>
              </a:extLst>
            </p:cNvPr>
            <p:cNvSpPr/>
            <p:nvPr/>
          </p:nvSpPr>
          <p:spPr>
            <a:xfrm>
              <a:off x="0" y="749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;p69">
              <a:extLst>
                <a:ext uri="{FF2B5EF4-FFF2-40B4-BE49-F238E27FC236}">
                  <a16:creationId xmlns:a16="http://schemas.microsoft.com/office/drawing/2014/main" id="{C0E1267F-8A36-0AED-5F27-0335DFF99901}"/>
                </a:ext>
              </a:extLst>
            </p:cNvPr>
            <p:cNvSpPr txBox="1"/>
            <p:nvPr/>
          </p:nvSpPr>
          <p:spPr>
            <a:xfrm>
              <a:off x="34269" y="1092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Product</a:t>
              </a:r>
              <a:endParaRPr sz="3200" dirty="0"/>
            </a:p>
          </p:txBody>
        </p:sp>
        <p:sp>
          <p:nvSpPr>
            <p:cNvPr id="12" name="Google Shape;690;p69">
              <a:extLst>
                <a:ext uri="{FF2B5EF4-FFF2-40B4-BE49-F238E27FC236}">
                  <a16:creationId xmlns:a16="http://schemas.microsoft.com/office/drawing/2014/main" id="{890D2C80-8F33-DDFD-991A-6E8F992CEB6A}"/>
                </a:ext>
              </a:extLst>
            </p:cNvPr>
            <p:cNvSpPr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1;p69">
              <a:extLst>
                <a:ext uri="{FF2B5EF4-FFF2-40B4-BE49-F238E27FC236}">
                  <a16:creationId xmlns:a16="http://schemas.microsoft.com/office/drawing/2014/main" id="{C5567B15-5232-E8CC-A114-CD42AF1B888B}"/>
                </a:ext>
              </a:extLst>
            </p:cNvPr>
            <p:cNvSpPr txBox="1"/>
            <p:nvPr/>
          </p:nvSpPr>
          <p:spPr>
            <a:xfrm>
              <a:off x="0" y="776960"/>
              <a:ext cx="9335728" cy="22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Added features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Made with a special material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Performance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Special machinery or equipment to make product special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product</a:t>
              </a:r>
              <a:endParaRPr sz="16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Expertise</a:t>
              </a:r>
              <a:endParaRPr sz="1600" dirty="0"/>
            </a:p>
          </p:txBody>
        </p:sp>
        <p:sp>
          <p:nvSpPr>
            <p:cNvPr id="14" name="Google Shape;692;p69">
              <a:extLst>
                <a:ext uri="{FF2B5EF4-FFF2-40B4-BE49-F238E27FC236}">
                  <a16:creationId xmlns:a16="http://schemas.microsoft.com/office/drawing/2014/main" id="{AD8F0DCF-B3F5-A601-E63E-515AB978DAF5}"/>
                </a:ext>
              </a:extLst>
            </p:cNvPr>
            <p:cNvSpPr/>
            <p:nvPr/>
          </p:nvSpPr>
          <p:spPr>
            <a:xfrm>
              <a:off x="0" y="3012560"/>
              <a:ext cx="9335728" cy="702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3;p69">
              <a:extLst>
                <a:ext uri="{FF2B5EF4-FFF2-40B4-BE49-F238E27FC236}">
                  <a16:creationId xmlns:a16="http://schemas.microsoft.com/office/drawing/2014/main" id="{05A2E10D-75BE-2889-A490-726658DDDC4A}"/>
                </a:ext>
              </a:extLst>
            </p:cNvPr>
            <p:cNvSpPr txBox="1"/>
            <p:nvPr/>
          </p:nvSpPr>
          <p:spPr>
            <a:xfrm>
              <a:off x="34269" y="3046829"/>
              <a:ext cx="9267190" cy="6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</a:t>
              </a:r>
              <a:endParaRPr/>
            </a:p>
          </p:txBody>
        </p:sp>
        <p:sp>
          <p:nvSpPr>
            <p:cNvPr id="16" name="Google Shape;694;p69">
              <a:extLst>
                <a:ext uri="{FF2B5EF4-FFF2-40B4-BE49-F238E27FC236}">
                  <a16:creationId xmlns:a16="http://schemas.microsoft.com/office/drawing/2014/main" id="{5022F74F-AF87-9C55-6277-550D0428A368}"/>
                </a:ext>
              </a:extLst>
            </p:cNvPr>
            <p:cNvSpPr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;p69">
              <a:extLst>
                <a:ext uri="{FF2B5EF4-FFF2-40B4-BE49-F238E27FC236}">
                  <a16:creationId xmlns:a16="http://schemas.microsoft.com/office/drawing/2014/main" id="{D4FF74DC-04A7-F9EB-8885-A39058050914}"/>
                </a:ext>
              </a:extLst>
            </p:cNvPr>
            <p:cNvSpPr txBox="1"/>
            <p:nvPr/>
          </p:nvSpPr>
          <p:spPr>
            <a:xfrm>
              <a:off x="0" y="3714560"/>
              <a:ext cx="9335728" cy="149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6400" tIns="38100" rIns="213350" bIns="3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Quality Assurance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Installation – special equipment 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Delivery of the service</a:t>
              </a:r>
              <a:endParaRPr sz="1800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6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Certified Specialist </a:t>
              </a:r>
              <a:endParaRPr sz="1800" dirty="0"/>
            </a:p>
          </p:txBody>
        </p:sp>
      </p:grpSp>
      <p:sp>
        <p:nvSpPr>
          <p:cNvPr id="18" name="Google Shape;696;p69">
            <a:extLst>
              <a:ext uri="{FF2B5EF4-FFF2-40B4-BE49-F238E27FC236}">
                <a16:creationId xmlns:a16="http://schemas.microsoft.com/office/drawing/2014/main" id="{EA8C0508-F351-9DAF-2BBE-B60D8C02A074}"/>
              </a:ext>
            </a:extLst>
          </p:cNvPr>
          <p:cNvSpPr/>
          <p:nvPr/>
        </p:nvSpPr>
        <p:spPr>
          <a:xfrm>
            <a:off x="4515005" y="3491863"/>
            <a:ext cx="5389159" cy="3255823"/>
          </a:xfrm>
          <a:prstGeom prst="irregularSeal2">
            <a:avLst/>
          </a:prstGeom>
          <a:solidFill>
            <a:srgbClr val="FFC000"/>
          </a:solidFill>
          <a:ln w="349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CYBER SECURITY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DFARS COMPLIANT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3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04;p70">
            <a:extLst>
              <a:ext uri="{FF2B5EF4-FFF2-40B4-BE49-F238E27FC236}">
                <a16:creationId xmlns:a16="http://schemas.microsoft.com/office/drawing/2014/main" id="{CCF06CAF-26FF-E336-61D3-0A1920A84EAD}"/>
              </a:ext>
            </a:extLst>
          </p:cNvPr>
          <p:cNvSpPr txBox="1"/>
          <p:nvPr/>
        </p:nvSpPr>
        <p:spPr>
          <a:xfrm>
            <a:off x="3016155" y="2272230"/>
            <a:ext cx="6127845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examples of what can make your company different:</a:t>
            </a:r>
            <a:endParaRPr dirty="0"/>
          </a:p>
        </p:txBody>
      </p:sp>
      <p:sp>
        <p:nvSpPr>
          <p:cNvPr id="3" name="Google Shape;705;p70">
            <a:extLst>
              <a:ext uri="{FF2B5EF4-FFF2-40B4-BE49-F238E27FC236}">
                <a16:creationId xmlns:a16="http://schemas.microsoft.com/office/drawing/2014/main" id="{4C6B6E95-FED5-2C87-C4AD-B31D77E9D034}"/>
              </a:ext>
            </a:extLst>
          </p:cNvPr>
          <p:cNvSpPr txBox="1"/>
          <p:nvPr/>
        </p:nvSpPr>
        <p:spPr>
          <a:xfrm>
            <a:off x="3016155" y="3185926"/>
            <a:ext cx="524074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Experience</a:t>
            </a:r>
            <a:endParaRPr dirty="0"/>
          </a:p>
        </p:txBody>
      </p:sp>
      <p:sp>
        <p:nvSpPr>
          <p:cNvPr id="4" name="Google Shape;707;p70">
            <a:extLst>
              <a:ext uri="{FF2B5EF4-FFF2-40B4-BE49-F238E27FC236}">
                <a16:creationId xmlns:a16="http://schemas.microsoft.com/office/drawing/2014/main" id="{7CBE5DC4-BE95-7633-7680-F8F4A0BC00BE}"/>
              </a:ext>
            </a:extLst>
          </p:cNvPr>
          <p:cNvSpPr txBox="1"/>
          <p:nvPr/>
        </p:nvSpPr>
        <p:spPr>
          <a:xfrm>
            <a:off x="3623480" y="5732688"/>
            <a:ext cx="4913194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these relate to the targeted Agency, Prime or Team?</a:t>
            </a:r>
            <a:endParaRPr/>
          </a:p>
        </p:txBody>
      </p:sp>
      <p:pic>
        <p:nvPicPr>
          <p:cNvPr id="6" name="Google Shape;706;p70" descr="Quote from Luciano Miguel Contento: &quot;Being different is being remembered.&quot;">
            <a:extLst>
              <a:ext uri="{FF2B5EF4-FFF2-40B4-BE49-F238E27FC236}">
                <a16:creationId xmlns:a16="http://schemas.microsoft.com/office/drawing/2014/main" id="{5279D65F-F667-2AD4-2338-EA2A8B8420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63" y="3474094"/>
            <a:ext cx="2943201" cy="2231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25;p71">
            <a:extLst>
              <a:ext uri="{FF2B5EF4-FFF2-40B4-BE49-F238E27FC236}">
                <a16:creationId xmlns:a16="http://schemas.microsoft.com/office/drawing/2014/main" id="{CD56EB1B-4EE6-4E14-81AF-0F90546CEF06}"/>
              </a:ext>
            </a:extLst>
          </p:cNvPr>
          <p:cNvSpPr txBox="1"/>
          <p:nvPr/>
        </p:nvSpPr>
        <p:spPr>
          <a:xfrm>
            <a:off x="77119" y="2272230"/>
            <a:ext cx="92114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must meet three important principles:</a:t>
            </a:r>
            <a:endParaRPr dirty="0"/>
          </a:p>
        </p:txBody>
      </p:sp>
      <p:grpSp>
        <p:nvGrpSpPr>
          <p:cNvPr id="7" name="Google Shape;714;p71" descr="Capabilities Statements Content differentiators section:&#10;It must be true information&#10;It must be important to potential clients&#10;It must be provable">
            <a:extLst>
              <a:ext uri="{FF2B5EF4-FFF2-40B4-BE49-F238E27FC236}">
                <a16:creationId xmlns:a16="http://schemas.microsoft.com/office/drawing/2014/main" id="{F2B095A8-427A-FC0A-1FA4-BA5561240A79}"/>
              </a:ext>
            </a:extLst>
          </p:cNvPr>
          <p:cNvGrpSpPr/>
          <p:nvPr/>
        </p:nvGrpSpPr>
        <p:grpSpPr>
          <a:xfrm>
            <a:off x="514396" y="2922361"/>
            <a:ext cx="7886700" cy="3508956"/>
            <a:chOff x="658491" y="541866"/>
            <a:chExt cx="9014529" cy="4334933"/>
          </a:xfrm>
        </p:grpSpPr>
        <p:sp>
          <p:nvSpPr>
            <p:cNvPr id="9" name="Google Shape;716;p71">
              <a:extLst>
                <a:ext uri="{FF2B5EF4-FFF2-40B4-BE49-F238E27FC236}">
                  <a16:creationId xmlns:a16="http://schemas.microsoft.com/office/drawing/2014/main" id="{7EA57A39-264F-F130-262B-9E0D635AD9E2}"/>
                </a:ext>
              </a:extLst>
            </p:cNvPr>
            <p:cNvSpPr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17;p71">
              <a:extLst>
                <a:ext uri="{FF2B5EF4-FFF2-40B4-BE49-F238E27FC236}">
                  <a16:creationId xmlns:a16="http://schemas.microsoft.com/office/drawing/2014/main" id="{6B4ED9DB-133F-F249-9C6B-75DF4F4EA50F}"/>
                </a:ext>
              </a:extLst>
            </p:cNvPr>
            <p:cNvSpPr txBox="1"/>
            <p:nvPr/>
          </p:nvSpPr>
          <p:spPr>
            <a:xfrm>
              <a:off x="752110" y="5418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true information</a:t>
              </a:r>
              <a:endParaRPr sz="3200" dirty="0"/>
            </a:p>
          </p:txBody>
        </p:sp>
        <p:sp>
          <p:nvSpPr>
            <p:cNvPr id="12" name="Google Shape;719;p71">
              <a:extLst>
                <a:ext uri="{FF2B5EF4-FFF2-40B4-BE49-F238E27FC236}">
                  <a16:creationId xmlns:a16="http://schemas.microsoft.com/office/drawing/2014/main" id="{67B02734-8E9B-587C-7BD7-E337A39503AD}"/>
                </a:ext>
              </a:extLst>
            </p:cNvPr>
            <p:cNvSpPr/>
            <p:nvPr/>
          </p:nvSpPr>
          <p:spPr>
            <a:xfrm>
              <a:off x="1146048" y="2167466"/>
              <a:ext cx="8526972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71">
              <a:extLst>
                <a:ext uri="{FF2B5EF4-FFF2-40B4-BE49-F238E27FC236}">
                  <a16:creationId xmlns:a16="http://schemas.microsoft.com/office/drawing/2014/main" id="{39C04A2F-9EDE-A0EB-4271-1241551A7188}"/>
                </a:ext>
              </a:extLst>
            </p:cNvPr>
            <p:cNvSpPr txBox="1"/>
            <p:nvPr/>
          </p:nvSpPr>
          <p:spPr>
            <a:xfrm>
              <a:off x="658491" y="2172973"/>
              <a:ext cx="8526972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important to potential clients</a:t>
              </a:r>
              <a:endParaRPr sz="3200" dirty="0"/>
            </a:p>
          </p:txBody>
        </p:sp>
        <p:sp>
          <p:nvSpPr>
            <p:cNvPr id="15" name="Google Shape;722;p71">
              <a:extLst>
                <a:ext uri="{FF2B5EF4-FFF2-40B4-BE49-F238E27FC236}">
                  <a16:creationId xmlns:a16="http://schemas.microsoft.com/office/drawing/2014/main" id="{F7719360-924D-8344-E9BD-0CDD44E63BD9}"/>
                </a:ext>
              </a:extLst>
            </p:cNvPr>
            <p:cNvSpPr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gradFill>
              <a:gsLst>
                <a:gs pos="0">
                  <a:srgbClr val="4B618B"/>
                </a:gs>
                <a:gs pos="50000">
                  <a:srgbClr val="174781"/>
                </a:gs>
                <a:gs pos="100000">
                  <a:srgbClr val="0F3F7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23;p71">
              <a:extLst>
                <a:ext uri="{FF2B5EF4-FFF2-40B4-BE49-F238E27FC236}">
                  <a16:creationId xmlns:a16="http://schemas.microsoft.com/office/drawing/2014/main" id="{D1F82060-02FD-B73A-E7B4-7A90524B28DB}"/>
                </a:ext>
              </a:extLst>
            </p:cNvPr>
            <p:cNvSpPr txBox="1"/>
            <p:nvPr/>
          </p:nvSpPr>
          <p:spPr>
            <a:xfrm>
              <a:off x="752110" y="3793066"/>
              <a:ext cx="8920909" cy="1083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0200" tIns="86350" rIns="86350" bIns="86350" anchor="ctr" anchorCtr="0">
              <a:noAutofit/>
            </a:bodyPr>
            <a:lstStyle/>
            <a:p>
              <a:pPr marL="457200" marR="0" lvl="0" indent="-457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must be provable </a:t>
              </a:r>
              <a:endParaRPr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87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2" name="Google Shape;732;p72">
            <a:extLst>
              <a:ext uri="{FF2B5EF4-FFF2-40B4-BE49-F238E27FC236}">
                <a16:creationId xmlns:a16="http://schemas.microsoft.com/office/drawing/2014/main" id="{D279A15B-7C45-550A-712E-9E7414738757}"/>
              </a:ext>
            </a:extLst>
          </p:cNvPr>
          <p:cNvSpPr txBox="1"/>
          <p:nvPr/>
        </p:nvSpPr>
        <p:spPr>
          <a:xfrm>
            <a:off x="408039" y="2272230"/>
            <a:ext cx="766916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Differentiators are NOT: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Socioeconomic certifications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Vague Statements or words – such as Best in class or World Class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of experience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33;p72" descr="Best in Class trophy">
            <a:extLst>
              <a:ext uri="{FF2B5EF4-FFF2-40B4-BE49-F238E27FC236}">
                <a16:creationId xmlns:a16="http://schemas.microsoft.com/office/drawing/2014/main" id="{584EBD84-C202-39AB-6FB5-43AB000583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4173" y="3750004"/>
            <a:ext cx="2944729" cy="2925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735;p72" descr="Red line">
            <a:extLst>
              <a:ext uri="{FF2B5EF4-FFF2-40B4-BE49-F238E27FC236}">
                <a16:creationId xmlns:a16="http://schemas.microsoft.com/office/drawing/2014/main" id="{015F39E4-18BA-0029-F674-39BEE2F259FE}"/>
              </a:ext>
            </a:extLst>
          </p:cNvPr>
          <p:cNvCxnSpPr/>
          <p:nvPr/>
        </p:nvCxnSpPr>
        <p:spPr>
          <a:xfrm>
            <a:off x="5827066" y="4153151"/>
            <a:ext cx="2419800" cy="2203200"/>
          </a:xfrm>
          <a:prstGeom prst="straightConnector1">
            <a:avLst/>
          </a:prstGeom>
          <a:noFill/>
          <a:ln w="142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" name="Google Shape;734;p72" descr="Red circle">
            <a:extLst>
              <a:ext uri="{FF2B5EF4-FFF2-40B4-BE49-F238E27FC236}">
                <a16:creationId xmlns:a16="http://schemas.microsoft.com/office/drawing/2014/main" id="{7DA1D4F2-369D-E3C5-B34E-6319D8EBFC23}"/>
              </a:ext>
            </a:extLst>
          </p:cNvPr>
          <p:cNvSpPr/>
          <p:nvPr/>
        </p:nvSpPr>
        <p:spPr>
          <a:xfrm>
            <a:off x="5317736" y="3611038"/>
            <a:ext cx="3450498" cy="3279913"/>
          </a:xfrm>
          <a:prstGeom prst="ellipse">
            <a:avLst/>
          </a:prstGeom>
          <a:noFill/>
          <a:ln w="136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024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666;p67">
            <a:extLst>
              <a:ext uri="{FF2B5EF4-FFF2-40B4-BE49-F238E27FC236}">
                <a16:creationId xmlns:a16="http://schemas.microsoft.com/office/drawing/2014/main" id="{BADC095C-5FB7-2325-D141-87695F1E7B0F}"/>
              </a:ext>
            </a:extLst>
          </p:cNvPr>
          <p:cNvSpPr/>
          <p:nvPr/>
        </p:nvSpPr>
        <p:spPr>
          <a:xfrm>
            <a:off x="270200" y="1459519"/>
            <a:ext cx="4343957" cy="685800"/>
          </a:xfrm>
          <a:prstGeom prst="rect">
            <a:avLst/>
          </a:prstGeom>
          <a:solidFill>
            <a:srgbClr val="00B050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DIFFERENTIATORS SECTION</a:t>
            </a:r>
            <a:endParaRPr dirty="0"/>
          </a:p>
        </p:txBody>
      </p:sp>
      <p:sp>
        <p:nvSpPr>
          <p:cNvPr id="5" name="Google Shape;741;p73">
            <a:extLst>
              <a:ext uri="{FF2B5EF4-FFF2-40B4-BE49-F238E27FC236}">
                <a16:creationId xmlns:a16="http://schemas.microsoft.com/office/drawing/2014/main" id="{B33614DC-1C27-A022-5EE1-FD63C01490F4}"/>
              </a:ext>
            </a:extLst>
          </p:cNvPr>
          <p:cNvSpPr txBox="1"/>
          <p:nvPr/>
        </p:nvSpPr>
        <p:spPr>
          <a:xfrm>
            <a:off x="345634" y="2178028"/>
            <a:ext cx="19789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endParaRPr dirty="0"/>
          </a:p>
        </p:txBody>
      </p:sp>
      <p:sp>
        <p:nvSpPr>
          <p:cNvPr id="7" name="Google Shape;743;p73">
            <a:extLst>
              <a:ext uri="{FF2B5EF4-FFF2-40B4-BE49-F238E27FC236}">
                <a16:creationId xmlns:a16="http://schemas.microsoft.com/office/drawing/2014/main" id="{F255B894-51C3-5A82-7498-1E3F59E3F68B}"/>
              </a:ext>
            </a:extLst>
          </p:cNvPr>
          <p:cNvSpPr txBox="1"/>
          <p:nvPr/>
        </p:nvSpPr>
        <p:spPr>
          <a:xfrm>
            <a:off x="345634" y="2523503"/>
            <a:ext cx="8169716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company has the largest painting and media blasting booths in the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Northeast Region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paint booth is 20’ wide x 55’ long and 14’ tall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media blasting booth is 20’ wide x 70’ long x 16’ tall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Bottom line – We can sandblast and paint anything that can be transported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44;p73">
            <a:extLst>
              <a:ext uri="{FF2B5EF4-FFF2-40B4-BE49-F238E27FC236}">
                <a16:creationId xmlns:a16="http://schemas.microsoft.com/office/drawing/2014/main" id="{E5EA356D-A717-758C-F9D8-2B4BBCBD9C6F}"/>
              </a:ext>
            </a:extLst>
          </p:cNvPr>
          <p:cNvSpPr txBox="1"/>
          <p:nvPr/>
        </p:nvSpPr>
        <p:spPr>
          <a:xfrm>
            <a:off x="3098041" y="4702685"/>
            <a:ext cx="6045959" cy="2031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this information must be provable; so when you are meeting face to face with the Government or a Prime, make sure you can back this information up.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Hard for your competitor to copy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your company’s key internal strengths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01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701238" y="454232"/>
            <a:ext cx="77724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Overview</a:t>
            </a: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 descr="To people shaking hands with graph documents on a table."/>
          <p:cNvSpPr txBox="1"/>
          <p:nvPr/>
        </p:nvSpPr>
        <p:spPr>
          <a:xfrm>
            <a:off x="-1" y="1472540"/>
            <a:ext cx="5100600" cy="5385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4560123" y="1436915"/>
            <a:ext cx="4584000" cy="54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GSA’s mission is to deliver value and savings in real estate, acquisition, technology and other mission support services across the Federal government.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GSA is the Federal government’s procurement expert, helping other agencies acquire space, products, and services needed from commercial sources.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Public Buildings Service, (PBS), provides real estate space, architecture, interior design, and construction to Federal agencies.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Federal Acquisition Service (FAS) delivers a vast number of commercial goods and services, at the best value, across government.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327" y="3581495"/>
            <a:ext cx="640200" cy="640200"/>
          </a:xfrm>
          <a:prstGeom prst="ellipse">
            <a:avLst/>
          </a:prstGeom>
          <a:solidFill>
            <a:srgbClr val="A5A5A5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64" y="4598455"/>
            <a:ext cx="640200" cy="6402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2564555"/>
            <a:ext cx="640200" cy="640200"/>
          </a:xfrm>
          <a:prstGeom prst="ellipse">
            <a:avLst/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8402" y="1574864"/>
            <a:ext cx="640200" cy="640200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922295" y="2534823"/>
            <a:ext cx="1279559" cy="461108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3" name="Google Shape;753;p74">
            <a:extLst>
              <a:ext uri="{FF2B5EF4-FFF2-40B4-BE49-F238E27FC236}">
                <a16:creationId xmlns:a16="http://schemas.microsoft.com/office/drawing/2014/main" id="{7036B159-8BDF-08E4-308A-8B44EDAAA68B}"/>
              </a:ext>
            </a:extLst>
          </p:cNvPr>
          <p:cNvSpPr txBox="1"/>
          <p:nvPr/>
        </p:nvSpPr>
        <p:spPr>
          <a:xfrm>
            <a:off x="201310" y="2761437"/>
            <a:ext cx="4095576" cy="3170058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Provide three or four agencies or customers you have done business with, starting with those as similar to your target agency as possible.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sym typeface="Arial"/>
              </a:rPr>
              <a:t>If you haven’t done other federal work, provide state or local government or commercial references.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8220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52;p74">
            <a:extLst>
              <a:ext uri="{FF2B5EF4-FFF2-40B4-BE49-F238E27FC236}">
                <a16:creationId xmlns:a16="http://schemas.microsoft.com/office/drawing/2014/main" id="{3045473F-94A8-4E96-77BE-D3975A2858B3}"/>
              </a:ext>
            </a:extLst>
          </p:cNvPr>
          <p:cNvSpPr/>
          <p:nvPr/>
        </p:nvSpPr>
        <p:spPr>
          <a:xfrm>
            <a:off x="77119" y="1464141"/>
            <a:ext cx="4095576" cy="107068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</a:t>
            </a:r>
            <a:endParaRPr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 sz="2400" dirty="0"/>
          </a:p>
        </p:txBody>
      </p:sp>
      <p:sp>
        <p:nvSpPr>
          <p:cNvPr id="4" name="Google Shape;760;p75">
            <a:extLst>
              <a:ext uri="{FF2B5EF4-FFF2-40B4-BE49-F238E27FC236}">
                <a16:creationId xmlns:a16="http://schemas.microsoft.com/office/drawing/2014/main" id="{E754E9E1-2451-BFFD-4926-9BBC8698FF83}"/>
              </a:ext>
            </a:extLst>
          </p:cNvPr>
          <p:cNvSpPr txBox="1"/>
          <p:nvPr/>
        </p:nvSpPr>
        <p:spPr>
          <a:xfrm>
            <a:off x="366379" y="2657112"/>
            <a:ext cx="8609179" cy="3970277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Begin by listing past customers for whom your business has done similar work.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Prioritize starting with the related agency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 all federal or other government work and finally to commercial contracts. 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the past projects do not relate to the targeted agency's needs,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list them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Ideally, include specific contact information for each that may be used for immediate references. </a:t>
            </a:r>
            <a:r>
              <a:rPr lang="en-US" sz="18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(May not always be permitted to use – check with the contact first)</a:t>
            </a:r>
            <a:endParaRPr sz="1800"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name, title, email and phone number.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729284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down&#10;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3705726" y="2537550"/>
            <a:ext cx="1720516" cy="2082576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768;p76">
            <a:extLst>
              <a:ext uri="{FF2B5EF4-FFF2-40B4-BE49-F238E27FC236}">
                <a16:creationId xmlns:a16="http://schemas.microsoft.com/office/drawing/2014/main" id="{B67C682A-D204-6217-94CC-B650D2681CE6}"/>
              </a:ext>
            </a:extLst>
          </p:cNvPr>
          <p:cNvSpPr/>
          <p:nvPr/>
        </p:nvSpPr>
        <p:spPr>
          <a:xfrm>
            <a:off x="168442" y="1586429"/>
            <a:ext cx="3662523" cy="913979"/>
          </a:xfrm>
          <a:prstGeom prst="rect">
            <a:avLst/>
          </a:prstGeom>
          <a:solidFill>
            <a:srgbClr val="E36C09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Company Data</a:t>
            </a:r>
            <a:endParaRPr sz="2400" dirty="0"/>
          </a:p>
        </p:txBody>
      </p:sp>
      <p:sp>
        <p:nvSpPr>
          <p:cNvPr id="5" name="Google Shape;769;p76">
            <a:extLst>
              <a:ext uri="{FF2B5EF4-FFF2-40B4-BE49-F238E27FC236}">
                <a16:creationId xmlns:a16="http://schemas.microsoft.com/office/drawing/2014/main" id="{18888F19-83F7-9CFD-A612-EEAD817E6C5B}"/>
              </a:ext>
            </a:extLst>
          </p:cNvPr>
          <p:cNvSpPr txBox="1"/>
          <p:nvPr/>
        </p:nvSpPr>
        <p:spPr>
          <a:xfrm>
            <a:off x="168442" y="2821318"/>
            <a:ext cx="366252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data (also called “corporate data” or “business information”)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sentence or two describing your company’s: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of your firm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stability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employees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Teams </a:t>
            </a:r>
            <a:endParaRPr sz="20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Geographic area you serve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1957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630;p64" descr="sample capability statement">
            <a:extLst>
              <a:ext uri="{FF2B5EF4-FFF2-40B4-BE49-F238E27FC236}">
                <a16:creationId xmlns:a16="http://schemas.microsoft.com/office/drawing/2014/main" id="{CE2DDE14-D127-901B-EB6F-599A6CAD50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076" y="1480001"/>
            <a:ext cx="4722924" cy="524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632;p64" descr="red arrow pointing to sample capability statement List of Pertinent Codes section">
            <a:extLst>
              <a:ext uri="{FF2B5EF4-FFF2-40B4-BE49-F238E27FC236}">
                <a16:creationId xmlns:a16="http://schemas.microsoft.com/office/drawing/2014/main" id="{94A9AB01-9ABE-CE1D-8B74-5C869CF3411B}"/>
              </a:ext>
            </a:extLst>
          </p:cNvPr>
          <p:cNvCxnSpPr>
            <a:cxnSpLocks/>
          </p:cNvCxnSpPr>
          <p:nvPr/>
        </p:nvCxnSpPr>
        <p:spPr>
          <a:xfrm>
            <a:off x="4201764" y="2018150"/>
            <a:ext cx="3284886" cy="2481661"/>
          </a:xfrm>
          <a:prstGeom prst="straightConnector1">
            <a:avLst/>
          </a:prstGeom>
          <a:noFill/>
          <a:ln w="41275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3" name="Google Shape;779;p77">
            <a:extLst>
              <a:ext uri="{FF2B5EF4-FFF2-40B4-BE49-F238E27FC236}">
                <a16:creationId xmlns:a16="http://schemas.microsoft.com/office/drawing/2014/main" id="{CADBDD8E-B8D7-386C-638E-A5421B21762F}"/>
              </a:ext>
            </a:extLst>
          </p:cNvPr>
          <p:cNvSpPr/>
          <p:nvPr/>
        </p:nvSpPr>
        <p:spPr>
          <a:xfrm>
            <a:off x="329688" y="2372552"/>
            <a:ext cx="4091388" cy="3983800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None/>
            </a:pPr>
            <a:r>
              <a:rPr lang="en-US" sz="1800" b="1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List of Specific Pertinent Codes &amp; Data:</a:t>
            </a:r>
            <a:endParaRPr sz="1800" dirty="0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Unique Entity Identifier (UEI)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CAGE Code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NAICS - (fewer than 15)</a:t>
            </a:r>
            <a:endParaRPr lang="en-US" sz="1800" dirty="0"/>
          </a:p>
          <a:p>
            <a:pPr marL="285750" indent="-285750"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Product Service Codes or Federal Supply Class (PSC &amp; FSC)</a:t>
            </a:r>
            <a:endParaRPr lang="en-US"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Socio-economic certifications: 8(a), </a:t>
            </a:r>
            <a:r>
              <a:rPr lang="en-US" sz="1800" dirty="0" err="1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HUBzone</a:t>
            </a: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, SDVOB/VOSB, WOSB etc.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Accept Credit and Purchase Cards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GSA Schedule Contract Numbers 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federal contract vehicles</a:t>
            </a:r>
            <a:endParaRPr sz="18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Pertinent teaming agreements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42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471500" y="597155"/>
            <a:ext cx="6605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 Content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778;p77">
            <a:extLst>
              <a:ext uri="{FF2B5EF4-FFF2-40B4-BE49-F238E27FC236}">
                <a16:creationId xmlns:a16="http://schemas.microsoft.com/office/drawing/2014/main" id="{746EFB7B-2FD8-3418-3037-7C62828605CA}"/>
              </a:ext>
            </a:extLst>
          </p:cNvPr>
          <p:cNvSpPr/>
          <p:nvPr/>
        </p:nvSpPr>
        <p:spPr>
          <a:xfrm>
            <a:off x="329688" y="1480001"/>
            <a:ext cx="3838820" cy="832568"/>
          </a:xfrm>
          <a:prstGeom prst="rect">
            <a:avLst/>
          </a:prstGeom>
          <a:solidFill>
            <a:srgbClr val="31859B"/>
          </a:solidFill>
          <a:ln w="34925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List of Pertinent Codes &amp; Data</a:t>
            </a:r>
            <a:endParaRPr sz="2400" dirty="0"/>
          </a:p>
        </p:txBody>
      </p:sp>
      <p:sp>
        <p:nvSpPr>
          <p:cNvPr id="4" name="Google Shape;790;p78">
            <a:extLst>
              <a:ext uri="{FF2B5EF4-FFF2-40B4-BE49-F238E27FC236}">
                <a16:creationId xmlns:a16="http://schemas.microsoft.com/office/drawing/2014/main" id="{96D262E2-C2FC-81F6-9828-EA4975530DE6}"/>
              </a:ext>
            </a:extLst>
          </p:cNvPr>
          <p:cNvSpPr txBox="1"/>
          <p:nvPr/>
        </p:nvSpPr>
        <p:spPr>
          <a:xfrm>
            <a:off x="329688" y="2531219"/>
            <a:ext cx="8525554" cy="4616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Never put highly sensitive information on this document</a:t>
            </a:r>
            <a:endParaRPr sz="2400" dirty="0"/>
          </a:p>
        </p:txBody>
      </p:sp>
      <p:sp>
        <p:nvSpPr>
          <p:cNvPr id="5" name="Google Shape;789;p78">
            <a:extLst>
              <a:ext uri="{FF2B5EF4-FFF2-40B4-BE49-F238E27FC236}">
                <a16:creationId xmlns:a16="http://schemas.microsoft.com/office/drawing/2014/main" id="{421354CE-C776-361A-46DD-EFC9288B664D}"/>
              </a:ext>
            </a:extLst>
          </p:cNvPr>
          <p:cNvSpPr txBox="1"/>
          <p:nvPr/>
        </p:nvSpPr>
        <p:spPr>
          <a:xfrm>
            <a:off x="180474" y="2999582"/>
            <a:ext cx="896352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 Employer Identification Number (FEIN</a:t>
            </a:r>
            <a:r>
              <a:rPr lang="en-US" sz="2800" b="1" dirty="0">
                <a:solidFill>
                  <a:schemeClr val="dk1"/>
                </a:solidFill>
              </a:rPr>
              <a:t>)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</a:rPr>
              <a:t>Employer Identification Number (EIN)</a:t>
            </a:r>
          </a:p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Security Number</a:t>
            </a:r>
            <a:endParaRPr sz="2800" dirty="0"/>
          </a:p>
        </p:txBody>
      </p:sp>
      <p:pic>
        <p:nvPicPr>
          <p:cNvPr id="6" name="Google Shape;791;p78" descr="Be careful think before you act">
            <a:extLst>
              <a:ext uri="{FF2B5EF4-FFF2-40B4-BE49-F238E27FC236}">
                <a16:creationId xmlns:a16="http://schemas.microsoft.com/office/drawing/2014/main" id="{18503CCF-03A6-8F32-9E1D-3E167CF93D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0135"/>
          <a:stretch/>
        </p:blipFill>
        <p:spPr>
          <a:xfrm>
            <a:off x="5008974" y="4025836"/>
            <a:ext cx="4057907" cy="26438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820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154983" y="1650061"/>
            <a:ext cx="8758511" cy="355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" indent="0" algn="ctr">
              <a:buNone/>
            </a:pP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indent="0" algn="ctr">
              <a:buNone/>
            </a:pPr>
            <a:endParaRPr lang="en-US" sz="2800" dirty="0"/>
          </a:p>
          <a:p>
            <a:pPr marL="25400" indent="0" algn="ctr">
              <a:buNone/>
            </a:pPr>
            <a:r>
              <a:rPr lang="en-US" sz="6000" b="0" i="0" u="none" strike="noStrike" cap="none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  <a:sym typeface="Calibri"/>
              </a:rPr>
              <a:t>DESI</a:t>
            </a:r>
            <a:r>
              <a:rPr lang="en-US" sz="6000" dirty="0">
                <a:solidFill>
                  <a:srgbClr val="0000CC"/>
                </a:solidFill>
                <a:latin typeface="Arial Black" panose="020B0A04020102020204" pitchFamily="34" charset="0"/>
                <a:cs typeface="Aldhabi" panose="020F0502020204030204" pitchFamily="2" charset="-78"/>
              </a:rPr>
              <a:t>GNING ELEMENTS</a:t>
            </a:r>
            <a:endParaRPr sz="6000" b="0" i="0" u="none" strike="noStrike" cap="none" dirty="0">
              <a:solidFill>
                <a:srgbClr val="0000CC"/>
              </a:solidFill>
              <a:latin typeface="Arial Black" panose="020B0A04020102020204" pitchFamily="34" charset="0"/>
              <a:cs typeface="Aldhabi" panose="020F0502020204030204" pitchFamily="2" charset="-78"/>
              <a:sym typeface="Calibri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473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04;p80">
            <a:extLst>
              <a:ext uri="{FF2B5EF4-FFF2-40B4-BE49-F238E27FC236}">
                <a16:creationId xmlns:a16="http://schemas.microsoft.com/office/drawing/2014/main" id="{0FC6997B-EF92-B2E8-2238-DD19C90D65EF}"/>
              </a:ext>
            </a:extLst>
          </p:cNvPr>
          <p:cNvSpPr/>
          <p:nvPr/>
        </p:nvSpPr>
        <p:spPr>
          <a:xfrm>
            <a:off x="242536" y="1431063"/>
            <a:ext cx="8758511" cy="90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3 Important Tips When Tailoring Your Capability Statement</a:t>
            </a:r>
            <a:endParaRPr sz="3600" dirty="0"/>
          </a:p>
        </p:txBody>
      </p:sp>
      <p:grpSp>
        <p:nvGrpSpPr>
          <p:cNvPr id="3" name="Google Shape;805;p80" descr="3 important tips when tailoring your capability statement: use the government's language, past performance is relevant, differentiators match needs">
            <a:extLst>
              <a:ext uri="{FF2B5EF4-FFF2-40B4-BE49-F238E27FC236}">
                <a16:creationId xmlns:a16="http://schemas.microsoft.com/office/drawing/2014/main" id="{E2CEAC6E-BFCA-9FE3-7F96-418AFC8AE0DB}"/>
              </a:ext>
            </a:extLst>
          </p:cNvPr>
          <p:cNvGrpSpPr/>
          <p:nvPr/>
        </p:nvGrpSpPr>
        <p:grpSpPr>
          <a:xfrm>
            <a:off x="1189822" y="2902844"/>
            <a:ext cx="7593232" cy="3789720"/>
            <a:chOff x="0" y="63686"/>
            <a:chExt cx="8647043" cy="3789720"/>
          </a:xfrm>
        </p:grpSpPr>
        <p:sp>
          <p:nvSpPr>
            <p:cNvPr id="4" name="Google Shape;806;p80">
              <a:extLst>
                <a:ext uri="{FF2B5EF4-FFF2-40B4-BE49-F238E27FC236}">
                  <a16:creationId xmlns:a16="http://schemas.microsoft.com/office/drawing/2014/main" id="{07AA20BF-EC01-610B-3C46-8AB649314715}"/>
                </a:ext>
              </a:extLst>
            </p:cNvPr>
            <p:cNvSpPr/>
            <p:nvPr/>
          </p:nvSpPr>
          <p:spPr>
            <a:xfrm>
              <a:off x="0" y="47525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7;p80">
              <a:extLst>
                <a:ext uri="{FF2B5EF4-FFF2-40B4-BE49-F238E27FC236}">
                  <a16:creationId xmlns:a16="http://schemas.microsoft.com/office/drawing/2014/main" id="{511F4748-B806-21A8-DC99-0030D5A54D48}"/>
                </a:ext>
              </a:extLst>
            </p:cNvPr>
            <p:cNvSpPr/>
            <p:nvPr/>
          </p:nvSpPr>
          <p:spPr>
            <a:xfrm>
              <a:off x="432352" y="6368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66866"/>
                </a:gs>
                <a:gs pos="50000">
                  <a:srgbClr val="C34A47"/>
                </a:gs>
                <a:gs pos="100000">
                  <a:srgbClr val="B23C3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08;p80">
              <a:extLst>
                <a:ext uri="{FF2B5EF4-FFF2-40B4-BE49-F238E27FC236}">
                  <a16:creationId xmlns:a16="http://schemas.microsoft.com/office/drawing/2014/main" id="{7103B6FE-DF8D-4D7D-5320-F6017C66062B}"/>
                </a:ext>
              </a:extLst>
            </p:cNvPr>
            <p:cNvSpPr txBox="1"/>
            <p:nvPr/>
          </p:nvSpPr>
          <p:spPr>
            <a:xfrm>
              <a:off x="474142" y="10547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Use the government’s language</a:t>
              </a:r>
              <a:endParaRPr/>
            </a:p>
          </p:txBody>
        </p:sp>
        <p:sp>
          <p:nvSpPr>
            <p:cNvPr id="7" name="Google Shape;809;p80">
              <a:extLst>
                <a:ext uri="{FF2B5EF4-FFF2-40B4-BE49-F238E27FC236}">
                  <a16:creationId xmlns:a16="http://schemas.microsoft.com/office/drawing/2014/main" id="{6E6BC03D-0AA6-0396-F5D2-BDFBDAE2C168}"/>
                </a:ext>
              </a:extLst>
            </p:cNvPr>
            <p:cNvSpPr/>
            <p:nvPr/>
          </p:nvSpPr>
          <p:spPr>
            <a:xfrm>
              <a:off x="0" y="180716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0;p80">
              <a:extLst>
                <a:ext uri="{FF2B5EF4-FFF2-40B4-BE49-F238E27FC236}">
                  <a16:creationId xmlns:a16="http://schemas.microsoft.com/office/drawing/2014/main" id="{46891916-7821-03C6-FED4-D7400CCCDFD2}"/>
                </a:ext>
              </a:extLst>
            </p:cNvPr>
            <p:cNvSpPr/>
            <p:nvPr/>
          </p:nvSpPr>
          <p:spPr>
            <a:xfrm>
              <a:off x="432352" y="137912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C26F"/>
                </a:gs>
                <a:gs pos="50000">
                  <a:srgbClr val="9CBF53"/>
                </a:gs>
                <a:gs pos="100000">
                  <a:srgbClr val="8BA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1;p80">
              <a:extLst>
                <a:ext uri="{FF2B5EF4-FFF2-40B4-BE49-F238E27FC236}">
                  <a16:creationId xmlns:a16="http://schemas.microsoft.com/office/drawing/2014/main" id="{34E22126-48F5-456E-ED95-62729422B9B5}"/>
                </a:ext>
              </a:extLst>
            </p:cNvPr>
            <p:cNvSpPr txBox="1"/>
            <p:nvPr/>
          </p:nvSpPr>
          <p:spPr>
            <a:xfrm>
              <a:off x="474142" y="142091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Past Performance is Relevant </a:t>
              </a:r>
              <a:endParaRPr/>
            </a:p>
          </p:txBody>
        </p:sp>
        <p:sp>
          <p:nvSpPr>
            <p:cNvPr id="10" name="Google Shape;812;p80">
              <a:extLst>
                <a:ext uri="{FF2B5EF4-FFF2-40B4-BE49-F238E27FC236}">
                  <a16:creationId xmlns:a16="http://schemas.microsoft.com/office/drawing/2014/main" id="{8A8C850B-507A-17DD-9B5C-86BED806A0C5}"/>
                </a:ext>
              </a:extLst>
            </p:cNvPr>
            <p:cNvSpPr/>
            <p:nvPr/>
          </p:nvSpPr>
          <p:spPr>
            <a:xfrm>
              <a:off x="0" y="3122606"/>
              <a:ext cx="8647043" cy="730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3;p80">
              <a:extLst>
                <a:ext uri="{FF2B5EF4-FFF2-40B4-BE49-F238E27FC236}">
                  <a16:creationId xmlns:a16="http://schemas.microsoft.com/office/drawing/2014/main" id="{D8B1EB6A-DAE9-AE58-14D8-C33E16DC2814}"/>
                </a:ext>
              </a:extLst>
            </p:cNvPr>
            <p:cNvSpPr/>
            <p:nvPr/>
          </p:nvSpPr>
          <p:spPr>
            <a:xfrm>
              <a:off x="432352" y="2694566"/>
              <a:ext cx="6052930" cy="85608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77AB"/>
                </a:gs>
                <a:gs pos="50000">
                  <a:srgbClr val="7F5FA5"/>
                </a:gs>
                <a:gs pos="100000">
                  <a:srgbClr val="6F529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14;p80">
              <a:extLst>
                <a:ext uri="{FF2B5EF4-FFF2-40B4-BE49-F238E27FC236}">
                  <a16:creationId xmlns:a16="http://schemas.microsoft.com/office/drawing/2014/main" id="{930FB597-5260-1403-3883-32071FA1D9B7}"/>
                </a:ext>
              </a:extLst>
            </p:cNvPr>
            <p:cNvSpPr txBox="1"/>
            <p:nvPr/>
          </p:nvSpPr>
          <p:spPr>
            <a:xfrm>
              <a:off x="474142" y="2736356"/>
              <a:ext cx="5969350" cy="77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775" tIns="0" rIns="22877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Arial"/>
                <a:buNone/>
              </a:pPr>
              <a:r>
                <a:rPr lang="en-US" sz="2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Differentiators match needs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848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820;p81">
            <a:extLst>
              <a:ext uri="{FF2B5EF4-FFF2-40B4-BE49-F238E27FC236}">
                <a16:creationId xmlns:a16="http://schemas.microsoft.com/office/drawing/2014/main" id="{A305D82C-9491-8A98-229D-BAFCC2E3054D}"/>
              </a:ext>
            </a:extLst>
          </p:cNvPr>
          <p:cNvSpPr/>
          <p:nvPr/>
        </p:nvSpPr>
        <p:spPr>
          <a:xfrm>
            <a:off x="0" y="1518593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Important Tips</a:t>
            </a:r>
            <a:endParaRPr dirty="0"/>
          </a:p>
        </p:txBody>
      </p:sp>
      <p:sp>
        <p:nvSpPr>
          <p:cNvPr id="16" name="Google Shape;822;p81">
            <a:extLst>
              <a:ext uri="{FF2B5EF4-FFF2-40B4-BE49-F238E27FC236}">
                <a16:creationId xmlns:a16="http://schemas.microsoft.com/office/drawing/2014/main" id="{5D560E09-7EB3-1CD7-889B-A0AD82446532}"/>
              </a:ext>
            </a:extLst>
          </p:cNvPr>
          <p:cNvSpPr txBox="1"/>
          <p:nvPr/>
        </p:nvSpPr>
        <p:spPr>
          <a:xfrm>
            <a:off x="383955" y="2281125"/>
            <a:ext cx="724406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 a Capabilities Statement for each agency you want to target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a </a:t>
            </a:r>
            <a:r>
              <a:rPr lang="en-U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one 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hand just in case </a:t>
            </a:r>
          </a:p>
        </p:txBody>
      </p:sp>
      <p:sp>
        <p:nvSpPr>
          <p:cNvPr id="17" name="Google Shape;821;p81">
            <a:extLst>
              <a:ext uri="{FF2B5EF4-FFF2-40B4-BE49-F238E27FC236}">
                <a16:creationId xmlns:a16="http://schemas.microsoft.com/office/drawing/2014/main" id="{54F567B7-7ED1-C70C-3EC6-33CBED5DDF83}"/>
              </a:ext>
            </a:extLst>
          </p:cNvPr>
          <p:cNvSpPr txBox="1"/>
          <p:nvPr/>
        </p:nvSpPr>
        <p:spPr>
          <a:xfrm>
            <a:off x="2324929" y="3162388"/>
            <a:ext cx="6454915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Gather important information: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 Targeted Agency or Prime’s Website – News Headlines, Doing Business with, google latest articles within your industry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out Forecasts (agency websites) or Sam (Contracting Opportunities)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825;p81">
            <a:extLst>
              <a:ext uri="{FF2B5EF4-FFF2-40B4-BE49-F238E27FC236}">
                <a16:creationId xmlns:a16="http://schemas.microsoft.com/office/drawing/2014/main" id="{D3656814-0EE3-2A7C-7ACD-B84D23DF2323}"/>
              </a:ext>
            </a:extLst>
          </p:cNvPr>
          <p:cNvSpPr txBox="1"/>
          <p:nvPr/>
        </p:nvSpPr>
        <p:spPr>
          <a:xfrm>
            <a:off x="1392222" y="5750539"/>
            <a:ext cx="6094428" cy="6463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Important Note** 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If attending a Networking event, find out what agencies will be at the event a head of time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048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32;p82">
            <a:extLst>
              <a:ext uri="{FF2B5EF4-FFF2-40B4-BE49-F238E27FC236}">
                <a16:creationId xmlns:a16="http://schemas.microsoft.com/office/drawing/2014/main" id="{7B79B322-697A-3E43-D8E4-92E0AA07A708}"/>
              </a:ext>
            </a:extLst>
          </p:cNvPr>
          <p:cNvSpPr/>
          <p:nvPr/>
        </p:nvSpPr>
        <p:spPr>
          <a:xfrm>
            <a:off x="119777" y="1394721"/>
            <a:ext cx="51066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Designing Elements</a:t>
            </a:r>
            <a:endParaRPr/>
          </a:p>
        </p:txBody>
      </p:sp>
      <p:sp>
        <p:nvSpPr>
          <p:cNvPr id="3" name="Google Shape;831;p82">
            <a:extLst>
              <a:ext uri="{FF2B5EF4-FFF2-40B4-BE49-F238E27FC236}">
                <a16:creationId xmlns:a16="http://schemas.microsoft.com/office/drawing/2014/main" id="{3009F32A-A2B6-F219-6F52-16D926045D30}"/>
              </a:ext>
            </a:extLst>
          </p:cNvPr>
          <p:cNvSpPr txBox="1"/>
          <p:nvPr/>
        </p:nvSpPr>
        <p:spPr>
          <a:xfrm>
            <a:off x="408007" y="2041052"/>
            <a:ext cx="850548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your cap statement looks messy, then it could reflect how the reviewer looks at your company (as messy, unorganized). </a:t>
            </a:r>
            <a:endParaRPr dirty="0"/>
          </a:p>
        </p:txBody>
      </p:sp>
      <p:sp>
        <p:nvSpPr>
          <p:cNvPr id="4" name="Google Shape;834;p82">
            <a:extLst>
              <a:ext uri="{FF2B5EF4-FFF2-40B4-BE49-F238E27FC236}">
                <a16:creationId xmlns:a16="http://schemas.microsoft.com/office/drawing/2014/main" id="{1A49A7D2-EF0A-8714-7E18-544874764CF4}"/>
              </a:ext>
            </a:extLst>
          </p:cNvPr>
          <p:cNvSpPr txBox="1"/>
          <p:nvPr/>
        </p:nvSpPr>
        <p:spPr>
          <a:xfrm>
            <a:off x="1058552" y="2997395"/>
            <a:ext cx="7182012" cy="3724056"/>
          </a:xfrm>
          <a:prstGeom prst="rect">
            <a:avLst/>
          </a:prstGeom>
          <a:solidFill>
            <a:srgbClr val="93895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- Not too small </a:t>
            </a:r>
            <a:r>
              <a:rPr lang="en-US" sz="1800" dirty="0">
                <a:solidFill>
                  <a:schemeClr val="lt1"/>
                </a:solidFill>
              </a:rPr>
              <a:t>or fancy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Don’t be too wordy 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987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43;p83">
            <a:extLst>
              <a:ext uri="{FF2B5EF4-FFF2-40B4-BE49-F238E27FC236}">
                <a16:creationId xmlns:a16="http://schemas.microsoft.com/office/drawing/2014/main" id="{6DDFB537-EC4F-CC73-EBBA-41F313B0A0A3}"/>
              </a:ext>
            </a:extLst>
          </p:cNvPr>
          <p:cNvSpPr/>
          <p:nvPr/>
        </p:nvSpPr>
        <p:spPr>
          <a:xfrm>
            <a:off x="1572365" y="1455821"/>
            <a:ext cx="56092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Good and Bad Example</a:t>
            </a:r>
            <a:endParaRPr dirty="0"/>
          </a:p>
        </p:txBody>
      </p:sp>
      <p:sp>
        <p:nvSpPr>
          <p:cNvPr id="6" name="Google Shape;841;p83">
            <a:extLst>
              <a:ext uri="{FF2B5EF4-FFF2-40B4-BE49-F238E27FC236}">
                <a16:creationId xmlns:a16="http://schemas.microsoft.com/office/drawing/2014/main" id="{34EDCACF-1A41-72C8-ECC5-7DA3B4C16B5E}"/>
              </a:ext>
            </a:extLst>
          </p:cNvPr>
          <p:cNvSpPr txBox="1"/>
          <p:nvPr/>
        </p:nvSpPr>
        <p:spPr>
          <a:xfrm>
            <a:off x="222630" y="1813305"/>
            <a:ext cx="4926841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your company’s LOGO, Branding and Colors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long paragraphs – bullets are best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FONTS that are “Easy to Read”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- Not too small or fancy</a:t>
            </a:r>
            <a:r>
              <a:rPr lang="en-US"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jam information together – make use of white space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page ONLY but no more than front and back</a:t>
            </a:r>
            <a:endParaRPr dirty="0"/>
          </a:p>
        </p:txBody>
      </p:sp>
      <p:sp>
        <p:nvSpPr>
          <p:cNvPr id="7" name="Google Shape;842;p83">
            <a:extLst>
              <a:ext uri="{FF2B5EF4-FFF2-40B4-BE49-F238E27FC236}">
                <a16:creationId xmlns:a16="http://schemas.microsoft.com/office/drawing/2014/main" id="{9B61E445-FD91-D329-F167-F881AE3CBC66}"/>
              </a:ext>
            </a:extLst>
          </p:cNvPr>
          <p:cNvSpPr txBox="1"/>
          <p:nvPr/>
        </p:nvSpPr>
        <p:spPr>
          <a:xfrm>
            <a:off x="5271045" y="2250107"/>
            <a:ext cx="3875963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TIPS: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your company’s LOGO, Branding and Colors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 NOT use long paragraphs – bullets are best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Use FONTS that are “Easy to Read” 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Not too small</a:t>
            </a:r>
            <a:endParaRPr dirty="0">
              <a:latin typeface="Bodoni MT Condensed" panose="02070606080606020203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     - Use Sans Serif fonts (not extending the end strokes)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Don’t jam information together – make use of white space</a:t>
            </a:r>
            <a:endParaRPr dirty="0">
              <a:latin typeface="Bodoni MT Condensed" panose="02070606080606020203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Bodoni MT Condensed" panose="02070606080606020203" pitchFamily="18" charset="0"/>
                <a:ea typeface="Bodoni"/>
                <a:cs typeface="Bodoni"/>
                <a:sym typeface="Bodoni"/>
              </a:rPr>
              <a:t>One page ONLY but no more than front and back</a:t>
            </a:r>
            <a:endParaRPr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4408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30629" y="1820954"/>
            <a:ext cx="8916750" cy="48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Small Business Act as amended by Public Law 95-507, the Office of Small &amp; Disadvantaged Business was established to: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Advocate, within each Federal Executive Agency, for the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practicable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of all designated small business categories within the Federal Acquisition process.</a:t>
            </a:r>
            <a:b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inclusion of small businesses as sources for goods and services in Federal acquisitions as prime contractors and subcontractors.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98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 the small business utilization programs for OUR respective organization.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9;p84">
            <a:extLst>
              <a:ext uri="{FF2B5EF4-FFF2-40B4-BE49-F238E27FC236}">
                <a16:creationId xmlns:a16="http://schemas.microsoft.com/office/drawing/2014/main" id="{21CDE1E8-85CC-427A-BA2A-5163C9D3CE4F}"/>
              </a:ext>
            </a:extLst>
          </p:cNvPr>
          <p:cNvSpPr txBox="1"/>
          <p:nvPr/>
        </p:nvSpPr>
        <p:spPr>
          <a:xfrm>
            <a:off x="217646" y="2185778"/>
            <a:ext cx="85162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designing/graphics company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if you or no one in your company has the ability, or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Hire a Marketing or Communication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a local university or community college</a:t>
            </a:r>
            <a:endParaRPr dirty="0"/>
          </a:p>
        </p:txBody>
      </p:sp>
      <p:sp>
        <p:nvSpPr>
          <p:cNvPr id="3" name="Google Shape;851;p84">
            <a:extLst>
              <a:ext uri="{FF2B5EF4-FFF2-40B4-BE49-F238E27FC236}">
                <a16:creationId xmlns:a16="http://schemas.microsoft.com/office/drawing/2014/main" id="{BF49D43F-9BC9-94C1-E6B6-0D33A5C64BD7}"/>
              </a:ext>
            </a:extLst>
          </p:cNvPr>
          <p:cNvSpPr txBox="1"/>
          <p:nvPr/>
        </p:nvSpPr>
        <p:spPr>
          <a:xfrm>
            <a:off x="868439" y="4237514"/>
            <a:ext cx="6946710" cy="923330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Save as Word doc - in order to make changes easily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Have it available in a PDF format to send out electronically</a:t>
            </a:r>
            <a:endParaRPr dirty="0"/>
          </a:p>
        </p:txBody>
      </p:sp>
      <p:sp>
        <p:nvSpPr>
          <p:cNvPr id="4" name="Google Shape;820;p81">
            <a:extLst>
              <a:ext uri="{FF2B5EF4-FFF2-40B4-BE49-F238E27FC236}">
                <a16:creationId xmlns:a16="http://schemas.microsoft.com/office/drawing/2014/main" id="{DE065EFE-6287-F3E6-0B3E-DF01D5174772}"/>
              </a:ext>
            </a:extLst>
          </p:cNvPr>
          <p:cNvSpPr/>
          <p:nvPr/>
        </p:nvSpPr>
        <p:spPr>
          <a:xfrm>
            <a:off x="109829" y="1539447"/>
            <a:ext cx="47493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More Important Tips</a:t>
            </a:r>
            <a:endParaRPr dirty="0"/>
          </a:p>
        </p:txBody>
      </p:sp>
      <p:sp>
        <p:nvSpPr>
          <p:cNvPr id="8" name="Google Shape;850;p84">
            <a:extLst>
              <a:ext uri="{FF2B5EF4-FFF2-40B4-BE49-F238E27FC236}">
                <a16:creationId xmlns:a16="http://schemas.microsoft.com/office/drawing/2014/main" id="{D0B79300-A256-772B-71CF-E8A935BA7D44}"/>
              </a:ext>
            </a:extLst>
          </p:cNvPr>
          <p:cNvSpPr/>
          <p:nvPr/>
        </p:nvSpPr>
        <p:spPr>
          <a:xfrm rot="-254868">
            <a:off x="5399519" y="4983156"/>
            <a:ext cx="4721698" cy="2052532"/>
          </a:xfrm>
          <a:prstGeom prst="irregularSeal2">
            <a:avLst/>
          </a:prstGeom>
          <a:solidFill>
            <a:srgbClr val="C00000"/>
          </a:solidFill>
          <a:ln w="349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Impressions are everything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6697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6" name="Google Shape;859;p85">
            <a:extLst>
              <a:ext uri="{FF2B5EF4-FFF2-40B4-BE49-F238E27FC236}">
                <a16:creationId xmlns:a16="http://schemas.microsoft.com/office/drawing/2014/main" id="{FB0B05B1-EF1C-3C73-B961-5BC2D4AAD2B3}"/>
              </a:ext>
            </a:extLst>
          </p:cNvPr>
          <p:cNvSpPr txBox="1"/>
          <p:nvPr/>
        </p:nvSpPr>
        <p:spPr>
          <a:xfrm>
            <a:off x="437401" y="2321561"/>
            <a:ext cx="5201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use a Government Agency LOGO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 yourself in the eyes of the reviewer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someone review a draft to look for common mistakes 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your Capability Statement easy to understand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your Capability Statement on your website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the government’s terminology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924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89821" y="597155"/>
            <a:ext cx="7723673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1" i="0" u="none" strike="noStrike" cap="none" dirty="0">
              <a:solidFill>
                <a:srgbClr val="0050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4400"/>
              <a:buFont typeface="Avenir"/>
              <a:buNone/>
            </a:pPr>
            <a:endParaRPr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Capabilities Statements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8;p85">
            <a:extLst>
              <a:ext uri="{FF2B5EF4-FFF2-40B4-BE49-F238E27FC236}">
                <a16:creationId xmlns:a16="http://schemas.microsoft.com/office/drawing/2014/main" id="{A96749BB-6578-5494-5714-6B7D90AB6F3D}"/>
              </a:ext>
            </a:extLst>
          </p:cNvPr>
          <p:cNvSpPr/>
          <p:nvPr/>
        </p:nvSpPr>
        <p:spPr>
          <a:xfrm>
            <a:off x="0" y="1578751"/>
            <a:ext cx="5638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Other things to consider:</a:t>
            </a:r>
            <a:endParaRPr dirty="0"/>
          </a:p>
        </p:txBody>
      </p:sp>
      <p:sp>
        <p:nvSpPr>
          <p:cNvPr id="2" name="Google Shape;860;p85">
            <a:extLst>
              <a:ext uri="{FF2B5EF4-FFF2-40B4-BE49-F238E27FC236}">
                <a16:creationId xmlns:a16="http://schemas.microsoft.com/office/drawing/2014/main" id="{4B814C99-7F1E-9CD7-6B76-F1D80260EF90}"/>
              </a:ext>
            </a:extLst>
          </p:cNvPr>
          <p:cNvSpPr txBox="1"/>
          <p:nvPr/>
        </p:nvSpPr>
        <p:spPr>
          <a:xfrm>
            <a:off x="976745" y="2375464"/>
            <a:ext cx="7190509" cy="298539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Doing business with the government is highly competitive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Don’t just throw something together……take the time, make the effort and put in the extra mile to create the </a:t>
            </a:r>
            <a:r>
              <a:rPr lang="en-US" sz="4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best</a:t>
            </a:r>
            <a:r>
              <a:rPr lang="en-US" sz="4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Capability Statement possible</a:t>
            </a:r>
            <a:r>
              <a:rPr lang="en-U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173696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5" descr="GSA Star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990599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 descr="SBA logo U.S. Small Business Administr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7657"/>
            <a:ext cx="3657600" cy="115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 descr="APTAC logo Association of Procurement Technical Assistance Center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95150" y="2806996"/>
            <a:ext cx="4679850" cy="1420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 descr="MBDA logo Minority Business Development Agency U.S. Department of Commer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9250" y="3882647"/>
            <a:ext cx="3037425" cy="2198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5"/>
          <p:cNvSpPr txBox="1"/>
          <p:nvPr/>
        </p:nvSpPr>
        <p:spPr>
          <a:xfrm>
            <a:off x="5079200" y="6178700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BA6"/>
              </a:buClr>
              <a:buSzPts val="450"/>
              <a:buFont typeface="Arial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www.gsa.gov/smallbizresources</a:t>
            </a:r>
            <a:r>
              <a:rPr lang="en-US" sz="1800" b="1" i="0" u="none" strike="noStrike" cap="none">
                <a:solidFill>
                  <a:srgbClr val="266BA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>
              <a:solidFill>
                <a:srgbClr val="266BA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35" descr="GSA Starmark logo Doing Business with GSA"/>
          <p:cNvPicPr preferRelativeResize="0"/>
          <p:nvPr/>
        </p:nvPicPr>
        <p:blipFill rotWithShape="1">
          <a:blip r:embed="rId8">
            <a:alphaModFix/>
          </a:blip>
          <a:srcRect l="9790" t="31690" r="13721" b="30219"/>
          <a:stretch/>
        </p:blipFill>
        <p:spPr>
          <a:xfrm>
            <a:off x="5079201" y="4582633"/>
            <a:ext cx="3410499" cy="86123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5"/>
          <p:cNvSpPr txBox="1"/>
          <p:nvPr/>
        </p:nvSpPr>
        <p:spPr>
          <a:xfrm>
            <a:off x="5079200" y="5720315"/>
            <a:ext cx="7336800" cy="88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www.gsa.gov/events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5"/>
          <p:cNvSpPr txBox="1">
            <a:spLocks noGrp="1"/>
          </p:cNvSpPr>
          <p:nvPr>
            <p:ph type="title"/>
          </p:nvPr>
        </p:nvSpPr>
        <p:spPr>
          <a:xfrm>
            <a:off x="831270" y="2815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Additional 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6"/>
          <p:cNvSpPr txBox="1">
            <a:spLocks noGrp="1"/>
          </p:cNvSpPr>
          <p:nvPr>
            <p:ph type="title"/>
          </p:nvPr>
        </p:nvSpPr>
        <p:spPr>
          <a:xfrm>
            <a:off x="0" y="6019800"/>
            <a:ext cx="9144000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Our Regional Staff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180" y="1447801"/>
            <a:ext cx="3714533" cy="20582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53001" y="1447799"/>
            <a:ext cx="3778322" cy="20582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4784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200" y="3810000"/>
            <a:ext cx="3810000" cy="2209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60784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222180" y="2480644"/>
            <a:ext cx="3283020" cy="512706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1200" b="1" dirty="0">
                <a:hlinkClick r:id="rId6"/>
              </a:rPr>
              <a:t>www.gsa.gov/smallbiz</a:t>
            </a:r>
            <a:r>
              <a:rPr lang="en-US" sz="1200" b="1" i="0" u="none" strike="noStrike" cap="none" dirty="0">
                <a:solidFill>
                  <a:srgbClr val="000000"/>
                </a:solidFill>
                <a:sym typeface="Arial"/>
                <a:hlinkClick r:id="rId6"/>
              </a:rPr>
              <a:t>support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then select “Get to Know Us.”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6"/>
          <p:cNvSpPr txBox="1"/>
          <p:nvPr/>
        </p:nvSpPr>
        <p:spPr>
          <a:xfrm>
            <a:off x="4953001" y="2241539"/>
            <a:ext cx="2667000" cy="57912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Regional Small Business Support Contacts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7620001" y="2175843"/>
            <a:ext cx="482885" cy="417526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5" name="Google Shape;355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 flipH="1">
            <a:off x="2003461" y="2059969"/>
            <a:ext cx="533400" cy="53340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56" name="Google Shape;356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79446" y="4724400"/>
            <a:ext cx="968339" cy="0"/>
          </a:xfrm>
          <a:prstGeom prst="straightConnector1">
            <a:avLst/>
          </a:prstGeom>
          <a:noFill/>
          <a:ln w="22225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57" name="Google Shape;357;p36"/>
          <p:cNvSpPr txBox="1"/>
          <p:nvPr/>
        </p:nvSpPr>
        <p:spPr>
          <a:xfrm>
            <a:off x="190713" y="4501928"/>
            <a:ext cx="2079447" cy="697975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Choose your location for the OSBU POC.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533400" y="46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 Have Questions?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 txBox="1">
            <a:spLocks noGrp="1"/>
          </p:cNvSpPr>
          <p:nvPr>
            <p:ph type="title" idx="4294967295"/>
          </p:nvPr>
        </p:nvSpPr>
        <p:spPr>
          <a:xfrm>
            <a:off x="287676" y="2895600"/>
            <a:ext cx="8399124" cy="17791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266BA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 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Jerry Smith: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Jerry.D.Smith@gsa.gov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Michelle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Simoes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Michelle.Simoes@gsa.gov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7254-221B-0E37-F900-B94E5CF4C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98"/>
            <a:ext cx="8229600" cy="1143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Survey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43119-BDE1-1A77-5DF2-EB3326A38E77}"/>
              </a:ext>
            </a:extLst>
          </p:cNvPr>
          <p:cNvSpPr txBox="1"/>
          <p:nvPr/>
        </p:nvSpPr>
        <p:spPr>
          <a:xfrm>
            <a:off x="756138" y="1943100"/>
            <a:ext cx="7763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feedback is valuable to us. Please take a moment to share your thoughts by completing a brief survey. Your input helps us improve and tailor our future sessions. Thank you in advance for your time!</a:t>
            </a:r>
            <a:endParaRPr lang="en-US" sz="2000" b="0" dirty="0">
              <a:effectLst/>
            </a:endParaRPr>
          </a:p>
          <a:p>
            <a:endParaRPr lang="en-US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SURVEY LINK: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https://feedback.gsa.gov/jfe/form/SV_dhY3pWF478SbZzM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en-US" sz="2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304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GSA OSDBU OVERVIEW </a:t>
            </a: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6" descr="https://lh5.googleusercontent.com/gTi8pYjdbWKQAFjm6HAMzHLGLF8RBP0BpXQKd52TBCjty4CzJhYajH-HTkmIidhgr9uv0b7C6togDfMzNLSvQzeNnjry_W8fHmWjki4TwSaoc_CnfrBdxOx3fMUdBmAdR0N6pPjKT9K63xx9z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80" y="1982500"/>
            <a:ext cx="679704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783572" y="4167963"/>
            <a:ext cx="2211572" cy="258371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1:   Boston, MA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2:   New York, NY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3:   Philadelphia, PA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4:   Atlanta, GA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5:   Chicago, IL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6:   Kansas City, MO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7:   Ft. Worth, TX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8:   Denver, CO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9:   San Francisco, CA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10:  Tacoma, WA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 11:  Washington, DC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6053959" y="1528920"/>
            <a:ext cx="2375338" cy="352432"/>
          </a:xfrm>
          <a:prstGeom prst="rect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GSA’S Regional Offices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55" descr="Multi-colored circle diagram with the words Decision Makers, Understand how the Government works, Market your company, Competitors, At-a-glance, and Mitigate Risks"/>
          <p:cNvGrpSpPr/>
          <p:nvPr/>
        </p:nvGrpSpPr>
        <p:grpSpPr>
          <a:xfrm>
            <a:off x="2549023" y="1632713"/>
            <a:ext cx="4983917" cy="4275470"/>
            <a:chOff x="1805570" y="-207005"/>
            <a:chExt cx="6645222" cy="5700626"/>
          </a:xfrm>
        </p:grpSpPr>
        <p:sp>
          <p:nvSpPr>
            <p:cNvPr id="541" name="Google Shape;541;p55"/>
            <p:cNvSpPr/>
            <p:nvPr/>
          </p:nvSpPr>
          <p:spPr>
            <a:xfrm>
              <a:off x="3011091" y="998832"/>
              <a:ext cx="3031800" cy="3032400"/>
            </a:xfrm>
            <a:prstGeom prst="ellipse">
              <a:avLst/>
            </a:prstGeom>
            <a:solidFill>
              <a:schemeClr val="accent1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2" name="Google Shape;542;p55"/>
            <p:cNvSpPr txBox="1"/>
            <p:nvPr/>
          </p:nvSpPr>
          <p:spPr>
            <a:xfrm>
              <a:off x="3455083" y="1442900"/>
              <a:ext cx="2143800" cy="214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3200"/>
              </a:pPr>
              <a:r>
                <a:rPr lang="en-US" sz="2400">
                  <a:solidFill>
                    <a:schemeClr val="lt1"/>
                  </a:solidFill>
                </a:rPr>
                <a:t>Market your company</a:t>
              </a:r>
              <a:endParaRPr sz="1050"/>
            </a:p>
          </p:txBody>
        </p:sp>
        <p:sp>
          <p:nvSpPr>
            <p:cNvPr id="543" name="Google Shape;543;p55"/>
            <p:cNvSpPr/>
            <p:nvPr/>
          </p:nvSpPr>
          <p:spPr>
            <a:xfrm>
              <a:off x="3481408" y="3485189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4" name="Google Shape;544;p55"/>
            <p:cNvSpPr/>
            <p:nvPr/>
          </p:nvSpPr>
          <p:spPr>
            <a:xfrm>
              <a:off x="6238132" y="2229411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5" name="Google Shape;545;p55"/>
            <p:cNvSpPr/>
            <p:nvPr/>
          </p:nvSpPr>
          <p:spPr>
            <a:xfrm>
              <a:off x="5070203" y="4065797"/>
              <a:ext cx="337200" cy="337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6" name="Google Shape;546;p55"/>
            <p:cNvSpPr/>
            <p:nvPr/>
          </p:nvSpPr>
          <p:spPr>
            <a:xfrm>
              <a:off x="4011728" y="1339666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7" name="Google Shape;547;p55"/>
            <p:cNvSpPr/>
            <p:nvPr/>
          </p:nvSpPr>
          <p:spPr>
            <a:xfrm>
              <a:off x="3242438" y="2738224"/>
              <a:ext cx="244500" cy="244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8" name="Google Shape;548;p55"/>
            <p:cNvSpPr/>
            <p:nvPr/>
          </p:nvSpPr>
          <p:spPr>
            <a:xfrm>
              <a:off x="1805570" y="1325012"/>
              <a:ext cx="1748100" cy="16749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9" name="Google Shape;549;p55"/>
            <p:cNvSpPr txBox="1"/>
            <p:nvPr/>
          </p:nvSpPr>
          <p:spPr>
            <a:xfrm>
              <a:off x="2061573" y="1570304"/>
              <a:ext cx="1236000" cy="118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000"/>
              </a:pPr>
              <a:r>
                <a:rPr lang="en-US" sz="1500">
                  <a:solidFill>
                    <a:schemeClr val="lt1"/>
                  </a:solidFill>
                </a:rPr>
                <a:t>Decision Makers</a:t>
              </a:r>
              <a:endParaRPr sz="1050"/>
            </a:p>
          </p:txBody>
        </p:sp>
        <p:sp>
          <p:nvSpPr>
            <p:cNvPr id="550" name="Google Shape;550;p55"/>
            <p:cNvSpPr/>
            <p:nvPr/>
          </p:nvSpPr>
          <p:spPr>
            <a:xfrm>
              <a:off x="4400416" y="1350503"/>
              <a:ext cx="337200" cy="337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1" name="Google Shape;551;p55"/>
            <p:cNvSpPr/>
            <p:nvPr/>
          </p:nvSpPr>
          <p:spPr>
            <a:xfrm>
              <a:off x="2040829" y="3010725"/>
              <a:ext cx="887100" cy="8676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2" name="Google Shape;552;p55"/>
            <p:cNvSpPr/>
            <p:nvPr/>
          </p:nvSpPr>
          <p:spPr>
            <a:xfrm>
              <a:off x="6075131" y="767126"/>
              <a:ext cx="1791300" cy="16311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3" name="Google Shape;553;p55"/>
            <p:cNvSpPr txBox="1"/>
            <p:nvPr/>
          </p:nvSpPr>
          <p:spPr>
            <a:xfrm>
              <a:off x="6337446" y="1006000"/>
              <a:ext cx="1266600" cy="115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51431" rIns="51431" bIns="51431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350">
                  <a:solidFill>
                    <a:schemeClr val="lt1"/>
                  </a:solidFill>
                </a:rPr>
                <a:t>At-a-glance</a:t>
              </a:r>
              <a:endParaRPr sz="1050"/>
            </a:p>
          </p:txBody>
        </p:sp>
        <p:sp>
          <p:nvSpPr>
            <p:cNvPr id="554" name="Google Shape;554;p55"/>
            <p:cNvSpPr/>
            <p:nvPr/>
          </p:nvSpPr>
          <p:spPr>
            <a:xfrm>
              <a:off x="5804045" y="1817050"/>
              <a:ext cx="337200" cy="3375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555;p55"/>
            <p:cNvSpPr/>
            <p:nvPr/>
          </p:nvSpPr>
          <p:spPr>
            <a:xfrm>
              <a:off x="1947641" y="3865306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556;p55"/>
            <p:cNvSpPr/>
            <p:nvPr/>
          </p:nvSpPr>
          <p:spPr>
            <a:xfrm>
              <a:off x="4383003" y="3517428"/>
              <a:ext cx="244500" cy="2445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7" name="Google Shape;557;p55"/>
            <p:cNvSpPr/>
            <p:nvPr/>
          </p:nvSpPr>
          <p:spPr>
            <a:xfrm>
              <a:off x="6649892" y="2802554"/>
              <a:ext cx="1800900" cy="18204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8" name="Google Shape;558;p55"/>
            <p:cNvSpPr txBox="1"/>
            <p:nvPr/>
          </p:nvSpPr>
          <p:spPr>
            <a:xfrm>
              <a:off x="6913628" y="3069150"/>
              <a:ext cx="1273500" cy="12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Mitigate</a:t>
              </a:r>
              <a:endParaRPr sz="1050"/>
            </a:p>
            <a:p>
              <a:pPr algn="ctr">
                <a:lnSpc>
                  <a:spcPct val="90000"/>
                </a:lnSpc>
                <a:spcBef>
                  <a:spcPts val="630"/>
                </a:spcBef>
                <a:buClr>
                  <a:schemeClr val="lt1"/>
                </a:buClr>
                <a:buSzPts val="2400"/>
              </a:pPr>
              <a:r>
                <a:rPr lang="en-US" sz="1800">
                  <a:solidFill>
                    <a:schemeClr val="lt1"/>
                  </a:solidFill>
                </a:rPr>
                <a:t>Risks</a:t>
              </a:r>
              <a:endParaRPr sz="1050"/>
            </a:p>
          </p:txBody>
        </p:sp>
        <p:sp>
          <p:nvSpPr>
            <p:cNvPr id="559" name="Google Shape;559;p55"/>
            <p:cNvSpPr/>
            <p:nvPr/>
          </p:nvSpPr>
          <p:spPr>
            <a:xfrm>
              <a:off x="6586396" y="3053590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0" name="Google Shape;560;p55"/>
            <p:cNvSpPr/>
            <p:nvPr/>
          </p:nvSpPr>
          <p:spPr>
            <a:xfrm>
              <a:off x="3094478" y="3777921"/>
              <a:ext cx="1892400" cy="1715700"/>
            </a:xfrm>
            <a:prstGeom prst="ellipse">
              <a:avLst/>
            </a:prstGeom>
            <a:solidFill>
              <a:srgbClr val="F7954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1" name="Google Shape;561;p55"/>
            <p:cNvSpPr txBox="1"/>
            <p:nvPr/>
          </p:nvSpPr>
          <p:spPr>
            <a:xfrm>
              <a:off x="3371598" y="4029190"/>
              <a:ext cx="1338000" cy="121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600"/>
              </a:pPr>
              <a:r>
                <a:rPr lang="en-US" sz="1200">
                  <a:solidFill>
                    <a:schemeClr val="lt1"/>
                  </a:solidFill>
                </a:rPr>
                <a:t>Competitors</a:t>
              </a:r>
              <a:endParaRPr sz="1050"/>
            </a:p>
          </p:txBody>
        </p:sp>
        <p:sp>
          <p:nvSpPr>
            <p:cNvPr id="562" name="Google Shape;562;p55"/>
            <p:cNvSpPr/>
            <p:nvPr/>
          </p:nvSpPr>
          <p:spPr>
            <a:xfrm>
              <a:off x="5533758" y="3327263"/>
              <a:ext cx="244500" cy="244500"/>
            </a:xfrm>
            <a:prstGeom prst="ellipse">
              <a:avLst/>
            </a:prstGeom>
            <a:solidFill>
              <a:srgbClr val="BF504D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3" name="Google Shape;563;p55"/>
            <p:cNvSpPr/>
            <p:nvPr/>
          </p:nvSpPr>
          <p:spPr>
            <a:xfrm>
              <a:off x="4327851" y="-207005"/>
              <a:ext cx="1719900" cy="1577700"/>
            </a:xfrm>
            <a:prstGeom prst="ellipse">
              <a:avLst/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4" name="Google Shape;564;p55"/>
            <p:cNvSpPr txBox="1"/>
            <p:nvPr/>
          </p:nvSpPr>
          <p:spPr>
            <a:xfrm>
              <a:off x="4579707" y="24050"/>
              <a:ext cx="1216200" cy="11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994" tIns="39994" rIns="39994" bIns="39994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1400"/>
              </a:pPr>
              <a:r>
                <a:rPr lang="en-US" sz="1050">
                  <a:solidFill>
                    <a:schemeClr val="lt1"/>
                  </a:solidFill>
                </a:rPr>
                <a:t>Understand how the Government works</a:t>
              </a:r>
              <a:endParaRPr sz="1050"/>
            </a:p>
          </p:txBody>
        </p:sp>
        <p:sp>
          <p:nvSpPr>
            <p:cNvPr id="565" name="Google Shape;565;p55"/>
            <p:cNvSpPr/>
            <p:nvPr/>
          </p:nvSpPr>
          <p:spPr>
            <a:xfrm>
              <a:off x="3051514" y="1301735"/>
              <a:ext cx="244500" cy="244500"/>
            </a:xfrm>
            <a:prstGeom prst="ellipse">
              <a:avLst/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6" name="Google Shape;566;p55"/>
            <p:cNvSpPr/>
            <p:nvPr/>
          </p:nvSpPr>
          <p:spPr>
            <a:xfrm>
              <a:off x="5897331" y="268937"/>
              <a:ext cx="244500" cy="244500"/>
            </a:xfrm>
            <a:prstGeom prst="ellipse">
              <a:avLst/>
            </a:prstGeom>
            <a:solidFill>
              <a:srgbClr val="49ACC5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1" y="398492"/>
            <a:ext cx="7525124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00150" y="567756"/>
            <a:ext cx="7629525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543673" y="2075381"/>
            <a:ext cx="79942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a critical marketing tool to help you look your best during your initial outreach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could be referred to as a “Business Resume”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You can have more than one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Capability Statement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 idx="4294967295"/>
          </p:nvPr>
        </p:nvSpPr>
        <p:spPr>
          <a:xfrm>
            <a:off x="1216318" y="567756"/>
            <a:ext cx="7508581" cy="61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is a Capabilities Statement?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2A29C-64D6-A9D0-DE42-AD8C9BA990B4}"/>
              </a:ext>
            </a:extLst>
          </p:cNvPr>
          <p:cNvSpPr txBox="1"/>
          <p:nvPr/>
        </p:nvSpPr>
        <p:spPr>
          <a:xfrm>
            <a:off x="349322" y="1561673"/>
            <a:ext cx="8219814" cy="4640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A </a:t>
            </a:r>
            <a:r>
              <a:rPr lang="en-US" sz="2400" b="1" u="sng" dirty="0"/>
              <a:t>Capabilities Statement</a:t>
            </a:r>
            <a:r>
              <a:rPr lang="en-US" sz="2400" b="1" dirty="0"/>
              <a:t> helps you be as successful as possible, no matter what size company you represent.  Successful firms use their Capability Statement for a number of purposes: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Required in many government registration processes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A door-opener to new agencies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qualification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Proof of past performance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It will set you apart from your competitors</a:t>
            </a:r>
          </a:p>
        </p:txBody>
      </p:sp>
    </p:spTree>
    <p:extLst>
      <p:ext uri="{BB962C8B-B14F-4D97-AF65-F5344CB8AC3E}">
        <p14:creationId xmlns:p14="http://schemas.microsoft.com/office/powerpoint/2010/main" val="26247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9250DD-0176-C73A-4E68-3A2CDBB311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33100" y="0"/>
            <a:ext cx="7525125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Importance of a Capabilities Statement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573;p56" descr="Capitol building with U.S. flag in the background - Required by most Government Agencies/Primes&#10;People shaking hands - Foot in the Door&#10;Be Remembered/Stand Out">
            <a:extLst>
              <a:ext uri="{FF2B5EF4-FFF2-40B4-BE49-F238E27FC236}">
                <a16:creationId xmlns:a16="http://schemas.microsoft.com/office/drawing/2014/main" id="{322732C5-1959-95B4-2D9E-E303D2AB8556}"/>
              </a:ext>
            </a:extLst>
          </p:cNvPr>
          <p:cNvGrpSpPr/>
          <p:nvPr/>
        </p:nvGrpSpPr>
        <p:grpSpPr>
          <a:xfrm>
            <a:off x="720472" y="2365590"/>
            <a:ext cx="8243082" cy="2902073"/>
            <a:chOff x="2055" y="774617"/>
            <a:chExt cx="10990773" cy="3869431"/>
          </a:xfrm>
        </p:grpSpPr>
        <p:sp>
          <p:nvSpPr>
            <p:cNvPr id="14" name="Google Shape;574;p56">
              <a:extLst>
                <a:ext uri="{FF2B5EF4-FFF2-40B4-BE49-F238E27FC236}">
                  <a16:creationId xmlns:a16="http://schemas.microsoft.com/office/drawing/2014/main" id="{2C73F23A-77DD-1CE2-C933-9F22D9656C85}"/>
                </a:ext>
              </a:extLst>
            </p:cNvPr>
            <p:cNvSpPr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5;p56">
              <a:extLst>
                <a:ext uri="{FF2B5EF4-FFF2-40B4-BE49-F238E27FC236}">
                  <a16:creationId xmlns:a16="http://schemas.microsoft.com/office/drawing/2014/main" id="{DFCA0717-CF8D-8E71-C8D1-B8981D1918AA}"/>
                </a:ext>
              </a:extLst>
            </p:cNvPr>
            <p:cNvSpPr txBox="1"/>
            <p:nvPr/>
          </p:nvSpPr>
          <p:spPr>
            <a:xfrm>
              <a:off x="216584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Required by most Government Agencies/Primes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6;p56">
              <a:extLst>
                <a:ext uri="{FF2B5EF4-FFF2-40B4-BE49-F238E27FC236}">
                  <a16:creationId xmlns:a16="http://schemas.microsoft.com/office/drawing/2014/main" id="{494B9ACC-698D-07F7-FC94-6D1BDAAE9443}"/>
                </a:ext>
              </a:extLst>
            </p:cNvPr>
            <p:cNvSpPr/>
            <p:nvPr/>
          </p:nvSpPr>
          <p:spPr>
            <a:xfrm>
              <a:off x="2055" y="774617"/>
              <a:ext cx="1126277" cy="1689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0000" r="-50000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7;p56">
              <a:extLst>
                <a:ext uri="{FF2B5EF4-FFF2-40B4-BE49-F238E27FC236}">
                  <a16:creationId xmlns:a16="http://schemas.microsoft.com/office/drawing/2014/main" id="{19067DA9-17FF-BE8F-4608-2D31C316667C}"/>
                </a:ext>
              </a:extLst>
            </p:cNvPr>
            <p:cNvSpPr/>
            <p:nvPr/>
          </p:nvSpPr>
          <p:spPr>
            <a:xfrm>
              <a:off x="5844130" y="1007024"/>
              <a:ext cx="5148698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578;p56">
              <a:extLst>
                <a:ext uri="{FF2B5EF4-FFF2-40B4-BE49-F238E27FC236}">
                  <a16:creationId xmlns:a16="http://schemas.microsoft.com/office/drawing/2014/main" id="{FA6F8748-B36C-A659-7C5F-EBE612B0FCE7}"/>
                </a:ext>
              </a:extLst>
            </p:cNvPr>
            <p:cNvSpPr txBox="1"/>
            <p:nvPr/>
          </p:nvSpPr>
          <p:spPr>
            <a:xfrm>
              <a:off x="5844129" y="1007024"/>
              <a:ext cx="5148697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Foot in the Door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579;p56">
              <a:extLst>
                <a:ext uri="{FF2B5EF4-FFF2-40B4-BE49-F238E27FC236}">
                  <a16:creationId xmlns:a16="http://schemas.microsoft.com/office/drawing/2014/main" id="{B94DFBA9-277D-928D-99A3-5042F48AA10F}"/>
                </a:ext>
              </a:extLst>
            </p:cNvPr>
            <p:cNvSpPr/>
            <p:nvPr/>
          </p:nvSpPr>
          <p:spPr>
            <a:xfrm>
              <a:off x="5629602" y="774617"/>
              <a:ext cx="1126277" cy="1689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62998" r="-62995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80;p56">
              <a:extLst>
                <a:ext uri="{FF2B5EF4-FFF2-40B4-BE49-F238E27FC236}">
                  <a16:creationId xmlns:a16="http://schemas.microsoft.com/office/drawing/2014/main" id="{E779CE76-D815-F3DC-6CCE-C9ABBE3DBFB5}"/>
                </a:ext>
              </a:extLst>
            </p:cNvPr>
            <p:cNvSpPr/>
            <p:nvPr/>
          </p:nvSpPr>
          <p:spPr>
            <a:xfrm>
              <a:off x="1937375" y="3035080"/>
              <a:ext cx="7120135" cy="1608968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9525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1;p56">
              <a:extLst>
                <a:ext uri="{FF2B5EF4-FFF2-40B4-BE49-F238E27FC236}">
                  <a16:creationId xmlns:a16="http://schemas.microsoft.com/office/drawing/2014/main" id="{9D477728-7C24-728D-93E5-A3BE0E2C8C37}"/>
                </a:ext>
              </a:extLst>
            </p:cNvPr>
            <p:cNvSpPr txBox="1"/>
            <p:nvPr/>
          </p:nvSpPr>
          <p:spPr>
            <a:xfrm>
              <a:off x="1937374" y="3035080"/>
              <a:ext cx="7120134" cy="1608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7350" tIns="97144" rIns="97144" bIns="97144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3400"/>
                <a:buFontTx/>
                <a:buNone/>
                <a:tabLst/>
                <a:defRPr/>
              </a:pPr>
              <a:r>
                <a:rPr kumimoji="0" lang="en-US" sz="25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 Remembered/Stand Out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2;p56">
              <a:extLst>
                <a:ext uri="{FF2B5EF4-FFF2-40B4-BE49-F238E27FC236}">
                  <a16:creationId xmlns:a16="http://schemas.microsoft.com/office/drawing/2014/main" id="{AED23EB4-1D41-74B4-CCEB-38BC68DBB381}"/>
                </a:ext>
              </a:extLst>
            </p:cNvPr>
            <p:cNvSpPr/>
            <p:nvPr/>
          </p:nvSpPr>
          <p:spPr>
            <a:xfrm>
              <a:off x="1204240" y="2853144"/>
              <a:ext cx="1351961" cy="169450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81988" r="-81988"/>
              </a:stretch>
            </a:blipFill>
            <a:ln w="349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75950"/>
      </p:ext>
    </p:extLst>
  </p:cSld>
  <p:clrMapOvr>
    <a:masterClrMapping/>
  </p:clrMapOvr>
</p:sld>
</file>

<file path=ppt/theme/theme1.xml><?xml version="1.0" encoding="utf-8"?>
<a:theme xmlns:a="http://schemas.openxmlformats.org/drawingml/2006/main" name="GSA PRESENTATION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17411</TotalTime>
  <Words>2341</Words>
  <Application>Microsoft Office PowerPoint</Application>
  <PresentationFormat>On-screen Show (4:3)</PresentationFormat>
  <Paragraphs>485</Paragraphs>
  <Slides>46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Arial Black</vt:lpstr>
      <vt:lpstr>Avenir</vt:lpstr>
      <vt:lpstr>Bodoni MT Condensed</vt:lpstr>
      <vt:lpstr>Calibri</vt:lpstr>
      <vt:lpstr>Noto Sans Symbols</vt:lpstr>
      <vt:lpstr>Wingdings</vt:lpstr>
      <vt:lpstr>GSA PRESENTATION V1</vt:lpstr>
      <vt:lpstr>How to Develop a Capabilities Statement  </vt:lpstr>
      <vt:lpstr>Today’s Agenda</vt:lpstr>
      <vt:lpstr>GSA Overview</vt:lpstr>
      <vt:lpstr>GSA OSDBU Overview</vt:lpstr>
      <vt:lpstr> GSA OSDBU OVERVIEW </vt:lpstr>
      <vt:lpstr>What is a Capabilities Statement? </vt:lpstr>
      <vt:lpstr>What is a Capabilities Statement? </vt:lpstr>
      <vt:lpstr>What is a Capabilities Statement? </vt:lpstr>
      <vt:lpstr>Importance of a Capabilities Statement </vt:lpstr>
      <vt:lpstr>Importance of a Capabilities Statement </vt:lpstr>
      <vt:lpstr>  Capabilities Statements</vt:lpstr>
      <vt:lpstr>  A Capabilities Statement is NOT…</vt:lpstr>
      <vt:lpstr>  Capabilities Statements</vt:lpstr>
      <vt:lpstr>  Before you begin…</vt:lpstr>
      <vt:lpstr>  Before you begin…</vt:lpstr>
      <vt:lpstr>  Before you start…</vt:lpstr>
      <vt:lpstr>  Keep It Simple</vt:lpstr>
      <vt:lpstr>          Capabilities Statements</vt:lpstr>
      <vt:lpstr>  What does a Capabilities Statement Look like?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Capabilities Statements Content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          Capabilities Statements</vt:lpstr>
      <vt:lpstr>Additional Resources: </vt:lpstr>
      <vt:lpstr>Contact Our Regional Staff</vt:lpstr>
      <vt:lpstr>QUESTIONS ?  Jerry Smith:  Jerry.D.Smith@gsa.gov Michelle Simoes: Michelle.Simoes@gsa.gov </vt:lpstr>
      <vt:lpstr>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MichelleDSimoes</dc:creator>
  <cp:lastModifiedBy>YolandaGJohnson</cp:lastModifiedBy>
  <cp:revision>30</cp:revision>
  <dcterms:modified xsi:type="dcterms:W3CDTF">2024-04-03T12:05:56Z</dcterms:modified>
</cp:coreProperties>
</file>