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xml"/>
  <Override ContentType="application/vnd.openxmlformats-officedocument.presentationml.notesSlide+xml" PartName="/ppt/notesSlides/notesSlide80.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xml"/>
  <Override ContentType="application/vnd.openxmlformats-officedocument.presentationml.slide+xml" PartName="/ppt/slides/slide80.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package.core-properties+xml" PartName="/docProps/core.xml"/>
</Types>
</file>

<file path=_rels/.rels><?xml version="1.0" encoding="UTF-8" standalone="yes"?><Relationships xmlns="http://schemas.openxmlformats.org/package/2006/relationships"><Relationship Id="rId3" Target="ppt/presentation.xml" Type="http://schemas.openxmlformats.org/officeDocument/2006/relationships/officeDocument"/><Relationship Id="rId2" Target="docProps/core.xml" Type="http://schemas.openxmlformats.org/package/2006/relationships/metadata/core-properties"/><Relationship Id="rId1"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embedTrueTypeFonts="1" saveSubsetFonts="1" showSpecialPlsOnTitleSld="0" strictFirstAndLastChars="0">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Lst>
  <p:sldSz cx="9144000" cy="5143500" type="screen16x9"/>
  <p:notesSz cx="6858000" cy="9144000"/>
  <p:embeddedFontLst>
    <p:embeddedFont>
      <p:font charset="0" panose="020B0606030504020204" pitchFamily="34" typeface="Open Sans"/>
      <p:regular r:id="rId87"/>
      <p:bold r:id="rId88"/>
      <p:italic r:id="rId89"/>
      <p:boldItalic r:id="rId90"/>
    </p:embeddedFont>
    <p:embeddedFont>
      <p:font charset="0" panose="020B0506020203020204" pitchFamily="34" typeface="PT Sans Narrow"/>
      <p:regular r:id="rId91"/>
      <p:bold r:id="rId92"/>
    </p:embeddedFont>
    <p:embeddedFont>
      <p:font charset="0" panose="020B0604020202020204" typeface="Public Sans"/>
      <p:regular r:id="rId93"/>
      <p:bold r:id="rId94"/>
      <p:italic r:id="rId95"/>
      <p:boldItalic r:id="rId96"/>
    </p:embeddedFont>
    <p:embeddedFont>
      <p:font charset="0" panose="020B0604020202020204" typeface="Public Sans SemiBold"/>
      <p:regular r:id="rId97"/>
      <p:bold r:id="rId98"/>
      <p:italic r:id="rId99"/>
      <p:boldItalic r:id="rId100"/>
    </p:embeddedFont>
    <p:embeddedFont>
      <p:font charset="0" panose="02000000000000000000" pitchFamily="2" typeface="Roboto"/>
      <p:regular r:id="rId101"/>
      <p:bold r:id="rId102"/>
      <p:italic r:id="rId103"/>
      <p:boldItalic r:id="rId104"/>
    </p:embeddedFont>
    <p:embeddedFont>
      <p:font charset="0" panose="02020603050405020304" pitchFamily="18" typeface="Times"/>
      <p:regular r:id="rId105"/>
      <p:bold r:id="rId106"/>
      <p:italic r:id="rId107"/>
      <p:boldItalic r:id="rId108"/>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E165D8-EDAA-4623-B6B2-EA34B45BB8C0}">
  <a:tblStyle styleId="{5BE165D8-EDAA-4623-B6B2-EA34B45BB8C0}" styleName="Table_0">
    <a:wholeTbl>
      <a:tcTxStyle b="off" i="off">
        <a:font>
          <a:latin typeface="Arial"/>
          <a:ea typeface="Arial"/>
          <a:cs typeface="Arial"/>
        </a:font>
        <a:srgbClr val="000000"/>
      </a:tcTxStyle>
      <a:tcStyle>
        <a:tcBdr>
          <a:left>
            <a:ln cap="flat" cmpd="sng" w="12700">
              <a:solidFill>
                <a:srgbClr val="FFFFFF"/>
              </a:solidFill>
              <a:prstDash val="solid"/>
              <a:round/>
              <a:headEnd len="sm" type="none" w="sm"/>
              <a:tailEnd len="sm" type="none" w="sm"/>
            </a:ln>
          </a:left>
          <a:right>
            <a:ln cap="flat" cmpd="sng" w="12700">
              <a:solidFill>
                <a:srgbClr val="FFFFFF"/>
              </a:solidFill>
              <a:prstDash val="solid"/>
              <a:round/>
              <a:headEnd len="sm" type="none" w="sm"/>
              <a:tailEnd len="sm" type="none" w="sm"/>
            </a:ln>
          </a:right>
          <a:top>
            <a:ln cap="flat" cmpd="sng" w="12700">
              <a:solidFill>
                <a:srgbClr val="FFFFFF"/>
              </a:solidFill>
              <a:prstDash val="solid"/>
              <a:round/>
              <a:headEnd len="sm" type="none" w="sm"/>
              <a:tailEnd len="sm" type="none" w="sm"/>
            </a:ln>
          </a:top>
          <a:bottom>
            <a:ln cap="flat" cmpd="sng" w="12700">
              <a:solidFill>
                <a:srgbClr val="FFFFFF"/>
              </a:solidFill>
              <a:prstDash val="solid"/>
              <a:round/>
              <a:headEnd len="sm" type="none" w="sm"/>
              <a:tailEnd len="sm" type="none" w="sm"/>
            </a:ln>
          </a:bottom>
          <a:insideH>
            <a:ln cap="flat" cmpd="sng" w="12700">
              <a:solidFill>
                <a:srgbClr val="FFFFFF"/>
              </a:solidFill>
              <a:prstDash val="solid"/>
              <a:round/>
              <a:headEnd len="sm" type="none" w="sm"/>
              <a:tailEnd len="sm" type="none" w="sm"/>
            </a:ln>
          </a:insideH>
          <a:insideV>
            <a:ln cap="flat" cmpd="sng" w="12700">
              <a:solidFill>
                <a:srgbClr val="FFFFFF"/>
              </a:solidFill>
              <a:prstDash val="solid"/>
              <a:round/>
              <a:headEnd len="sm" type="none" w="sm"/>
              <a:tailEnd len="sm" type="none" w="sm"/>
            </a:ln>
          </a:insideV>
        </a:tcBdr>
        <a:fill>
          <a:solidFill>
            <a:srgbClr val="E8EDFD"/>
          </a:solidFill>
        </a:fill>
      </a:tcStyle>
    </a:wholeTbl>
    <a:band1H>
      <a:tcTxStyle b="off" i="off"/>
      <a:tcStyle>
        <a:tcBdr/>
        <a:fill>
          <a:solidFill>
            <a:srgbClr val="CDD8FB"/>
          </a:solidFill>
        </a:fill>
      </a:tcStyle>
    </a:band1H>
    <a:band2H>
      <a:tcTxStyle b="off" i="off"/>
      <a:tcStyle>
        <a:tcBdr/>
      </a:tcStyle>
    </a:band2H>
    <a:band1V>
      <a:tcTxStyle b="off" i="off"/>
      <a:tcStyle>
        <a:tcBdr/>
        <a:fill>
          <a:solidFill>
            <a:srgbClr val="CDD8FB"/>
          </a:solidFill>
        </a:fill>
      </a:tcStyle>
    </a:band1V>
    <a:band2V>
      <a:tcTxStyle b="off" i="off"/>
      <a:tcStyle>
        <a:tcBdr/>
      </a:tcStyle>
    </a:band2V>
    <a:lastCol>
      <a:tcTxStyle b="on" i="off">
        <a:font>
          <a:latin typeface="Arial"/>
          <a:ea typeface="Arial"/>
          <a:cs typeface="Arial"/>
        </a:font>
        <a:srgbClr val="FFFFFF"/>
      </a:tcTxStyle>
      <a:tcStyle>
        <a:tcBdr/>
        <a:fill>
          <a:solidFill>
            <a:srgbClr val="4285F4"/>
          </a:solidFill>
        </a:fill>
      </a:tcStyle>
    </a:lastCol>
    <a:firstCol>
      <a:tcTxStyle b="on" i="off">
        <a:font>
          <a:latin typeface="Arial"/>
          <a:ea typeface="Arial"/>
          <a:cs typeface="Arial"/>
        </a:font>
        <a:srgbClr val="FFFFFF"/>
      </a:tcTxStyle>
      <a:tcStyle>
        <a:tcBdr/>
        <a:fill>
          <a:solidFill>
            <a:srgbClr val="4285F4"/>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type="none" w="sm"/>
              <a:tailEnd len="sm" type="none" w="sm"/>
            </a:ln>
          </a:top>
        </a:tcBdr>
        <a:fill>
          <a:solidFill>
            <a:srgbClr val="4285F4"/>
          </a:solidFill>
        </a:fill>
      </a:tcStyle>
    </a:lastRow>
    <a:seCell>
      <a:tcTxStyle b="off" i="off"/>
      <a:tcStyle>
        <a:tcBdr/>
      </a:tcStyle>
    </a:seCell>
    <a:swCell>
      <a:tcTxStyle b="off" i="off"/>
      <a:tcStyle>
        <a:tcBdr/>
      </a:tcStyle>
    </a:swCell>
    <a:firstRow>
      <a:tcTxStyle b="on" i="off">
        <a:font>
          <a:latin typeface="Arial"/>
          <a:ea typeface="Arial"/>
          <a:cs typeface="Arial"/>
        </a:font>
        <a:srgbClr val="FFFFFF"/>
      </a:tcTxStyle>
      <a:tcStyle>
        <a:tcBdr>
          <a:bottom>
            <a:ln cap="flat" cmpd="sng" w="38100">
              <a:solidFill>
                <a:srgbClr val="FFFFFF"/>
              </a:solidFill>
              <a:prstDash val="solid"/>
              <a:round/>
              <a:headEnd len="sm" type="none" w="sm"/>
              <a:tailEnd len="sm" type="none" w="sm"/>
            </a:ln>
          </a:bottom>
        </a:tcBdr>
        <a:fill>
          <a:solidFill>
            <a:srgbClr val="4285F4"/>
          </a:solidFill>
        </a:fill>
      </a:tcStyle>
    </a:firstRow>
    <a:neCell>
      <a:tcTxStyle b="off" i="off"/>
      <a:tcStyle>
        <a:tcBdr/>
      </a:tcStyle>
    </a:neCell>
    <a:nwCell>
      <a:tcTxStyle b="off" i="off"/>
      <a:tcStyle>
        <a:tcBdr/>
      </a:tcStyle>
    </a:nwCell>
  </a:tblStyle>
  <a:tblStyle styleId="{33891CFE-124B-458A-AA49-478080E5CC8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d="100" n="80"/>
          <a:sy d="100" n="80"/>
        </p:scale>
        <p:origin x="880" y="40"/>
      </p:cViewPr>
      <p:guideLst>
        <p:guide orient="horz" pos="1620"/>
        <p:guide pos="2880"/>
      </p:guideLst>
    </p:cSldViewPr>
  </p:slideViewPr>
  <p:notesTextViewPr>
    <p:cViewPr>
      <p:scale>
        <a:sx d="1" n="1"/>
        <a:sy d="1" n="1"/>
      </p:scale>
      <p:origin x="0" y="0"/>
    </p:cViewPr>
  </p:notesTextViewPr>
  <p:gridSpacing cx="76200" cy="76200"/>
</p:viewPr>
</file>

<file path=ppt/_rels/presentation.xml.rels><?xml version="1.0" encoding="UTF-8" standalone="yes"?><Relationships xmlns="http://schemas.openxmlformats.org/package/2006/relationships"><Relationship Id="rId106" Target="fonts/font20.fntdata" Type="http://schemas.openxmlformats.org/officeDocument/2006/relationships/font"/><Relationship Id="rId99" Target="fonts/font13.fntdata" Type="http://schemas.openxmlformats.org/officeDocument/2006/relationships/font"/><Relationship Id="rId98" Target="fonts/font12.fntdata" Type="http://schemas.openxmlformats.org/officeDocument/2006/relationships/font"/><Relationship Id="rId93" Target="fonts/font7.fntdata" Type="http://schemas.openxmlformats.org/officeDocument/2006/relationships/font"/><Relationship Id="rId92" Target="fonts/font6.fntdata" Type="http://schemas.openxmlformats.org/officeDocument/2006/relationships/font"/><Relationship Id="rId91" Target="fonts/font5.fntdata" Type="http://schemas.openxmlformats.org/officeDocument/2006/relationships/font"/><Relationship Id="rId90" Target="fonts/font4.fntdata" Type="http://schemas.openxmlformats.org/officeDocument/2006/relationships/font"/><Relationship Id="rId83" Target="slides/slide77.xml" Type="http://schemas.openxmlformats.org/officeDocument/2006/relationships/slide"/><Relationship Id="rId82" Target="slides/slide76.xml" Type="http://schemas.openxmlformats.org/officeDocument/2006/relationships/slide"/><Relationship Id="rId81" Target="slides/slide75.xml" Type="http://schemas.openxmlformats.org/officeDocument/2006/relationships/slide"/><Relationship Id="rId80" Target="slides/slide74.xml" Type="http://schemas.openxmlformats.org/officeDocument/2006/relationships/slide"/><Relationship Id="rId73" Target="slides/slide67.xml" Type="http://schemas.openxmlformats.org/officeDocument/2006/relationships/slide"/><Relationship Id="rId72" Target="slides/slide66.xml" Type="http://schemas.openxmlformats.org/officeDocument/2006/relationships/slide"/><Relationship Id="rId71" Target="slides/slide65.xml" Type="http://schemas.openxmlformats.org/officeDocument/2006/relationships/slide"/><Relationship Id="rId70" Target="slides/slide64.xml" Type="http://schemas.openxmlformats.org/officeDocument/2006/relationships/slide"/><Relationship Id="rId97" Target="fonts/font11.fntdata" Type="http://schemas.openxmlformats.org/officeDocument/2006/relationships/font"/><Relationship Id="rId63" Target="slides/slide57.xml" Type="http://schemas.openxmlformats.org/officeDocument/2006/relationships/slide"/><Relationship Id="rId96" Target="fonts/font10.fntdata" Type="http://schemas.openxmlformats.org/officeDocument/2006/relationships/font"/><Relationship Id="rId62" Target="slides/slide56.xml" Type="http://schemas.openxmlformats.org/officeDocument/2006/relationships/slide"/><Relationship Id="rId95" Target="fonts/font9.fntdata" Type="http://schemas.openxmlformats.org/officeDocument/2006/relationships/font"/><Relationship Id="rId61" Target="slides/slide55.xml" Type="http://schemas.openxmlformats.org/officeDocument/2006/relationships/slide"/><Relationship Id="rId94" Target="fonts/font8.fntdata" Type="http://schemas.openxmlformats.org/officeDocument/2006/relationships/font"/><Relationship Id="rId60" Target="slides/slide54.xml" Type="http://schemas.openxmlformats.org/officeDocument/2006/relationships/slide"/><Relationship Id="rId103" Target="fonts/font17.fntdata" Type="http://schemas.openxmlformats.org/officeDocument/2006/relationships/font"/><Relationship Id="rId87" Target="fonts/font1.fntdata" Type="http://schemas.openxmlformats.org/officeDocument/2006/relationships/font"/><Relationship Id="rId53" Target="slides/slide47.xml" Type="http://schemas.openxmlformats.org/officeDocument/2006/relationships/slide"/><Relationship Id="rId102" Target="fonts/font16.fntdata" Type="http://schemas.openxmlformats.org/officeDocument/2006/relationships/font"/><Relationship Id="rId86" Target="slides/slide80.xml" Type="http://schemas.openxmlformats.org/officeDocument/2006/relationships/slide"/><Relationship Id="rId52" Target="slides/slide46.xml" Type="http://schemas.openxmlformats.org/officeDocument/2006/relationships/slide"/><Relationship Id="rId101" Target="fonts/font15.fntdata" Type="http://schemas.openxmlformats.org/officeDocument/2006/relationships/font"/><Relationship Id="rId85" Target="slides/slide79.xml" Type="http://schemas.openxmlformats.org/officeDocument/2006/relationships/slide"/><Relationship Id="rId51" Target="slides/slide45.xml" Type="http://schemas.openxmlformats.org/officeDocument/2006/relationships/slide"/><Relationship Id="rId100" Target="fonts/font14.fntdata" Type="http://schemas.openxmlformats.org/officeDocument/2006/relationships/font"/><Relationship Id="rId84" Target="slides/slide78.xml" Type="http://schemas.openxmlformats.org/officeDocument/2006/relationships/slide"/><Relationship Id="rId50" Target="slides/slide44.xml" Type="http://schemas.openxmlformats.org/officeDocument/2006/relationships/slide"/><Relationship Id="rId24" Target="slides/slide18.xml" Type="http://schemas.openxmlformats.org/officeDocument/2006/relationships/slide"/><Relationship Id="rId5" Target="slideMasters/slideMaster1.xml" Type="http://schemas.openxmlformats.org/officeDocument/2006/relationships/slideMaster"/><Relationship Id="rId39" Target="slides/slide33.xml" Type="http://schemas.openxmlformats.org/officeDocument/2006/relationships/slide"/><Relationship Id="rId23" Target="slides/slide17.xml" Type="http://schemas.openxmlformats.org/officeDocument/2006/relationships/slide"/><Relationship Id="rId4" Target="tableStyles.xml" Type="http://schemas.openxmlformats.org/officeDocument/2006/relationships/tableStyles"/><Relationship Id="rId38" Target="slides/slide32.xml" Type="http://schemas.openxmlformats.org/officeDocument/2006/relationships/slide"/><Relationship Id="rId22" Target="slides/slide16.xml" Type="http://schemas.openxmlformats.org/officeDocument/2006/relationships/slide"/><Relationship Id="rId3" Target="presProps.xml" Type="http://schemas.openxmlformats.org/officeDocument/2006/relationships/presProps"/><Relationship Id="rId37" Target="slides/slide31.xml" Type="http://schemas.openxmlformats.org/officeDocument/2006/relationships/slide"/><Relationship Id="rId108" Target="fonts/font22.fntdata" Type="http://schemas.openxmlformats.org/officeDocument/2006/relationships/font"/><Relationship Id="rId21" Target="slides/slide15.xml" Type="http://schemas.openxmlformats.org/officeDocument/2006/relationships/slide"/><Relationship Id="rId2" Target="viewProps.xml" Type="http://schemas.openxmlformats.org/officeDocument/2006/relationships/viewProps"/><Relationship Id="rId36" Target="slides/slide30.xml" Type="http://schemas.openxmlformats.org/officeDocument/2006/relationships/slide"/><Relationship Id="rId69" Target="slides/slide63.xml" Type="http://schemas.openxmlformats.org/officeDocument/2006/relationships/slide"/><Relationship Id="rId107" Target="fonts/font21.fntdata" Type="http://schemas.openxmlformats.org/officeDocument/2006/relationships/font"/><Relationship Id="rId20" Target="slides/slide14.xml" Type="http://schemas.openxmlformats.org/officeDocument/2006/relationships/slide"/><Relationship Id="rId1" Target="theme/theme2.xml" Type="http://schemas.openxmlformats.org/officeDocument/2006/relationships/theme"/><Relationship Id="rId35" Target="slides/slide29.xml" Type="http://schemas.openxmlformats.org/officeDocument/2006/relationships/slide"/><Relationship Id="rId68" Target="slides/slide62.xml" Type="http://schemas.openxmlformats.org/officeDocument/2006/relationships/slide"/><Relationship Id="rId34" Target="slides/slide28.xml" Type="http://schemas.openxmlformats.org/officeDocument/2006/relationships/slide"/><Relationship Id="rId67" Target="slides/slide61.xml" Type="http://schemas.openxmlformats.org/officeDocument/2006/relationships/slide"/><Relationship Id="rId33" Target="slides/slide27.xml" Type="http://schemas.openxmlformats.org/officeDocument/2006/relationships/slide"/><Relationship Id="rId66" Target="slides/slide60.xml" Type="http://schemas.openxmlformats.org/officeDocument/2006/relationships/slide"/><Relationship Id="rId32" Target="slides/slide26.xml" Type="http://schemas.openxmlformats.org/officeDocument/2006/relationships/slide"/><Relationship Id="rId65" Target="slides/slide59.xml" Type="http://schemas.openxmlformats.org/officeDocument/2006/relationships/slide"/><Relationship Id="rId31" Target="slides/slide25.xml" Type="http://schemas.openxmlformats.org/officeDocument/2006/relationships/slide"/><Relationship Id="rId64" Target="slides/slide58.xml" Type="http://schemas.openxmlformats.org/officeDocument/2006/relationships/slide"/><Relationship Id="rId30" Target="slides/slide24.xml" Type="http://schemas.openxmlformats.org/officeDocument/2006/relationships/slide"/><Relationship Id="rId8" Target="slides/slide2.xml" Type="http://schemas.openxmlformats.org/officeDocument/2006/relationships/slide"/><Relationship Id="rId27" Target="slides/slide21.xml" Type="http://schemas.openxmlformats.org/officeDocument/2006/relationships/slide"/><Relationship Id="rId7" Target="slides/slide1.xml" Type="http://schemas.openxmlformats.org/officeDocument/2006/relationships/slide"/><Relationship Id="rId26" Target="slides/slide20.xml" Type="http://schemas.openxmlformats.org/officeDocument/2006/relationships/slide"/><Relationship Id="rId59" Target="slides/slide53.xml" Type="http://schemas.openxmlformats.org/officeDocument/2006/relationships/slide"/><Relationship Id="rId6" Target="notesMasters/notesMaster1.xml" Type="http://schemas.openxmlformats.org/officeDocument/2006/relationships/notesMaster"/><Relationship Id="rId25" Target="slides/slide19.xml" Type="http://schemas.openxmlformats.org/officeDocument/2006/relationships/slide"/><Relationship Id="rId58" Target="slides/slide52.xml" Type="http://schemas.openxmlformats.org/officeDocument/2006/relationships/slide"/><Relationship Id="rId105" Target="fonts/font19.fntdata" Type="http://schemas.openxmlformats.org/officeDocument/2006/relationships/font"/><Relationship Id="rId89" Target="fonts/font3.fntdata" Type="http://schemas.openxmlformats.org/officeDocument/2006/relationships/font"/><Relationship Id="rId55" Target="slides/slide49.xml" Type="http://schemas.openxmlformats.org/officeDocument/2006/relationships/slide"/><Relationship Id="rId19" Target="slides/slide13.xml" Type="http://schemas.openxmlformats.org/officeDocument/2006/relationships/slide"/><Relationship Id="rId104" Target="fonts/font18.fntdata" Type="http://schemas.openxmlformats.org/officeDocument/2006/relationships/font"/><Relationship Id="rId88" Target="fonts/font2.fntdata" Type="http://schemas.openxmlformats.org/officeDocument/2006/relationships/font"/><Relationship Id="rId54" Target="slides/slide48.xml" Type="http://schemas.openxmlformats.org/officeDocument/2006/relationships/slide"/><Relationship Id="rId18" Target="slides/slide12.xml" Type="http://schemas.openxmlformats.org/officeDocument/2006/relationships/slide"/><Relationship Id="rId17" Target="slides/slide11.xml" Type="http://schemas.openxmlformats.org/officeDocument/2006/relationships/slide"/><Relationship Id="rId13" Target="slides/slide7.xml" Type="http://schemas.openxmlformats.org/officeDocument/2006/relationships/slide"/><Relationship Id="rId47" Target="slides/slide41.xml" Type="http://schemas.openxmlformats.org/officeDocument/2006/relationships/slide"/><Relationship Id="rId16" Target="slides/slide10.xml" Type="http://schemas.openxmlformats.org/officeDocument/2006/relationships/slide"/><Relationship Id="rId12" Target="slides/slide6.xml" Type="http://schemas.openxmlformats.org/officeDocument/2006/relationships/slide"/><Relationship Id="rId46" Target="slides/slide40.xml" Type="http://schemas.openxmlformats.org/officeDocument/2006/relationships/slide"/><Relationship Id="rId49" Target="slides/slide43.xml" Type="http://schemas.openxmlformats.org/officeDocument/2006/relationships/slide"/><Relationship Id="rId15" Target="slides/slide9.xml" Type="http://schemas.openxmlformats.org/officeDocument/2006/relationships/slide"/><Relationship Id="rId79" Target="slides/slide73.xml" Type="http://schemas.openxmlformats.org/officeDocument/2006/relationships/slide"/><Relationship Id="rId11" Target="slides/slide5.xml" Type="http://schemas.openxmlformats.org/officeDocument/2006/relationships/slide"/><Relationship Id="rId45" Target="slides/slide39.xml" Type="http://schemas.openxmlformats.org/officeDocument/2006/relationships/slide"/><Relationship Id="rId48" Target="slides/slide42.xml" Type="http://schemas.openxmlformats.org/officeDocument/2006/relationships/slide"/><Relationship Id="rId14" Target="slides/slide8.xml" Type="http://schemas.openxmlformats.org/officeDocument/2006/relationships/slide"/><Relationship Id="rId78" Target="slides/slide72.xml" Type="http://schemas.openxmlformats.org/officeDocument/2006/relationships/slide"/><Relationship Id="rId10" Target="slides/slide4.xml" Type="http://schemas.openxmlformats.org/officeDocument/2006/relationships/slide"/><Relationship Id="rId44" Target="slides/slide38.xml" Type="http://schemas.openxmlformats.org/officeDocument/2006/relationships/slide"/><Relationship Id="rId77" Target="slides/slide71.xml" Type="http://schemas.openxmlformats.org/officeDocument/2006/relationships/slide"/><Relationship Id="rId43" Target="slides/slide37.xml" Type="http://schemas.openxmlformats.org/officeDocument/2006/relationships/slide"/><Relationship Id="rId76" Target="slides/slide70.xml" Type="http://schemas.openxmlformats.org/officeDocument/2006/relationships/slide"/><Relationship Id="rId42" Target="slides/slide36.xml" Type="http://schemas.openxmlformats.org/officeDocument/2006/relationships/slide"/><Relationship Id="rId75" Target="slides/slide69.xml" Type="http://schemas.openxmlformats.org/officeDocument/2006/relationships/slide"/><Relationship Id="rId41" Target="slides/slide35.xml" Type="http://schemas.openxmlformats.org/officeDocument/2006/relationships/slide"/><Relationship Id="rId28" Target="slides/slide22.xml" Type="http://schemas.openxmlformats.org/officeDocument/2006/relationships/slide"/><Relationship Id="rId9" Target="slides/slide3.xml" Type="http://schemas.openxmlformats.org/officeDocument/2006/relationships/slide"/><Relationship Id="rId74" Target="slides/slide68.xml" Type="http://schemas.openxmlformats.org/officeDocument/2006/relationships/slide"/><Relationship Id="rId40" Target="slides/slide34.xml" Type="http://schemas.openxmlformats.org/officeDocument/2006/relationships/slide"/><Relationship Id="rId57" Target="slides/slide51.xml" Type="http://schemas.openxmlformats.org/officeDocument/2006/relationships/slide"/><Relationship Id="rId29" Target="slides/slide23.xml" Type="http://schemas.openxmlformats.org/officeDocument/2006/relationships/slide"/><Relationship Id="rId56" Target="slides/slide50.xml" Type="http://schemas.openxmlformats.org/officeDocument/2006/relationships/slide"/></Relationships>
</file>

<file path=ppt/notesMasters/_rels/notesMaster1.xml.rels><?xml version="1.0" encoding="UTF-8" standalone="yes"?><Relationships xmlns="http://schemas.openxmlformats.org/package/2006/relationships"><Relationship Id="rId1" Target="../theme/theme1.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ChangeAspect="1" noGrp="1" noRot="1"/>
          </p:cNvSpPr>
          <p:nvPr>
            <p:ph idx="2" type="sldImg"/>
          </p:nvPr>
        </p:nvSpPr>
        <p:spPr>
          <a:xfrm>
            <a:off x="381300" y="685800"/>
            <a:ext cx="6096075" cy="34290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id="4" name="Google Shape;4;n"/>
          <p:cNvSpPr txBox="1">
            <a:spLocks noGrp="1"/>
          </p:cNvSpPr>
          <p:nvPr>
            <p:ph idx="1" type="body"/>
          </p:nvPr>
        </p:nvSpPr>
        <p:spPr>
          <a:xfrm>
            <a:off x="685800" y="4343400"/>
            <a:ext cx="5486400" cy="4114800"/>
          </a:xfrm>
          <a:prstGeom prst="rect">
            <a:avLst/>
          </a:prstGeom>
          <a:noFill/>
          <a:ln>
            <a:noFill/>
          </a:ln>
        </p:spPr>
        <p:txBody>
          <a:bodyPr anchor="t" anchorCtr="0" bIns="91425" lIns="91425" numCol="1"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a:endParaRPr/>
          </a:p>
        </p:txBody>
      </p:sp>
    </p:spTree>
  </p:cSld>
  <p:clrMap accent1="accent1" accent2="accent2" accent3="accent3" accent4="accent4" accent5="accent5" accent6="accent6" bg1="lt1" bg2="dk2" folHlink="folHlink" hlink="hlink" tx1="dk1" tx2="lt2"/>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arget="../slides/slide1.xml" Type="http://schemas.openxmlformats.org/officeDocument/2006/relationships/slide"/><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2" Target="../slides/slide10.xml" Type="http://schemas.openxmlformats.org/officeDocument/2006/relationships/slide"/><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2" Target="../slides/slide11.xml" Type="http://schemas.openxmlformats.org/officeDocument/2006/relationships/slide"/><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4" Target="https://sam.gov/" TargetMode="External" Type="http://schemas.openxmlformats.org/officeDocument/2006/relationships/hyperlink"/><Relationship Id="rId3" Target="https://sam.gov/opp/fd987a494bfa4390bb0faa7618b3d829/view" TargetMode="External" Type="http://schemas.openxmlformats.org/officeDocument/2006/relationships/hyperlink"/><Relationship Id="rId2" Target="../slides/slide12.xml" Type="http://schemas.openxmlformats.org/officeDocument/2006/relationships/slide"/><Relationship Id="rId1" Target="../notesMasters/notesMaster1.xml" Type="http://schemas.openxmlformats.org/officeDocument/2006/relationships/notesMaster"/></Relationships>
</file>

<file path=ppt/notesSlides/_rels/notesSlide13.xml.rels><?xml version="1.0" encoding="UTF-8" standalone="yes"?><Relationships xmlns="http://schemas.openxmlformats.org/package/2006/relationships"><Relationship Id="rId2" Target="../slides/slide13.xml" Type="http://schemas.openxmlformats.org/officeDocument/2006/relationships/slide"/><Relationship Id="rId1" Target="../notesMasters/notesMaster1.xml" Type="http://schemas.openxmlformats.org/officeDocument/2006/relationships/notesMaster"/></Relationships>
</file>

<file path=ppt/notesSlides/_rels/notesSlide14.xml.rels><?xml version="1.0" encoding="UTF-8" standalone="yes"?><Relationships xmlns="http://schemas.openxmlformats.org/package/2006/relationships"><Relationship Id="rId2" Target="../slides/slide14.xml" Type="http://schemas.openxmlformats.org/officeDocument/2006/relationships/slide"/><Relationship Id="rId1" Target="../notesMasters/notesMaster1.xml" Type="http://schemas.openxmlformats.org/officeDocument/2006/relationships/notesMaster"/></Relationships>
</file>

<file path=ppt/notesSlides/_rels/notesSlide15.xml.rels><?xml version="1.0" encoding="UTF-8" standalone="yes"?><Relationships xmlns="http://schemas.openxmlformats.org/package/2006/relationships"><Relationship Id="rId2" Target="../slides/slide15.xml" Type="http://schemas.openxmlformats.org/officeDocument/2006/relationships/slide"/><Relationship Id="rId1" Target="../notesMasters/notesMaster1.xml" Type="http://schemas.openxmlformats.org/officeDocument/2006/relationships/notesMaster"/></Relationships>
</file>

<file path=ppt/notesSlides/_rels/notesSlide16.xml.rels><?xml version="1.0" encoding="UTF-8" standalone="yes"?><Relationships xmlns="http://schemas.openxmlformats.org/package/2006/relationships"><Relationship Id="rId2" Target="../slides/slide16.xml" Type="http://schemas.openxmlformats.org/officeDocument/2006/relationships/slide"/><Relationship Id="rId1" Target="../notesMasters/notesMaster1.xml" Type="http://schemas.openxmlformats.org/officeDocument/2006/relationships/notesMaster"/></Relationships>
</file>

<file path=ppt/notesSlides/_rels/notesSlide17.xml.rels><?xml version="1.0" encoding="UTF-8" standalone="yes"?><Relationships xmlns="http://schemas.openxmlformats.org/package/2006/relationships"><Relationship Id="rId2" Target="../slides/slide17.xml" Type="http://schemas.openxmlformats.org/officeDocument/2006/relationships/slide"/><Relationship Id="rId1" Target="../notesMasters/notesMaster1.xml" Type="http://schemas.openxmlformats.org/officeDocument/2006/relationships/notesMaster"/></Relationships>
</file>

<file path=ppt/notesSlides/_rels/notesSlide18.xml.rels><?xml version="1.0" encoding="UTF-8" standalone="yes"?><Relationships xmlns="http://schemas.openxmlformats.org/package/2006/relationships"><Relationship Id="rId2" Target="../slides/slide18.xml" Type="http://schemas.openxmlformats.org/officeDocument/2006/relationships/slide"/><Relationship Id="rId1" Target="../notesMasters/notesMaster1.xml" Type="http://schemas.openxmlformats.org/officeDocument/2006/relationships/notesMaster"/></Relationships>
</file>

<file path=ppt/notesSlides/_rels/notesSlide19.xml.rels><?xml version="1.0" encoding="UTF-8" standalone="yes"?><Relationships xmlns="http://schemas.openxmlformats.org/package/2006/relationships"><Relationship Id="rId2" Target="../slides/slide19.xml" Type="http://schemas.openxmlformats.org/officeDocument/2006/relationships/slide"/><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2" Target="../slides/slide2.xml" Type="http://schemas.openxmlformats.org/officeDocument/2006/relationships/slide"/><Relationship Id="rId1" Target="../notesMasters/notesMaster1.xml" Type="http://schemas.openxmlformats.org/officeDocument/2006/relationships/notesMaster"/></Relationships>
</file>

<file path=ppt/notesSlides/_rels/notesSlide20.xml.rels><?xml version="1.0" encoding="UTF-8" standalone="yes"?><Relationships xmlns="http://schemas.openxmlformats.org/package/2006/relationships"><Relationship Id="rId2" Target="../slides/slide20.xml" Type="http://schemas.openxmlformats.org/officeDocument/2006/relationships/slide"/><Relationship Id="rId1" Target="../notesMasters/notesMaster1.xml" Type="http://schemas.openxmlformats.org/officeDocument/2006/relationships/notesMaster"/></Relationships>
</file>

<file path=ppt/notesSlides/_rels/notesSlide21.xml.rels><?xml version="1.0" encoding="UTF-8" standalone="yes"?><Relationships xmlns="http://schemas.openxmlformats.org/package/2006/relationships"><Relationship Id="rId2" Target="../slides/slide21.xml" Type="http://schemas.openxmlformats.org/officeDocument/2006/relationships/slide"/><Relationship Id="rId1" Target="../notesMasters/notesMaster1.xml" Type="http://schemas.openxmlformats.org/officeDocument/2006/relationships/notesMaster"/></Relationships>
</file>

<file path=ppt/notesSlides/_rels/notesSlide22.xml.rels><?xml version="1.0" encoding="UTF-8" standalone="yes"?><Relationships xmlns="http://schemas.openxmlformats.org/package/2006/relationships"><Relationship Id="rId2" Target="../slides/slide22.xml" Type="http://schemas.openxmlformats.org/officeDocument/2006/relationships/slide"/><Relationship Id="rId1" Target="../notesMasters/notesMaster1.xml" Type="http://schemas.openxmlformats.org/officeDocument/2006/relationships/notesMaster"/></Relationships>
</file>

<file path=ppt/notesSlides/_rels/notesSlide23.xml.rels><?xml version="1.0" encoding="UTF-8" standalone="yes"?><Relationships xmlns="http://schemas.openxmlformats.org/package/2006/relationships"><Relationship Id="rId2" Target="../slides/slide23.xml" Type="http://schemas.openxmlformats.org/officeDocument/2006/relationships/slide"/><Relationship Id="rId1" Target="../notesMasters/notesMaster1.xml" Type="http://schemas.openxmlformats.org/officeDocument/2006/relationships/notesMaster"/></Relationships>
</file>

<file path=ppt/notesSlides/_rels/notesSlide24.xml.rels><?xml version="1.0" encoding="UTF-8" standalone="yes"?><Relationships xmlns="http://schemas.openxmlformats.org/package/2006/relationships"><Relationship Id="rId2" Target="../slides/slide24.xml" Type="http://schemas.openxmlformats.org/officeDocument/2006/relationships/slide"/><Relationship Id="rId1" Target="../notesMasters/notesMaster1.xml" Type="http://schemas.openxmlformats.org/officeDocument/2006/relationships/notesMaster"/></Relationships>
</file>

<file path=ppt/notesSlides/_rels/notesSlide25.xml.rels><?xml version="1.0" encoding="UTF-8" standalone="yes"?><Relationships xmlns="http://schemas.openxmlformats.org/package/2006/relationships"><Relationship Id="rId2" Target="../slides/slide25.xml" Type="http://schemas.openxmlformats.org/officeDocument/2006/relationships/slide"/><Relationship Id="rId1" Target="../notesMasters/notesMaster1.xml" Type="http://schemas.openxmlformats.org/officeDocument/2006/relationships/notesMaster"/></Relationships>
</file>

<file path=ppt/notesSlides/_rels/notesSlide26.xml.rels><?xml version="1.0" encoding="UTF-8" standalone="yes"?><Relationships xmlns="http://schemas.openxmlformats.org/package/2006/relationships"><Relationship Id="rId2" Target="../slides/slide26.xml" Type="http://schemas.openxmlformats.org/officeDocument/2006/relationships/slide"/><Relationship Id="rId1" Target="../notesMasters/notesMaster1.xml" Type="http://schemas.openxmlformats.org/officeDocument/2006/relationships/notesMaster"/></Relationships>
</file>

<file path=ppt/notesSlides/_rels/notesSlide27.xml.rels><?xml version="1.0" encoding="UTF-8" standalone="yes"?><Relationships xmlns="http://schemas.openxmlformats.org/package/2006/relationships"><Relationship Id="rId2" Target="../slides/slide27.xml" Type="http://schemas.openxmlformats.org/officeDocument/2006/relationships/slide"/><Relationship Id="rId1" Target="../notesMasters/notesMaster1.xml" Type="http://schemas.openxmlformats.org/officeDocument/2006/relationships/notesMaster"/></Relationships>
</file>

<file path=ppt/notesSlides/_rels/notesSlide28.xml.rels><?xml version="1.0" encoding="UTF-8" standalone="yes"?><Relationships xmlns="http://schemas.openxmlformats.org/package/2006/relationships"><Relationship Id="rId2" Target="../slides/slide28.xml" Type="http://schemas.openxmlformats.org/officeDocument/2006/relationships/slide"/><Relationship Id="rId1" Target="../notesMasters/notesMaster1.xml" Type="http://schemas.openxmlformats.org/officeDocument/2006/relationships/notesMaster"/></Relationships>
</file>

<file path=ppt/notesSlides/_rels/notesSlide29.xml.rels><?xml version="1.0" encoding="UTF-8" standalone="yes"?><Relationships xmlns="http://schemas.openxmlformats.org/package/2006/relationships"><Relationship Id="rId2" Target="../slides/slide29.xml" Type="http://schemas.openxmlformats.org/officeDocument/2006/relationships/slide"/><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2" Target="../slides/slide3.xml" Type="http://schemas.openxmlformats.org/officeDocument/2006/relationships/slide"/><Relationship Id="rId1" Target="../notesMasters/notesMaster1.xml" Type="http://schemas.openxmlformats.org/officeDocument/2006/relationships/notesMaster"/></Relationships>
</file>

<file path=ppt/notesSlides/_rels/notesSlide30.xml.rels><?xml version="1.0" encoding="UTF-8" standalone="yes"?><Relationships xmlns="http://schemas.openxmlformats.org/package/2006/relationships"><Relationship Id="rId2" Target="../slides/slide30.xml" Type="http://schemas.openxmlformats.org/officeDocument/2006/relationships/slide"/><Relationship Id="rId1" Target="../notesMasters/notesMaster1.xml" Type="http://schemas.openxmlformats.org/officeDocument/2006/relationships/notesMaster"/></Relationships>
</file>

<file path=ppt/notesSlides/_rels/notesSlide31.xml.rels><?xml version="1.0" encoding="UTF-8" standalone="yes"?><Relationships xmlns="http://schemas.openxmlformats.org/package/2006/relationships"><Relationship Id="rId2" Target="../slides/slide31.xml" Type="http://schemas.openxmlformats.org/officeDocument/2006/relationships/slide"/><Relationship Id="rId1" Target="../notesMasters/notesMaster1.xml" Type="http://schemas.openxmlformats.org/officeDocument/2006/relationships/notesMaster"/></Relationships>
</file>

<file path=ppt/notesSlides/_rels/notesSlide32.xml.rels><?xml version="1.0" encoding="UTF-8" standalone="yes"?><Relationships xmlns="http://schemas.openxmlformats.org/package/2006/relationships"><Relationship Id="rId2" Target="../slides/slide32.xml" Type="http://schemas.openxmlformats.org/officeDocument/2006/relationships/slide"/><Relationship Id="rId1" Target="../notesMasters/notesMaster1.xml" Type="http://schemas.openxmlformats.org/officeDocument/2006/relationships/notesMaster"/></Relationships>
</file>

<file path=ppt/notesSlides/_rels/notesSlide33.xml.rels><?xml version="1.0" encoding="UTF-8" standalone="yes"?><Relationships xmlns="http://schemas.openxmlformats.org/package/2006/relationships"><Relationship Id="rId2" Target="../slides/slide33.xml" Type="http://schemas.openxmlformats.org/officeDocument/2006/relationships/slide"/><Relationship Id="rId1" Target="../notesMasters/notesMaster1.xml" Type="http://schemas.openxmlformats.org/officeDocument/2006/relationships/notesMaster"/></Relationships>
</file>

<file path=ppt/notesSlides/_rels/notesSlide34.xml.rels><?xml version="1.0" encoding="UTF-8" standalone="yes"?><Relationships xmlns="http://schemas.openxmlformats.org/package/2006/relationships"><Relationship Id="rId2" Target="../slides/slide34.xml" Type="http://schemas.openxmlformats.org/officeDocument/2006/relationships/slide"/><Relationship Id="rId1" Target="../notesMasters/notesMaster1.xml" Type="http://schemas.openxmlformats.org/officeDocument/2006/relationships/notesMaster"/></Relationships>
</file>

<file path=ppt/notesSlides/_rels/notesSlide35.xml.rels><?xml version="1.0" encoding="UTF-8" standalone="yes"?><Relationships xmlns="http://schemas.openxmlformats.org/package/2006/relationships"><Relationship Id="rId2" Target="../slides/slide35.xml" Type="http://schemas.openxmlformats.org/officeDocument/2006/relationships/slide"/><Relationship Id="rId1" Target="../notesMasters/notesMaster1.xml" Type="http://schemas.openxmlformats.org/officeDocument/2006/relationships/notesMaster"/></Relationships>
</file>

<file path=ppt/notesSlides/_rels/notesSlide36.xml.rels><?xml version="1.0" encoding="UTF-8" standalone="yes"?><Relationships xmlns="http://schemas.openxmlformats.org/package/2006/relationships"><Relationship Id="rId2" Target="../slides/slide36.xml" Type="http://schemas.openxmlformats.org/officeDocument/2006/relationships/slide"/><Relationship Id="rId1" Target="../notesMasters/notesMaster1.xml" Type="http://schemas.openxmlformats.org/officeDocument/2006/relationships/notesMaster"/></Relationships>
</file>

<file path=ppt/notesSlides/_rels/notesSlide37.xml.rels><?xml version="1.0" encoding="UTF-8" standalone="yes"?><Relationships xmlns="http://schemas.openxmlformats.org/package/2006/relationships"><Relationship Id="rId2" Target="../slides/slide37.xml" Type="http://schemas.openxmlformats.org/officeDocument/2006/relationships/slide"/><Relationship Id="rId1" Target="../notesMasters/notesMaster1.xml" Type="http://schemas.openxmlformats.org/officeDocument/2006/relationships/notesMaster"/></Relationships>
</file>

<file path=ppt/notesSlides/_rels/notesSlide38.xml.rels><?xml version="1.0" encoding="UTF-8" standalone="yes"?><Relationships xmlns="http://schemas.openxmlformats.org/package/2006/relationships"><Relationship Id="rId2" Target="../slides/slide38.xml" Type="http://schemas.openxmlformats.org/officeDocument/2006/relationships/slide"/><Relationship Id="rId1" Target="../notesMasters/notesMaster1.xml" Type="http://schemas.openxmlformats.org/officeDocument/2006/relationships/notesMaster"/></Relationships>
</file>

<file path=ppt/notesSlides/_rels/notesSlide39.xml.rels><?xml version="1.0" encoding="UTF-8" standalone="yes"?><Relationships xmlns="http://schemas.openxmlformats.org/package/2006/relationships"><Relationship Id="rId2" Target="../slides/slide39.xml" Type="http://schemas.openxmlformats.org/officeDocument/2006/relationships/slide"/><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2" Target="../slides/slide4.xml" Type="http://schemas.openxmlformats.org/officeDocument/2006/relationships/slide"/><Relationship Id="rId1" Target="../notesMasters/notesMaster1.xml" Type="http://schemas.openxmlformats.org/officeDocument/2006/relationships/notesMaster"/></Relationships>
</file>

<file path=ppt/notesSlides/_rels/notesSlide40.xml.rels><?xml version="1.0" encoding="UTF-8" standalone="yes"?><Relationships xmlns="http://schemas.openxmlformats.org/package/2006/relationships"><Relationship Id="rId2" Target="../slides/slide40.xml" Type="http://schemas.openxmlformats.org/officeDocument/2006/relationships/slide"/><Relationship Id="rId1" Target="../notesMasters/notesMaster1.xml" Type="http://schemas.openxmlformats.org/officeDocument/2006/relationships/notesMaster"/></Relationships>
</file>

<file path=ppt/notesSlides/_rels/notesSlide41.xml.rels><?xml version="1.0" encoding="UTF-8" standalone="yes"?><Relationships xmlns="http://schemas.openxmlformats.org/package/2006/relationships"><Relationship Id="rId2" Target="../slides/slide41.xml" Type="http://schemas.openxmlformats.org/officeDocument/2006/relationships/slide"/><Relationship Id="rId1" Target="../notesMasters/notesMaster1.xml" Type="http://schemas.openxmlformats.org/officeDocument/2006/relationships/notesMaster"/></Relationships>
</file>

<file path=ppt/notesSlides/_rels/notesSlide42.xml.rels><?xml version="1.0" encoding="UTF-8" standalone="yes"?><Relationships xmlns="http://schemas.openxmlformats.org/package/2006/relationships"><Relationship Id="rId2" Target="../slides/slide42.xml" Type="http://schemas.openxmlformats.org/officeDocument/2006/relationships/slide"/><Relationship Id="rId1" Target="../notesMasters/notesMaster1.xml" Type="http://schemas.openxmlformats.org/officeDocument/2006/relationships/notesMaster"/></Relationships>
</file>

<file path=ppt/notesSlides/_rels/notesSlide43.xml.rels><?xml version="1.0" encoding="UTF-8" standalone="yes"?><Relationships xmlns="http://schemas.openxmlformats.org/package/2006/relationships"><Relationship Id="rId2" Target="../slides/slide43.xml" Type="http://schemas.openxmlformats.org/officeDocument/2006/relationships/slide"/><Relationship Id="rId1" Target="../notesMasters/notesMaster1.xml" Type="http://schemas.openxmlformats.org/officeDocument/2006/relationships/notesMaster"/></Relationships>
</file>

<file path=ppt/notesSlides/_rels/notesSlide44.xml.rels><?xml version="1.0" encoding="UTF-8" standalone="yes"?><Relationships xmlns="http://schemas.openxmlformats.org/package/2006/relationships"><Relationship Id="rId2" Target="../slides/slide44.xml" Type="http://schemas.openxmlformats.org/officeDocument/2006/relationships/slide"/><Relationship Id="rId1" Target="../notesMasters/notesMaster1.xml" Type="http://schemas.openxmlformats.org/officeDocument/2006/relationships/notesMaster"/></Relationships>
</file>

<file path=ppt/notesSlides/_rels/notesSlide45.xml.rels><?xml version="1.0" encoding="UTF-8" standalone="yes"?><Relationships xmlns="http://schemas.openxmlformats.org/package/2006/relationships"><Relationship Id="rId2" Target="../slides/slide45.xml" Type="http://schemas.openxmlformats.org/officeDocument/2006/relationships/slide"/><Relationship Id="rId1" Target="../notesMasters/notesMaster1.xml" Type="http://schemas.openxmlformats.org/officeDocument/2006/relationships/notesMaster"/></Relationships>
</file>

<file path=ppt/notesSlides/_rels/notesSlide46.xml.rels><?xml version="1.0" encoding="UTF-8" standalone="yes"?><Relationships xmlns="http://schemas.openxmlformats.org/package/2006/relationships"><Relationship Id="rId2" Target="../slides/slide46.xml" Type="http://schemas.openxmlformats.org/officeDocument/2006/relationships/slide"/><Relationship Id="rId1" Target="../notesMasters/notesMaster1.xml" Type="http://schemas.openxmlformats.org/officeDocument/2006/relationships/notesMaster"/></Relationships>
</file>

<file path=ppt/notesSlides/_rels/notesSlide47.xml.rels><?xml version="1.0" encoding="UTF-8" standalone="yes"?><Relationships xmlns="http://schemas.openxmlformats.org/package/2006/relationships"><Relationship Id="rId2" Target="../slides/slide47.xml" Type="http://schemas.openxmlformats.org/officeDocument/2006/relationships/slide"/><Relationship Id="rId1" Target="../notesMasters/notesMaster1.xml" Type="http://schemas.openxmlformats.org/officeDocument/2006/relationships/notesMaster"/></Relationships>
</file>

<file path=ppt/notesSlides/_rels/notesSlide48.xml.rels><?xml version="1.0" encoding="UTF-8" standalone="yes"?><Relationships xmlns="http://schemas.openxmlformats.org/package/2006/relationships"><Relationship Id="rId2" Target="../slides/slide48.xml" Type="http://schemas.openxmlformats.org/officeDocument/2006/relationships/slide"/><Relationship Id="rId1" Target="../notesMasters/notesMaster1.xml" Type="http://schemas.openxmlformats.org/officeDocument/2006/relationships/notesMaster"/></Relationships>
</file>

<file path=ppt/notesSlides/_rels/notesSlide49.xml.rels><?xml version="1.0" encoding="UTF-8" standalone="yes"?><Relationships xmlns="http://schemas.openxmlformats.org/package/2006/relationships"><Relationship Id="rId2" Target="../slides/slide49.xml" Type="http://schemas.openxmlformats.org/officeDocument/2006/relationships/slide"/><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2" Target="../slides/slide5.xml" Type="http://schemas.openxmlformats.org/officeDocument/2006/relationships/slide"/><Relationship Id="rId1" Target="../notesMasters/notesMaster1.xml" Type="http://schemas.openxmlformats.org/officeDocument/2006/relationships/notesMaster"/></Relationships>
</file>

<file path=ppt/notesSlides/_rels/notesSlide50.xml.rels><?xml version="1.0" encoding="UTF-8" standalone="yes"?><Relationships xmlns="http://schemas.openxmlformats.org/package/2006/relationships"><Relationship Id="rId2" Target="../slides/slide50.xml" Type="http://schemas.openxmlformats.org/officeDocument/2006/relationships/slide"/><Relationship Id="rId1" Target="../notesMasters/notesMaster1.xml" Type="http://schemas.openxmlformats.org/officeDocument/2006/relationships/notesMaster"/></Relationships>
</file>

<file path=ppt/notesSlides/_rels/notesSlide51.xml.rels><?xml version="1.0" encoding="UTF-8" standalone="yes"?><Relationships xmlns="http://schemas.openxmlformats.org/package/2006/relationships"><Relationship Id="rId2" Target="../slides/slide51.xml" Type="http://schemas.openxmlformats.org/officeDocument/2006/relationships/slide"/><Relationship Id="rId1" Target="../notesMasters/notesMaster1.xml" Type="http://schemas.openxmlformats.org/officeDocument/2006/relationships/notesMaster"/></Relationships>
</file>

<file path=ppt/notesSlides/_rels/notesSlide52.xml.rels><?xml version="1.0" encoding="UTF-8" standalone="yes"?><Relationships xmlns="http://schemas.openxmlformats.org/package/2006/relationships"><Relationship Id="rId2" Target="../slides/slide52.xml" Type="http://schemas.openxmlformats.org/officeDocument/2006/relationships/slide"/><Relationship Id="rId1" Target="../notesMasters/notesMaster1.xml" Type="http://schemas.openxmlformats.org/officeDocument/2006/relationships/notesMaster"/></Relationships>
</file>

<file path=ppt/notesSlides/_rels/notesSlide53.xml.rels><?xml version="1.0" encoding="UTF-8" standalone="yes"?><Relationships xmlns="http://schemas.openxmlformats.org/package/2006/relationships"><Relationship Id="rId2" Target="../slides/slide53.xml" Type="http://schemas.openxmlformats.org/officeDocument/2006/relationships/slide"/><Relationship Id="rId1" Target="../notesMasters/notesMaster1.xml" Type="http://schemas.openxmlformats.org/officeDocument/2006/relationships/notesMaster"/></Relationships>
</file>

<file path=ppt/notesSlides/_rels/notesSlide54.xml.rels><?xml version="1.0" encoding="UTF-8" standalone="yes"?><Relationships xmlns="http://schemas.openxmlformats.org/package/2006/relationships"><Relationship Id="rId2" Target="../slides/slide54.xml" Type="http://schemas.openxmlformats.org/officeDocument/2006/relationships/slide"/><Relationship Id="rId1" Target="../notesMasters/notesMaster1.xml" Type="http://schemas.openxmlformats.org/officeDocument/2006/relationships/notesMaster"/></Relationships>
</file>

<file path=ppt/notesSlides/_rels/notesSlide55.xml.rels><?xml version="1.0" encoding="UTF-8" standalone="yes"?><Relationships xmlns="http://schemas.openxmlformats.org/package/2006/relationships"><Relationship Id="rId2" Target="../slides/slide55.xml" Type="http://schemas.openxmlformats.org/officeDocument/2006/relationships/slide"/><Relationship Id="rId1" Target="../notesMasters/notesMaster1.xml" Type="http://schemas.openxmlformats.org/officeDocument/2006/relationships/notesMaster"/></Relationships>
</file>

<file path=ppt/notesSlides/_rels/notesSlide56.xml.rels><?xml version="1.0" encoding="UTF-8" standalone="yes"?><Relationships xmlns="http://schemas.openxmlformats.org/package/2006/relationships"><Relationship Id="rId2" Target="../slides/slide56.xml" Type="http://schemas.openxmlformats.org/officeDocument/2006/relationships/slide"/><Relationship Id="rId1" Target="../notesMasters/notesMaster1.xml" Type="http://schemas.openxmlformats.org/officeDocument/2006/relationships/notesMaster"/></Relationships>
</file>

<file path=ppt/notesSlides/_rels/notesSlide57.xml.rels><?xml version="1.0" encoding="UTF-8" standalone="yes"?><Relationships xmlns="http://schemas.openxmlformats.org/package/2006/relationships"><Relationship Id="rId2" Target="../slides/slide57.xml" Type="http://schemas.openxmlformats.org/officeDocument/2006/relationships/slide"/><Relationship Id="rId1" Target="../notesMasters/notesMaster1.xml" Type="http://schemas.openxmlformats.org/officeDocument/2006/relationships/notesMaster"/></Relationships>
</file>

<file path=ppt/notesSlides/_rels/notesSlide58.xml.rels><?xml version="1.0" encoding="UTF-8" standalone="yes"?><Relationships xmlns="http://schemas.openxmlformats.org/package/2006/relationships"><Relationship Id="rId2" Target="../slides/slide58.xml" Type="http://schemas.openxmlformats.org/officeDocument/2006/relationships/slide"/><Relationship Id="rId1" Target="../notesMasters/notesMaster1.xml" Type="http://schemas.openxmlformats.org/officeDocument/2006/relationships/notesMaster"/></Relationships>
</file>

<file path=ppt/notesSlides/_rels/notesSlide59.xml.rels><?xml version="1.0" encoding="UTF-8" standalone="yes"?><Relationships xmlns="http://schemas.openxmlformats.org/package/2006/relationships"><Relationship Id="rId2" Target="../slides/slide59.xml" Type="http://schemas.openxmlformats.org/officeDocument/2006/relationships/slide"/><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2" Target="../slides/slide6.xml" Type="http://schemas.openxmlformats.org/officeDocument/2006/relationships/slide"/><Relationship Id="rId1" Target="../notesMasters/notesMaster1.xml" Type="http://schemas.openxmlformats.org/officeDocument/2006/relationships/notesMaster"/></Relationships>
</file>

<file path=ppt/notesSlides/_rels/notesSlide60.xml.rels><?xml version="1.0" encoding="UTF-8" standalone="yes"?><Relationships xmlns="http://schemas.openxmlformats.org/package/2006/relationships"><Relationship Id="rId2" Target="../slides/slide60.xml" Type="http://schemas.openxmlformats.org/officeDocument/2006/relationships/slide"/><Relationship Id="rId1" Target="../notesMasters/notesMaster1.xml" Type="http://schemas.openxmlformats.org/officeDocument/2006/relationships/notesMaster"/></Relationships>
</file>

<file path=ppt/notesSlides/_rels/notesSlide61.xml.rels><?xml version="1.0" encoding="UTF-8" standalone="yes"?><Relationships xmlns="http://schemas.openxmlformats.org/package/2006/relationships"><Relationship Id="rId2" Target="../slides/slide61.xml" Type="http://schemas.openxmlformats.org/officeDocument/2006/relationships/slide"/><Relationship Id="rId1" Target="../notesMasters/notesMaster1.xml" Type="http://schemas.openxmlformats.org/officeDocument/2006/relationships/notesMaster"/></Relationships>
</file>

<file path=ppt/notesSlides/_rels/notesSlide62.xml.rels><?xml version="1.0" encoding="UTF-8" standalone="yes"?><Relationships xmlns="http://schemas.openxmlformats.org/package/2006/relationships"><Relationship Id="rId2" Target="../slides/slide62.xml" Type="http://schemas.openxmlformats.org/officeDocument/2006/relationships/slide"/><Relationship Id="rId1" Target="../notesMasters/notesMaster1.xml" Type="http://schemas.openxmlformats.org/officeDocument/2006/relationships/notesMaster"/></Relationships>
</file>

<file path=ppt/notesSlides/_rels/notesSlide63.xml.rels><?xml version="1.0" encoding="UTF-8" standalone="yes"?><Relationships xmlns="http://schemas.openxmlformats.org/package/2006/relationships"><Relationship Id="rId2" Target="../slides/slide63.xml" Type="http://schemas.openxmlformats.org/officeDocument/2006/relationships/slide"/><Relationship Id="rId1" Target="../notesMasters/notesMaster1.xml" Type="http://schemas.openxmlformats.org/officeDocument/2006/relationships/notesMaster"/></Relationships>
</file>

<file path=ppt/notesSlides/_rels/notesSlide64.xml.rels><?xml version="1.0" encoding="UTF-8" standalone="yes"?><Relationships xmlns="http://schemas.openxmlformats.org/package/2006/relationships"><Relationship Id="rId2" Target="../slides/slide64.xml" Type="http://schemas.openxmlformats.org/officeDocument/2006/relationships/slide"/><Relationship Id="rId1" Target="../notesMasters/notesMaster1.xml" Type="http://schemas.openxmlformats.org/officeDocument/2006/relationships/notesMaster"/></Relationships>
</file>

<file path=ppt/notesSlides/_rels/notesSlide65.xml.rels><?xml version="1.0" encoding="UTF-8" standalone="yes"?><Relationships xmlns="http://schemas.openxmlformats.org/package/2006/relationships"><Relationship Id="rId2" Target="../slides/slide65.xml" Type="http://schemas.openxmlformats.org/officeDocument/2006/relationships/slide"/><Relationship Id="rId1" Target="../notesMasters/notesMaster1.xml" Type="http://schemas.openxmlformats.org/officeDocument/2006/relationships/notesMaster"/></Relationships>
</file>

<file path=ppt/notesSlides/_rels/notesSlide66.xml.rels><?xml version="1.0" encoding="UTF-8" standalone="yes"?><Relationships xmlns="http://schemas.openxmlformats.org/package/2006/relationships"><Relationship Id="rId2" Target="../slides/slide66.xml" Type="http://schemas.openxmlformats.org/officeDocument/2006/relationships/slide"/><Relationship Id="rId1" Target="../notesMasters/notesMaster1.xml" Type="http://schemas.openxmlformats.org/officeDocument/2006/relationships/notesMaster"/></Relationships>
</file>

<file path=ppt/notesSlides/_rels/notesSlide67.xml.rels><?xml version="1.0" encoding="UTF-8" standalone="yes"?><Relationships xmlns="http://schemas.openxmlformats.org/package/2006/relationships"><Relationship Id="rId2" Target="../slides/slide67.xml" Type="http://schemas.openxmlformats.org/officeDocument/2006/relationships/slide"/><Relationship Id="rId1" Target="../notesMasters/notesMaster1.xml" Type="http://schemas.openxmlformats.org/officeDocument/2006/relationships/notesMaster"/></Relationships>
</file>

<file path=ppt/notesSlides/_rels/notesSlide68.xml.rels><?xml version="1.0" encoding="UTF-8" standalone="yes"?><Relationships xmlns="http://schemas.openxmlformats.org/package/2006/relationships"><Relationship Id="rId2" Target="../slides/slide68.xml" Type="http://schemas.openxmlformats.org/officeDocument/2006/relationships/slide"/><Relationship Id="rId1" Target="../notesMasters/notesMaster1.xml" Type="http://schemas.openxmlformats.org/officeDocument/2006/relationships/notesMaster"/></Relationships>
</file>

<file path=ppt/notesSlides/_rels/notesSlide69.xml.rels><?xml version="1.0" encoding="UTF-8" standalone="yes"?><Relationships xmlns="http://schemas.openxmlformats.org/package/2006/relationships"><Relationship Id="rId2" Target="../slides/slide69.xml" Type="http://schemas.openxmlformats.org/officeDocument/2006/relationships/slide"/><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2" Target="../slides/slide7.xml" Type="http://schemas.openxmlformats.org/officeDocument/2006/relationships/slide"/><Relationship Id="rId1" Target="../notesMasters/notesMaster1.xml" Type="http://schemas.openxmlformats.org/officeDocument/2006/relationships/notesMaster"/></Relationships>
</file>

<file path=ppt/notesSlides/_rels/notesSlide70.xml.rels><?xml version="1.0" encoding="UTF-8" standalone="yes"?><Relationships xmlns="http://schemas.openxmlformats.org/package/2006/relationships"><Relationship Id="rId2" Target="../slides/slide70.xml" Type="http://schemas.openxmlformats.org/officeDocument/2006/relationships/slide"/><Relationship Id="rId1" Target="../notesMasters/notesMaster1.xml" Type="http://schemas.openxmlformats.org/officeDocument/2006/relationships/notesMaster"/></Relationships>
</file>

<file path=ppt/notesSlides/_rels/notesSlide71.xml.rels><?xml version="1.0" encoding="UTF-8" standalone="yes"?><Relationships xmlns="http://schemas.openxmlformats.org/package/2006/relationships"><Relationship Id="rId2" Target="../slides/slide71.xml" Type="http://schemas.openxmlformats.org/officeDocument/2006/relationships/slide"/><Relationship Id="rId1" Target="../notesMasters/notesMaster1.xml" Type="http://schemas.openxmlformats.org/officeDocument/2006/relationships/notesMaster"/></Relationships>
</file>

<file path=ppt/notesSlides/_rels/notesSlide72.xml.rels><?xml version="1.0" encoding="UTF-8" standalone="yes"?><Relationships xmlns="http://schemas.openxmlformats.org/package/2006/relationships"><Relationship Id="rId2" Target="../slides/slide72.xml" Type="http://schemas.openxmlformats.org/officeDocument/2006/relationships/slide"/><Relationship Id="rId1" Target="../notesMasters/notesMaster1.xml" Type="http://schemas.openxmlformats.org/officeDocument/2006/relationships/notesMaster"/></Relationships>
</file>

<file path=ppt/notesSlides/_rels/notesSlide73.xml.rels><?xml version="1.0" encoding="UTF-8" standalone="yes"?><Relationships xmlns="http://schemas.openxmlformats.org/package/2006/relationships"><Relationship Id="rId2" Target="../slides/slide73.xml" Type="http://schemas.openxmlformats.org/officeDocument/2006/relationships/slide"/><Relationship Id="rId1" Target="../notesMasters/notesMaster1.xml" Type="http://schemas.openxmlformats.org/officeDocument/2006/relationships/notesMaster"/></Relationships>
</file>

<file path=ppt/notesSlides/_rels/notesSlide74.xml.rels><?xml version="1.0" encoding="UTF-8" standalone="yes"?><Relationships xmlns="http://schemas.openxmlformats.org/package/2006/relationships"><Relationship Id="rId2" Target="../slides/slide74.xml" Type="http://schemas.openxmlformats.org/officeDocument/2006/relationships/slide"/><Relationship Id="rId1" Target="../notesMasters/notesMaster1.xml" Type="http://schemas.openxmlformats.org/officeDocument/2006/relationships/notesMaster"/></Relationships>
</file>

<file path=ppt/notesSlides/_rels/notesSlide75.xml.rels><?xml version="1.0" encoding="UTF-8" standalone="yes"?><Relationships xmlns="http://schemas.openxmlformats.org/package/2006/relationships"><Relationship Id="rId2" Target="../slides/slide75.xml" Type="http://schemas.openxmlformats.org/officeDocument/2006/relationships/slide"/><Relationship Id="rId1" Target="../notesMasters/notesMaster1.xml" Type="http://schemas.openxmlformats.org/officeDocument/2006/relationships/notesMaster"/></Relationships>
</file>

<file path=ppt/notesSlides/_rels/notesSlide76.xml.rels><?xml version="1.0" encoding="UTF-8" standalone="yes"?><Relationships xmlns="http://schemas.openxmlformats.org/package/2006/relationships"><Relationship Id="rId2" Target="../slides/slide76.xml" Type="http://schemas.openxmlformats.org/officeDocument/2006/relationships/slide"/><Relationship Id="rId1" Target="../notesMasters/notesMaster1.xml" Type="http://schemas.openxmlformats.org/officeDocument/2006/relationships/notesMaster"/></Relationships>
</file>

<file path=ppt/notesSlides/_rels/notesSlide77.xml.rels><?xml version="1.0" encoding="UTF-8" standalone="yes"?><Relationships xmlns="http://schemas.openxmlformats.org/package/2006/relationships"><Relationship Id="rId2" Target="../slides/slide77.xml" Type="http://schemas.openxmlformats.org/officeDocument/2006/relationships/slide"/><Relationship Id="rId1" Target="../notesMasters/notesMaster1.xml" Type="http://schemas.openxmlformats.org/officeDocument/2006/relationships/notesMaster"/></Relationships>
</file>

<file path=ppt/notesSlides/_rels/notesSlide78.xml.rels><?xml version="1.0" encoding="UTF-8" standalone="yes"?><Relationships xmlns="http://schemas.openxmlformats.org/package/2006/relationships"><Relationship Id="rId2" Target="../slides/slide78.xml" Type="http://schemas.openxmlformats.org/officeDocument/2006/relationships/slide"/><Relationship Id="rId1" Target="../notesMasters/notesMaster1.xml" Type="http://schemas.openxmlformats.org/officeDocument/2006/relationships/notesMaster"/></Relationships>
</file>

<file path=ppt/notesSlides/_rels/notesSlide79.xml.rels><?xml version="1.0" encoding="UTF-8" standalone="yes"?><Relationships xmlns="http://schemas.openxmlformats.org/package/2006/relationships"><Relationship Id="rId2" Target="../slides/slide79.xml" Type="http://schemas.openxmlformats.org/officeDocument/2006/relationships/slide"/><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2" Target="../slides/slide8.xml" Type="http://schemas.openxmlformats.org/officeDocument/2006/relationships/slide"/><Relationship Id="rId1" Target="../notesMasters/notesMaster1.xml" Type="http://schemas.openxmlformats.org/officeDocument/2006/relationships/notesMaster"/></Relationships>
</file>

<file path=ppt/notesSlides/_rels/notesSlide80.xml.rels><?xml version="1.0" encoding="UTF-8" standalone="yes"?><Relationships xmlns="http://schemas.openxmlformats.org/package/2006/relationships"><Relationship Id="rId2" Target="../slides/slide80.xml" Type="http://schemas.openxmlformats.org/officeDocument/2006/relationships/slide"/><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2" Target="../slides/slide9.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3"/>
        <p:cNvGrpSpPr/>
        <p:nvPr/>
      </p:nvGrpSpPr>
      <p:grpSpPr>
        <a:xfrm>
          <a:off x="0" y="0"/>
          <a:ext cx="0" cy="0"/>
          <a:chOff x="0" y="0"/>
          <a:chExt cx="0" cy="0"/>
        </a:xfrm>
      </p:grpSpPr>
      <p:sp>
        <p:nvSpPr>
          <p:cNvPr id="114" name="Google Shape;114;g3699064f37b_0_857: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15" name="Google Shape;115;g3699064f37b_0_857: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g3699064f37b_0_137: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86" name="Google Shape;186;g3699064f37b_0_137: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1"/>
        <p:cNvGrpSpPr/>
        <p:nvPr/>
      </p:nvGrpSpPr>
      <p:grpSpPr>
        <a:xfrm>
          <a:off x="0" y="0"/>
          <a:ext cx="0" cy="0"/>
          <a:chOff x="0" y="0"/>
          <a:chExt cx="0" cy="0"/>
        </a:xfrm>
      </p:grpSpPr>
      <p:sp>
        <p:nvSpPr>
          <p:cNvPr id="192" name="Google Shape;192;g3699064f37b_0_143: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93" name="Google Shape;193;g3699064f37b_0_143: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8"/>
        <p:cNvGrpSpPr/>
        <p:nvPr/>
      </p:nvGrpSpPr>
      <p:grpSpPr>
        <a:xfrm>
          <a:off x="0" y="0"/>
          <a:ext cx="0" cy="0"/>
          <a:chOff x="0" y="0"/>
          <a:chExt cx="0" cy="0"/>
        </a:xfrm>
      </p:grpSpPr>
      <p:sp>
        <p:nvSpPr>
          <p:cNvPr id="199" name="Google Shape;199;g3699064f37b_0_149: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00" name="Google Shape;200;g3699064f37b_0_149: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A stakeholder or vendor may </a:t>
            </a:r>
            <a:r>
              <a:rPr altLang="en" lang="en" sz="1200">
                <a:solidFill>
                  <a:srgbClr val="1B1B1B"/>
                </a:solidFill>
                <a:latin typeface="Roboto"/>
                <a:ea typeface="Roboto"/>
                <a:cs typeface="Roboto"/>
                <a:sym typeface="Roboto"/>
              </a:rPr>
              <a:t>download the IT Category attachment of the current </a:t>
            </a:r>
            <a:r>
              <a:rPr altLang="en" lang="en" sz="1200" u="sng">
                <a:solidFill>
                  <a:srgbClr val="005599"/>
                </a:solidFill>
                <a:latin typeface="Roboto"/>
                <a:ea typeface="Roboto"/>
                <a:cs typeface="Roboto"/>
                <a:sym typeface="Roboto"/>
                <a:hlinkClick r:id="rId3">
                  <a:extLst>
                    <a:ext uri="{A12FA001-AC4F-418D-AE19-62706E023703}">
                      <ahyp:hlinkClr xmlns:ahyp="http://schemas.microsoft.com/office/drawing/2018/hyperlinkcolor" val="tx"/>
                    </a:ext>
                  </a:extLst>
                </a:hlinkClick>
              </a:rPr>
              <a:t>MAS Solicitation</a:t>
            </a:r>
            <a:r>
              <a:rPr altLang="en" lang="en" sz="1200">
                <a:solidFill>
                  <a:srgbClr val="1B1B1B"/>
                </a:solidFill>
                <a:latin typeface="Roboto"/>
                <a:ea typeface="Roboto"/>
                <a:cs typeface="Roboto"/>
                <a:sym typeface="Roboto"/>
              </a:rPr>
              <a:t> for a list of all MAS IT subcategories. If you get redirected, search </a:t>
            </a:r>
            <a:r>
              <a:rPr altLang="en" lang="en" sz="1200" u="sng">
                <a:solidFill>
                  <a:srgbClr val="005599"/>
                </a:solidFill>
                <a:latin typeface="Roboto"/>
                <a:ea typeface="Roboto"/>
                <a:cs typeface="Roboto"/>
                <a:sym typeface="Roboto"/>
                <a:hlinkClick r:id="rId4">
                  <a:extLst>
                    <a:ext uri="{A12FA001-AC4F-418D-AE19-62706E023703}">
                      <ahyp:hlinkClr xmlns:ahyp="http://schemas.microsoft.com/office/drawing/2018/hyperlinkcolor" val="tx"/>
                    </a:ext>
                  </a:extLst>
                </a:hlinkClick>
              </a:rPr>
              <a:t>SAM.gov</a:t>
            </a:r>
            <a:r>
              <a:rPr altLang="en" lang="en" sz="1200">
                <a:solidFill>
                  <a:srgbClr val="1B1B1B"/>
                </a:solidFill>
                <a:latin typeface="Roboto"/>
                <a:ea typeface="Roboto"/>
                <a:cs typeface="Roboto"/>
                <a:sym typeface="Roboto"/>
              </a:rPr>
              <a:t> for Solicitation number 47QSMD20R0001.</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5"/>
        <p:cNvGrpSpPr/>
        <p:nvPr/>
      </p:nvGrpSpPr>
      <p:grpSpPr>
        <a:xfrm>
          <a:off x="0" y="0"/>
          <a:ext cx="0" cy="0"/>
          <a:chOff x="0" y="0"/>
          <a:chExt cx="0" cy="0"/>
        </a:xfrm>
      </p:grpSpPr>
      <p:sp>
        <p:nvSpPr>
          <p:cNvPr id="206" name="Google Shape;206;g3699064f37b_0_15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07" name="Google Shape;207;g3699064f37b_0_15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2"/>
        <p:cNvGrpSpPr/>
        <p:nvPr/>
      </p:nvGrpSpPr>
      <p:grpSpPr>
        <a:xfrm>
          <a:off x="0" y="0"/>
          <a:ext cx="0" cy="0"/>
          <a:chOff x="0" y="0"/>
          <a:chExt cx="0" cy="0"/>
        </a:xfrm>
      </p:grpSpPr>
      <p:sp>
        <p:nvSpPr>
          <p:cNvPr id="213" name="Google Shape;213;g3699064f37b_0_161: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14" name="Google Shape;214;g3699064f37b_0_16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8"/>
        <p:cNvGrpSpPr/>
        <p:nvPr/>
      </p:nvGrpSpPr>
      <p:grpSpPr>
        <a:xfrm>
          <a:off x="0" y="0"/>
          <a:ext cx="0" cy="0"/>
          <a:chOff x="0" y="0"/>
          <a:chExt cx="0" cy="0"/>
        </a:xfrm>
      </p:grpSpPr>
      <p:sp>
        <p:nvSpPr>
          <p:cNvPr id="219" name="Google Shape;219;g3699064f37b_0_263: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20" name="Google Shape;220;g3699064f37b_0_263: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Under OMB’s Best in Class program, the 4 MAS IT SINs are BIC (or Tier 3) while the other MAS IT SINs are Tier 2.</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5"/>
        <p:cNvGrpSpPr/>
        <p:nvPr/>
      </p:nvGrpSpPr>
      <p:grpSpPr>
        <a:xfrm>
          <a:off x="0" y="0"/>
          <a:ext cx="0" cy="0"/>
          <a:chOff x="0" y="0"/>
          <a:chExt cx="0" cy="0"/>
        </a:xfrm>
      </p:grpSpPr>
      <p:sp>
        <p:nvSpPr>
          <p:cNvPr id="226" name="Google Shape;226;g3699064f37b_0_269: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27" name="Google Shape;227;g3699064f37b_0_269: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lnSpc>
                <a:spcPct val="160000"/>
              </a:lnSpc>
              <a:spcBef>
                <a:spcPts val="1200"/>
              </a:spcBef>
              <a:spcAft>
                <a:spcPts val="0"/>
              </a:spcAft>
              <a:buClr>
                <a:schemeClr val="dk1"/>
              </a:buClr>
              <a:buSzPts val="1100"/>
              <a:buFont typeface="Arial"/>
              <a:buNone/>
            </a:pPr>
            <a:r>
              <a:rPr altLang="en" lang="en" sz="1200">
                <a:solidFill>
                  <a:srgbClr val="1B1B1B"/>
                </a:solidFill>
                <a:latin typeface="Roboto"/>
                <a:ea typeface="Roboto"/>
                <a:cs typeface="Roboto"/>
                <a:sym typeface="Roboto"/>
              </a:rPr>
              <a:t>Supply Chain Risk Illumination Professional Tools and Services blanket purchase agreements, also known as SCRIPTS BPAs, offer:</a:t>
            </a:r>
            <a:endParaRPr dirty="0" sz="1200">
              <a:solidFill>
                <a:srgbClr val="1B1B1B"/>
              </a:solidFill>
              <a:latin typeface="Roboto"/>
              <a:ea typeface="Roboto"/>
              <a:cs typeface="Roboto"/>
              <a:sym typeface="Roboto"/>
            </a:endParaRPr>
          </a:p>
          <a:p>
            <a:pPr algn="l" indent="-304800" lvl="0" marL="457200" rtl="0">
              <a:lnSpc>
                <a:spcPct val="160000"/>
              </a:lnSpc>
              <a:spcBef>
                <a:spcPts val="1200"/>
              </a:spcBef>
              <a:spcAft>
                <a:spcPts val="0"/>
              </a:spcAft>
              <a:buClr>
                <a:srgbClr val="1B1B1B"/>
              </a:buClr>
              <a:buSzPts val="1200"/>
              <a:buFont typeface="Roboto"/>
              <a:buChar char="●"/>
            </a:pPr>
            <a:r>
              <a:rPr altLang="en" lang="en" sz="1200">
                <a:solidFill>
                  <a:srgbClr val="1B1B1B"/>
                </a:solidFill>
                <a:latin typeface="Roboto"/>
                <a:ea typeface="Roboto"/>
                <a:cs typeface="Roboto"/>
                <a:sym typeface="Roboto"/>
              </a:rPr>
              <a:t>Secure supply chain risk illumination tools and services to identify and mitigate risks. </a:t>
            </a:r>
            <a:endParaRPr dirty="0" sz="1200">
              <a:solidFill>
                <a:srgbClr val="1B1B1B"/>
              </a:solidFill>
              <a:latin typeface="Roboto"/>
              <a:ea typeface="Roboto"/>
              <a:cs typeface="Roboto"/>
              <a:sym typeface="Roboto"/>
            </a:endParaRPr>
          </a:p>
          <a:p>
            <a:pPr algn="l" indent="-304800" lvl="0" marL="457200" rtl="0">
              <a:lnSpc>
                <a:spcPct val="160000"/>
              </a:lnSpc>
              <a:spcBef>
                <a:spcPts val="0"/>
              </a:spcBef>
              <a:spcAft>
                <a:spcPts val="0"/>
              </a:spcAft>
              <a:buClr>
                <a:srgbClr val="1B1B1B"/>
              </a:buClr>
              <a:buSzPts val="1200"/>
              <a:buFont typeface="Roboto"/>
              <a:buChar char="●"/>
            </a:pPr>
            <a:r>
              <a:rPr altLang="en" lang="en" sz="1200">
                <a:solidFill>
                  <a:srgbClr val="1B1B1B"/>
                </a:solidFill>
                <a:latin typeface="Roboto"/>
                <a:ea typeface="Roboto"/>
                <a:cs typeface="Roboto"/>
                <a:sym typeface="Roboto"/>
              </a:rPr>
              <a:t>A full suite of subscription-based business intelligence tools and professional analytic support to assess findings and inform risk management strategies.</a:t>
            </a:r>
            <a:endParaRPr dirty="0" sz="1200">
              <a:solidFill>
                <a:srgbClr val="1B1B1B"/>
              </a:solidFill>
              <a:latin typeface="Roboto"/>
              <a:ea typeface="Roboto"/>
              <a:cs typeface="Roboto"/>
              <a:sym typeface="Roboto"/>
            </a:endParaRPr>
          </a:p>
          <a:p>
            <a:pPr algn="l" indent="-304800" lvl="0" marL="457200" rtl="0">
              <a:lnSpc>
                <a:spcPct val="160000"/>
              </a:lnSpc>
              <a:spcBef>
                <a:spcPts val="0"/>
              </a:spcBef>
              <a:spcAft>
                <a:spcPts val="0"/>
              </a:spcAft>
              <a:buClr>
                <a:srgbClr val="1B1B1B"/>
              </a:buClr>
              <a:buSzPts val="1200"/>
              <a:buFont typeface="Roboto"/>
              <a:buChar char="●"/>
            </a:pPr>
            <a:r>
              <a:rPr altLang="en" lang="en" sz="1200">
                <a:solidFill>
                  <a:srgbClr val="1B1B1B"/>
                </a:solidFill>
                <a:latin typeface="Roboto"/>
                <a:ea typeface="Roboto"/>
                <a:cs typeface="Roboto"/>
                <a:sym typeface="Roboto"/>
              </a:rPr>
              <a:t>Identification and assessment of potential supplier risks associated with foreign ownership, control, and influence.</a:t>
            </a:r>
            <a:endParaRPr dirty="0" sz="1200">
              <a:solidFill>
                <a:srgbClr val="1B1B1B"/>
              </a:solidFill>
              <a:latin typeface="Roboto"/>
              <a:ea typeface="Roboto"/>
              <a:cs typeface="Roboto"/>
              <a:sym typeface="Roboto"/>
            </a:endParaRPr>
          </a:p>
          <a:p>
            <a:pPr algn="l" indent="0" lvl="0" marL="0" rtl="0">
              <a:lnSpc>
                <a:spcPct val="160000"/>
              </a:lnSpc>
              <a:spcBef>
                <a:spcPts val="1200"/>
              </a:spcBef>
              <a:spcAft>
                <a:spcPts val="0"/>
              </a:spcAft>
              <a:buClr>
                <a:schemeClr val="dk1"/>
              </a:buClr>
              <a:buSzPts val="1100"/>
              <a:buFont typeface="Arial"/>
              <a:buNone/>
            </a:pPr>
            <a:r>
              <a:rPr altLang="en" lang="en" sz="1200">
                <a:solidFill>
                  <a:srgbClr val="1B1B1B"/>
                </a:solidFill>
                <a:latin typeface="Roboto"/>
                <a:ea typeface="Roboto"/>
                <a:cs typeface="Roboto"/>
                <a:sym typeface="Roboto"/>
              </a:rPr>
              <a:t>This effort helps agencies achieve the goals of Executive Order 13873, Securing the Information and Communications Technology and Services Supply Chain. The BPAs will improve how agencies deliver outcomes, provide excellent customer services, and save taxpayer dollars.</a:t>
            </a:r>
            <a:endParaRPr dirty="0" sz="1200">
              <a:solidFill>
                <a:srgbClr val="1B1B1B"/>
              </a:solidFill>
              <a:latin typeface="Roboto"/>
              <a:ea typeface="Roboto"/>
              <a:cs typeface="Roboto"/>
              <a:sym typeface="Roboto"/>
            </a:endParaRPr>
          </a:p>
          <a:p>
            <a:pPr algn="l" indent="0" lvl="0" marL="0" rtl="0">
              <a:lnSpc>
                <a:spcPct val="160000"/>
              </a:lnSpc>
              <a:spcBef>
                <a:spcPts val="1200"/>
              </a:spcBef>
              <a:spcAft>
                <a:spcPts val="1200"/>
              </a:spcAft>
              <a:buNone/>
            </a:pPr>
            <a:r>
              <a:rPr altLang="en" lang="en" sz="1200">
                <a:solidFill>
                  <a:srgbClr val="1B1B1B"/>
                </a:solidFill>
                <a:latin typeface="Roboto"/>
                <a:ea typeface="Roboto"/>
                <a:cs typeface="Roboto"/>
                <a:sym typeface="Roboto"/>
              </a:rPr>
              <a:t>There are a total of eight SCRIPTS BPAs: four SCRIPTS Small Business BPAs and four SCRIPTS Unrestricted BPAs . The eight SCRIPTS BPAs provide agencies with full support service offerings for subscription access to business intelligence data analytics dashboards, which will allow users to run supply chain risk reports. SCRIPTS BPAs also provide professional data analytics support services.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2"/>
        <p:cNvGrpSpPr/>
        <p:nvPr/>
      </p:nvGrpSpPr>
      <p:grpSpPr>
        <a:xfrm>
          <a:off x="0" y="0"/>
          <a:ext cx="0" cy="0"/>
          <a:chOff x="0" y="0"/>
          <a:chExt cx="0" cy="0"/>
        </a:xfrm>
      </p:grpSpPr>
      <p:sp>
        <p:nvSpPr>
          <p:cNvPr id="233" name="Google Shape;233;g3699064f37b_0_27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34" name="Google Shape;234;g3699064f37b_0_27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9"/>
        <p:cNvGrpSpPr/>
        <p:nvPr/>
      </p:nvGrpSpPr>
      <p:grpSpPr>
        <a:xfrm>
          <a:off x="0" y="0"/>
          <a:ext cx="0" cy="0"/>
          <a:chOff x="0" y="0"/>
          <a:chExt cx="0" cy="0"/>
        </a:xfrm>
      </p:grpSpPr>
      <p:sp>
        <p:nvSpPr>
          <p:cNvPr id="240" name="Google Shape;240;g3699064f37b_0_281: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41" name="Google Shape;241;g3699064f37b_0_28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5"/>
        <p:cNvGrpSpPr/>
        <p:nvPr/>
      </p:nvGrpSpPr>
      <p:grpSpPr>
        <a:xfrm>
          <a:off x="0" y="0"/>
          <a:ext cx="0" cy="0"/>
          <a:chOff x="0" y="0"/>
          <a:chExt cx="0" cy="0"/>
        </a:xfrm>
      </p:grpSpPr>
      <p:sp>
        <p:nvSpPr>
          <p:cNvPr id="246" name="Google Shape;246;g3699064f37b_0_286: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47" name="Google Shape;247;g3699064f37b_0_286: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
        <p:cNvGrpSpPr/>
        <p:nvPr/>
      </p:nvGrpSpPr>
      <p:grpSpPr>
        <a:xfrm>
          <a:off x="0" y="0"/>
          <a:ext cx="0" cy="0"/>
          <a:chOff x="0" y="0"/>
          <a:chExt cx="0" cy="0"/>
        </a:xfrm>
      </p:grpSpPr>
      <p:sp>
        <p:nvSpPr>
          <p:cNvPr id="120" name="Google Shape;120;g3699064f37b_0_862: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21" name="Google Shape;121;g3699064f37b_0_862: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2"/>
        <p:cNvGrpSpPr/>
        <p:nvPr/>
      </p:nvGrpSpPr>
      <p:grpSpPr>
        <a:xfrm>
          <a:off x="0" y="0"/>
          <a:ext cx="0" cy="0"/>
          <a:chOff x="0" y="0"/>
          <a:chExt cx="0" cy="0"/>
        </a:xfrm>
      </p:grpSpPr>
      <p:sp>
        <p:nvSpPr>
          <p:cNvPr id="253" name="Google Shape;253;g3699064f37b_0_389: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54" name="Google Shape;254;g3699064f37b_0_389: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9"/>
        <p:cNvGrpSpPr/>
        <p:nvPr/>
      </p:nvGrpSpPr>
      <p:grpSpPr>
        <a:xfrm>
          <a:off x="0" y="0"/>
          <a:ext cx="0" cy="0"/>
          <a:chOff x="0" y="0"/>
          <a:chExt cx="0" cy="0"/>
        </a:xfrm>
      </p:grpSpPr>
      <p:sp>
        <p:nvSpPr>
          <p:cNvPr id="260" name="Google Shape;260;g3699064f37b_0_39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61" name="Google Shape;261;g3699064f37b_0_39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6"/>
        <p:cNvGrpSpPr/>
        <p:nvPr/>
      </p:nvGrpSpPr>
      <p:grpSpPr>
        <a:xfrm>
          <a:off x="0" y="0"/>
          <a:ext cx="0" cy="0"/>
          <a:chOff x="0" y="0"/>
          <a:chExt cx="0" cy="0"/>
        </a:xfrm>
      </p:grpSpPr>
      <p:sp>
        <p:nvSpPr>
          <p:cNvPr id="267" name="Google Shape;267;g3699064f37b_0_40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68" name="Google Shape;268;g3699064f37b_0_40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
        <p:cNvGrpSpPr/>
        <p:nvPr/>
      </p:nvGrpSpPr>
      <p:grpSpPr>
        <a:xfrm>
          <a:off x="0" y="0"/>
          <a:ext cx="0" cy="0"/>
          <a:chOff x="0" y="0"/>
          <a:chExt cx="0" cy="0"/>
        </a:xfrm>
      </p:grpSpPr>
      <p:sp>
        <p:nvSpPr>
          <p:cNvPr id="274" name="Google Shape;274;g3699064f37b_0_407: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75" name="Google Shape;275;g3699064f37b_0_407: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
        <p:cNvGrpSpPr/>
        <p:nvPr/>
      </p:nvGrpSpPr>
      <p:grpSpPr>
        <a:xfrm>
          <a:off x="0" y="0"/>
          <a:ext cx="0" cy="0"/>
          <a:chOff x="0" y="0"/>
          <a:chExt cx="0" cy="0"/>
        </a:xfrm>
      </p:grpSpPr>
      <p:sp>
        <p:nvSpPr>
          <p:cNvPr id="281" name="Google Shape;281;g3699064f37b_0_413: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82" name="Google Shape;282;g3699064f37b_0_413: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7"/>
        <p:cNvGrpSpPr/>
        <p:nvPr/>
      </p:nvGrpSpPr>
      <p:grpSpPr>
        <a:xfrm>
          <a:off x="0" y="0"/>
          <a:ext cx="0" cy="0"/>
          <a:chOff x="0" y="0"/>
          <a:chExt cx="0" cy="0"/>
        </a:xfrm>
      </p:grpSpPr>
      <p:sp>
        <p:nvSpPr>
          <p:cNvPr id="288" name="Google Shape;288;g3699064f37b_0_516: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89" name="Google Shape;289;g3699064f37b_0_516: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3"/>
        <p:cNvGrpSpPr/>
        <p:nvPr/>
      </p:nvGrpSpPr>
      <p:grpSpPr>
        <a:xfrm>
          <a:off x="0" y="0"/>
          <a:ext cx="0" cy="0"/>
          <a:chOff x="0" y="0"/>
          <a:chExt cx="0" cy="0"/>
        </a:xfrm>
      </p:grpSpPr>
      <p:sp>
        <p:nvSpPr>
          <p:cNvPr id="294" name="Google Shape;294;g3699064f37b_0_900: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295" name="Google Shape;295;g3699064f37b_0_90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I wanted to share some information with you about GSA’s Market Research As a Service or MRAS program. They offer market research services for all federal, state and local agencies. They can help save you time with your market research by posting RFIs on your behalf, providing you with reports that identify the right GSA contracts and solutions, and provide GSA advantage pricing data.</a:t>
            </a:r>
            <a:r>
              <a:rPr altLang="en" lang="en">
                <a:solidFill>
                  <a:schemeClr val="dk1"/>
                </a:solidFill>
              </a:rPr>
              <a:t>You can click the link on the top right to submit your request for their GSA market research services. </a:t>
            </a:r>
            <a:r>
              <a:rPr altLang="en" lang="en"/>
              <a:t> With the recent rewrite of the market research portion of the FAR, come learn how we can assist acquisition professionals research GSA solutions and pricing for government contracts by joining the MRAS team on their monthly training. The link to register is provided on the bottom right. If you have any questions refer to the links on the bottom left. Thank you.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3699064f37b_0_618: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07" name="Google Shape;307;g3699064f37b_0_61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1"/>
        <p:cNvGrpSpPr/>
        <p:nvPr/>
      </p:nvGrpSpPr>
      <p:grpSpPr>
        <a:xfrm>
          <a:off x="0" y="0"/>
          <a:ext cx="0" cy="0"/>
          <a:chOff x="0" y="0"/>
          <a:chExt cx="0" cy="0"/>
        </a:xfrm>
      </p:grpSpPr>
      <p:sp>
        <p:nvSpPr>
          <p:cNvPr id="312" name="Google Shape;312;g3699064f37b_0_623: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13" name="Google Shape;313;g3699064f37b_0_623: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9"/>
        <p:cNvGrpSpPr/>
        <p:nvPr/>
      </p:nvGrpSpPr>
      <p:grpSpPr>
        <a:xfrm>
          <a:off x="0" y="0"/>
          <a:ext cx="0" cy="0"/>
          <a:chOff x="0" y="0"/>
          <a:chExt cx="0" cy="0"/>
        </a:xfrm>
      </p:grpSpPr>
      <p:sp>
        <p:nvSpPr>
          <p:cNvPr id="320" name="Google Shape;320;g3699064f37b_0_630: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21" name="Google Shape;321;g3699064f37b_0_63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6"/>
        <p:cNvGrpSpPr/>
        <p:nvPr/>
      </p:nvGrpSpPr>
      <p:grpSpPr>
        <a:xfrm>
          <a:off x="0" y="0"/>
          <a:ext cx="0" cy="0"/>
          <a:chOff x="0" y="0"/>
          <a:chExt cx="0" cy="0"/>
        </a:xfrm>
      </p:grpSpPr>
      <p:sp>
        <p:nvSpPr>
          <p:cNvPr id="127" name="Google Shape;127;g3699064f37b_0_869: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28" name="Google Shape;128;g3699064f37b_0_869: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7"/>
        <p:cNvGrpSpPr/>
        <p:nvPr/>
      </p:nvGrpSpPr>
      <p:grpSpPr>
        <a:xfrm>
          <a:off x="0" y="0"/>
          <a:ext cx="0" cy="0"/>
          <a:chOff x="0" y="0"/>
          <a:chExt cx="0" cy="0"/>
        </a:xfrm>
      </p:grpSpPr>
      <p:sp>
        <p:nvSpPr>
          <p:cNvPr id="328" name="Google Shape;328;g3699064f37b_0_637: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29" name="Google Shape;329;g3699064f37b_0_637: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5"/>
        <p:cNvGrpSpPr/>
        <p:nvPr/>
      </p:nvGrpSpPr>
      <p:grpSpPr>
        <a:xfrm>
          <a:off x="0" y="0"/>
          <a:ext cx="0" cy="0"/>
          <a:chOff x="0" y="0"/>
          <a:chExt cx="0" cy="0"/>
        </a:xfrm>
      </p:grpSpPr>
      <p:sp>
        <p:nvSpPr>
          <p:cNvPr id="336" name="Google Shape;336;g3699064f37b_0_74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37" name="Google Shape;337;g3699064f37b_0_74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3"/>
        <p:cNvGrpSpPr/>
        <p:nvPr/>
      </p:nvGrpSpPr>
      <p:grpSpPr>
        <a:xfrm>
          <a:off x="0" y="0"/>
          <a:ext cx="0" cy="0"/>
          <a:chOff x="0" y="0"/>
          <a:chExt cx="0" cy="0"/>
        </a:xfrm>
      </p:grpSpPr>
      <p:sp>
        <p:nvSpPr>
          <p:cNvPr id="344" name="Google Shape;344;g3699064f37b_0_748: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45" name="Google Shape;345;g3699064f37b_0_74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1"/>
        <p:cNvGrpSpPr/>
        <p:nvPr/>
      </p:nvGrpSpPr>
      <p:grpSpPr>
        <a:xfrm>
          <a:off x="0" y="0"/>
          <a:ext cx="0" cy="0"/>
          <a:chOff x="0" y="0"/>
          <a:chExt cx="0" cy="0"/>
        </a:xfrm>
      </p:grpSpPr>
      <p:sp>
        <p:nvSpPr>
          <p:cNvPr id="352" name="Google Shape;352;g3699064f37b_0_75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53" name="Google Shape;353;g3699064f37b_0_75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7"/>
        <p:cNvGrpSpPr/>
        <p:nvPr/>
      </p:nvGrpSpPr>
      <p:grpSpPr>
        <a:xfrm>
          <a:off x="0" y="0"/>
          <a:ext cx="0" cy="0"/>
          <a:chOff x="0" y="0"/>
          <a:chExt cx="0" cy="0"/>
        </a:xfrm>
      </p:grpSpPr>
      <p:sp>
        <p:nvSpPr>
          <p:cNvPr id="358" name="Google Shape;358;g3699064f37b_0_880: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59" name="Google Shape;359;g3699064f37b_0_88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3"/>
        <p:cNvGrpSpPr/>
        <p:nvPr/>
      </p:nvGrpSpPr>
      <p:grpSpPr>
        <a:xfrm>
          <a:off x="0" y="0"/>
          <a:ext cx="0" cy="0"/>
          <a:chOff x="0" y="0"/>
          <a:chExt cx="0" cy="0"/>
        </a:xfrm>
      </p:grpSpPr>
      <p:sp>
        <p:nvSpPr>
          <p:cNvPr id="364" name="Google Shape;364;g3129b40307c_0_2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65" name="Google Shape;365;g3129b40307c_0_2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9"/>
        <p:cNvGrpSpPr/>
        <p:nvPr/>
      </p:nvGrpSpPr>
      <p:grpSpPr>
        <a:xfrm>
          <a:off x="0" y="0"/>
          <a:ext cx="0" cy="0"/>
          <a:chOff x="0" y="0"/>
          <a:chExt cx="0" cy="0"/>
        </a:xfrm>
      </p:grpSpPr>
      <p:sp>
        <p:nvSpPr>
          <p:cNvPr id="370" name="Google Shape;370;g310cde20166_0_68: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71" name="Google Shape;371;g310cde20166_0_6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7"/>
        <p:cNvGrpSpPr/>
        <p:nvPr/>
      </p:nvGrpSpPr>
      <p:grpSpPr>
        <a:xfrm>
          <a:off x="0" y="0"/>
          <a:ext cx="0" cy="0"/>
          <a:chOff x="0" y="0"/>
          <a:chExt cx="0" cy="0"/>
        </a:xfrm>
      </p:grpSpPr>
      <p:sp>
        <p:nvSpPr>
          <p:cNvPr id="378" name="Google Shape;378;g367d27a52e9_1_2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79" name="Google Shape;379;g367d27a52e9_1_2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6"/>
        <p:cNvGrpSpPr/>
        <p:nvPr/>
      </p:nvGrpSpPr>
      <p:grpSpPr>
        <a:xfrm>
          <a:off x="0" y="0"/>
          <a:ext cx="0" cy="0"/>
          <a:chOff x="0" y="0"/>
          <a:chExt cx="0" cy="0"/>
        </a:xfrm>
      </p:grpSpPr>
      <p:sp>
        <p:nvSpPr>
          <p:cNvPr id="387" name="Google Shape;387;g367b6d61349_0_0:notes"/>
          <p:cNvSpPr txBox="1">
            <a:spLocks noGrp="1"/>
          </p:cNvSpPr>
          <p:nvPr>
            <p:ph idx="12" type="sldNum"/>
          </p:nvPr>
        </p:nvSpPr>
        <p:spPr>
          <a:xfrm>
            <a:off x="3971925" y="8831263"/>
            <a:ext cx="3038400" cy="465000"/>
          </a:xfrm>
          <a:prstGeom prst="rect">
            <a:avLst/>
          </a:prstGeom>
          <a:noFill/>
          <a:ln>
            <a:noFill/>
          </a:ln>
        </p:spPr>
        <p:txBody>
          <a:bodyPr anchor="b" anchorCtr="0" bIns="46575" lIns="93150" numCol="1" rIns="93150" spcFirstLastPara="1" tIns="46575" wrap="square">
            <a:noAutofit/>
          </a:bodyPr>
          <a:lstStyle/>
          <a:p>
            <a:pPr algn="r" indent="0" lvl="0" marL="0" marR="0" rtl="0">
              <a:lnSpc>
                <a:spcPct val="100000"/>
              </a:lnSpc>
              <a:spcBef>
                <a:spcPts val="0"/>
              </a:spcBef>
              <a:spcAft>
                <a:spcPts val="0"/>
              </a:spcAft>
              <a:buClr>
                <a:srgbClr val="000000"/>
              </a:buClr>
              <a:buSzPts val="1400"/>
              <a:buFont typeface="Arial"/>
              <a:buNone/>
            </a:pPr>
            <a:fld id="{00000000-1234-1234-1234-123412341234}" type="slidenum">
              <a:rPr altLang="en" b="0" cap="none" i="0" lang="en" strike="noStrike" sz="1400" u="none">
                <a:solidFill>
                  <a:srgbClr val="000000"/>
                </a:solidFill>
                <a:latin typeface="Arial"/>
                <a:ea typeface="Arial"/>
                <a:cs typeface="Arial"/>
                <a:sym typeface="Arial"/>
              </a:rPr>
              <a:t>38</a:t>
            </a:fld>
            <a:endParaRPr b="0" cap="none" dirty="0" i="0" strike="noStrike" sz="1400" u="none">
              <a:solidFill>
                <a:srgbClr val="000000"/>
              </a:solidFill>
              <a:latin typeface="Arial"/>
              <a:ea typeface="Arial"/>
              <a:cs typeface="Arial"/>
              <a:sym typeface="Arial"/>
            </a:endParaRPr>
          </a:p>
        </p:txBody>
      </p:sp>
      <p:sp>
        <p:nvSpPr>
          <p:cNvPr id="388" name="Google Shape;388;g367b6d61349_0_0:notes"/>
          <p:cNvSpPr>
            <a:spLocks noChangeAspect="1" noGrp="1" noRot="1"/>
          </p:cNvSpPr>
          <p:nvPr>
            <p:ph idx="2" type="sldImg"/>
          </p:nvPr>
        </p:nvSpPr>
        <p:spPr>
          <a:xfrm>
            <a:off x="406400" y="696913"/>
            <a:ext cx="6197600" cy="3486150"/>
          </a:xfrm>
          <a:custGeom>
            <a:avLst/>
            <a:gdLst/>
            <a:ahLst/>
            <a:cxnLst/>
            <a:rect b="b" l="l" r="r" t="t"/>
            <a:pathLst>
              <a:path extrusionOk="0" h="120000" w="120000">
                <a:moveTo>
                  <a:pt x="0" y="0"/>
                </a:moveTo>
                <a:lnTo>
                  <a:pt x="120000" y="0"/>
                </a:lnTo>
                <a:lnTo>
                  <a:pt x="120000" y="120000"/>
                </a:lnTo>
                <a:lnTo>
                  <a:pt x="0" y="120000"/>
                </a:lnTo>
                <a:close/>
              </a:path>
            </a:pathLst>
          </a:custGeom>
          <a:noFill/>
          <a:ln>
            <a:noFill/>
          </a:ln>
        </p:spPr>
      </p:sp>
      <p:sp>
        <p:nvSpPr>
          <p:cNvPr id="389" name="Google Shape;389;g367b6d61349_0_0:notes"/>
          <p:cNvSpPr txBox="1">
            <a:spLocks noGrp="1"/>
          </p:cNvSpPr>
          <p:nvPr>
            <p:ph idx="1" type="body"/>
          </p:nvPr>
        </p:nvSpPr>
        <p:spPr>
          <a:xfrm>
            <a:off x="935038" y="4416425"/>
            <a:ext cx="5140200" cy="4183200"/>
          </a:xfrm>
          <a:prstGeom prst="rect">
            <a:avLst/>
          </a:prstGeom>
          <a:noFill/>
          <a:ln>
            <a:noFill/>
          </a:ln>
        </p:spPr>
        <p:txBody>
          <a:bodyPr anchor="t" anchorCtr="0" bIns="46575" lIns="93150" numCol="1" rIns="93150" spcFirstLastPara="1" tIns="46575" wrap="square">
            <a:noAutofit/>
          </a:bodyPr>
          <a:lstStyle/>
          <a:p>
            <a:pPr algn="l" indent="0" lvl="0" marL="0" rtl="0">
              <a:lnSpc>
                <a:spcPct val="115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6"/>
        <p:cNvGrpSpPr/>
        <p:nvPr/>
      </p:nvGrpSpPr>
      <p:grpSpPr>
        <a:xfrm>
          <a:off x="0" y="0"/>
          <a:ext cx="0" cy="0"/>
          <a:chOff x="0" y="0"/>
          <a:chExt cx="0" cy="0"/>
        </a:xfrm>
      </p:grpSpPr>
      <p:sp>
        <p:nvSpPr>
          <p:cNvPr id="397" name="Google Shape;397;g367d27a52e9_1_34: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398" name="Google Shape;398;g367d27a52e9_1_34: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2"/>
        <p:cNvGrpSpPr/>
        <p:nvPr/>
      </p:nvGrpSpPr>
      <p:grpSpPr>
        <a:xfrm>
          <a:off x="0" y="0"/>
          <a:ext cx="0" cy="0"/>
          <a:chOff x="0" y="0"/>
          <a:chExt cx="0" cy="0"/>
        </a:xfrm>
      </p:grpSpPr>
      <p:sp>
        <p:nvSpPr>
          <p:cNvPr id="133" name="Google Shape;133;g3699064f37b_1_0: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34" name="Google Shape;134;g3699064f37b_1_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6"/>
        <p:cNvGrpSpPr/>
        <p:nvPr/>
      </p:nvGrpSpPr>
      <p:grpSpPr>
        <a:xfrm>
          <a:off x="0" y="0"/>
          <a:ext cx="0" cy="0"/>
          <a:chOff x="0" y="0"/>
          <a:chExt cx="0" cy="0"/>
        </a:xfrm>
      </p:grpSpPr>
      <p:sp>
        <p:nvSpPr>
          <p:cNvPr id="407" name="Google Shape;407;g367d27a52e9_1_4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408" name="Google Shape;408;g367d27a52e9_1_4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a:p>
            <a:pPr algn="l" indent="0" lvl="0" marL="0"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5"/>
        <p:cNvGrpSpPr/>
        <p:nvPr/>
      </p:nvGrpSpPr>
      <p:grpSpPr>
        <a:xfrm>
          <a:off x="0" y="0"/>
          <a:ext cx="0" cy="0"/>
          <a:chOff x="0" y="0"/>
          <a:chExt cx="0" cy="0"/>
        </a:xfrm>
      </p:grpSpPr>
      <p:sp>
        <p:nvSpPr>
          <p:cNvPr id="416" name="Google Shape;416;g1050226e7cc_0_84: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417" name="Google Shape;417;g1050226e7cc_0_84: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2"/>
        <p:cNvGrpSpPr/>
        <p:nvPr/>
      </p:nvGrpSpPr>
      <p:grpSpPr>
        <a:xfrm>
          <a:off x="0" y="0"/>
          <a:ext cx="0" cy="0"/>
          <a:chOff x="0" y="0"/>
          <a:chExt cx="0" cy="0"/>
        </a:xfrm>
      </p:grpSpPr>
      <p:sp>
        <p:nvSpPr>
          <p:cNvPr id="423" name="Google Shape;423;g367b6d61349_0_810: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424" name="Google Shape;424;g367b6d61349_0_81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9"/>
        <p:cNvGrpSpPr/>
        <p:nvPr/>
      </p:nvGrpSpPr>
      <p:grpSpPr>
        <a:xfrm>
          <a:off x="0" y="0"/>
          <a:ext cx="0" cy="0"/>
          <a:chOff x="0" y="0"/>
          <a:chExt cx="0" cy="0"/>
        </a:xfrm>
      </p:grpSpPr>
      <p:sp>
        <p:nvSpPr>
          <p:cNvPr id="430" name="Google Shape;430;g367b6d61349_0_822: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431" name="Google Shape;431;g367b6d61349_0_822: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6"/>
        <p:cNvGrpSpPr/>
        <p:nvPr/>
      </p:nvGrpSpPr>
      <p:grpSpPr>
        <a:xfrm>
          <a:off x="0" y="0"/>
          <a:ext cx="0" cy="0"/>
          <a:chOff x="0" y="0"/>
          <a:chExt cx="0" cy="0"/>
        </a:xfrm>
      </p:grpSpPr>
      <p:sp>
        <p:nvSpPr>
          <p:cNvPr id="437" name="Google Shape;437;g367d27a52e9_1_48: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438" name="Google Shape;438;g367d27a52e9_1_4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5"/>
        <p:cNvGrpSpPr/>
        <p:nvPr/>
      </p:nvGrpSpPr>
      <p:grpSpPr>
        <a:xfrm>
          <a:off x="0" y="0"/>
          <a:ext cx="0" cy="0"/>
          <a:chOff x="0" y="0"/>
          <a:chExt cx="0" cy="0"/>
        </a:xfrm>
      </p:grpSpPr>
      <p:sp>
        <p:nvSpPr>
          <p:cNvPr id="446" name="Google Shape;446;g367d27a52e9_1_5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447" name="Google Shape;447;g367d27a52e9_1_5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7"/>
        <p:cNvGrpSpPr/>
        <p:nvPr/>
      </p:nvGrpSpPr>
      <p:grpSpPr>
        <a:xfrm>
          <a:off x="0" y="0"/>
          <a:ext cx="0" cy="0"/>
          <a:chOff x="0" y="0"/>
          <a:chExt cx="0" cy="0"/>
        </a:xfrm>
      </p:grpSpPr>
      <p:sp>
        <p:nvSpPr>
          <p:cNvPr id="458" name="Google Shape;458;g367b6d61349_0_112:notes"/>
          <p:cNvSpPr txBox="1"/>
          <p:nvPr/>
        </p:nvSpPr>
        <p:spPr>
          <a:xfrm>
            <a:off x="0" y="0"/>
            <a:ext cx="3038100" cy="465600"/>
          </a:xfrm>
          <a:prstGeom prst="rect">
            <a:avLst/>
          </a:prstGeom>
          <a:noFill/>
          <a:ln>
            <a:noFill/>
          </a:ln>
        </p:spPr>
        <p:txBody>
          <a:bodyPr anchor="t" anchorCtr="0" bIns="46450" lIns="92925" numCol="1" rIns="92925" spcFirstLastPara="1" tIns="46450" wrap="square">
            <a:noAutofit/>
          </a:bodyPr>
          <a:lstStyle/>
          <a:p>
            <a:pPr algn="r" indent="0" lvl="0" marL="0" marR="0" rtl="0">
              <a:lnSpc>
                <a:spcPct val="100000"/>
              </a:lnSpc>
              <a:spcBef>
                <a:spcPts val="0"/>
              </a:spcBef>
              <a:spcAft>
                <a:spcPts val="0"/>
              </a:spcAft>
              <a:buClr>
                <a:srgbClr val="000000"/>
              </a:buClr>
              <a:buSzPts val="1200"/>
              <a:buFont typeface="Arial"/>
              <a:buNone/>
            </a:pPr>
            <a:endParaRPr b="0" cap="none" dirty="0" i="0" strike="noStrike" sz="1200" u="none">
              <a:solidFill>
                <a:schemeClr val="dk1"/>
              </a:solidFill>
              <a:latin typeface="Times"/>
              <a:ea typeface="Times"/>
              <a:cs typeface="Times"/>
              <a:sym typeface="Times"/>
            </a:endParaRPr>
          </a:p>
        </p:txBody>
      </p:sp>
      <p:sp>
        <p:nvSpPr>
          <p:cNvPr id="459" name="Google Shape;459;g367b6d61349_0_112:notes"/>
          <p:cNvSpPr txBox="1"/>
          <p:nvPr/>
        </p:nvSpPr>
        <p:spPr>
          <a:xfrm>
            <a:off x="3972257" y="0"/>
            <a:ext cx="3038100" cy="465600"/>
          </a:xfrm>
          <a:prstGeom prst="rect">
            <a:avLst/>
          </a:prstGeom>
          <a:noFill/>
          <a:ln>
            <a:noFill/>
          </a:ln>
        </p:spPr>
        <p:txBody>
          <a:bodyPr anchor="t" anchorCtr="0" bIns="46450" lIns="92925" numCol="1" rIns="92925" spcFirstLastPara="1" tIns="46450" wrap="square">
            <a:noAutofit/>
          </a:bodyPr>
          <a:lstStyle/>
          <a:p>
            <a:pPr algn="r" indent="0" lvl="0" marL="0" marR="0" rtl="0">
              <a:lnSpc>
                <a:spcPct val="100000"/>
              </a:lnSpc>
              <a:spcBef>
                <a:spcPts val="0"/>
              </a:spcBef>
              <a:spcAft>
                <a:spcPts val="0"/>
              </a:spcAft>
              <a:buClr>
                <a:srgbClr val="000000"/>
              </a:buClr>
              <a:buSzPts val="1200"/>
              <a:buFont typeface="Arial"/>
              <a:buNone/>
            </a:pPr>
            <a:endParaRPr b="0" cap="none" dirty="0" i="0" strike="noStrike" sz="1200" u="none">
              <a:solidFill>
                <a:schemeClr val="dk1"/>
              </a:solidFill>
              <a:latin typeface="Times"/>
              <a:ea typeface="Times"/>
              <a:cs typeface="Times"/>
              <a:sym typeface="Times"/>
            </a:endParaRPr>
          </a:p>
        </p:txBody>
      </p:sp>
      <p:sp>
        <p:nvSpPr>
          <p:cNvPr id="460" name="Google Shape;460;g367b6d61349_0_112:notes"/>
          <p:cNvSpPr txBox="1"/>
          <p:nvPr/>
        </p:nvSpPr>
        <p:spPr>
          <a:xfrm>
            <a:off x="3972257" y="8830658"/>
            <a:ext cx="3038100" cy="465600"/>
          </a:xfrm>
          <a:prstGeom prst="rect">
            <a:avLst/>
          </a:prstGeom>
          <a:noFill/>
          <a:ln>
            <a:noFill/>
          </a:ln>
        </p:spPr>
        <p:txBody>
          <a:bodyPr anchor="b" anchorCtr="0" bIns="46450" lIns="92925" numCol="1" rIns="92925" spcFirstLastPara="1" tIns="46450" wrap="square">
            <a:noAutofit/>
          </a:bodyPr>
          <a:lstStyle/>
          <a:p>
            <a:pPr algn="r" indent="0" lvl="0" marL="0" marR="0" rtl="0">
              <a:lnSpc>
                <a:spcPct val="100000"/>
              </a:lnSpc>
              <a:spcBef>
                <a:spcPts val="0"/>
              </a:spcBef>
              <a:spcAft>
                <a:spcPts val="0"/>
              </a:spcAft>
              <a:buClr>
                <a:srgbClr val="000000"/>
              </a:buClr>
              <a:buSzPts val="1200"/>
              <a:buFont typeface="Arial"/>
              <a:buNone/>
            </a:pPr>
            <a:fld id="{00000000-1234-1234-1234-123412341234}" type="slidenum">
              <a:rPr altLang="en" b="0" cap="none" i="0" lang="en" strike="noStrike" sz="1200" u="none">
                <a:solidFill>
                  <a:schemeClr val="dk1"/>
                </a:solidFill>
                <a:latin typeface="Times"/>
                <a:ea typeface="Times"/>
                <a:cs typeface="Times"/>
                <a:sym typeface="Times"/>
              </a:rPr>
              <a:t>46</a:t>
            </a:fld>
            <a:endParaRPr b="0" cap="none" dirty="0" i="0" strike="noStrike" sz="1200" u="none">
              <a:solidFill>
                <a:schemeClr val="dk1"/>
              </a:solidFill>
              <a:latin typeface="Times"/>
              <a:ea typeface="Times"/>
              <a:cs typeface="Times"/>
              <a:sym typeface="Times"/>
            </a:endParaRPr>
          </a:p>
        </p:txBody>
      </p:sp>
      <p:sp>
        <p:nvSpPr>
          <p:cNvPr id="461" name="Google Shape;461;g367b6d61349_0_112:notes"/>
          <p:cNvSpPr>
            <a:spLocks noChangeAspect="1" noGrp="1" noRot="1"/>
          </p:cNvSpPr>
          <p:nvPr>
            <p:ph idx="2" type="sldImg"/>
          </p:nvPr>
        </p:nvSpPr>
        <p:spPr>
          <a:xfrm>
            <a:off x="406400" y="696913"/>
            <a:ext cx="6197600" cy="3486150"/>
          </a:xfrm>
          <a:custGeom>
            <a:avLst/>
            <a:gdLst/>
            <a:ahLst/>
            <a:cxnLst/>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g367b6d61349_0_112:notes"/>
          <p:cNvSpPr txBox="1">
            <a:spLocks noGrp="1"/>
          </p:cNvSpPr>
          <p:nvPr>
            <p:ph idx="1" type="body"/>
          </p:nvPr>
        </p:nvSpPr>
        <p:spPr>
          <a:xfrm>
            <a:off x="935634" y="4414561"/>
            <a:ext cx="5139000" cy="4185600"/>
          </a:xfrm>
          <a:prstGeom prst="rect">
            <a:avLst/>
          </a:prstGeom>
          <a:noFill/>
          <a:ln>
            <a:noFill/>
          </a:ln>
        </p:spPr>
        <p:txBody>
          <a:bodyPr anchor="t" anchorCtr="0" bIns="46450" lIns="92925" numCol="1" rIns="92925" spcFirstLastPara="1" tIns="46450" wrap="square">
            <a:noAutofit/>
          </a:bodyPr>
          <a:lstStyle/>
          <a:p>
            <a:pPr algn="l" indent="0" lvl="0" marL="0" rtl="0">
              <a:lnSpc>
                <a:spcPct val="100000"/>
              </a:lnSpc>
              <a:spcBef>
                <a:spcPts val="360"/>
              </a:spcBef>
              <a:spcAft>
                <a:spcPts val="0"/>
              </a:spcAft>
              <a:buSzPts val="1100"/>
              <a:buNone/>
            </a:pPr>
            <a:endParaRPr dirty="0" sz="1000"/>
          </a:p>
          <a:p>
            <a:pPr algn="l" indent="0" lvl="0" marL="0" rtl="0">
              <a:lnSpc>
                <a:spcPct val="100000"/>
              </a:lnSpc>
              <a:spcBef>
                <a:spcPts val="360"/>
              </a:spcBef>
              <a:spcAft>
                <a:spcPts val="0"/>
              </a:spcAft>
              <a:buSzPts val="1100"/>
              <a:buNone/>
            </a:pPr>
            <a:endParaRPr dirty="0" sz="10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9"/>
        <p:cNvGrpSpPr/>
        <p:nvPr/>
      </p:nvGrpSpPr>
      <p:grpSpPr>
        <a:xfrm>
          <a:off x="0" y="0"/>
          <a:ext cx="0" cy="0"/>
          <a:chOff x="0" y="0"/>
          <a:chExt cx="0" cy="0"/>
        </a:xfrm>
      </p:grpSpPr>
      <p:sp>
        <p:nvSpPr>
          <p:cNvPr id="470" name="Google Shape;470;g367b6d61349_0_228:notes"/>
          <p:cNvSpPr txBox="1"/>
          <p:nvPr/>
        </p:nvSpPr>
        <p:spPr>
          <a:xfrm>
            <a:off x="0" y="0"/>
            <a:ext cx="3038100" cy="465600"/>
          </a:xfrm>
          <a:prstGeom prst="rect">
            <a:avLst/>
          </a:prstGeom>
          <a:noFill/>
          <a:ln>
            <a:noFill/>
          </a:ln>
        </p:spPr>
        <p:txBody>
          <a:bodyPr anchor="t" anchorCtr="0" bIns="46450" lIns="92925" numCol="1" rIns="92925" spcFirstLastPara="1" tIns="46450" wrap="square">
            <a:noAutofit/>
          </a:bodyPr>
          <a:lstStyle/>
          <a:p>
            <a:pPr algn="r" indent="0" lvl="0" marL="0" marR="0" rtl="0">
              <a:lnSpc>
                <a:spcPct val="100000"/>
              </a:lnSpc>
              <a:spcBef>
                <a:spcPts val="0"/>
              </a:spcBef>
              <a:spcAft>
                <a:spcPts val="0"/>
              </a:spcAft>
              <a:buClr>
                <a:srgbClr val="000000"/>
              </a:buClr>
              <a:buSzPts val="1200"/>
              <a:buFont typeface="Arial"/>
              <a:buNone/>
            </a:pPr>
            <a:endParaRPr b="0" cap="none" dirty="0" i="0" strike="noStrike" sz="1200" u="none">
              <a:solidFill>
                <a:schemeClr val="dk1"/>
              </a:solidFill>
              <a:latin typeface="Times"/>
              <a:ea typeface="Times"/>
              <a:cs typeface="Times"/>
              <a:sym typeface="Times"/>
            </a:endParaRPr>
          </a:p>
        </p:txBody>
      </p:sp>
      <p:sp>
        <p:nvSpPr>
          <p:cNvPr id="471" name="Google Shape;471;g367b6d61349_0_228:notes"/>
          <p:cNvSpPr txBox="1"/>
          <p:nvPr/>
        </p:nvSpPr>
        <p:spPr>
          <a:xfrm>
            <a:off x="3972257" y="0"/>
            <a:ext cx="3038100" cy="465600"/>
          </a:xfrm>
          <a:prstGeom prst="rect">
            <a:avLst/>
          </a:prstGeom>
          <a:noFill/>
          <a:ln>
            <a:noFill/>
          </a:ln>
        </p:spPr>
        <p:txBody>
          <a:bodyPr anchor="t" anchorCtr="0" bIns="46450" lIns="92925" numCol="1" rIns="92925" spcFirstLastPara="1" tIns="46450" wrap="square">
            <a:noAutofit/>
          </a:bodyPr>
          <a:lstStyle/>
          <a:p>
            <a:pPr algn="r" indent="0" lvl="0" marL="0" marR="0" rtl="0">
              <a:lnSpc>
                <a:spcPct val="100000"/>
              </a:lnSpc>
              <a:spcBef>
                <a:spcPts val="0"/>
              </a:spcBef>
              <a:spcAft>
                <a:spcPts val="0"/>
              </a:spcAft>
              <a:buClr>
                <a:srgbClr val="000000"/>
              </a:buClr>
              <a:buSzPts val="1200"/>
              <a:buFont typeface="Arial"/>
              <a:buNone/>
            </a:pPr>
            <a:endParaRPr b="0" cap="none" dirty="0" i="0" strike="noStrike" sz="1200" u="none">
              <a:solidFill>
                <a:schemeClr val="dk1"/>
              </a:solidFill>
              <a:latin typeface="Times"/>
              <a:ea typeface="Times"/>
              <a:cs typeface="Times"/>
              <a:sym typeface="Times"/>
            </a:endParaRPr>
          </a:p>
        </p:txBody>
      </p:sp>
      <p:sp>
        <p:nvSpPr>
          <p:cNvPr id="472" name="Google Shape;472;g367b6d61349_0_228:notes"/>
          <p:cNvSpPr txBox="1"/>
          <p:nvPr/>
        </p:nvSpPr>
        <p:spPr>
          <a:xfrm>
            <a:off x="3972257" y="8830658"/>
            <a:ext cx="3038100" cy="465600"/>
          </a:xfrm>
          <a:prstGeom prst="rect">
            <a:avLst/>
          </a:prstGeom>
          <a:noFill/>
          <a:ln>
            <a:noFill/>
          </a:ln>
        </p:spPr>
        <p:txBody>
          <a:bodyPr anchor="b" anchorCtr="0" bIns="46450" lIns="92925" numCol="1" rIns="92925" spcFirstLastPara="1" tIns="46450" wrap="square">
            <a:noAutofit/>
          </a:bodyPr>
          <a:lstStyle/>
          <a:p>
            <a:pPr algn="r" indent="0" lvl="0" marL="0" marR="0" rtl="0">
              <a:lnSpc>
                <a:spcPct val="100000"/>
              </a:lnSpc>
              <a:spcBef>
                <a:spcPts val="0"/>
              </a:spcBef>
              <a:spcAft>
                <a:spcPts val="0"/>
              </a:spcAft>
              <a:buClr>
                <a:srgbClr val="000000"/>
              </a:buClr>
              <a:buSzPts val="1200"/>
              <a:buFont typeface="Arial"/>
              <a:buNone/>
            </a:pPr>
            <a:fld id="{00000000-1234-1234-1234-123412341234}" type="slidenum">
              <a:rPr altLang="en" b="0" cap="none" i="0" lang="en" strike="noStrike" sz="1200" u="none">
                <a:solidFill>
                  <a:schemeClr val="dk1"/>
                </a:solidFill>
                <a:latin typeface="Times"/>
                <a:ea typeface="Times"/>
                <a:cs typeface="Times"/>
                <a:sym typeface="Times"/>
              </a:rPr>
              <a:t>47</a:t>
            </a:fld>
            <a:endParaRPr b="0" cap="none" dirty="0" i="0" strike="noStrike" sz="1200" u="none">
              <a:solidFill>
                <a:schemeClr val="dk1"/>
              </a:solidFill>
              <a:latin typeface="Times"/>
              <a:ea typeface="Times"/>
              <a:cs typeface="Times"/>
              <a:sym typeface="Times"/>
            </a:endParaRPr>
          </a:p>
        </p:txBody>
      </p:sp>
      <p:sp>
        <p:nvSpPr>
          <p:cNvPr id="473" name="Google Shape;473;g367b6d61349_0_228:notes"/>
          <p:cNvSpPr>
            <a:spLocks noChangeAspect="1" noGrp="1" noRot="1"/>
          </p:cNvSpPr>
          <p:nvPr>
            <p:ph idx="2" type="sldImg"/>
          </p:nvPr>
        </p:nvSpPr>
        <p:spPr>
          <a:xfrm>
            <a:off x="406400" y="696913"/>
            <a:ext cx="6197600" cy="3486150"/>
          </a:xfrm>
          <a:custGeom>
            <a:avLst/>
            <a:gdLst/>
            <a:ahLst/>
            <a:cxnLst/>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g367b6d61349_0_228:notes"/>
          <p:cNvSpPr txBox="1">
            <a:spLocks noGrp="1"/>
          </p:cNvSpPr>
          <p:nvPr>
            <p:ph idx="1" type="body"/>
          </p:nvPr>
        </p:nvSpPr>
        <p:spPr>
          <a:xfrm>
            <a:off x="935634" y="4414561"/>
            <a:ext cx="5139000" cy="4185600"/>
          </a:xfrm>
          <a:prstGeom prst="rect">
            <a:avLst/>
          </a:prstGeom>
          <a:noFill/>
          <a:ln>
            <a:noFill/>
          </a:ln>
        </p:spPr>
        <p:txBody>
          <a:bodyPr anchor="t" anchorCtr="0" bIns="46450" lIns="92925" numCol="1" rIns="92925" spcFirstLastPara="1" tIns="46450" wrap="square">
            <a:noAutofit/>
          </a:bodyPr>
          <a:lstStyle/>
          <a:p>
            <a:pPr algn="l" indent="0" lvl="0" marL="0" rtl="0">
              <a:lnSpc>
                <a:spcPct val="100000"/>
              </a:lnSpc>
              <a:spcBef>
                <a:spcPts val="36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0"/>
        <p:cNvGrpSpPr/>
        <p:nvPr/>
      </p:nvGrpSpPr>
      <p:grpSpPr>
        <a:xfrm>
          <a:off x="0" y="0"/>
          <a:ext cx="0" cy="0"/>
          <a:chOff x="0" y="0"/>
          <a:chExt cx="0" cy="0"/>
        </a:xfrm>
      </p:grpSpPr>
      <p:sp>
        <p:nvSpPr>
          <p:cNvPr id="481" name="Google Shape;481;g367b6d61349_0_828: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482" name="Google Shape;482;g367b6d61349_0_82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7"/>
        <p:cNvGrpSpPr/>
        <p:nvPr/>
      </p:nvGrpSpPr>
      <p:grpSpPr>
        <a:xfrm>
          <a:off x="0" y="0"/>
          <a:ext cx="0" cy="0"/>
          <a:chOff x="0" y="0"/>
          <a:chExt cx="0" cy="0"/>
        </a:xfrm>
      </p:grpSpPr>
      <p:sp>
        <p:nvSpPr>
          <p:cNvPr id="488" name="Google Shape;488;g367b6d61349_0_816: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489" name="Google Shape;489;g367b6d61349_0_816: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9"/>
        <p:cNvGrpSpPr/>
        <p:nvPr/>
      </p:nvGrpSpPr>
      <p:grpSpPr>
        <a:xfrm>
          <a:off x="0" y="0"/>
          <a:ext cx="0" cy="0"/>
          <a:chOff x="0" y="0"/>
          <a:chExt cx="0" cy="0"/>
        </a:xfrm>
      </p:grpSpPr>
      <p:sp>
        <p:nvSpPr>
          <p:cNvPr id="140" name="Google Shape;140;g3699064f37b_0_0: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41" name="Google Shape;141;g3699064f37b_0_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8"/>
        <p:cNvGrpSpPr/>
        <p:nvPr/>
      </p:nvGrpSpPr>
      <p:grpSpPr>
        <a:xfrm>
          <a:off x="0" y="0"/>
          <a:ext cx="0" cy="0"/>
          <a:chOff x="0" y="0"/>
          <a:chExt cx="0" cy="0"/>
        </a:xfrm>
      </p:grpSpPr>
      <p:sp>
        <p:nvSpPr>
          <p:cNvPr id="499" name="Google Shape;499;g367b6d61349_0_969: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00" name="Google Shape;500;g367b6d61349_0_969: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5"/>
        <p:cNvGrpSpPr/>
        <p:nvPr/>
      </p:nvGrpSpPr>
      <p:grpSpPr>
        <a:xfrm>
          <a:off x="0" y="0"/>
          <a:ext cx="0" cy="0"/>
          <a:chOff x="0" y="0"/>
          <a:chExt cx="0" cy="0"/>
        </a:xfrm>
      </p:grpSpPr>
      <p:sp>
        <p:nvSpPr>
          <p:cNvPr id="506" name="Google Shape;506;g367b6d61349_0_833: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07" name="Google Shape;507;g367b6d61349_0_833: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4"/>
        <p:cNvGrpSpPr/>
        <p:nvPr/>
      </p:nvGrpSpPr>
      <p:grpSpPr>
        <a:xfrm>
          <a:off x="0" y="0"/>
          <a:ext cx="0" cy="0"/>
          <a:chOff x="0" y="0"/>
          <a:chExt cx="0" cy="0"/>
        </a:xfrm>
      </p:grpSpPr>
      <p:sp>
        <p:nvSpPr>
          <p:cNvPr id="515" name="Google Shape;515;g367b6d61349_0_839: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16" name="Google Shape;516;g367b6d61349_0_839: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3"/>
        <p:cNvGrpSpPr/>
        <p:nvPr/>
      </p:nvGrpSpPr>
      <p:grpSpPr>
        <a:xfrm>
          <a:off x="0" y="0"/>
          <a:ext cx="0" cy="0"/>
          <a:chOff x="0" y="0"/>
          <a:chExt cx="0" cy="0"/>
        </a:xfrm>
      </p:grpSpPr>
      <p:sp>
        <p:nvSpPr>
          <p:cNvPr id="524" name="Google Shape;524;g367d27a52e9_1_97: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25" name="Google Shape;525;g367d27a52e9_1_97: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0"/>
        <p:cNvGrpSpPr/>
        <p:nvPr/>
      </p:nvGrpSpPr>
      <p:grpSpPr>
        <a:xfrm>
          <a:off x="0" y="0"/>
          <a:ext cx="0" cy="0"/>
          <a:chOff x="0" y="0"/>
          <a:chExt cx="0" cy="0"/>
        </a:xfrm>
      </p:grpSpPr>
      <p:sp>
        <p:nvSpPr>
          <p:cNvPr id="531" name="Google Shape;531;g367d27a52e9_1_104: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32" name="Google Shape;532;g367d27a52e9_1_104: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7"/>
        <p:cNvGrpSpPr/>
        <p:nvPr/>
      </p:nvGrpSpPr>
      <p:grpSpPr>
        <a:xfrm>
          <a:off x="0" y="0"/>
          <a:ext cx="0" cy="0"/>
          <a:chOff x="0" y="0"/>
          <a:chExt cx="0" cy="0"/>
        </a:xfrm>
      </p:grpSpPr>
      <p:sp>
        <p:nvSpPr>
          <p:cNvPr id="538" name="Google Shape;538;g367d27a52e9_1_11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39" name="Google Shape;539;g367d27a52e9_1_11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5"/>
        <p:cNvGrpSpPr/>
        <p:nvPr/>
      </p:nvGrpSpPr>
      <p:grpSpPr>
        <a:xfrm>
          <a:off x="0" y="0"/>
          <a:ext cx="0" cy="0"/>
          <a:chOff x="0" y="0"/>
          <a:chExt cx="0" cy="0"/>
        </a:xfrm>
      </p:grpSpPr>
      <p:sp>
        <p:nvSpPr>
          <p:cNvPr id="546" name="Google Shape;546;g367d27a52e9_1_126: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47" name="Google Shape;547;g367d27a52e9_1_126: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3"/>
        <p:cNvGrpSpPr/>
        <p:nvPr/>
      </p:nvGrpSpPr>
      <p:grpSpPr>
        <a:xfrm>
          <a:off x="0" y="0"/>
          <a:ext cx="0" cy="0"/>
          <a:chOff x="0" y="0"/>
          <a:chExt cx="0" cy="0"/>
        </a:xfrm>
      </p:grpSpPr>
      <p:sp>
        <p:nvSpPr>
          <p:cNvPr id="554" name="Google Shape;554;g33cfb3a4c31_0_50: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55" name="Google Shape;555;g33cfb3a4c31_0_5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2"/>
        <p:cNvGrpSpPr/>
        <p:nvPr/>
      </p:nvGrpSpPr>
      <p:grpSpPr>
        <a:xfrm>
          <a:off x="0" y="0"/>
          <a:ext cx="0" cy="0"/>
          <a:chOff x="0" y="0"/>
          <a:chExt cx="0" cy="0"/>
        </a:xfrm>
      </p:grpSpPr>
      <p:sp>
        <p:nvSpPr>
          <p:cNvPr id="563" name="Google Shape;563;g33cfb3a4c31_0_79: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64" name="Google Shape;564;g33cfb3a4c31_0_79: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1"/>
        <p:cNvGrpSpPr/>
        <p:nvPr/>
      </p:nvGrpSpPr>
      <p:grpSpPr>
        <a:xfrm>
          <a:off x="0" y="0"/>
          <a:ext cx="0" cy="0"/>
          <a:chOff x="0" y="0"/>
          <a:chExt cx="0" cy="0"/>
        </a:xfrm>
      </p:grpSpPr>
      <p:sp>
        <p:nvSpPr>
          <p:cNvPr id="572" name="Google Shape;572;g367b6d61349_0_84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73" name="Google Shape;573;g367b6d61349_0_84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g3699064f37b_0_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47" name="Google Shape;147;g3699064f37b_0_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0"/>
        <p:cNvGrpSpPr/>
        <p:nvPr/>
      </p:nvGrpSpPr>
      <p:grpSpPr>
        <a:xfrm>
          <a:off x="0" y="0"/>
          <a:ext cx="0" cy="0"/>
          <a:chOff x="0" y="0"/>
          <a:chExt cx="0" cy="0"/>
        </a:xfrm>
      </p:grpSpPr>
      <p:sp>
        <p:nvSpPr>
          <p:cNvPr id="581" name="Google Shape;581;g33cfb3a4c31_0_87: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82" name="Google Shape;582;g33cfb3a4c31_0_87: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9"/>
        <p:cNvGrpSpPr/>
        <p:nvPr/>
      </p:nvGrpSpPr>
      <p:grpSpPr>
        <a:xfrm>
          <a:off x="0" y="0"/>
          <a:ext cx="0" cy="0"/>
          <a:chOff x="0" y="0"/>
          <a:chExt cx="0" cy="0"/>
        </a:xfrm>
      </p:grpSpPr>
      <p:sp>
        <p:nvSpPr>
          <p:cNvPr id="590" name="Google Shape;590;g33cfb3a4c31_0_9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591" name="Google Shape;591;g33cfb3a4c31_0_9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8"/>
        <p:cNvGrpSpPr/>
        <p:nvPr/>
      </p:nvGrpSpPr>
      <p:grpSpPr>
        <a:xfrm>
          <a:off x="0" y="0"/>
          <a:ext cx="0" cy="0"/>
          <a:chOff x="0" y="0"/>
          <a:chExt cx="0" cy="0"/>
        </a:xfrm>
      </p:grpSpPr>
      <p:sp>
        <p:nvSpPr>
          <p:cNvPr id="599" name="Google Shape;599;g336d83dd4b0_0_207: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00" name="Google Shape;600;g336d83dd4b0_0_207: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04"/>
        <p:cNvGrpSpPr/>
        <p:nvPr/>
      </p:nvGrpSpPr>
      <p:grpSpPr>
        <a:xfrm>
          <a:off x="0" y="0"/>
          <a:ext cx="0" cy="0"/>
          <a:chOff x="0" y="0"/>
          <a:chExt cx="0" cy="0"/>
        </a:xfrm>
      </p:grpSpPr>
      <p:sp>
        <p:nvSpPr>
          <p:cNvPr id="605" name="Google Shape;605;g367d27a52e9_1_120: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06" name="Google Shape;606;g367d27a52e9_1_12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11"/>
        <p:cNvGrpSpPr/>
        <p:nvPr/>
      </p:nvGrpSpPr>
      <p:grpSpPr>
        <a:xfrm>
          <a:off x="0" y="0"/>
          <a:ext cx="0" cy="0"/>
          <a:chOff x="0" y="0"/>
          <a:chExt cx="0" cy="0"/>
        </a:xfrm>
      </p:grpSpPr>
      <p:sp>
        <p:nvSpPr>
          <p:cNvPr id="612" name="Google Shape;612;g367b6d61349_0_980: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13" name="Google Shape;613;g367b6d61349_0_980: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18"/>
        <p:cNvGrpSpPr/>
        <p:nvPr/>
      </p:nvGrpSpPr>
      <p:grpSpPr>
        <a:xfrm>
          <a:off x="0" y="0"/>
          <a:ext cx="0" cy="0"/>
          <a:chOff x="0" y="0"/>
          <a:chExt cx="0" cy="0"/>
        </a:xfrm>
      </p:grpSpPr>
      <p:sp>
        <p:nvSpPr>
          <p:cNvPr id="619" name="Google Shape;619;g336d83dd4b0_0_213: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20" name="Google Shape;620;g336d83dd4b0_0_213: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4"/>
        <p:cNvGrpSpPr/>
        <p:nvPr/>
      </p:nvGrpSpPr>
      <p:grpSpPr>
        <a:xfrm>
          <a:off x="0" y="0"/>
          <a:ext cx="0" cy="0"/>
          <a:chOff x="0" y="0"/>
          <a:chExt cx="0" cy="0"/>
        </a:xfrm>
      </p:grpSpPr>
      <p:sp>
        <p:nvSpPr>
          <p:cNvPr id="625" name="Google Shape;625;g367b6d61349_0_986: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26" name="Google Shape;626;g367b6d61349_0_986: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2"/>
        <p:cNvGrpSpPr/>
        <p:nvPr/>
      </p:nvGrpSpPr>
      <p:grpSpPr>
        <a:xfrm>
          <a:off x="0" y="0"/>
          <a:ext cx="0" cy="0"/>
          <a:chOff x="0" y="0"/>
          <a:chExt cx="0" cy="0"/>
        </a:xfrm>
      </p:grpSpPr>
      <p:sp>
        <p:nvSpPr>
          <p:cNvPr id="633" name="Google Shape;633;g367d27a52e9_1_135: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34" name="Google Shape;634;g367d27a52e9_1_13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9"/>
        <p:cNvGrpSpPr/>
        <p:nvPr/>
      </p:nvGrpSpPr>
      <p:grpSpPr>
        <a:xfrm>
          <a:off x="0" y="0"/>
          <a:ext cx="0" cy="0"/>
          <a:chOff x="0" y="0"/>
          <a:chExt cx="0" cy="0"/>
        </a:xfrm>
      </p:grpSpPr>
      <p:sp>
        <p:nvSpPr>
          <p:cNvPr id="640" name="Google Shape;640;g367d27a52e9_1_157: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41" name="Google Shape;641;g367d27a52e9_1_157: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8"/>
        <p:cNvGrpSpPr/>
        <p:nvPr/>
      </p:nvGrpSpPr>
      <p:grpSpPr>
        <a:xfrm>
          <a:off x="0" y="0"/>
          <a:ext cx="0" cy="0"/>
          <a:chOff x="0" y="0"/>
          <a:chExt cx="0" cy="0"/>
        </a:xfrm>
      </p:grpSpPr>
      <p:sp>
        <p:nvSpPr>
          <p:cNvPr id="649" name="Google Shape;649;g367d27a52e9_0_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50" name="Google Shape;650;g367d27a52e9_0_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
        <p:cNvGrpSpPr/>
        <p:nvPr/>
      </p:nvGrpSpPr>
      <p:grpSpPr>
        <a:xfrm>
          <a:off x="0" y="0"/>
          <a:ext cx="0" cy="0"/>
          <a:chOff x="0" y="0"/>
          <a:chExt cx="0" cy="0"/>
        </a:xfrm>
      </p:grpSpPr>
      <p:sp>
        <p:nvSpPr>
          <p:cNvPr id="160" name="Google Shape;160;g3699064f37b_0_18: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61" name="Google Shape;161;g3699064f37b_0_1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5"/>
        <p:cNvGrpSpPr/>
        <p:nvPr/>
      </p:nvGrpSpPr>
      <p:grpSpPr>
        <a:xfrm>
          <a:off x="0" y="0"/>
          <a:ext cx="0" cy="0"/>
          <a:chOff x="0" y="0"/>
          <a:chExt cx="0" cy="0"/>
        </a:xfrm>
      </p:grpSpPr>
      <p:sp>
        <p:nvSpPr>
          <p:cNvPr id="656" name="Google Shape;656;g367b6d61349_0_992: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57" name="Google Shape;657;g367b6d61349_0_992: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2"/>
        <p:cNvGrpSpPr/>
        <p:nvPr/>
      </p:nvGrpSpPr>
      <p:grpSpPr>
        <a:xfrm>
          <a:off x="0" y="0"/>
          <a:ext cx="0" cy="0"/>
          <a:chOff x="0" y="0"/>
          <a:chExt cx="0" cy="0"/>
        </a:xfrm>
      </p:grpSpPr>
      <p:sp>
        <p:nvSpPr>
          <p:cNvPr id="663" name="Google Shape;663;g367b6d61349_0_998: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64" name="Google Shape;664;g367b6d61349_0_99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8"/>
        <p:cNvGrpSpPr/>
        <p:nvPr/>
      </p:nvGrpSpPr>
      <p:grpSpPr>
        <a:xfrm>
          <a:off x="0" y="0"/>
          <a:ext cx="0" cy="0"/>
          <a:chOff x="0" y="0"/>
          <a:chExt cx="0" cy="0"/>
        </a:xfrm>
      </p:grpSpPr>
      <p:sp>
        <p:nvSpPr>
          <p:cNvPr id="669" name="Google Shape;669;g367d27a52e9_0_8: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70" name="Google Shape;670;g367d27a52e9_0_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74"/>
        <p:cNvGrpSpPr/>
        <p:nvPr/>
      </p:nvGrpSpPr>
      <p:grpSpPr>
        <a:xfrm>
          <a:off x="0" y="0"/>
          <a:ext cx="0" cy="0"/>
          <a:chOff x="0" y="0"/>
          <a:chExt cx="0" cy="0"/>
        </a:xfrm>
      </p:grpSpPr>
      <p:sp>
        <p:nvSpPr>
          <p:cNvPr id="675" name="Google Shape;675;g367d27a52e9_1_144: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76" name="Google Shape;676;g367d27a52e9_1_144: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1"/>
        <p:cNvGrpSpPr/>
        <p:nvPr/>
      </p:nvGrpSpPr>
      <p:grpSpPr>
        <a:xfrm>
          <a:off x="0" y="0"/>
          <a:ext cx="0" cy="0"/>
          <a:chOff x="0" y="0"/>
          <a:chExt cx="0" cy="0"/>
        </a:xfrm>
      </p:grpSpPr>
      <p:sp>
        <p:nvSpPr>
          <p:cNvPr id="682" name="Google Shape;682;g367b6d61349_0_1004: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83" name="Google Shape;683;g367b6d61349_0_1004: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1"/>
        <p:cNvGrpSpPr/>
        <p:nvPr/>
      </p:nvGrpSpPr>
      <p:grpSpPr>
        <a:xfrm>
          <a:off x="0" y="0"/>
          <a:ext cx="0" cy="0"/>
          <a:chOff x="0" y="0"/>
          <a:chExt cx="0" cy="0"/>
        </a:xfrm>
      </p:grpSpPr>
      <p:sp>
        <p:nvSpPr>
          <p:cNvPr id="692" name="Google Shape;692;g33cfb3a4c31_0_62: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693" name="Google Shape;693;g33cfb3a4c31_0_62: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8"/>
        <p:cNvGrpSpPr/>
        <p:nvPr/>
      </p:nvGrpSpPr>
      <p:grpSpPr>
        <a:xfrm>
          <a:off x="0" y="0"/>
          <a:ext cx="0" cy="0"/>
          <a:chOff x="0" y="0"/>
          <a:chExt cx="0" cy="0"/>
        </a:xfrm>
      </p:grpSpPr>
      <p:sp>
        <p:nvSpPr>
          <p:cNvPr id="699" name="Google Shape;699;g336d83dd4b0_0_19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700" name="Google Shape;700;g336d83dd4b0_0_19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5"/>
        <p:cNvGrpSpPr/>
        <p:nvPr/>
      </p:nvGrpSpPr>
      <p:grpSpPr>
        <a:xfrm>
          <a:off x="0" y="0"/>
          <a:ext cx="0" cy="0"/>
          <a:chOff x="0" y="0"/>
          <a:chExt cx="0" cy="0"/>
        </a:xfrm>
      </p:grpSpPr>
      <p:sp>
        <p:nvSpPr>
          <p:cNvPr id="706" name="Google Shape;706;g367d27a52e9_1_168: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707" name="Google Shape;707;g367d27a52e9_1_168: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1"/>
        <p:cNvGrpSpPr/>
        <p:nvPr/>
      </p:nvGrpSpPr>
      <p:grpSpPr>
        <a:xfrm>
          <a:off x="0" y="0"/>
          <a:ext cx="0" cy="0"/>
          <a:chOff x="0" y="0"/>
          <a:chExt cx="0" cy="0"/>
        </a:xfrm>
      </p:grpSpPr>
      <p:sp>
        <p:nvSpPr>
          <p:cNvPr id="712" name="Google Shape;712;g31414e5acee_1_19: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713" name="Google Shape;713;g31414e5acee_1_19: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7"/>
        <p:cNvGrpSpPr/>
        <p:nvPr/>
      </p:nvGrpSpPr>
      <p:grpSpPr>
        <a:xfrm>
          <a:off x="0" y="0"/>
          <a:ext cx="0" cy="0"/>
          <a:chOff x="0" y="0"/>
          <a:chExt cx="0" cy="0"/>
        </a:xfrm>
      </p:grpSpPr>
      <p:sp>
        <p:nvSpPr>
          <p:cNvPr id="718" name="Google Shape;718;g3699064f37b_0_886: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719" name="Google Shape;719;g3699064f37b_0_886: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
        <p:cNvGrpSpPr/>
        <p:nvPr/>
      </p:nvGrpSpPr>
      <p:grpSpPr>
        <a:xfrm>
          <a:off x="0" y="0"/>
          <a:ext cx="0" cy="0"/>
          <a:chOff x="0" y="0"/>
          <a:chExt cx="0" cy="0"/>
        </a:xfrm>
      </p:grpSpPr>
      <p:sp>
        <p:nvSpPr>
          <p:cNvPr id="167" name="Google Shape;167;g3699064f37b_0_24: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68" name="Google Shape;168;g3699064f37b_0_24: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23"/>
        <p:cNvGrpSpPr/>
        <p:nvPr/>
      </p:nvGrpSpPr>
      <p:grpSpPr>
        <a:xfrm>
          <a:off x="0" y="0"/>
          <a:ext cx="0" cy="0"/>
          <a:chOff x="0" y="0"/>
          <a:chExt cx="0" cy="0"/>
        </a:xfrm>
      </p:grpSpPr>
      <p:sp>
        <p:nvSpPr>
          <p:cNvPr id="724" name="Google Shape;724;g3699064f37b_0_892: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725" name="Google Shape;725;g3699064f37b_0_892: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
        <p:cNvGrpSpPr/>
        <p:nvPr/>
      </p:nvGrpSpPr>
      <p:grpSpPr>
        <a:xfrm>
          <a:off x="0" y="0"/>
          <a:ext cx="0" cy="0"/>
          <a:chOff x="0" y="0"/>
          <a:chExt cx="0" cy="0"/>
        </a:xfrm>
      </p:grpSpPr>
      <p:sp>
        <p:nvSpPr>
          <p:cNvPr id="179" name="Google Shape;179;g3699064f37b_0_35:notes"/>
          <p:cNvSpPr>
            <a:spLocks noChangeAspect="1" noGrp="1" noRot="1"/>
          </p:cNvSpPr>
          <p:nvPr>
            <p:ph idx="2" type="sldImg"/>
          </p:nvPr>
        </p:nvSpPr>
        <p:spPr>
          <a:xfrm>
            <a:off x="3813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80" name="Google Shape;180;g3699064f37b_0_35: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arget="../media/image3.png" Type="http://schemas.openxmlformats.org/officeDocument/2006/relationships/image"/><Relationship Id="rId2" Target="../media/image2.pn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<Relationships xmlns="http://schemas.openxmlformats.org/package/2006/relationships"><Relationship Id="rId2" Target="../media/image4.png" Type="http://schemas.openxmlformats.org/officeDocument/2006/relationships/image"/><Relationship Id="rId1" Target="../slideMasters/slideMaster1.xml" Type="http://schemas.openxmlformats.org/officeDocument/2006/relationships/slideMaster"/></Relationships>
</file>

<file path=ppt/slideLayouts/_rels/slideLayout14.xml.rels><?xml version="1.0" encoding="UTF-8" standalone="yes"?><Relationships xmlns="http://schemas.openxmlformats.org/package/2006/relationships"><Relationship Id="rId4" Target="http://www.gsa.gov/itc" TargetMode="External" Type="http://schemas.openxmlformats.org/officeDocument/2006/relationships/hyperlink"/><Relationship Id="rId3" Target="../media/image6.png" Type="http://schemas.openxmlformats.org/officeDocument/2006/relationships/image"/><Relationship Id="rId2" Target="../media/image5.png" Type="http://schemas.openxmlformats.org/officeDocument/2006/relationships/image"/><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2" Target="../media/image3.png" Type="http://schemas.openxmlformats.org/officeDocument/2006/relationships/image"/><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2" Target="../media/image3.png" Type="http://schemas.openxmlformats.org/officeDocument/2006/relationships/image"/><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3" Target="../media/image3.png" Type="http://schemas.openxmlformats.org/officeDocument/2006/relationships/image"/><Relationship Id="rId2" Target="../media/image2.png" Type="http://schemas.openxmlformats.org/officeDocument/2006/relationships/image"/><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cover option 2 1">
  <p:cSld name="SECTION_HEADER_2_1_1_1">
    <p:bg>
      <p:bgPr>
        <a:noFill/>
        <a:effectLst/>
      </p:bgPr>
    </p:bg>
    <p:spTree>
      <p:nvGrpSpPr>
        <p:cNvPr id="1" name="Shape 12"/>
        <p:cNvGrpSpPr/>
        <p:nvPr/>
      </p:nvGrpSpPr>
      <p:grpSpPr>
        <a:xfrm>
          <a:off x="0" y="0"/>
          <a:ext cx="0" cy="0"/>
          <a:chOff x="0" y="0"/>
          <a:chExt cx="0" cy="0"/>
        </a:xfrm>
      </p:grpSpPr>
      <p:sp>
        <p:nvSpPr>
          <p:cNvPr id="13" name="Google Shape;13;p2"/>
          <p:cNvSpPr/>
          <p:nvPr/>
        </p:nvSpPr>
        <p:spPr>
          <a:xfrm>
            <a:off x="0" y="4910725"/>
            <a:ext cx="1132800" cy="2328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14" name="Google Shape;14;p2"/>
          <p:cNvSpPr/>
          <p:nvPr/>
        </p:nvSpPr>
        <p:spPr>
          <a:xfrm>
            <a:off x="1132854" y="4910725"/>
            <a:ext cx="8011200" cy="2328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pic>
        <p:nvPicPr>
          <p:cNvPr descr="Blue, red, and gray themed FAST 2025 program visual identifier. Includes blue spiked circle with blue and red star." id="15" name="Google Shape;15;p2" title="FAST 2025 visual identifier"/>
          <p:cNvPicPr preferRelativeResize="0"/>
          <p:nvPr/>
        </p:nvPicPr>
        <p:blipFill>
          <a:blip r:embed="rId2">
            <a:alphaModFix/>
          </a:blip>
          <a:stretch>
            <a:fillRect/>
          </a:stretch>
        </p:blipFill>
        <p:spPr>
          <a:xfrm>
            <a:off x="5644652" y="1109775"/>
            <a:ext cx="3242598" cy="3489674"/>
          </a:xfrm>
          <a:prstGeom prst="rect">
            <a:avLst/>
          </a:prstGeom>
          <a:noFill/>
          <a:ln>
            <a:noFill/>
          </a:ln>
        </p:spPr>
      </p:pic>
      <p:sp>
        <p:nvSpPr>
          <p:cNvPr id="16" name="Google Shape;16;p2"/>
          <p:cNvSpPr txBox="1"/>
          <p:nvPr/>
        </p:nvSpPr>
        <p:spPr>
          <a:xfrm>
            <a:off x="4419600" y="788687"/>
            <a:ext cx="4038600" cy="170700"/>
          </a:xfrm>
          <a:prstGeom prst="rect">
            <a:avLst/>
          </a:prstGeom>
          <a:noFill/>
          <a:ln>
            <a:noFill/>
          </a:ln>
        </p:spPr>
        <p:txBody>
          <a:bodyPr anchor="ctr" anchorCtr="0" bIns="0" lIns="0" numCol="1" rIns="0" spcFirstLastPara="1" tIns="0" wrap="square">
            <a:noAutofit/>
          </a:bodyPr>
          <a:lstStyle/>
          <a:p>
            <a:pPr algn="r" indent="0" lvl="0" marL="0" marR="0" rtl="0">
              <a:spcBef>
                <a:spcPts val="0"/>
              </a:spcBef>
              <a:spcAft>
                <a:spcPts val="0"/>
              </a:spcAft>
              <a:buNone/>
            </a:pPr>
            <a:r>
              <a:rPr altLang="en" b="1" cap="none" i="0" lang="en" strike="noStrike" sz="1200" u="none">
                <a:solidFill>
                  <a:srgbClr val="808080"/>
                </a:solidFill>
                <a:latin typeface="Arial"/>
                <a:ea typeface="Arial"/>
                <a:cs typeface="Arial"/>
                <a:sym typeface="Arial"/>
              </a:rPr>
              <a:t>U.S. General Services Administration</a:t>
            </a:r>
            <a:endParaRPr dirty="0"/>
          </a:p>
        </p:txBody>
      </p:sp>
      <p:pic>
        <p:nvPicPr>
          <p:cNvPr descr="GSA Star Mark logo, which is a blue square with the letters GSA in white." id="17" name="Google Shape;17;p2" title="GSA Star Mark"/>
          <p:cNvPicPr preferRelativeResize="0"/>
          <p:nvPr/>
        </p:nvPicPr>
        <p:blipFill>
          <a:blip r:embed="rId3">
            <a:alphaModFix/>
          </a:blip>
          <a:stretch>
            <a:fillRect/>
          </a:stretch>
        </p:blipFill>
        <p:spPr>
          <a:xfrm>
            <a:off x="635175" y="330973"/>
            <a:ext cx="696150" cy="628400"/>
          </a:xfrm>
          <a:prstGeom prst="rect">
            <a:avLst/>
          </a:prstGeom>
          <a:noFill/>
          <a:ln>
            <a:noFill/>
          </a:ln>
        </p:spPr>
      </p:pic>
      <p:sp>
        <p:nvSpPr>
          <p:cNvPr id="18" name="Google Shape;18;p2"/>
          <p:cNvSpPr/>
          <p:nvPr/>
        </p:nvSpPr>
        <p:spPr>
          <a:xfrm>
            <a:off x="8031200" y="3688625"/>
            <a:ext cx="1112700" cy="1222200"/>
          </a:xfrm>
          <a:prstGeom prst="rect">
            <a:avLst/>
          </a:prstGeom>
          <a:solidFill>
            <a:schemeClr val="lt1"/>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endParaRPr dirty="0">
              <a:latin typeface="Public Sans"/>
              <a:ea typeface="Public Sans"/>
              <a:cs typeface="Public Sans"/>
              <a:sym typeface="Public Sans"/>
            </a:endParaRPr>
          </a:p>
        </p:txBody>
      </p:sp>
      <p:sp>
        <p:nvSpPr>
          <p:cNvPr id="19" name="Google Shape;19;p2"/>
          <p:cNvSpPr txBox="1">
            <a:spLocks noGrp="1"/>
          </p:cNvSpPr>
          <p:nvPr>
            <p:ph type="ctrTitle"/>
          </p:nvPr>
        </p:nvSpPr>
        <p:spPr>
          <a:xfrm>
            <a:off x="635179" y="1337450"/>
            <a:ext cx="4441500" cy="2052600"/>
          </a:xfrm>
          <a:prstGeom prst="rect">
            <a:avLst/>
          </a:prstGeom>
        </p:spPr>
        <p:txBody>
          <a:bodyPr anchor="b" anchorCtr="0" bIns="91425" lIns="91425" numCol="1" rIns="91425" spcFirstLastPara="1" tIns="91425" wrap="square">
            <a:noAutofit/>
          </a:bodyPr>
          <a:lstStyle>
            <a:lvl1pPr lvl="0">
              <a:spcBef>
                <a:spcPts val="0"/>
              </a:spcBef>
              <a:spcAft>
                <a:spcPts val="0"/>
              </a:spcAft>
              <a:buSzPts val="3600"/>
              <a:buFont typeface="Public Sans"/>
              <a:buNone/>
              <a:defRPr b="1" sz="3600">
                <a:latin typeface="Public Sans"/>
                <a:ea typeface="Public Sans"/>
                <a:cs typeface="Public Sans"/>
                <a:sym typeface="Public Sans"/>
              </a:defRPr>
            </a:lvl1pPr>
            <a:lvl2pPr algn="ctr" lvl="1">
              <a:spcBef>
                <a:spcPts val="0"/>
              </a:spcBef>
              <a:spcAft>
                <a:spcPts val="0"/>
              </a:spcAft>
              <a:buClr>
                <a:schemeClr val="lt1"/>
              </a:buClr>
              <a:buSzPts val="5200"/>
              <a:buNone/>
              <a:defRPr sz="5200">
                <a:solidFill>
                  <a:schemeClr val="lt1"/>
                </a:solidFill>
              </a:defRPr>
            </a:lvl2pPr>
            <a:lvl3pPr algn="ctr" lvl="2">
              <a:spcBef>
                <a:spcPts val="0"/>
              </a:spcBef>
              <a:spcAft>
                <a:spcPts val="0"/>
              </a:spcAft>
              <a:buClr>
                <a:schemeClr val="lt1"/>
              </a:buClr>
              <a:buSzPts val="5200"/>
              <a:buNone/>
              <a:defRPr sz="5200">
                <a:solidFill>
                  <a:schemeClr val="lt1"/>
                </a:solidFill>
              </a:defRPr>
            </a:lvl3pPr>
            <a:lvl4pPr algn="ctr" lvl="3">
              <a:spcBef>
                <a:spcPts val="0"/>
              </a:spcBef>
              <a:spcAft>
                <a:spcPts val="0"/>
              </a:spcAft>
              <a:buClr>
                <a:schemeClr val="lt1"/>
              </a:buClr>
              <a:buSzPts val="5200"/>
              <a:buNone/>
              <a:defRPr sz="5200">
                <a:solidFill>
                  <a:schemeClr val="lt1"/>
                </a:solidFill>
              </a:defRPr>
            </a:lvl4pPr>
            <a:lvl5pPr algn="ctr" lvl="4">
              <a:spcBef>
                <a:spcPts val="0"/>
              </a:spcBef>
              <a:spcAft>
                <a:spcPts val="0"/>
              </a:spcAft>
              <a:buClr>
                <a:schemeClr val="lt1"/>
              </a:buClr>
              <a:buSzPts val="5200"/>
              <a:buNone/>
              <a:defRPr sz="5200">
                <a:solidFill>
                  <a:schemeClr val="lt1"/>
                </a:solidFill>
              </a:defRPr>
            </a:lvl5pPr>
            <a:lvl6pPr algn="ctr" lvl="5">
              <a:spcBef>
                <a:spcPts val="0"/>
              </a:spcBef>
              <a:spcAft>
                <a:spcPts val="0"/>
              </a:spcAft>
              <a:buClr>
                <a:schemeClr val="lt1"/>
              </a:buClr>
              <a:buSzPts val="5200"/>
              <a:buNone/>
              <a:defRPr sz="5200">
                <a:solidFill>
                  <a:schemeClr val="lt1"/>
                </a:solidFill>
              </a:defRPr>
            </a:lvl6pPr>
            <a:lvl7pPr algn="ctr" lvl="6">
              <a:spcBef>
                <a:spcPts val="0"/>
              </a:spcBef>
              <a:spcAft>
                <a:spcPts val="0"/>
              </a:spcAft>
              <a:buClr>
                <a:schemeClr val="lt1"/>
              </a:buClr>
              <a:buSzPts val="5200"/>
              <a:buNone/>
              <a:defRPr sz="5200">
                <a:solidFill>
                  <a:schemeClr val="lt1"/>
                </a:solidFill>
              </a:defRPr>
            </a:lvl7pPr>
            <a:lvl8pPr algn="ctr" lvl="7">
              <a:spcBef>
                <a:spcPts val="0"/>
              </a:spcBef>
              <a:spcAft>
                <a:spcPts val="0"/>
              </a:spcAft>
              <a:buClr>
                <a:schemeClr val="lt1"/>
              </a:buClr>
              <a:buSzPts val="5200"/>
              <a:buNone/>
              <a:defRPr sz="5200">
                <a:solidFill>
                  <a:schemeClr val="lt1"/>
                </a:solidFill>
              </a:defRPr>
            </a:lvl8pPr>
            <a:lvl9pPr algn="ctr" lvl="8">
              <a:spcBef>
                <a:spcPts val="0"/>
              </a:spcBef>
              <a:spcAft>
                <a:spcPts val="0"/>
              </a:spcAft>
              <a:buClr>
                <a:schemeClr val="lt1"/>
              </a:buClr>
              <a:buSzPts val="5200"/>
              <a:buNone/>
              <a:defRPr sz="5200">
                <a:solidFill>
                  <a:schemeClr val="lt1"/>
                </a:solidFill>
              </a:defRPr>
            </a:lvl9pPr>
          </a:lstStyle>
          <a:p>
            <a:endParaRPr/>
          </a:p>
        </p:txBody>
      </p:sp>
      <p:sp>
        <p:nvSpPr>
          <p:cNvPr id="20" name="Google Shape;20;p2"/>
          <p:cNvSpPr txBox="1">
            <a:spLocks noGrp="1"/>
          </p:cNvSpPr>
          <p:nvPr>
            <p:ph idx="1" type="subTitle"/>
          </p:nvPr>
        </p:nvSpPr>
        <p:spPr>
          <a:xfrm>
            <a:off x="635175" y="3494575"/>
            <a:ext cx="4651500" cy="792600"/>
          </a:xfrm>
          <a:prstGeom prst="rect">
            <a:avLst/>
          </a:prstGeom>
        </p:spPr>
        <p:txBody>
          <a:bodyPr anchor="t" anchorCtr="0" bIns="91425" lIns="91425" numCol="1" rIns="91425" spcFirstLastPara="1" tIns="91425" wrap="square">
            <a:noAutofit/>
          </a:bodyPr>
          <a:lstStyle>
            <a:lvl1pPr lvl="0">
              <a:lnSpc>
                <a:spcPct val="100000"/>
              </a:lnSpc>
              <a:spcBef>
                <a:spcPts val="0"/>
              </a:spcBef>
              <a:spcAft>
                <a:spcPts val="0"/>
              </a:spcAft>
              <a:buClr>
                <a:srgbClr val="41464A"/>
              </a:buClr>
              <a:buSzPts val="2800"/>
              <a:buFont typeface="Public Sans"/>
              <a:buNone/>
              <a:defRPr sz="2800">
                <a:solidFill>
                  <a:srgbClr val="41464A"/>
                </a:solidFill>
                <a:latin typeface="Public Sans"/>
                <a:ea typeface="Public Sans"/>
                <a:cs typeface="Public Sans"/>
                <a:sym typeface="Public Sans"/>
              </a:defRPr>
            </a:lvl1pPr>
            <a:lvl2pPr algn="ctr" lvl="1">
              <a:lnSpc>
                <a:spcPct val="100000"/>
              </a:lnSpc>
              <a:spcBef>
                <a:spcPts val="0"/>
              </a:spcBef>
              <a:spcAft>
                <a:spcPts val="0"/>
              </a:spcAft>
              <a:buClr>
                <a:schemeClr val="lt1"/>
              </a:buClr>
              <a:buSzPts val="2800"/>
              <a:buNone/>
              <a:defRPr sz="2800">
                <a:solidFill>
                  <a:schemeClr val="lt1"/>
                </a:solidFill>
              </a:defRPr>
            </a:lvl2pPr>
            <a:lvl3pPr algn="ctr" lvl="2">
              <a:lnSpc>
                <a:spcPct val="100000"/>
              </a:lnSpc>
              <a:spcBef>
                <a:spcPts val="0"/>
              </a:spcBef>
              <a:spcAft>
                <a:spcPts val="0"/>
              </a:spcAft>
              <a:buClr>
                <a:schemeClr val="lt1"/>
              </a:buClr>
              <a:buSzPts val="2800"/>
              <a:buNone/>
              <a:defRPr sz="2800">
                <a:solidFill>
                  <a:schemeClr val="lt1"/>
                </a:solidFill>
              </a:defRPr>
            </a:lvl3pPr>
            <a:lvl4pPr algn="ctr" lvl="3">
              <a:lnSpc>
                <a:spcPct val="100000"/>
              </a:lnSpc>
              <a:spcBef>
                <a:spcPts val="0"/>
              </a:spcBef>
              <a:spcAft>
                <a:spcPts val="0"/>
              </a:spcAft>
              <a:buClr>
                <a:schemeClr val="lt1"/>
              </a:buClr>
              <a:buSzPts val="2800"/>
              <a:buNone/>
              <a:defRPr sz="2800">
                <a:solidFill>
                  <a:schemeClr val="lt1"/>
                </a:solidFill>
              </a:defRPr>
            </a:lvl4pPr>
            <a:lvl5pPr algn="ctr" lvl="4">
              <a:lnSpc>
                <a:spcPct val="100000"/>
              </a:lnSpc>
              <a:spcBef>
                <a:spcPts val="0"/>
              </a:spcBef>
              <a:spcAft>
                <a:spcPts val="0"/>
              </a:spcAft>
              <a:buClr>
                <a:schemeClr val="lt1"/>
              </a:buClr>
              <a:buSzPts val="2800"/>
              <a:buNone/>
              <a:defRPr sz="2800">
                <a:solidFill>
                  <a:schemeClr val="lt1"/>
                </a:solidFill>
              </a:defRPr>
            </a:lvl5pPr>
            <a:lvl6pPr algn="ctr" lvl="5">
              <a:lnSpc>
                <a:spcPct val="100000"/>
              </a:lnSpc>
              <a:spcBef>
                <a:spcPts val="0"/>
              </a:spcBef>
              <a:spcAft>
                <a:spcPts val="0"/>
              </a:spcAft>
              <a:buClr>
                <a:schemeClr val="lt1"/>
              </a:buClr>
              <a:buSzPts val="2800"/>
              <a:buNone/>
              <a:defRPr sz="2800">
                <a:solidFill>
                  <a:schemeClr val="lt1"/>
                </a:solidFill>
              </a:defRPr>
            </a:lvl6pPr>
            <a:lvl7pPr algn="ctr" lvl="6">
              <a:lnSpc>
                <a:spcPct val="100000"/>
              </a:lnSpc>
              <a:spcBef>
                <a:spcPts val="0"/>
              </a:spcBef>
              <a:spcAft>
                <a:spcPts val="0"/>
              </a:spcAft>
              <a:buClr>
                <a:schemeClr val="lt1"/>
              </a:buClr>
              <a:buSzPts val="2800"/>
              <a:buNone/>
              <a:defRPr sz="2800">
                <a:solidFill>
                  <a:schemeClr val="lt1"/>
                </a:solidFill>
              </a:defRPr>
            </a:lvl7pPr>
            <a:lvl8pPr algn="ctr" lvl="7">
              <a:lnSpc>
                <a:spcPct val="100000"/>
              </a:lnSpc>
              <a:spcBef>
                <a:spcPts val="0"/>
              </a:spcBef>
              <a:spcAft>
                <a:spcPts val="0"/>
              </a:spcAft>
              <a:buClr>
                <a:schemeClr val="lt1"/>
              </a:buClr>
              <a:buSzPts val="2800"/>
              <a:buNone/>
              <a:defRPr sz="2800">
                <a:solidFill>
                  <a:schemeClr val="lt1"/>
                </a:solidFill>
              </a:defRPr>
            </a:lvl8pPr>
            <a:lvl9pPr algn="ctr" lvl="8">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1" name="Google Shape;21;p2"/>
          <p:cNvSpPr/>
          <p:nvPr/>
        </p:nvSpPr>
        <p:spPr>
          <a:xfrm>
            <a:off x="480675" y="3348725"/>
            <a:ext cx="1132800" cy="1050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22" name="Google Shape;22;p2"/>
          <p:cNvSpPr/>
          <p:nvPr/>
        </p:nvSpPr>
        <p:spPr>
          <a:xfrm>
            <a:off x="1613519" y="3348725"/>
            <a:ext cx="3635100" cy="1050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11"/>
          <p:cNvSpPr txBox="1">
            <a:spLocks noGrp="1"/>
          </p:cNvSpPr>
          <p:nvPr>
            <p:ph idx="1" type="body"/>
          </p:nvPr>
        </p:nvSpPr>
        <p:spPr>
          <a:xfrm>
            <a:off x="311700" y="1152475"/>
            <a:ext cx="3999900" cy="3416400"/>
          </a:xfrm>
          <a:prstGeom prst="rect">
            <a:avLst/>
          </a:prstGeom>
        </p:spPr>
        <p:txBody>
          <a:bodyPr anchor="t" anchorCtr="0" bIns="91425" lIns="91425" numCol="1" rIns="91425" spcFirstLastPara="1" tIns="91425" wrap="square">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a:endParaRPr/>
          </a:p>
        </p:txBody>
      </p:sp>
      <p:sp>
        <p:nvSpPr>
          <p:cNvPr id="90" name="Google Shape;90;p11"/>
          <p:cNvSpPr txBox="1">
            <a:spLocks noGrp="1"/>
          </p:cNvSpPr>
          <p:nvPr>
            <p:ph idx="2" type="body"/>
          </p:nvPr>
        </p:nvSpPr>
        <p:spPr>
          <a:xfrm>
            <a:off x="4832400" y="1152475"/>
            <a:ext cx="3999900" cy="3416400"/>
          </a:xfrm>
          <a:prstGeom prst="rect">
            <a:avLst/>
          </a:prstGeom>
        </p:spPr>
        <p:txBody>
          <a:bodyPr anchor="t" anchorCtr="0" bIns="91425" lIns="91425" numCol="1" rIns="91425" spcFirstLastPara="1" tIns="91425" wrap="square">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a:endParaRPr/>
          </a:p>
        </p:txBody>
      </p:sp>
      <p:sp>
        <p:nvSpPr>
          <p:cNvPr id="91" name="Google Shape;91;p11"/>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algn="r" indent="0" lvl="0" marL="0" rtl="0">
              <a:spcBef>
                <a:spcPts val="0"/>
              </a:spcBef>
              <a:spcAft>
                <a:spcPts val="0"/>
              </a:spcAft>
              <a:buNone/>
            </a:pPr>
            <a:fld id="{00000000-1234-1234-1234-123412341234}" type="slidenum">
              <a:rPr altLang="en" lang="en"/>
              <a:t>‹#›</a:t>
            </a:fld>
            <a:endParaRPr dirty="0"/>
          </a:p>
        </p:txBody>
      </p:sp>
      <p:sp>
        <p:nvSpPr>
          <p:cNvPr id="92" name="Google Shape;92;p11"/>
          <p:cNvSpPr/>
          <p:nvPr/>
        </p:nvSpPr>
        <p:spPr>
          <a:xfrm>
            <a:off x="311700" y="1017725"/>
            <a:ext cx="1132800" cy="1050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solidFill>
                <a:srgbClr val="5C5F9C"/>
              </a:solidFill>
            </a:endParaRPr>
          </a:p>
        </p:txBody>
      </p:sp>
      <p:sp>
        <p:nvSpPr>
          <p:cNvPr id="93" name="Google Shape;93;p11"/>
          <p:cNvSpPr/>
          <p:nvPr/>
        </p:nvSpPr>
        <p:spPr>
          <a:xfrm>
            <a:off x="1444544" y="1017725"/>
            <a:ext cx="3635100" cy="1050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ransition slide (sky blue)">
  <p:cSld name="CUSTOM">
    <p:bg>
      <p:bgPr>
        <a:solidFill>
          <a:srgbClr val="FFFBF1"/>
        </a:solidFill>
        <a:effectLst/>
      </p:bgPr>
    </p:bg>
    <p:spTree>
      <p:nvGrpSpPr>
        <p:cNvPr id="1" name="Shape 94"/>
        <p:cNvGrpSpPr/>
        <p:nvPr/>
      </p:nvGrpSpPr>
      <p:grpSpPr>
        <a:xfrm>
          <a:off x="0" y="0"/>
          <a:ext cx="0" cy="0"/>
          <a:chOff x="0" y="0"/>
          <a:chExt cx="0" cy="0"/>
        </a:xfrm>
      </p:grpSpPr>
      <p:sp>
        <p:nvSpPr>
          <p:cNvPr id="95" name="Google Shape;95;p12"/>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dirty="0"/>
          </a:p>
        </p:txBody>
      </p:sp>
      <p:sp>
        <p:nvSpPr>
          <p:cNvPr id="96" name="Google Shape;96;p12"/>
          <p:cNvSpPr/>
          <p:nvPr/>
        </p:nvSpPr>
        <p:spPr>
          <a:xfrm>
            <a:off x="2723700" y="428100"/>
            <a:ext cx="3696600" cy="4287300"/>
          </a:xfrm>
          <a:prstGeom prst="rect">
            <a:avLst/>
          </a:prstGeom>
          <a:solidFill>
            <a:schemeClr val="lt1"/>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endParaRPr dirty="0">
              <a:latin typeface="Public Sans"/>
              <a:ea typeface="Public Sans"/>
              <a:cs typeface="Public Sans"/>
              <a:sym typeface="Public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type="titleOnly">
  <p:cSld name="TITLE_ONLY">
    <p:spTree>
      <p:nvGrpSpPr>
        <p:cNvPr id="1" name="Shape 97"/>
        <p:cNvGrpSpPr/>
        <p:nvPr/>
      </p:nvGrpSpPr>
      <p:grpSpPr>
        <a:xfrm>
          <a:off x="0" y="0"/>
          <a:ext cx="0" cy="0"/>
          <a:chOff x="0" y="0"/>
          <a:chExt cx="0" cy="0"/>
        </a:xfrm>
      </p:grpSpPr>
      <p:sp>
        <p:nvSpPr>
          <p:cNvPr id="98" name="Google Shape;98;p13"/>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13"/>
          <p:cNvSpPr/>
          <p:nvPr/>
        </p:nvSpPr>
        <p:spPr>
          <a:xfrm>
            <a:off x="311700" y="1017725"/>
            <a:ext cx="1132800" cy="1050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100" name="Google Shape;100;p13"/>
          <p:cNvSpPr/>
          <p:nvPr/>
        </p:nvSpPr>
        <p:spPr>
          <a:xfrm>
            <a:off x="1444544" y="1017725"/>
            <a:ext cx="3635100" cy="1050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101" name="Google Shape;101;p13"/>
          <p:cNvSpPr txBox="1">
            <a:spLocks noGrp="1"/>
          </p:cNvSpPr>
          <p:nvPr>
            <p:ph idx="12" type="sldNum"/>
          </p:nvPr>
        </p:nvSpPr>
        <p:spPr>
          <a:xfrm>
            <a:off x="8556784" y="4749851"/>
            <a:ext cx="548700" cy="393600"/>
          </a:xfrm>
          <a:prstGeom prst="rect">
            <a:avLst/>
          </a:prstGeom>
        </p:spPr>
        <p:txBody>
          <a:bodyPr anchor="t" anchorCtr="0" bIns="91425" lIns="91425" numCol="1" rIns="91425" spcFirstLastPara="1" tIns="91425" wrap="square">
            <a:noAutofit/>
          </a:bodyPr>
          <a:lstStyle>
            <a:lvl1pPr lvl="0">
              <a:buNone/>
              <a:defRPr sz="1300">
                <a:solidFill>
                  <a:schemeClr val="dk2"/>
                </a:solidFill>
                <a:latin typeface="Public Sans"/>
                <a:ea typeface="Public Sans"/>
                <a:cs typeface="Public Sans"/>
                <a:sym typeface="Public Sans"/>
              </a:defRPr>
            </a:lvl1pPr>
            <a:lvl2pPr lvl="1">
              <a:buNone/>
              <a:defRPr sz="1300">
                <a:solidFill>
                  <a:schemeClr val="dk2"/>
                </a:solidFill>
                <a:latin typeface="Public Sans"/>
                <a:ea typeface="Public Sans"/>
                <a:cs typeface="Public Sans"/>
                <a:sym typeface="Public Sans"/>
              </a:defRPr>
            </a:lvl2pPr>
            <a:lvl3pPr lvl="2">
              <a:buNone/>
              <a:defRPr sz="1300">
                <a:solidFill>
                  <a:schemeClr val="dk2"/>
                </a:solidFill>
                <a:latin typeface="Public Sans"/>
                <a:ea typeface="Public Sans"/>
                <a:cs typeface="Public Sans"/>
                <a:sym typeface="Public Sans"/>
              </a:defRPr>
            </a:lvl3pPr>
            <a:lvl4pPr lvl="3">
              <a:buNone/>
              <a:defRPr sz="1300">
                <a:solidFill>
                  <a:schemeClr val="dk2"/>
                </a:solidFill>
                <a:latin typeface="Public Sans"/>
                <a:ea typeface="Public Sans"/>
                <a:cs typeface="Public Sans"/>
                <a:sym typeface="Public Sans"/>
              </a:defRPr>
            </a:lvl4pPr>
            <a:lvl5pPr lvl="4">
              <a:buNone/>
              <a:defRPr sz="1300">
                <a:solidFill>
                  <a:schemeClr val="dk2"/>
                </a:solidFill>
                <a:latin typeface="Public Sans"/>
                <a:ea typeface="Public Sans"/>
                <a:cs typeface="Public Sans"/>
                <a:sym typeface="Public Sans"/>
              </a:defRPr>
            </a:lvl5pPr>
            <a:lvl6pPr lvl="5">
              <a:buNone/>
              <a:defRPr sz="1300">
                <a:solidFill>
                  <a:schemeClr val="dk2"/>
                </a:solidFill>
                <a:latin typeface="Public Sans"/>
                <a:ea typeface="Public Sans"/>
                <a:cs typeface="Public Sans"/>
                <a:sym typeface="Public Sans"/>
              </a:defRPr>
            </a:lvl6pPr>
            <a:lvl7pPr lvl="6">
              <a:buNone/>
              <a:defRPr sz="1300">
                <a:solidFill>
                  <a:schemeClr val="dk2"/>
                </a:solidFill>
                <a:latin typeface="Public Sans"/>
                <a:ea typeface="Public Sans"/>
                <a:cs typeface="Public Sans"/>
                <a:sym typeface="Public Sans"/>
              </a:defRPr>
            </a:lvl7pPr>
            <a:lvl8pPr lvl="7">
              <a:buNone/>
              <a:defRPr sz="1300">
                <a:solidFill>
                  <a:schemeClr val="dk2"/>
                </a:solidFill>
                <a:latin typeface="Public Sans"/>
                <a:ea typeface="Public Sans"/>
                <a:cs typeface="Public Sans"/>
                <a:sym typeface="Public Sans"/>
              </a:defRPr>
            </a:lvl8pPr>
            <a:lvl9pPr lvl="8">
              <a:buNone/>
              <a:defRPr sz="1300">
                <a:solidFill>
                  <a:schemeClr val="dk2"/>
                </a:solidFill>
                <a:latin typeface="Public Sans"/>
                <a:ea typeface="Public Sans"/>
                <a:cs typeface="Public Sans"/>
                <a:sym typeface="Public Sans"/>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Option 2">
  <p:cSld name="1_Title slide - Option 2">
    <p:spTree>
      <p:nvGrpSpPr>
        <p:cNvPr id="1" name="Shape 102"/>
        <p:cNvGrpSpPr/>
        <p:nvPr/>
      </p:nvGrpSpPr>
      <p:grpSpPr>
        <a:xfrm>
          <a:off x="0" y="0"/>
          <a:ext cx="0" cy="0"/>
          <a:chOff x="0" y="0"/>
          <a:chExt cx="0" cy="0"/>
        </a:xfrm>
      </p:grpSpPr>
      <p:pic>
        <p:nvPicPr>
          <p:cNvPr id="103" name="Google Shape;103;p14"/>
          <p:cNvPicPr preferRelativeResize="0"/>
          <p:nvPr/>
        </p:nvPicPr>
        <p:blipFill rotWithShape="1">
          <a:blip r:embed="rId2">
            <a:alphaModFix/>
          </a:blip>
          <a:srcRect l="9240" r="9273"/>
          <a:stretch/>
        </p:blipFill>
        <p:spPr>
          <a:xfrm>
            <a:off x="0" y="0"/>
            <a:ext cx="9141228" cy="5143495"/>
          </a:xfrm>
          <a:prstGeom prst="rect">
            <a:avLst/>
          </a:prstGeom>
          <a:noFill/>
          <a:ln>
            <a:noFill/>
          </a:ln>
        </p:spPr>
      </p:pic>
      <p:sp>
        <p:nvSpPr>
          <p:cNvPr id="104" name="Google Shape;104;p14"/>
          <p:cNvSpPr txBox="1">
            <a:spLocks noGrp="1"/>
          </p:cNvSpPr>
          <p:nvPr>
            <p:ph type="ctrTitle"/>
          </p:nvPr>
        </p:nvSpPr>
        <p:spPr>
          <a:xfrm>
            <a:off x="311700" y="942100"/>
            <a:ext cx="5550600" cy="1855200"/>
          </a:xfrm>
          <a:prstGeom prst="rect">
            <a:avLst/>
          </a:prstGeom>
          <a:noFill/>
          <a:ln>
            <a:noFill/>
          </a:ln>
        </p:spPr>
        <p:txBody>
          <a:bodyPr anchor="b" anchorCtr="0" bIns="91425" lIns="91425" numCol="1" rIns="91425" spcFirstLastPara="1" tIns="91425" wrap="square">
            <a:normAutofit/>
          </a:bodyPr>
          <a:lstStyle>
            <a:lvl1pPr algn="l" lvl="0">
              <a:lnSpc>
                <a:spcPct val="100000"/>
              </a:lnSpc>
              <a:spcBef>
                <a:spcPts val="0"/>
              </a:spcBef>
              <a:spcAft>
                <a:spcPts val="0"/>
              </a:spcAft>
              <a:buClr>
                <a:srgbClr val="FFFFFF"/>
              </a:buClr>
              <a:buSzPts val="3600"/>
              <a:buNone/>
              <a:defRPr b="1" sz="3600">
                <a:solidFill>
                  <a:srgbClr val="FFFFFF"/>
                </a:solidFill>
              </a:defRPr>
            </a:lvl1pPr>
            <a:lvl2pPr algn="l" lvl="1">
              <a:lnSpc>
                <a:spcPct val="100000"/>
              </a:lnSpc>
              <a:spcBef>
                <a:spcPts val="0"/>
              </a:spcBef>
              <a:spcAft>
                <a:spcPts val="0"/>
              </a:spcAft>
              <a:buSzPts val="5200"/>
              <a:buNone/>
              <a:defRPr sz="5200"/>
            </a:lvl2pPr>
            <a:lvl3pPr algn="l" lvl="2">
              <a:lnSpc>
                <a:spcPct val="100000"/>
              </a:lnSpc>
              <a:spcBef>
                <a:spcPts val="0"/>
              </a:spcBef>
              <a:spcAft>
                <a:spcPts val="0"/>
              </a:spcAft>
              <a:buSzPts val="5200"/>
              <a:buNone/>
              <a:defRPr sz="5200"/>
            </a:lvl3pPr>
            <a:lvl4pPr algn="l" lvl="3">
              <a:lnSpc>
                <a:spcPct val="100000"/>
              </a:lnSpc>
              <a:spcBef>
                <a:spcPts val="0"/>
              </a:spcBef>
              <a:spcAft>
                <a:spcPts val="0"/>
              </a:spcAft>
              <a:buSzPts val="5200"/>
              <a:buNone/>
              <a:defRPr sz="5200"/>
            </a:lvl4pPr>
            <a:lvl5pPr algn="l" lvl="4">
              <a:lnSpc>
                <a:spcPct val="100000"/>
              </a:lnSpc>
              <a:spcBef>
                <a:spcPts val="0"/>
              </a:spcBef>
              <a:spcAft>
                <a:spcPts val="0"/>
              </a:spcAft>
              <a:buSzPts val="5200"/>
              <a:buNone/>
              <a:defRPr sz="5200"/>
            </a:lvl5pPr>
            <a:lvl6pPr algn="l" lvl="5">
              <a:lnSpc>
                <a:spcPct val="100000"/>
              </a:lnSpc>
              <a:spcBef>
                <a:spcPts val="0"/>
              </a:spcBef>
              <a:spcAft>
                <a:spcPts val="0"/>
              </a:spcAft>
              <a:buSzPts val="5200"/>
              <a:buNone/>
              <a:defRPr sz="5200"/>
            </a:lvl6pPr>
            <a:lvl7pPr algn="l" lvl="6">
              <a:lnSpc>
                <a:spcPct val="100000"/>
              </a:lnSpc>
              <a:spcBef>
                <a:spcPts val="0"/>
              </a:spcBef>
              <a:spcAft>
                <a:spcPts val="0"/>
              </a:spcAft>
              <a:buSzPts val="5200"/>
              <a:buNone/>
              <a:defRPr sz="5200"/>
            </a:lvl7pPr>
            <a:lvl8pPr algn="l" lvl="7">
              <a:lnSpc>
                <a:spcPct val="100000"/>
              </a:lnSpc>
              <a:spcBef>
                <a:spcPts val="0"/>
              </a:spcBef>
              <a:spcAft>
                <a:spcPts val="0"/>
              </a:spcAft>
              <a:buSzPts val="5200"/>
              <a:buNone/>
              <a:defRPr sz="5200"/>
            </a:lvl8pPr>
            <a:lvl9pPr algn="l" lvl="8">
              <a:lnSpc>
                <a:spcPct val="100000"/>
              </a:lnSpc>
              <a:spcBef>
                <a:spcPts val="0"/>
              </a:spcBef>
              <a:spcAft>
                <a:spcPts val="0"/>
              </a:spcAft>
              <a:buSzPts val="5200"/>
              <a:buNone/>
              <a:defRPr sz="5200"/>
            </a:lvl9pPr>
          </a:lstStyle>
          <a:p>
            <a:endParaRPr/>
          </a:p>
        </p:txBody>
      </p:sp>
      <p:sp>
        <p:nvSpPr>
          <p:cNvPr id="105" name="Google Shape;105;p14"/>
          <p:cNvSpPr txBox="1">
            <a:spLocks noGrp="1"/>
          </p:cNvSpPr>
          <p:nvPr>
            <p:ph idx="1" type="subTitle"/>
          </p:nvPr>
        </p:nvSpPr>
        <p:spPr>
          <a:xfrm>
            <a:off x="311700" y="2834125"/>
            <a:ext cx="6515700" cy="792600"/>
          </a:xfrm>
          <a:prstGeom prst="rect">
            <a:avLst/>
          </a:prstGeom>
          <a:noFill/>
          <a:ln>
            <a:noFill/>
          </a:ln>
        </p:spPr>
        <p:txBody>
          <a:bodyPr anchor="t" anchorCtr="0" bIns="91425" lIns="91425" numCol="1" rIns="91425" spcFirstLastPara="1" tIns="91425" wrap="square">
            <a:normAutofit/>
          </a:bodyPr>
          <a:lstStyle>
            <a:lvl1pPr algn="l" lvl="0">
              <a:lnSpc>
                <a:spcPct val="100000"/>
              </a:lnSpc>
              <a:spcBef>
                <a:spcPts val="0"/>
              </a:spcBef>
              <a:spcAft>
                <a:spcPts val="0"/>
              </a:spcAft>
              <a:buClr>
                <a:srgbClr val="FFFFFF"/>
              </a:buClr>
              <a:buSzPts val="2800"/>
              <a:buNone/>
              <a:defRPr sz="2800">
                <a:solidFill>
                  <a:srgbClr val="FFFFFF"/>
                </a:solidFill>
              </a:defRPr>
            </a:lvl1pPr>
            <a:lvl2pPr algn="l" lvl="1">
              <a:lnSpc>
                <a:spcPct val="100000"/>
              </a:lnSpc>
              <a:spcBef>
                <a:spcPts val="0"/>
              </a:spcBef>
              <a:spcAft>
                <a:spcPts val="0"/>
              </a:spcAft>
              <a:buSzPts val="2800"/>
              <a:buNone/>
              <a:defRPr sz="2800"/>
            </a:lvl2pPr>
            <a:lvl3pPr algn="l" lvl="2">
              <a:lnSpc>
                <a:spcPct val="100000"/>
              </a:lnSpc>
              <a:spcBef>
                <a:spcPts val="0"/>
              </a:spcBef>
              <a:spcAft>
                <a:spcPts val="0"/>
              </a:spcAft>
              <a:buSzPts val="2800"/>
              <a:buNone/>
              <a:defRPr sz="2800"/>
            </a:lvl3pPr>
            <a:lvl4pPr algn="l" lvl="3">
              <a:lnSpc>
                <a:spcPct val="100000"/>
              </a:lnSpc>
              <a:spcBef>
                <a:spcPts val="0"/>
              </a:spcBef>
              <a:spcAft>
                <a:spcPts val="0"/>
              </a:spcAft>
              <a:buSzPts val="2800"/>
              <a:buNone/>
              <a:defRPr sz="2800"/>
            </a:lvl4pPr>
            <a:lvl5pPr algn="l" lvl="4">
              <a:lnSpc>
                <a:spcPct val="100000"/>
              </a:lnSpc>
              <a:spcBef>
                <a:spcPts val="0"/>
              </a:spcBef>
              <a:spcAft>
                <a:spcPts val="0"/>
              </a:spcAft>
              <a:buSzPts val="2800"/>
              <a:buNone/>
              <a:defRPr sz="2800"/>
            </a:lvl5pPr>
            <a:lvl6pPr algn="l" lvl="5">
              <a:lnSpc>
                <a:spcPct val="100000"/>
              </a:lnSpc>
              <a:spcBef>
                <a:spcPts val="0"/>
              </a:spcBef>
              <a:spcAft>
                <a:spcPts val="0"/>
              </a:spcAft>
              <a:buSzPts val="2800"/>
              <a:buNone/>
              <a:defRPr sz="2800"/>
            </a:lvl6pPr>
            <a:lvl7pPr algn="l" lvl="6">
              <a:lnSpc>
                <a:spcPct val="100000"/>
              </a:lnSpc>
              <a:spcBef>
                <a:spcPts val="0"/>
              </a:spcBef>
              <a:spcAft>
                <a:spcPts val="0"/>
              </a:spcAft>
              <a:buSzPts val="2800"/>
              <a:buNone/>
              <a:defRPr sz="2800"/>
            </a:lvl7pPr>
            <a:lvl8pPr algn="l" lvl="7">
              <a:lnSpc>
                <a:spcPct val="100000"/>
              </a:lnSpc>
              <a:spcBef>
                <a:spcPts val="0"/>
              </a:spcBef>
              <a:spcAft>
                <a:spcPts val="0"/>
              </a:spcAft>
              <a:buSzPts val="2800"/>
              <a:buNone/>
              <a:defRPr sz="2800"/>
            </a:lvl8pPr>
            <a:lvl9pPr algn="l" lvl="8">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1_Title and body">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626054" y="249976"/>
            <a:ext cx="7928400" cy="572700"/>
          </a:xfrm>
          <a:prstGeom prst="rect">
            <a:avLst/>
          </a:prstGeom>
          <a:noFill/>
          <a:ln>
            <a:noFill/>
          </a:ln>
        </p:spPr>
        <p:txBody>
          <a:bodyPr anchor="t" anchorCtr="0" bIns="91425" lIns="91425" numCol="1" rIns="91425" spcFirstLastPara="1" tIns="91425" wrap="square">
            <a:noAutofit/>
          </a:bodyPr>
          <a:lstStyle>
            <a:lvl1pPr algn="l" lvl="0">
              <a:lnSpc>
                <a:spcPct val="100000"/>
              </a:lnSpc>
              <a:spcBef>
                <a:spcPts val="0"/>
              </a:spcBef>
              <a:spcAft>
                <a:spcPts val="0"/>
              </a:spcAft>
              <a:buClr>
                <a:srgbClr val="434343"/>
              </a:buClr>
              <a:buSzPts val="2800"/>
              <a:buNone/>
              <a:defRPr b="1" sz="3000">
                <a:solidFill>
                  <a:srgbClr val="434343"/>
                </a:solidFill>
              </a:defRPr>
            </a:lvl1pPr>
            <a:lvl2pPr algn="l" lvl="1">
              <a:lnSpc>
                <a:spcPct val="100000"/>
              </a:lnSpc>
              <a:spcBef>
                <a:spcPts val="0"/>
              </a:spcBef>
              <a:spcAft>
                <a:spcPts val="0"/>
              </a:spcAft>
              <a:buClr>
                <a:srgbClr val="434343"/>
              </a:buClr>
              <a:buSzPts val="2800"/>
              <a:buNone/>
              <a:defRPr>
                <a:solidFill>
                  <a:srgbClr val="434343"/>
                </a:solidFill>
              </a:defRPr>
            </a:lvl2pPr>
            <a:lvl3pPr algn="l" lvl="2">
              <a:lnSpc>
                <a:spcPct val="100000"/>
              </a:lnSpc>
              <a:spcBef>
                <a:spcPts val="0"/>
              </a:spcBef>
              <a:spcAft>
                <a:spcPts val="0"/>
              </a:spcAft>
              <a:buClr>
                <a:srgbClr val="434343"/>
              </a:buClr>
              <a:buSzPts val="2800"/>
              <a:buNone/>
              <a:defRPr>
                <a:solidFill>
                  <a:srgbClr val="434343"/>
                </a:solidFill>
              </a:defRPr>
            </a:lvl3pPr>
            <a:lvl4pPr algn="l" lvl="3">
              <a:lnSpc>
                <a:spcPct val="100000"/>
              </a:lnSpc>
              <a:spcBef>
                <a:spcPts val="0"/>
              </a:spcBef>
              <a:spcAft>
                <a:spcPts val="0"/>
              </a:spcAft>
              <a:buClr>
                <a:srgbClr val="434343"/>
              </a:buClr>
              <a:buSzPts val="2800"/>
              <a:buNone/>
              <a:defRPr>
                <a:solidFill>
                  <a:srgbClr val="434343"/>
                </a:solidFill>
              </a:defRPr>
            </a:lvl4pPr>
            <a:lvl5pPr algn="l" lvl="4">
              <a:lnSpc>
                <a:spcPct val="100000"/>
              </a:lnSpc>
              <a:spcBef>
                <a:spcPts val="0"/>
              </a:spcBef>
              <a:spcAft>
                <a:spcPts val="0"/>
              </a:spcAft>
              <a:buClr>
                <a:srgbClr val="434343"/>
              </a:buClr>
              <a:buSzPts val="2800"/>
              <a:buNone/>
              <a:defRPr>
                <a:solidFill>
                  <a:srgbClr val="434343"/>
                </a:solidFill>
              </a:defRPr>
            </a:lvl5pPr>
            <a:lvl6pPr algn="l" lvl="5">
              <a:lnSpc>
                <a:spcPct val="100000"/>
              </a:lnSpc>
              <a:spcBef>
                <a:spcPts val="0"/>
              </a:spcBef>
              <a:spcAft>
                <a:spcPts val="0"/>
              </a:spcAft>
              <a:buClr>
                <a:srgbClr val="434343"/>
              </a:buClr>
              <a:buSzPts val="2800"/>
              <a:buNone/>
              <a:defRPr>
                <a:solidFill>
                  <a:srgbClr val="434343"/>
                </a:solidFill>
              </a:defRPr>
            </a:lvl6pPr>
            <a:lvl7pPr algn="l" lvl="6">
              <a:lnSpc>
                <a:spcPct val="100000"/>
              </a:lnSpc>
              <a:spcBef>
                <a:spcPts val="0"/>
              </a:spcBef>
              <a:spcAft>
                <a:spcPts val="0"/>
              </a:spcAft>
              <a:buClr>
                <a:srgbClr val="434343"/>
              </a:buClr>
              <a:buSzPts val="2800"/>
              <a:buNone/>
              <a:defRPr>
                <a:solidFill>
                  <a:srgbClr val="434343"/>
                </a:solidFill>
              </a:defRPr>
            </a:lvl7pPr>
            <a:lvl8pPr algn="l" lvl="7">
              <a:lnSpc>
                <a:spcPct val="100000"/>
              </a:lnSpc>
              <a:spcBef>
                <a:spcPts val="0"/>
              </a:spcBef>
              <a:spcAft>
                <a:spcPts val="0"/>
              </a:spcAft>
              <a:buClr>
                <a:srgbClr val="434343"/>
              </a:buClr>
              <a:buSzPts val="2800"/>
              <a:buNone/>
              <a:defRPr>
                <a:solidFill>
                  <a:srgbClr val="434343"/>
                </a:solidFill>
              </a:defRPr>
            </a:lvl8pPr>
            <a:lvl9pPr algn="l" lvl="8">
              <a:lnSpc>
                <a:spcPct val="100000"/>
              </a:lnSpc>
              <a:spcBef>
                <a:spcPts val="0"/>
              </a:spcBef>
              <a:spcAft>
                <a:spcPts val="0"/>
              </a:spcAft>
              <a:buClr>
                <a:srgbClr val="434343"/>
              </a:buClr>
              <a:buSzPts val="2800"/>
              <a:buNone/>
              <a:defRPr>
                <a:solidFill>
                  <a:srgbClr val="434343"/>
                </a:solidFill>
              </a:defRPr>
            </a:lvl9pPr>
          </a:lstStyle>
          <a:p>
            <a:endParaRPr/>
          </a:p>
        </p:txBody>
      </p:sp>
      <p:sp>
        <p:nvSpPr>
          <p:cNvPr id="108" name="Google Shape;108;p15"/>
          <p:cNvSpPr txBox="1">
            <a:spLocks noGrp="1"/>
          </p:cNvSpPr>
          <p:nvPr>
            <p:ph idx="1" type="body"/>
          </p:nvPr>
        </p:nvSpPr>
        <p:spPr>
          <a:xfrm>
            <a:off x="609600" y="1287535"/>
            <a:ext cx="7987800" cy="3281400"/>
          </a:xfrm>
          <a:prstGeom prst="rect">
            <a:avLst/>
          </a:prstGeom>
          <a:noFill/>
          <a:ln>
            <a:noFill/>
          </a:ln>
        </p:spPr>
        <p:txBody>
          <a:bodyPr anchor="t" anchorCtr="0" bIns="91425" lIns="91425" numCol="1" rIns="91425" spcFirstLastPara="1" tIns="91425" wrap="square">
            <a:normAutofit/>
          </a:bodyPr>
          <a:lstStyle>
            <a:lvl1pPr algn="l" indent="-342900" lvl="0" marL="457200">
              <a:lnSpc>
                <a:spcPct val="115000"/>
              </a:lnSpc>
              <a:spcBef>
                <a:spcPts val="0"/>
              </a:spcBef>
              <a:spcAft>
                <a:spcPts val="0"/>
              </a:spcAft>
              <a:buSzPts val="1800"/>
              <a:buChar char="●"/>
              <a:defRPr/>
            </a:lvl1pPr>
            <a:lvl2pPr algn="l" indent="-317500" lvl="1" marL="914400">
              <a:lnSpc>
                <a:spcPct val="115000"/>
              </a:lnSpc>
              <a:spcBef>
                <a:spcPts val="0"/>
              </a:spcBef>
              <a:spcAft>
                <a:spcPts val="0"/>
              </a:spcAft>
              <a:buSzPts val="1400"/>
              <a:buChar char="○"/>
              <a:defRPr/>
            </a:lvl2pPr>
            <a:lvl3pPr algn="l" indent="-317500" lvl="2" marL="1371600">
              <a:lnSpc>
                <a:spcPct val="115000"/>
              </a:lnSpc>
              <a:spcBef>
                <a:spcPts val="0"/>
              </a:spcBef>
              <a:spcAft>
                <a:spcPts val="0"/>
              </a:spcAft>
              <a:buSzPts val="1400"/>
              <a:buChar char="■"/>
              <a:defRPr/>
            </a:lvl3pPr>
            <a:lvl4pPr algn="l" indent="-317500" lvl="3" marL="1828800">
              <a:lnSpc>
                <a:spcPct val="115000"/>
              </a:lnSpc>
              <a:spcBef>
                <a:spcPts val="0"/>
              </a:spcBef>
              <a:spcAft>
                <a:spcPts val="0"/>
              </a:spcAft>
              <a:buSzPts val="1400"/>
              <a:buChar char="●"/>
              <a:defRPr/>
            </a:lvl4pPr>
            <a:lvl5pPr algn="l" indent="-317500" lvl="4" marL="2286000">
              <a:lnSpc>
                <a:spcPct val="115000"/>
              </a:lnSpc>
              <a:spcBef>
                <a:spcPts val="0"/>
              </a:spcBef>
              <a:spcAft>
                <a:spcPts val="0"/>
              </a:spcAft>
              <a:buSzPts val="1400"/>
              <a:buChar char="○"/>
              <a:defRPr/>
            </a:lvl5pPr>
            <a:lvl6pPr algn="l" indent="-317500" lvl="5" marL="2743200">
              <a:lnSpc>
                <a:spcPct val="115000"/>
              </a:lnSpc>
              <a:spcBef>
                <a:spcPts val="0"/>
              </a:spcBef>
              <a:spcAft>
                <a:spcPts val="0"/>
              </a:spcAft>
              <a:buSzPts val="1400"/>
              <a:buChar char="■"/>
              <a:defRPr/>
            </a:lvl6pPr>
            <a:lvl7pPr algn="l" indent="-317500" lvl="6" marL="3200400">
              <a:lnSpc>
                <a:spcPct val="115000"/>
              </a:lnSpc>
              <a:spcBef>
                <a:spcPts val="0"/>
              </a:spcBef>
              <a:spcAft>
                <a:spcPts val="0"/>
              </a:spcAft>
              <a:buSzPts val="1400"/>
              <a:buChar char="●"/>
              <a:defRPr/>
            </a:lvl7pPr>
            <a:lvl8pPr algn="l" indent="-317500" lvl="7" marL="3657600">
              <a:lnSpc>
                <a:spcPct val="115000"/>
              </a:lnSpc>
              <a:spcBef>
                <a:spcPts val="0"/>
              </a:spcBef>
              <a:spcAft>
                <a:spcPts val="0"/>
              </a:spcAft>
              <a:buSzPts val="1400"/>
              <a:buChar char="○"/>
              <a:defRPr/>
            </a:lvl8pPr>
            <a:lvl9pPr algn="l" indent="-317500" lvl="8" marL="4114800">
              <a:lnSpc>
                <a:spcPct val="115000"/>
              </a:lnSpc>
              <a:spcBef>
                <a:spcPts val="0"/>
              </a:spcBef>
              <a:spcAft>
                <a:spcPts val="0"/>
              </a:spcAft>
              <a:buSzPts val="1400"/>
              <a:buChar char="■"/>
              <a:defRPr/>
            </a:lvl9pPr>
          </a:lstStyle>
          <a:p>
            <a:endParaRPr/>
          </a:p>
        </p:txBody>
      </p:sp>
      <p:sp>
        <p:nvSpPr>
          <p:cNvPr id="109" name="Google Shape;109;p15"/>
          <p:cNvSpPr txBox="1">
            <a:spLocks noGrp="1"/>
          </p:cNvSpPr>
          <p:nvPr>
            <p:ph idx="12" type="sldNum"/>
          </p:nvPr>
        </p:nvSpPr>
        <p:spPr>
          <a:xfrm>
            <a:off x="8240925" y="4899072"/>
            <a:ext cx="548700" cy="244500"/>
          </a:xfrm>
          <a:prstGeom prst="rect">
            <a:avLst/>
          </a:prstGeom>
          <a:noFill/>
          <a:ln>
            <a:noFill/>
          </a:ln>
        </p:spPr>
        <p:txBody>
          <a:bodyPr anchor="ctr" anchorCtr="0" bIns="91425" lIns="91425" numCol="1" rIns="91425" spcFirstLastPara="1" tIns="91425" wrap="square">
            <a:noAutofit/>
          </a:bodyPr>
          <a:lstStyle>
            <a:lvl1pPr algn="r" indent="0" lvl="0"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1pPr>
            <a:lvl2pPr algn="r" indent="0" lvl="1"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2pPr>
            <a:lvl3pPr algn="r" indent="0" lvl="2"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3pPr>
            <a:lvl4pPr algn="r" indent="0" lvl="3"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4pPr>
            <a:lvl5pPr algn="r" indent="0" lvl="4"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5pPr>
            <a:lvl6pPr algn="r" indent="0" lvl="5"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6pPr>
            <a:lvl7pPr algn="r" indent="0" lvl="6"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7pPr>
            <a:lvl8pPr algn="r" indent="0" lvl="7"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8pPr>
            <a:lvl9pPr algn="r" indent="0" lvl="8" marL="0" marR="0">
              <a:lnSpc>
                <a:spcPct val="100000"/>
              </a:lnSpc>
              <a:spcBef>
                <a:spcPts val="0"/>
              </a:spcBef>
              <a:spcAft>
                <a:spcPts val="0"/>
              </a:spcAft>
              <a:buClr>
                <a:srgbClr val="000000"/>
              </a:buClr>
              <a:buSzPts val="800"/>
              <a:buFont typeface="Arial"/>
              <a:buNone/>
              <a:defRPr b="0" cap="none" i="0" strike="noStrike" sz="800" u="none">
                <a:solidFill>
                  <a:schemeClr val="dk2"/>
                </a:solidFill>
                <a:latin typeface="Arial"/>
                <a:ea typeface="Arial"/>
                <a:cs typeface="Arial"/>
                <a:sym typeface="Arial"/>
              </a:defRPr>
            </a:lvl9pPr>
          </a:lstStyle>
          <a:p>
            <a:pPr algn="r" indent="0" lvl="0" marL="0" rtl="0">
              <a:spcBef>
                <a:spcPts val="0"/>
              </a:spcBef>
              <a:spcAft>
                <a:spcPts val="0"/>
              </a:spcAft>
              <a:buNone/>
            </a:pPr>
            <a:fld id="{00000000-1234-1234-1234-123412341234}" type="slidenum">
              <a:rPr altLang="en" lang="en"/>
              <a:t>‹#›</a:t>
            </a:fld>
            <a:endParaRPr dirty="0"/>
          </a:p>
        </p:txBody>
      </p:sp>
      <p:pic>
        <p:nvPicPr>
          <p:cNvPr id="110" name="Google Shape;110;p15"/>
          <p:cNvPicPr preferRelativeResize="0"/>
          <p:nvPr/>
        </p:nvPicPr>
        <p:blipFill rotWithShape="1">
          <a:blip r:embed="rId3">
            <a:alphaModFix/>
          </a:blip>
          <a:srcRect t="93459"/>
          <a:stretch/>
        </p:blipFill>
        <p:spPr>
          <a:xfrm>
            <a:off x="-2775" y="4869295"/>
            <a:ext cx="9144003" cy="274200"/>
          </a:xfrm>
          <a:prstGeom prst="rect">
            <a:avLst/>
          </a:prstGeom>
          <a:noFill/>
          <a:ln>
            <a:noFill/>
          </a:ln>
        </p:spPr>
      </p:pic>
      <p:sp>
        <p:nvSpPr>
          <p:cNvPr id="111" name="Google Shape;111;p15"/>
          <p:cNvSpPr txBox="1"/>
          <p:nvPr/>
        </p:nvSpPr>
        <p:spPr>
          <a:xfrm>
            <a:off x="3543300" y="4871169"/>
            <a:ext cx="2057400" cy="2742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300"/>
              <a:buFont typeface="Arial"/>
              <a:buNone/>
            </a:pPr>
            <a:r>
              <a:rPr altLang="en" b="1" cap="none" i="0" lang="en" strike="noStrike" sz="900" u="none">
                <a:solidFill>
                  <a:schemeClr val="lt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www.gsa.gov/</a:t>
            </a:r>
            <a:r>
              <a:rPr altLang="en" b="1" cap="none" i="0" lang="en" strike="noStrike" sz="900" u="none">
                <a:solidFill>
                  <a:schemeClr val="lt1"/>
                </a:solidFill>
                <a:latin typeface="Arial"/>
                <a:ea typeface="Arial"/>
                <a:cs typeface="Arial"/>
                <a:sym typeface="Arial"/>
              </a:rPr>
              <a:t>itc</a:t>
            </a:r>
            <a:endParaRPr b="1" cap="none" dirty="0" i="0" strike="noStrike" sz="900" u="none">
              <a:solidFill>
                <a:schemeClr val="lt1"/>
              </a:solidFill>
              <a:latin typeface="Arial"/>
              <a:ea typeface="Arial"/>
              <a:cs typeface="Arial"/>
              <a:sym typeface="Arial"/>
            </a:endParaRPr>
          </a:p>
        </p:txBody>
      </p:sp>
      <p:cxnSp>
        <p:nvCxnSpPr>
          <p:cNvPr id="112" name="Google Shape;112;p15"/>
          <p:cNvCxnSpPr/>
          <p:nvPr/>
        </p:nvCxnSpPr>
        <p:spPr>
          <a:xfrm>
            <a:off x="609600" y="1010380"/>
            <a:ext cx="7987800" cy="0"/>
          </a:xfrm>
          <a:prstGeom prst="straightConnector1">
            <a:avLst/>
          </a:prstGeom>
          <a:noFill/>
          <a:ln cap="flat" cmpd="sng" w="38100">
            <a:solidFill>
              <a:srgbClr val="3774B7"/>
            </a:solidFill>
            <a:prstDash val="solid"/>
            <a:round/>
            <a:headEnd len="sm" type="none" w="sm"/>
            <a:tailEnd len="sm" type="none" w="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cover option 3">
  <p:cSld name="TITLE_1_1">
    <p:bg>
      <p:bgPr>
        <a:noFill/>
        <a:effectLst/>
      </p:bgPr>
    </p:bg>
    <p:spTree>
      <p:nvGrpSpPr>
        <p:cNvPr id="1" name="Shape 23"/>
        <p:cNvGrpSpPr/>
        <p:nvPr/>
      </p:nvGrpSpPr>
      <p:grpSpPr>
        <a:xfrm>
          <a:off x="0" y="0"/>
          <a:ext cx="0" cy="0"/>
          <a:chOff x="0" y="0"/>
          <a:chExt cx="0" cy="0"/>
        </a:xfrm>
      </p:grpSpPr>
      <p:sp>
        <p:nvSpPr>
          <p:cNvPr id="24" name="Google Shape;24;p3"/>
          <p:cNvSpPr/>
          <p:nvPr/>
        </p:nvSpPr>
        <p:spPr>
          <a:xfrm>
            <a:off x="0" y="4910725"/>
            <a:ext cx="1132800" cy="2328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25" name="Google Shape;25;p3"/>
          <p:cNvSpPr/>
          <p:nvPr/>
        </p:nvSpPr>
        <p:spPr>
          <a:xfrm>
            <a:off x="1132854" y="4910725"/>
            <a:ext cx="8011200" cy="2328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26" name="Google Shape;26;p3"/>
          <p:cNvSpPr txBox="1"/>
          <p:nvPr/>
        </p:nvSpPr>
        <p:spPr>
          <a:xfrm>
            <a:off x="4419600" y="788687"/>
            <a:ext cx="4038600" cy="170700"/>
          </a:xfrm>
          <a:prstGeom prst="rect">
            <a:avLst/>
          </a:prstGeom>
          <a:noFill/>
          <a:ln>
            <a:noFill/>
          </a:ln>
        </p:spPr>
        <p:txBody>
          <a:bodyPr anchor="ctr" anchorCtr="0" bIns="0" lIns="0" numCol="1" rIns="0" spcFirstLastPara="1" tIns="0" wrap="square">
            <a:noAutofit/>
          </a:bodyPr>
          <a:lstStyle/>
          <a:p>
            <a:pPr algn="r" indent="0" lvl="0" marL="0" marR="0" rtl="0">
              <a:spcBef>
                <a:spcPts val="0"/>
              </a:spcBef>
              <a:spcAft>
                <a:spcPts val="0"/>
              </a:spcAft>
              <a:buNone/>
            </a:pPr>
            <a:r>
              <a:rPr altLang="en" b="1" cap="none" i="0" lang="en" strike="noStrike" sz="1200" u="none">
                <a:solidFill>
                  <a:srgbClr val="808080"/>
                </a:solidFill>
                <a:latin typeface="Arial"/>
                <a:ea typeface="Arial"/>
                <a:cs typeface="Arial"/>
                <a:sym typeface="Arial"/>
              </a:rPr>
              <a:t>U.S. General Services Administration</a:t>
            </a:r>
            <a:endParaRPr dirty="0"/>
          </a:p>
        </p:txBody>
      </p:sp>
      <p:pic>
        <p:nvPicPr>
          <p:cNvPr descr="GSA Star Mark logo, which is a blue square with the letters GSA in white." id="27" name="Google Shape;27;p3" title="GSA Star Mark"/>
          <p:cNvPicPr preferRelativeResize="0"/>
          <p:nvPr/>
        </p:nvPicPr>
        <p:blipFill>
          <a:blip r:embed="rId2">
            <a:alphaModFix/>
          </a:blip>
          <a:stretch>
            <a:fillRect/>
          </a:stretch>
        </p:blipFill>
        <p:spPr>
          <a:xfrm>
            <a:off x="635175" y="330973"/>
            <a:ext cx="696150" cy="628400"/>
          </a:xfrm>
          <a:prstGeom prst="rect">
            <a:avLst/>
          </a:prstGeom>
          <a:noFill/>
          <a:ln>
            <a:noFill/>
          </a:ln>
        </p:spPr>
      </p:pic>
      <p:grpSp>
        <p:nvGrpSpPr>
          <p:cNvPr id="28" name="Google Shape;28;p3"/>
          <p:cNvGrpSpPr/>
          <p:nvPr/>
        </p:nvGrpSpPr>
        <p:grpSpPr>
          <a:xfrm>
            <a:off x="1004144" y="1326825"/>
            <a:ext cx="7136668" cy="152400"/>
            <a:chOff x="1346429" y="1011300"/>
            <a:chExt cx="6452100" cy="152400"/>
          </a:xfrm>
        </p:grpSpPr>
        <p:cxnSp>
          <p:nvCxnSpPr>
            <p:cNvPr id="29" name="Google Shape;29;p3"/>
            <p:cNvCxnSpPr/>
            <p:nvPr/>
          </p:nvCxnSpPr>
          <p:spPr>
            <a:xfrm rot="10800000">
              <a:off x="1346429" y="1011300"/>
              <a:ext cx="6452100" cy="0"/>
            </a:xfrm>
            <a:prstGeom prst="straightConnector1">
              <a:avLst/>
            </a:prstGeom>
            <a:noFill/>
            <a:ln cap="flat" cmpd="sng" w="76200">
              <a:solidFill>
                <a:srgbClr val="002665"/>
              </a:solidFill>
              <a:prstDash val="solid"/>
              <a:round/>
              <a:headEnd len="sm" type="none" w="sm"/>
              <a:tailEnd len="sm" type="none" w="sm"/>
            </a:ln>
          </p:spPr>
        </p:cxnSp>
        <p:cxnSp>
          <p:nvCxnSpPr>
            <p:cNvPr id="30" name="Google Shape;30;p3"/>
            <p:cNvCxnSpPr/>
            <p:nvPr/>
          </p:nvCxnSpPr>
          <p:spPr>
            <a:xfrm rot="10800000">
              <a:off x="1346429" y="1163700"/>
              <a:ext cx="6452100" cy="0"/>
            </a:xfrm>
            <a:prstGeom prst="straightConnector1">
              <a:avLst/>
            </a:prstGeom>
            <a:noFill/>
            <a:ln cap="flat" cmpd="sng" w="9525">
              <a:solidFill>
                <a:srgbClr val="002665"/>
              </a:solidFill>
              <a:prstDash val="solid"/>
              <a:round/>
              <a:headEnd len="sm" type="none" w="sm"/>
              <a:tailEnd len="sm" type="none" w="sm"/>
            </a:ln>
          </p:spPr>
        </p:cxnSp>
      </p:grpSp>
      <p:grpSp>
        <p:nvGrpSpPr>
          <p:cNvPr id="31" name="Google Shape;31;p3"/>
          <p:cNvGrpSpPr/>
          <p:nvPr/>
        </p:nvGrpSpPr>
        <p:grpSpPr>
          <a:xfrm>
            <a:off x="1004151" y="3969100"/>
            <a:ext cx="7136668" cy="152400"/>
            <a:chOff x="1346435" y="3969088"/>
            <a:chExt cx="6452100" cy="152400"/>
          </a:xfrm>
        </p:grpSpPr>
        <p:cxnSp>
          <p:nvCxnSpPr>
            <p:cNvPr id="32" name="Google Shape;32;p3"/>
            <p:cNvCxnSpPr/>
            <p:nvPr/>
          </p:nvCxnSpPr>
          <p:spPr>
            <a:xfrm>
              <a:off x="1346435" y="4121488"/>
              <a:ext cx="6452100" cy="0"/>
            </a:xfrm>
            <a:prstGeom prst="straightConnector1">
              <a:avLst/>
            </a:prstGeom>
            <a:noFill/>
            <a:ln cap="flat" cmpd="sng" w="76200">
              <a:solidFill>
                <a:srgbClr val="002665"/>
              </a:solidFill>
              <a:prstDash val="solid"/>
              <a:round/>
              <a:headEnd len="sm" type="none" w="sm"/>
              <a:tailEnd len="sm" type="none" w="sm"/>
            </a:ln>
          </p:spPr>
        </p:cxnSp>
        <p:cxnSp>
          <p:nvCxnSpPr>
            <p:cNvPr id="33" name="Google Shape;33;p3"/>
            <p:cNvCxnSpPr/>
            <p:nvPr/>
          </p:nvCxnSpPr>
          <p:spPr>
            <a:xfrm>
              <a:off x="1346435" y="3969088"/>
              <a:ext cx="6452100" cy="0"/>
            </a:xfrm>
            <a:prstGeom prst="straightConnector1">
              <a:avLst/>
            </a:prstGeom>
            <a:noFill/>
            <a:ln cap="flat" cmpd="sng" w="9525">
              <a:solidFill>
                <a:srgbClr val="002665"/>
              </a:solidFill>
              <a:prstDash val="solid"/>
              <a:round/>
              <a:headEnd len="sm" type="none" w="sm"/>
              <a:tailEnd len="sm" type="none" w="sm"/>
            </a:ln>
          </p:spPr>
        </p:cxnSp>
      </p:grpSp>
      <p:sp>
        <p:nvSpPr>
          <p:cNvPr id="34" name="Google Shape;34;p3"/>
          <p:cNvSpPr txBox="1"/>
          <p:nvPr/>
        </p:nvSpPr>
        <p:spPr>
          <a:xfrm>
            <a:off x="1004150" y="1751764"/>
            <a:ext cx="7136700" cy="1022400"/>
          </a:xfrm>
          <a:prstGeom prst="rect">
            <a:avLst/>
          </a:prstGeom>
          <a:noFill/>
          <a:ln>
            <a:noFill/>
          </a:ln>
        </p:spPr>
        <p:txBody>
          <a:bodyPr anchor="b" anchorCtr="0" bIns="91425" lIns="91425" numCol="1" rIns="91425" spcFirstLastPara="1" tIns="91425" wrap="square">
            <a:normAutofit/>
          </a:bodyPr>
          <a:lstStyle/>
          <a:p>
            <a:pPr algn="ctr" indent="0" lvl="0" marL="0" rtl="0">
              <a:spcBef>
                <a:spcPts val="0"/>
              </a:spcBef>
              <a:spcAft>
                <a:spcPts val="0"/>
              </a:spcAft>
              <a:buNone/>
            </a:pPr>
            <a:endParaRPr b="1" dirty="0" sz="5400">
              <a:solidFill>
                <a:srgbClr val="EF6C00"/>
              </a:solidFill>
              <a:latin typeface="PT Sans Narrow"/>
              <a:ea typeface="PT Sans Narrow"/>
              <a:cs typeface="PT Sans Narrow"/>
              <a:sym typeface="PT Sans Narrow"/>
            </a:endParaRPr>
          </a:p>
        </p:txBody>
      </p:sp>
      <p:sp>
        <p:nvSpPr>
          <p:cNvPr id="35" name="Google Shape;35;p3"/>
          <p:cNvSpPr txBox="1"/>
          <p:nvPr/>
        </p:nvSpPr>
        <p:spPr>
          <a:xfrm>
            <a:off x="2137225" y="2850039"/>
            <a:ext cx="4870500" cy="792600"/>
          </a:xfrm>
          <a:prstGeom prst="rect">
            <a:avLst/>
          </a:prstGeom>
          <a:noFill/>
          <a:ln>
            <a:noFill/>
          </a:ln>
        </p:spPr>
        <p:txBody>
          <a:bodyPr anchor="t" anchorCtr="0" bIns="91425" lIns="91425" numCol="1" rIns="91425" spcFirstLastPara="1" tIns="91425" wrap="square">
            <a:normAutofit/>
          </a:bodyPr>
          <a:lstStyle/>
          <a:p>
            <a:pPr algn="ctr" indent="0" lvl="0" marL="0" rtl="0">
              <a:spcBef>
                <a:spcPts val="0"/>
              </a:spcBef>
              <a:spcAft>
                <a:spcPts val="0"/>
              </a:spcAft>
              <a:buNone/>
            </a:pPr>
            <a:endParaRPr dirty="0" sz="2400">
              <a:solidFill>
                <a:srgbClr val="695D46"/>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ansition slide (blue)" type="secHead">
  <p:cSld name="SECTION_HEADER">
    <p:bg>
      <p:bgPr>
        <a:solidFill>
          <a:srgbClr val="002665"/>
        </a:solidFill>
        <a:effectLst/>
      </p:bgPr>
    </p:bg>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lvl1pPr algn="ctr" lvl="0">
              <a:spcBef>
                <a:spcPts val="0"/>
              </a:spcBef>
              <a:spcAft>
                <a:spcPts val="0"/>
              </a:spcAft>
              <a:buClr>
                <a:schemeClr val="lt1"/>
              </a:buClr>
              <a:buSzPts val="3600"/>
              <a:buNone/>
              <a:defRPr sz="3600">
                <a:solidFill>
                  <a:schemeClr val="lt1"/>
                </a:solidFill>
              </a:defRPr>
            </a:lvl1pPr>
            <a:lvl2pPr algn="ctr" lvl="1">
              <a:spcBef>
                <a:spcPts val="0"/>
              </a:spcBef>
              <a:spcAft>
                <a:spcPts val="0"/>
              </a:spcAft>
              <a:buSzPts val="3600"/>
              <a:buNone/>
              <a:defRPr sz="3600"/>
            </a:lvl2pPr>
            <a:lvl3pPr algn="ctr" lvl="2">
              <a:spcBef>
                <a:spcPts val="0"/>
              </a:spcBef>
              <a:spcAft>
                <a:spcPts val="0"/>
              </a:spcAft>
              <a:buSzPts val="3600"/>
              <a:buNone/>
              <a:defRPr sz="3600"/>
            </a:lvl3pPr>
            <a:lvl4pPr algn="ctr" lvl="3">
              <a:spcBef>
                <a:spcPts val="0"/>
              </a:spcBef>
              <a:spcAft>
                <a:spcPts val="0"/>
              </a:spcAft>
              <a:buSzPts val="3600"/>
              <a:buNone/>
              <a:defRPr sz="3600"/>
            </a:lvl4pPr>
            <a:lvl5pPr algn="ctr" lvl="4">
              <a:spcBef>
                <a:spcPts val="0"/>
              </a:spcBef>
              <a:spcAft>
                <a:spcPts val="0"/>
              </a:spcAft>
              <a:buSzPts val="3600"/>
              <a:buNone/>
              <a:defRPr sz="3600"/>
            </a:lvl5pPr>
            <a:lvl6pPr algn="ctr" lvl="5">
              <a:spcBef>
                <a:spcPts val="0"/>
              </a:spcBef>
              <a:spcAft>
                <a:spcPts val="0"/>
              </a:spcAft>
              <a:buSzPts val="3600"/>
              <a:buNone/>
              <a:defRPr sz="3600"/>
            </a:lvl6pPr>
            <a:lvl7pPr algn="ctr" lvl="6">
              <a:spcBef>
                <a:spcPts val="0"/>
              </a:spcBef>
              <a:spcAft>
                <a:spcPts val="0"/>
              </a:spcAft>
              <a:buSzPts val="3600"/>
              <a:buNone/>
              <a:defRPr sz="3600"/>
            </a:lvl7pPr>
            <a:lvl8pPr algn="ctr" lvl="7">
              <a:spcBef>
                <a:spcPts val="0"/>
              </a:spcBef>
              <a:spcAft>
                <a:spcPts val="0"/>
              </a:spcAft>
              <a:buSzPts val="3600"/>
              <a:buNone/>
              <a:defRPr sz="3600"/>
            </a:lvl8pPr>
            <a:lvl9pPr algn="ctr" lvl="8">
              <a:spcBef>
                <a:spcPts val="0"/>
              </a:spcBef>
              <a:spcAft>
                <a:spcPts val="0"/>
              </a:spcAft>
              <a:buSzPts val="3600"/>
              <a:buNone/>
              <a:defRPr sz="3600"/>
            </a:lvl9pPr>
          </a:lstStyle>
          <a:p>
            <a:endParaRPr/>
          </a:p>
        </p:txBody>
      </p:sp>
      <p:sp>
        <p:nvSpPr>
          <p:cNvPr id="38" name="Google Shape;38;p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dirty="0"/>
          </a:p>
        </p:txBody>
      </p:sp>
      <p:sp>
        <p:nvSpPr>
          <p:cNvPr id="39" name="Google Shape;39;p4"/>
          <p:cNvSpPr/>
          <p:nvPr/>
        </p:nvSpPr>
        <p:spPr>
          <a:xfrm>
            <a:off x="0" y="4908375"/>
            <a:ext cx="1153500" cy="235200"/>
          </a:xfrm>
          <a:prstGeom prst="rect">
            <a:avLst/>
          </a:prstGeom>
          <a:solidFill>
            <a:srgbClr val="AD2333"/>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endParaRPr dirty="0">
              <a:latin typeface="Public Sans"/>
              <a:ea typeface="Public Sans"/>
              <a:cs typeface="Public Sans"/>
              <a:sym typeface="Public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ransition slide (blue with GSA values)">
  <p:cSld name="SECTION_HEADER_3">
    <p:bg>
      <p:bgPr>
        <a:solidFill>
          <a:srgbClr val="002665"/>
        </a:solidFill>
        <a:effectLst/>
      </p:bgPr>
    </p:bg>
    <p:spTree>
      <p:nvGrpSpPr>
        <p:cNvPr id="1" name="Shape 40"/>
        <p:cNvGrpSpPr/>
        <p:nvPr/>
      </p:nvGrpSpPr>
      <p:grpSpPr>
        <a:xfrm>
          <a:off x="0" y="0"/>
          <a:ext cx="0" cy="0"/>
          <a:chOff x="0" y="0"/>
          <a:chExt cx="0" cy="0"/>
        </a:xfrm>
      </p:grpSpPr>
      <p:sp>
        <p:nvSpPr>
          <p:cNvPr id="41" name="Google Shape;41;p5"/>
          <p:cNvSpPr txBox="1"/>
          <p:nvPr/>
        </p:nvSpPr>
        <p:spPr>
          <a:xfrm>
            <a:off x="391150" y="1875025"/>
            <a:ext cx="8559900" cy="2955300"/>
          </a:xfrm>
          <a:prstGeom prst="rect">
            <a:avLst/>
          </a:prstGeom>
          <a:noFill/>
          <a:ln>
            <a:noFill/>
          </a:ln>
        </p:spPr>
        <p:txBody>
          <a:bodyPr anchor="b" anchorCtr="0" bIns="0" lIns="91425" numCol="1" rIns="91425" spcFirstLastPara="1" tIns="91425" wrap="square">
            <a:noAutofit/>
          </a:bodyPr>
          <a:lstStyle/>
          <a:p>
            <a:pPr algn="l" indent="0" lvl="0" marL="0" rtl="0">
              <a:spcBef>
                <a:spcPts val="0"/>
              </a:spcBef>
              <a:spcAft>
                <a:spcPts val="0"/>
              </a:spcAft>
              <a:buNone/>
            </a:pPr>
            <a:r>
              <a:rPr altLang="en" b="1" lang="en" sz="4000">
                <a:solidFill>
                  <a:srgbClr val="1C4587"/>
                </a:solidFill>
                <a:latin typeface="Public Sans"/>
                <a:ea typeface="Public Sans"/>
                <a:cs typeface="Public Sans"/>
                <a:sym typeface="Public Sans"/>
              </a:rPr>
              <a:t>Service</a:t>
            </a:r>
            <a:endParaRPr b="1" dirty="0" sz="4000">
              <a:solidFill>
                <a:srgbClr val="1C4587"/>
              </a:solidFill>
              <a:latin typeface="Public Sans"/>
              <a:ea typeface="Public Sans"/>
              <a:cs typeface="Public Sans"/>
              <a:sym typeface="Public Sans"/>
            </a:endParaRPr>
          </a:p>
          <a:p>
            <a:pPr algn="l" indent="0" lvl="0" marL="0" rtl="0">
              <a:spcBef>
                <a:spcPts val="0"/>
              </a:spcBef>
              <a:spcAft>
                <a:spcPts val="0"/>
              </a:spcAft>
              <a:buNone/>
            </a:pPr>
            <a:r>
              <a:rPr altLang="en" b="1" lang="en" sz="4000">
                <a:solidFill>
                  <a:srgbClr val="1C4587"/>
                </a:solidFill>
                <a:latin typeface="Public Sans"/>
                <a:ea typeface="Public Sans"/>
                <a:cs typeface="Public Sans"/>
                <a:sym typeface="Public Sans"/>
              </a:rPr>
              <a:t>Accountability</a:t>
            </a:r>
            <a:endParaRPr b="1" dirty="0" sz="4000">
              <a:solidFill>
                <a:srgbClr val="1C4587"/>
              </a:solidFill>
              <a:latin typeface="Public Sans"/>
              <a:ea typeface="Public Sans"/>
              <a:cs typeface="Public Sans"/>
              <a:sym typeface="Public Sans"/>
            </a:endParaRPr>
          </a:p>
          <a:p>
            <a:pPr algn="l" indent="0" lvl="0" marL="0" rtl="0">
              <a:spcBef>
                <a:spcPts val="0"/>
              </a:spcBef>
              <a:spcAft>
                <a:spcPts val="0"/>
              </a:spcAft>
              <a:buNone/>
            </a:pPr>
            <a:r>
              <a:rPr altLang="en" b="1" lang="en" sz="4000">
                <a:solidFill>
                  <a:srgbClr val="1C4587"/>
                </a:solidFill>
                <a:latin typeface="Public Sans"/>
                <a:ea typeface="Public Sans"/>
                <a:cs typeface="Public Sans"/>
                <a:sym typeface="Public Sans"/>
              </a:rPr>
              <a:t>Innovation</a:t>
            </a:r>
            <a:endParaRPr b="1" dirty="0" sz="4000">
              <a:solidFill>
                <a:srgbClr val="1C4587"/>
              </a:solidFill>
              <a:latin typeface="Public Sans"/>
              <a:ea typeface="Public Sans"/>
              <a:cs typeface="Public Sans"/>
              <a:sym typeface="Public Sans"/>
            </a:endParaRPr>
          </a:p>
        </p:txBody>
      </p:sp>
      <p:sp>
        <p:nvSpPr>
          <p:cNvPr id="42" name="Google Shape;42;p5"/>
          <p:cNvSpPr txBox="1">
            <a:spLocks noGrp="1"/>
          </p:cNvSpPr>
          <p:nvPr>
            <p:ph type="title"/>
          </p:nvPr>
        </p:nvSpPr>
        <p:spPr>
          <a:xfrm>
            <a:off x="311700" y="1033225"/>
            <a:ext cx="8520600" cy="841800"/>
          </a:xfrm>
          <a:prstGeom prst="rect">
            <a:avLst/>
          </a:prstGeom>
        </p:spPr>
        <p:txBody>
          <a:bodyPr anchor="ctr" anchorCtr="0" bIns="91425" lIns="91425" numCol="1" rIns="91425" spcFirstLastPara="1" tIns="91425" wrap="square">
            <a:noAutofit/>
          </a:bodyPr>
          <a:lstStyle>
            <a:lvl1pPr algn="ctr" lvl="0" rtl="0">
              <a:spcBef>
                <a:spcPts val="0"/>
              </a:spcBef>
              <a:spcAft>
                <a:spcPts val="0"/>
              </a:spcAft>
              <a:buClr>
                <a:schemeClr val="lt1"/>
              </a:buClr>
              <a:buSzPts val="3600"/>
              <a:buNone/>
              <a:defRPr sz="3600">
                <a:solidFill>
                  <a:schemeClr val="lt1"/>
                </a:solidFill>
              </a:defRPr>
            </a:lvl1pPr>
            <a:lvl2pPr algn="ctr" lvl="1" rtl="0">
              <a:spcBef>
                <a:spcPts val="0"/>
              </a:spcBef>
              <a:spcAft>
                <a:spcPts val="0"/>
              </a:spcAft>
              <a:buSzPts val="3600"/>
              <a:buNone/>
              <a:defRPr sz="3600"/>
            </a:lvl2pPr>
            <a:lvl3pPr algn="ctr" lvl="2" rtl="0">
              <a:spcBef>
                <a:spcPts val="0"/>
              </a:spcBef>
              <a:spcAft>
                <a:spcPts val="0"/>
              </a:spcAft>
              <a:buSzPts val="3600"/>
              <a:buNone/>
              <a:defRPr sz="3600"/>
            </a:lvl3pPr>
            <a:lvl4pPr algn="ctr" lvl="3" rtl="0">
              <a:spcBef>
                <a:spcPts val="0"/>
              </a:spcBef>
              <a:spcAft>
                <a:spcPts val="0"/>
              </a:spcAft>
              <a:buSzPts val="3600"/>
              <a:buNone/>
              <a:defRPr sz="3600"/>
            </a:lvl4pPr>
            <a:lvl5pPr algn="ctr" lvl="4" rtl="0">
              <a:spcBef>
                <a:spcPts val="0"/>
              </a:spcBef>
              <a:spcAft>
                <a:spcPts val="0"/>
              </a:spcAft>
              <a:buSzPts val="3600"/>
              <a:buNone/>
              <a:defRPr sz="3600"/>
            </a:lvl5pPr>
            <a:lvl6pPr algn="ctr" lvl="5" rtl="0">
              <a:spcBef>
                <a:spcPts val="0"/>
              </a:spcBef>
              <a:spcAft>
                <a:spcPts val="0"/>
              </a:spcAft>
              <a:buSzPts val="3600"/>
              <a:buNone/>
              <a:defRPr sz="3600"/>
            </a:lvl6pPr>
            <a:lvl7pPr algn="ctr" lvl="6" rtl="0">
              <a:spcBef>
                <a:spcPts val="0"/>
              </a:spcBef>
              <a:spcAft>
                <a:spcPts val="0"/>
              </a:spcAft>
              <a:buSzPts val="3600"/>
              <a:buNone/>
              <a:defRPr sz="3600"/>
            </a:lvl7pPr>
            <a:lvl8pPr algn="ctr" lvl="7" rtl="0">
              <a:spcBef>
                <a:spcPts val="0"/>
              </a:spcBef>
              <a:spcAft>
                <a:spcPts val="0"/>
              </a:spcAft>
              <a:buSzPts val="3600"/>
              <a:buNone/>
              <a:defRPr sz="3600"/>
            </a:lvl8pPr>
            <a:lvl9pPr algn="ctr" lvl="8" rtl="0">
              <a:spcBef>
                <a:spcPts val="0"/>
              </a:spcBef>
              <a:spcAft>
                <a:spcPts val="0"/>
              </a:spcAft>
              <a:buSzPts val="3600"/>
              <a:buNone/>
              <a:defRPr sz="3600"/>
            </a:lvl9pPr>
          </a:lstStyle>
          <a:p>
            <a:endParaRPr/>
          </a:p>
        </p:txBody>
      </p:sp>
      <p:sp>
        <p:nvSpPr>
          <p:cNvPr id="43" name="Google Shape;43;p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indent="0" lvl="0" marL="0" rtl="0">
              <a:spcBef>
                <a:spcPts val="0"/>
              </a:spcBef>
              <a:spcAft>
                <a:spcPts val="0"/>
              </a:spcAft>
              <a:buNone/>
            </a:pPr>
            <a:fld id="{00000000-1234-1234-1234-123412341234}" type="slidenum">
              <a:rPr altLang="en" lang="en"/>
              <a:t>‹#›</a:t>
            </a:fld>
            <a:endParaRPr dirty="0"/>
          </a:p>
        </p:txBody>
      </p:sp>
      <p:sp>
        <p:nvSpPr>
          <p:cNvPr id="44" name="Google Shape;44;p5"/>
          <p:cNvSpPr/>
          <p:nvPr/>
        </p:nvSpPr>
        <p:spPr>
          <a:xfrm>
            <a:off x="0" y="4908375"/>
            <a:ext cx="1153500" cy="235200"/>
          </a:xfrm>
          <a:prstGeom prst="rect">
            <a:avLst/>
          </a:prstGeom>
          <a:solidFill>
            <a:srgbClr val="AD2333"/>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endParaRPr dirty="0">
              <a:latin typeface="Public Sans"/>
              <a:ea typeface="Public Sans"/>
              <a:cs typeface="Public Sans"/>
              <a:sym typeface="Public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 you slide">
  <p:cSld name="SECTION_HEADER_2">
    <p:bg>
      <p:bgPr>
        <a:noFill/>
        <a:effectLst/>
      </p:bgPr>
    </p:bg>
    <p:spTree>
      <p:nvGrpSpPr>
        <p:cNvPr id="1" name="Shape 45"/>
        <p:cNvGrpSpPr/>
        <p:nvPr/>
      </p:nvGrpSpPr>
      <p:grpSpPr>
        <a:xfrm>
          <a:off x="0" y="0"/>
          <a:ext cx="0" cy="0"/>
          <a:chOff x="0" y="0"/>
          <a:chExt cx="0" cy="0"/>
        </a:xfrm>
      </p:grpSpPr>
      <p:sp>
        <p:nvSpPr>
          <p:cNvPr id="46" name="Google Shape;46;p6"/>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indent="0" lvl="0" marL="0" rtl="0">
              <a:spcBef>
                <a:spcPts val="0"/>
              </a:spcBef>
              <a:spcAft>
                <a:spcPts val="0"/>
              </a:spcAft>
              <a:buNone/>
            </a:pPr>
            <a:fld id="{00000000-1234-1234-1234-123412341234}" type="slidenum">
              <a:rPr altLang="en" lang="en"/>
              <a:t>‹#›</a:t>
            </a:fld>
            <a:endParaRPr dirty="0"/>
          </a:p>
        </p:txBody>
      </p:sp>
      <p:pic>
        <p:nvPicPr>
          <p:cNvPr id="47" name="Google Shape;47;p6"/>
          <p:cNvPicPr preferRelativeResize="0"/>
          <p:nvPr/>
        </p:nvPicPr>
        <p:blipFill rotWithShape="1">
          <a:blip r:embed="rId2">
            <a:alphaModFix/>
          </a:blip>
          <a:srcRect l="-7032"/>
          <a:stretch/>
        </p:blipFill>
        <p:spPr>
          <a:xfrm>
            <a:off x="433950" y="1073750"/>
            <a:ext cx="3552550" cy="2996001"/>
          </a:xfrm>
          <a:prstGeom prst="rect">
            <a:avLst/>
          </a:prstGeom>
          <a:noFill/>
          <a:ln>
            <a:noFill/>
          </a:ln>
        </p:spPr>
      </p:pic>
      <p:sp>
        <p:nvSpPr>
          <p:cNvPr id="48" name="Google Shape;48;p6"/>
          <p:cNvSpPr txBox="1">
            <a:spLocks noGrp="1"/>
          </p:cNvSpPr>
          <p:nvPr>
            <p:ph type="title"/>
          </p:nvPr>
        </p:nvSpPr>
        <p:spPr>
          <a:xfrm>
            <a:off x="4216275" y="2658538"/>
            <a:ext cx="4794300" cy="1078500"/>
          </a:xfrm>
          <a:prstGeom prst="rect">
            <a:avLst/>
          </a:prstGeom>
        </p:spPr>
        <p:txBody>
          <a:bodyPr anchor="t" anchorCtr="0" bIns="91425" lIns="91425" numCol="1" rIns="91425" spcFirstLastPara="1" tIns="91425" wrap="square">
            <a:noAutofit/>
          </a:bodyPr>
          <a:lstStyle>
            <a:lvl1pPr lvl="0" rtl="0">
              <a:spcBef>
                <a:spcPts val="0"/>
              </a:spcBef>
              <a:spcAft>
                <a:spcPts val="0"/>
              </a:spcAft>
              <a:buClr>
                <a:schemeClr val="dk2"/>
              </a:buClr>
              <a:buSzPts val="2200"/>
              <a:buNone/>
              <a:defRPr b="0" sz="2200">
                <a:solidFill>
                  <a:schemeClr val="dk2"/>
                </a:solidFill>
              </a:defRPr>
            </a:lvl1pPr>
            <a:lvl2pPr algn="ctr" lvl="1" rtl="0">
              <a:spcBef>
                <a:spcPts val="0"/>
              </a:spcBef>
              <a:spcAft>
                <a:spcPts val="0"/>
              </a:spcAft>
              <a:buSzPts val="3600"/>
              <a:buNone/>
              <a:defRPr sz="3600"/>
            </a:lvl2pPr>
            <a:lvl3pPr algn="ctr" lvl="2" rtl="0">
              <a:spcBef>
                <a:spcPts val="0"/>
              </a:spcBef>
              <a:spcAft>
                <a:spcPts val="0"/>
              </a:spcAft>
              <a:buSzPts val="3600"/>
              <a:buNone/>
              <a:defRPr sz="3600"/>
            </a:lvl3pPr>
            <a:lvl4pPr algn="ctr" lvl="3" rtl="0">
              <a:spcBef>
                <a:spcPts val="0"/>
              </a:spcBef>
              <a:spcAft>
                <a:spcPts val="0"/>
              </a:spcAft>
              <a:buSzPts val="3600"/>
              <a:buNone/>
              <a:defRPr sz="3600"/>
            </a:lvl4pPr>
            <a:lvl5pPr algn="ctr" lvl="4" rtl="0">
              <a:spcBef>
                <a:spcPts val="0"/>
              </a:spcBef>
              <a:spcAft>
                <a:spcPts val="0"/>
              </a:spcAft>
              <a:buSzPts val="3600"/>
              <a:buNone/>
              <a:defRPr sz="3600"/>
            </a:lvl5pPr>
            <a:lvl6pPr algn="ctr" lvl="5" rtl="0">
              <a:spcBef>
                <a:spcPts val="0"/>
              </a:spcBef>
              <a:spcAft>
                <a:spcPts val="0"/>
              </a:spcAft>
              <a:buSzPts val="3600"/>
              <a:buNone/>
              <a:defRPr sz="3600"/>
            </a:lvl6pPr>
            <a:lvl7pPr algn="ctr" lvl="6" rtl="0">
              <a:spcBef>
                <a:spcPts val="0"/>
              </a:spcBef>
              <a:spcAft>
                <a:spcPts val="0"/>
              </a:spcAft>
              <a:buSzPts val="3600"/>
              <a:buNone/>
              <a:defRPr sz="3600"/>
            </a:lvl7pPr>
            <a:lvl8pPr algn="ctr" lvl="7" rtl="0">
              <a:spcBef>
                <a:spcPts val="0"/>
              </a:spcBef>
              <a:spcAft>
                <a:spcPts val="0"/>
              </a:spcAft>
              <a:buSzPts val="3600"/>
              <a:buNone/>
              <a:defRPr sz="3600"/>
            </a:lvl8pPr>
            <a:lvl9pPr algn="ctr" lvl="8" rtl="0">
              <a:spcBef>
                <a:spcPts val="0"/>
              </a:spcBef>
              <a:spcAft>
                <a:spcPts val="0"/>
              </a:spcAft>
              <a:buSzPts val="3600"/>
              <a:buNone/>
              <a:defRPr sz="3600"/>
            </a:lvl9pPr>
          </a:lstStyle>
          <a:p>
            <a:endParaRPr/>
          </a:p>
        </p:txBody>
      </p:sp>
      <p:sp>
        <p:nvSpPr>
          <p:cNvPr id="49" name="Google Shape;49;p6"/>
          <p:cNvSpPr txBox="1"/>
          <p:nvPr/>
        </p:nvSpPr>
        <p:spPr>
          <a:xfrm>
            <a:off x="4216275" y="890050"/>
            <a:ext cx="3701700" cy="615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2800">
                <a:solidFill>
                  <a:schemeClr val="dk2"/>
                </a:solidFill>
                <a:latin typeface="Public Sans"/>
                <a:ea typeface="Public Sans"/>
                <a:cs typeface="Public Sans"/>
                <a:sym typeface="Public Sans"/>
              </a:rPr>
              <a:t>Thank You</a:t>
            </a:r>
            <a:endParaRPr b="1" dirty="0" sz="2800">
              <a:solidFill>
                <a:schemeClr val="dk2"/>
              </a:solidFill>
              <a:latin typeface="Public Sans"/>
              <a:ea typeface="Public Sans"/>
              <a:cs typeface="Public Sans"/>
              <a:sym typeface="Public Sans"/>
            </a:endParaRPr>
          </a:p>
        </p:txBody>
      </p:sp>
      <p:sp>
        <p:nvSpPr>
          <p:cNvPr id="50" name="Google Shape;50;p6"/>
          <p:cNvSpPr txBox="1"/>
          <p:nvPr/>
        </p:nvSpPr>
        <p:spPr>
          <a:xfrm>
            <a:off x="4216275" y="1505650"/>
            <a:ext cx="3701700" cy="1046700"/>
          </a:xfrm>
          <a:prstGeom prst="rect">
            <a:avLst/>
          </a:prstGeom>
          <a:noFill/>
          <a:ln>
            <a:noFill/>
          </a:ln>
        </p:spPr>
        <p:txBody>
          <a:bodyPr anchor="b" anchorCtr="0" bIns="91425" lIns="91425" numCol="1" rIns="91425" spcFirstLastPara="1" tIns="91425" wrap="square">
            <a:noAutofit/>
          </a:bodyPr>
          <a:lstStyle/>
          <a:p>
            <a:pPr algn="l" indent="0" lvl="0" marL="0" rtl="0">
              <a:spcBef>
                <a:spcPts val="0"/>
              </a:spcBef>
              <a:spcAft>
                <a:spcPts val="0"/>
              </a:spcAft>
              <a:buNone/>
            </a:pPr>
            <a:r>
              <a:rPr altLang="en" lang="en" sz="2800">
                <a:solidFill>
                  <a:schemeClr val="dk2"/>
                </a:solidFill>
                <a:latin typeface="Public Sans"/>
                <a:ea typeface="Public Sans"/>
                <a:cs typeface="Public Sans"/>
                <a:sym typeface="Public Sans"/>
              </a:rPr>
              <a:t>For more information:</a:t>
            </a:r>
            <a:endParaRPr dirty="0" sz="2800">
              <a:solidFill>
                <a:schemeClr val="dk2"/>
              </a:solidFill>
              <a:latin typeface="Public Sans"/>
              <a:ea typeface="Public Sans"/>
              <a:cs typeface="Public Sans"/>
              <a:sym typeface="Public Sans"/>
            </a:endParaRPr>
          </a:p>
        </p:txBody>
      </p:sp>
      <p:sp>
        <p:nvSpPr>
          <p:cNvPr id="51" name="Google Shape;51;p6"/>
          <p:cNvSpPr/>
          <p:nvPr/>
        </p:nvSpPr>
        <p:spPr>
          <a:xfrm>
            <a:off x="0" y="4910725"/>
            <a:ext cx="1132800" cy="2328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52" name="Google Shape;52;p6"/>
          <p:cNvSpPr/>
          <p:nvPr/>
        </p:nvSpPr>
        <p:spPr>
          <a:xfrm>
            <a:off x="1132854" y="4910725"/>
            <a:ext cx="8011200" cy="2328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cover option 1">
  <p:cSld name="SECTION_HEADER_2_1">
    <p:bg>
      <p:bgPr>
        <a:noFill/>
        <a:effectLst/>
      </p:bgPr>
    </p:bg>
    <p:spTree>
      <p:nvGrpSpPr>
        <p:cNvPr id="1" name="Shape 53"/>
        <p:cNvGrpSpPr/>
        <p:nvPr/>
      </p:nvGrpSpPr>
      <p:grpSpPr>
        <a:xfrm>
          <a:off x="0" y="0"/>
          <a:ext cx="0" cy="0"/>
          <a:chOff x="0" y="0"/>
          <a:chExt cx="0" cy="0"/>
        </a:xfrm>
      </p:grpSpPr>
      <p:sp>
        <p:nvSpPr>
          <p:cNvPr id="54" name="Google Shape;54;p7"/>
          <p:cNvSpPr/>
          <p:nvPr/>
        </p:nvSpPr>
        <p:spPr>
          <a:xfrm>
            <a:off x="0" y="4910725"/>
            <a:ext cx="1132800" cy="2328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55" name="Google Shape;55;p7"/>
          <p:cNvSpPr/>
          <p:nvPr/>
        </p:nvSpPr>
        <p:spPr>
          <a:xfrm>
            <a:off x="1132854" y="4910725"/>
            <a:ext cx="8011200" cy="2328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pic>
        <p:nvPicPr>
          <p:cNvPr descr="Blue, red, and gray themed FAST 2025 program visual identifier. Includes blue spiked circle with blue and red star." id="56" name="Google Shape;56;p7" title="FAST 2025 visual identifier"/>
          <p:cNvPicPr preferRelativeResize="0"/>
          <p:nvPr/>
        </p:nvPicPr>
        <p:blipFill>
          <a:blip r:embed="rId2">
            <a:alphaModFix/>
          </a:blip>
          <a:stretch>
            <a:fillRect/>
          </a:stretch>
        </p:blipFill>
        <p:spPr>
          <a:xfrm>
            <a:off x="390952" y="1340363"/>
            <a:ext cx="3242598" cy="3489674"/>
          </a:xfrm>
          <a:prstGeom prst="rect">
            <a:avLst/>
          </a:prstGeom>
          <a:noFill/>
          <a:ln>
            <a:noFill/>
          </a:ln>
        </p:spPr>
      </p:pic>
      <p:sp>
        <p:nvSpPr>
          <p:cNvPr id="57" name="Google Shape;57;p7"/>
          <p:cNvSpPr txBox="1"/>
          <p:nvPr/>
        </p:nvSpPr>
        <p:spPr>
          <a:xfrm>
            <a:off x="4419600" y="788687"/>
            <a:ext cx="4038600" cy="170700"/>
          </a:xfrm>
          <a:prstGeom prst="rect">
            <a:avLst/>
          </a:prstGeom>
          <a:noFill/>
          <a:ln>
            <a:noFill/>
          </a:ln>
        </p:spPr>
        <p:txBody>
          <a:bodyPr anchor="ctr" anchorCtr="0" bIns="0" lIns="0" numCol="1" rIns="0" spcFirstLastPara="1" tIns="0" wrap="square">
            <a:noAutofit/>
          </a:bodyPr>
          <a:lstStyle/>
          <a:p>
            <a:pPr algn="r" indent="0" lvl="0" marL="0" marR="0" rtl="0">
              <a:spcBef>
                <a:spcPts val="0"/>
              </a:spcBef>
              <a:spcAft>
                <a:spcPts val="0"/>
              </a:spcAft>
              <a:buNone/>
            </a:pPr>
            <a:r>
              <a:rPr altLang="en" b="1" cap="none" i="0" lang="en" strike="noStrike" sz="1200" u="none">
                <a:solidFill>
                  <a:srgbClr val="808080"/>
                </a:solidFill>
                <a:latin typeface="Arial"/>
                <a:ea typeface="Arial"/>
                <a:cs typeface="Arial"/>
                <a:sym typeface="Arial"/>
              </a:rPr>
              <a:t>U.S. General Services Administration</a:t>
            </a:r>
            <a:endParaRPr dirty="0"/>
          </a:p>
        </p:txBody>
      </p:sp>
      <p:pic>
        <p:nvPicPr>
          <p:cNvPr descr="GSA Star Mark logo, which is a blue square with the letters GSA in white." id="58" name="Google Shape;58;p7" title="GSA Star Mark"/>
          <p:cNvPicPr preferRelativeResize="0"/>
          <p:nvPr/>
        </p:nvPicPr>
        <p:blipFill>
          <a:blip r:embed="rId3">
            <a:alphaModFix/>
          </a:blip>
          <a:stretch>
            <a:fillRect/>
          </a:stretch>
        </p:blipFill>
        <p:spPr>
          <a:xfrm>
            <a:off x="635175" y="330973"/>
            <a:ext cx="696150" cy="628400"/>
          </a:xfrm>
          <a:prstGeom prst="rect">
            <a:avLst/>
          </a:prstGeom>
          <a:noFill/>
          <a:ln>
            <a:noFill/>
          </a:ln>
        </p:spPr>
      </p:pic>
      <p:sp>
        <p:nvSpPr>
          <p:cNvPr id="59" name="Google Shape;59;p7"/>
          <p:cNvSpPr/>
          <p:nvPr/>
        </p:nvSpPr>
        <p:spPr>
          <a:xfrm>
            <a:off x="3909675" y="3120125"/>
            <a:ext cx="1132800" cy="1050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60" name="Google Shape;60;p7"/>
          <p:cNvSpPr/>
          <p:nvPr/>
        </p:nvSpPr>
        <p:spPr>
          <a:xfrm>
            <a:off x="5042519" y="3120125"/>
            <a:ext cx="3635100" cy="1050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61" name="Google Shape;61;p7"/>
          <p:cNvSpPr/>
          <p:nvPr/>
        </p:nvSpPr>
        <p:spPr>
          <a:xfrm>
            <a:off x="8083750" y="3761675"/>
            <a:ext cx="1060200" cy="1149000"/>
          </a:xfrm>
          <a:prstGeom prst="rect">
            <a:avLst/>
          </a:prstGeom>
          <a:solidFill>
            <a:schemeClr val="lt1"/>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endParaRPr dirty="0">
              <a:latin typeface="Public Sans"/>
              <a:ea typeface="Public Sans"/>
              <a:cs typeface="Public Sans"/>
              <a:sym typeface="Public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peaker Slide">
  <p:cSld name="SECTION_HEADER_1">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311700" y="3816225"/>
            <a:ext cx="5631900" cy="841800"/>
          </a:xfrm>
          <a:prstGeom prst="rect">
            <a:avLst/>
          </a:prstGeom>
        </p:spPr>
        <p:txBody>
          <a:bodyPr anchor="t" anchorCtr="0" bIns="91425" lIns="91425" numCol="1" rIns="91425" spcFirstLastPara="1" tIns="91425" wrap="square">
            <a:noAutofit/>
          </a:bodyPr>
          <a:lstStyle>
            <a:lvl1pPr lvl="0" rtl="0">
              <a:spcBef>
                <a:spcPts val="0"/>
              </a:spcBef>
              <a:spcAft>
                <a:spcPts val="0"/>
              </a:spcAft>
              <a:buClr>
                <a:schemeClr val="dk2"/>
              </a:buClr>
              <a:buSzPts val="2400"/>
              <a:buNone/>
              <a:defRPr sz="2400">
                <a:solidFill>
                  <a:schemeClr val="dk2"/>
                </a:solidFill>
              </a:defRPr>
            </a:lvl1pPr>
            <a:lvl2pPr algn="ctr" lvl="1" rtl="0">
              <a:spcBef>
                <a:spcPts val="0"/>
              </a:spcBef>
              <a:spcAft>
                <a:spcPts val="0"/>
              </a:spcAft>
              <a:buSzPts val="3600"/>
              <a:buNone/>
              <a:defRPr sz="3600"/>
            </a:lvl2pPr>
            <a:lvl3pPr algn="ctr" lvl="2" rtl="0">
              <a:spcBef>
                <a:spcPts val="0"/>
              </a:spcBef>
              <a:spcAft>
                <a:spcPts val="0"/>
              </a:spcAft>
              <a:buSzPts val="3600"/>
              <a:buNone/>
              <a:defRPr sz="3600"/>
            </a:lvl3pPr>
            <a:lvl4pPr algn="ctr" lvl="3" rtl="0">
              <a:spcBef>
                <a:spcPts val="0"/>
              </a:spcBef>
              <a:spcAft>
                <a:spcPts val="0"/>
              </a:spcAft>
              <a:buSzPts val="3600"/>
              <a:buNone/>
              <a:defRPr sz="3600"/>
            </a:lvl4pPr>
            <a:lvl5pPr algn="ctr" lvl="4" rtl="0">
              <a:spcBef>
                <a:spcPts val="0"/>
              </a:spcBef>
              <a:spcAft>
                <a:spcPts val="0"/>
              </a:spcAft>
              <a:buSzPts val="3600"/>
              <a:buNone/>
              <a:defRPr sz="3600"/>
            </a:lvl5pPr>
            <a:lvl6pPr algn="ctr" lvl="5" rtl="0">
              <a:spcBef>
                <a:spcPts val="0"/>
              </a:spcBef>
              <a:spcAft>
                <a:spcPts val="0"/>
              </a:spcAft>
              <a:buSzPts val="3600"/>
              <a:buNone/>
              <a:defRPr sz="3600"/>
            </a:lvl6pPr>
            <a:lvl7pPr algn="ctr" lvl="6" rtl="0">
              <a:spcBef>
                <a:spcPts val="0"/>
              </a:spcBef>
              <a:spcAft>
                <a:spcPts val="0"/>
              </a:spcAft>
              <a:buSzPts val="3600"/>
              <a:buNone/>
              <a:defRPr sz="3600"/>
            </a:lvl7pPr>
            <a:lvl8pPr algn="ctr" lvl="7" rtl="0">
              <a:spcBef>
                <a:spcPts val="0"/>
              </a:spcBef>
              <a:spcAft>
                <a:spcPts val="0"/>
              </a:spcAft>
              <a:buSzPts val="3600"/>
              <a:buNone/>
              <a:defRPr sz="3600"/>
            </a:lvl8pPr>
            <a:lvl9pPr algn="ctr" lvl="8" rtl="0">
              <a:spcBef>
                <a:spcPts val="0"/>
              </a:spcBef>
              <a:spcAft>
                <a:spcPts val="0"/>
              </a:spcAft>
              <a:buSzPts val="3600"/>
              <a:buNone/>
              <a:defRPr sz="3600"/>
            </a:lvl9pPr>
          </a:lstStyle>
          <a:p>
            <a:endParaRPr/>
          </a:p>
        </p:txBody>
      </p:sp>
      <p:sp>
        <p:nvSpPr>
          <p:cNvPr id="64" name="Google Shape;64;p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indent="0" lvl="0" marL="0" rtl="0">
              <a:spcBef>
                <a:spcPts val="0"/>
              </a:spcBef>
              <a:spcAft>
                <a:spcPts val="0"/>
              </a:spcAft>
              <a:buNone/>
            </a:pPr>
            <a:fld id="{00000000-1234-1234-1234-123412341234}" type="slidenum">
              <a:rPr altLang="en" lang="en"/>
              <a:t>‹#›</a:t>
            </a:fld>
            <a:endParaRPr dirty="0"/>
          </a:p>
        </p:txBody>
      </p:sp>
      <p:sp>
        <p:nvSpPr>
          <p:cNvPr id="65" name="Google Shape;65;p8"/>
          <p:cNvSpPr/>
          <p:nvPr/>
        </p:nvSpPr>
        <p:spPr>
          <a:xfrm>
            <a:off x="311700" y="3711225"/>
            <a:ext cx="1132800" cy="1050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solidFill>
                <a:srgbClr val="23A48A"/>
              </a:solidFill>
            </a:endParaRPr>
          </a:p>
        </p:txBody>
      </p:sp>
      <p:sp>
        <p:nvSpPr>
          <p:cNvPr id="66" name="Google Shape;66;p8"/>
          <p:cNvSpPr/>
          <p:nvPr/>
        </p:nvSpPr>
        <p:spPr>
          <a:xfrm>
            <a:off x="1444551" y="3711225"/>
            <a:ext cx="4499100" cy="1050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67" name="Google Shape;67;p8"/>
          <p:cNvSpPr txBox="1">
            <a:spLocks noGrp="1"/>
          </p:cNvSpPr>
          <p:nvPr>
            <p:ph idx="2" type="title"/>
          </p:nvPr>
        </p:nvSpPr>
        <p:spPr>
          <a:xfrm>
            <a:off x="311700" y="2869425"/>
            <a:ext cx="5631900" cy="841800"/>
          </a:xfrm>
          <a:prstGeom prst="rect">
            <a:avLst/>
          </a:prstGeom>
        </p:spPr>
        <p:txBody>
          <a:bodyPr anchor="b" anchorCtr="0" bIns="91425" lIns="91425" numCol="1" rIns="91425" spcFirstLastPara="1" tIns="91425" wrap="square">
            <a:noAutofit/>
          </a:bodyPr>
          <a:lstStyle>
            <a:lvl1pPr lvl="0" rtl="0">
              <a:spcBef>
                <a:spcPts val="0"/>
              </a:spcBef>
              <a:spcAft>
                <a:spcPts val="0"/>
              </a:spcAft>
              <a:buSzPts val="2800"/>
              <a:buNone/>
              <a:defRPr/>
            </a:lvl1pPr>
            <a:lvl2pPr algn="ctr" lvl="1" rtl="0">
              <a:spcBef>
                <a:spcPts val="0"/>
              </a:spcBef>
              <a:spcAft>
                <a:spcPts val="0"/>
              </a:spcAft>
              <a:buSzPts val="3600"/>
              <a:buNone/>
              <a:defRPr sz="3600"/>
            </a:lvl2pPr>
            <a:lvl3pPr algn="ctr" lvl="2" rtl="0">
              <a:spcBef>
                <a:spcPts val="0"/>
              </a:spcBef>
              <a:spcAft>
                <a:spcPts val="0"/>
              </a:spcAft>
              <a:buSzPts val="3600"/>
              <a:buNone/>
              <a:defRPr sz="3600"/>
            </a:lvl3pPr>
            <a:lvl4pPr algn="ctr" lvl="3" rtl="0">
              <a:spcBef>
                <a:spcPts val="0"/>
              </a:spcBef>
              <a:spcAft>
                <a:spcPts val="0"/>
              </a:spcAft>
              <a:buSzPts val="3600"/>
              <a:buNone/>
              <a:defRPr sz="3600"/>
            </a:lvl4pPr>
            <a:lvl5pPr algn="ctr" lvl="4" rtl="0">
              <a:spcBef>
                <a:spcPts val="0"/>
              </a:spcBef>
              <a:spcAft>
                <a:spcPts val="0"/>
              </a:spcAft>
              <a:buSzPts val="3600"/>
              <a:buNone/>
              <a:defRPr sz="3600"/>
            </a:lvl5pPr>
            <a:lvl6pPr algn="ctr" lvl="5" rtl="0">
              <a:spcBef>
                <a:spcPts val="0"/>
              </a:spcBef>
              <a:spcAft>
                <a:spcPts val="0"/>
              </a:spcAft>
              <a:buSzPts val="3600"/>
              <a:buNone/>
              <a:defRPr sz="3600"/>
            </a:lvl6pPr>
            <a:lvl7pPr algn="ctr" lvl="6" rtl="0">
              <a:spcBef>
                <a:spcPts val="0"/>
              </a:spcBef>
              <a:spcAft>
                <a:spcPts val="0"/>
              </a:spcAft>
              <a:buSzPts val="3600"/>
              <a:buNone/>
              <a:defRPr sz="3600"/>
            </a:lvl7pPr>
            <a:lvl8pPr algn="ctr" lvl="7" rtl="0">
              <a:spcBef>
                <a:spcPts val="0"/>
              </a:spcBef>
              <a:spcAft>
                <a:spcPts val="0"/>
              </a:spcAft>
              <a:buSzPts val="3600"/>
              <a:buNone/>
              <a:defRPr sz="3600"/>
            </a:lvl8pPr>
            <a:lvl9pPr algn="ctr" lvl="8" rtl="0">
              <a:spcBef>
                <a:spcPts val="0"/>
              </a:spcBef>
              <a:spcAft>
                <a:spcPts val="0"/>
              </a:spcAft>
              <a:buSzPts val="3600"/>
              <a:buNone/>
              <a:defRPr sz="3600"/>
            </a:lvl9pPr>
          </a:lstStyle>
          <a:p>
            <a:endParaRPr/>
          </a:p>
        </p:txBody>
      </p:sp>
      <p:sp>
        <p:nvSpPr>
          <p:cNvPr id="68" name="Google Shape;68;p8"/>
          <p:cNvSpPr/>
          <p:nvPr/>
        </p:nvSpPr>
        <p:spPr>
          <a:xfrm>
            <a:off x="900850" y="459225"/>
            <a:ext cx="2410200" cy="2410200"/>
          </a:xfrm>
          <a:prstGeom prst="ellipse">
            <a:avLst/>
          </a:prstGeom>
          <a:solidFill>
            <a:schemeClr val="lt2"/>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eaker Slide">
  <p:cSld name="SECTION_HEADER_1_1">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311700" y="3816225"/>
            <a:ext cx="3006900" cy="841800"/>
          </a:xfrm>
          <a:prstGeom prst="rect">
            <a:avLst/>
          </a:prstGeom>
        </p:spPr>
        <p:txBody>
          <a:bodyPr anchor="t" anchorCtr="0" bIns="91425" lIns="91425" numCol="1" rIns="91425" spcFirstLastPara="1" tIns="91425" wrap="square">
            <a:noAutofit/>
          </a:bodyPr>
          <a:lstStyle>
            <a:lvl1pPr lvl="0" rtl="0">
              <a:spcBef>
                <a:spcPts val="0"/>
              </a:spcBef>
              <a:spcAft>
                <a:spcPts val="0"/>
              </a:spcAft>
              <a:buClr>
                <a:schemeClr val="dk2"/>
              </a:buClr>
              <a:buSzPts val="2400"/>
              <a:buNone/>
              <a:defRPr sz="2400">
                <a:solidFill>
                  <a:schemeClr val="dk2"/>
                </a:solidFill>
              </a:defRPr>
            </a:lvl1pPr>
            <a:lvl2pPr algn="ctr" lvl="1" rtl="0">
              <a:spcBef>
                <a:spcPts val="0"/>
              </a:spcBef>
              <a:spcAft>
                <a:spcPts val="0"/>
              </a:spcAft>
              <a:buSzPts val="3600"/>
              <a:buNone/>
              <a:defRPr sz="3600"/>
            </a:lvl2pPr>
            <a:lvl3pPr algn="ctr" lvl="2" rtl="0">
              <a:spcBef>
                <a:spcPts val="0"/>
              </a:spcBef>
              <a:spcAft>
                <a:spcPts val="0"/>
              </a:spcAft>
              <a:buSzPts val="3600"/>
              <a:buNone/>
              <a:defRPr sz="3600"/>
            </a:lvl3pPr>
            <a:lvl4pPr algn="ctr" lvl="3" rtl="0">
              <a:spcBef>
                <a:spcPts val="0"/>
              </a:spcBef>
              <a:spcAft>
                <a:spcPts val="0"/>
              </a:spcAft>
              <a:buSzPts val="3600"/>
              <a:buNone/>
              <a:defRPr sz="3600"/>
            </a:lvl4pPr>
            <a:lvl5pPr algn="ctr" lvl="4" rtl="0">
              <a:spcBef>
                <a:spcPts val="0"/>
              </a:spcBef>
              <a:spcAft>
                <a:spcPts val="0"/>
              </a:spcAft>
              <a:buSzPts val="3600"/>
              <a:buNone/>
              <a:defRPr sz="3600"/>
            </a:lvl5pPr>
            <a:lvl6pPr algn="ctr" lvl="5" rtl="0">
              <a:spcBef>
                <a:spcPts val="0"/>
              </a:spcBef>
              <a:spcAft>
                <a:spcPts val="0"/>
              </a:spcAft>
              <a:buSzPts val="3600"/>
              <a:buNone/>
              <a:defRPr sz="3600"/>
            </a:lvl6pPr>
            <a:lvl7pPr algn="ctr" lvl="6" rtl="0">
              <a:spcBef>
                <a:spcPts val="0"/>
              </a:spcBef>
              <a:spcAft>
                <a:spcPts val="0"/>
              </a:spcAft>
              <a:buSzPts val="3600"/>
              <a:buNone/>
              <a:defRPr sz="3600"/>
            </a:lvl7pPr>
            <a:lvl8pPr algn="ctr" lvl="7" rtl="0">
              <a:spcBef>
                <a:spcPts val="0"/>
              </a:spcBef>
              <a:spcAft>
                <a:spcPts val="0"/>
              </a:spcAft>
              <a:buSzPts val="3600"/>
              <a:buNone/>
              <a:defRPr sz="3600"/>
            </a:lvl8pPr>
            <a:lvl9pPr algn="ctr" lvl="8" rtl="0">
              <a:spcBef>
                <a:spcPts val="0"/>
              </a:spcBef>
              <a:spcAft>
                <a:spcPts val="0"/>
              </a:spcAft>
              <a:buSzPts val="3600"/>
              <a:buNone/>
              <a:defRPr sz="3600"/>
            </a:lvl9pPr>
          </a:lstStyle>
          <a:p>
            <a:endParaRPr/>
          </a:p>
        </p:txBody>
      </p:sp>
      <p:sp>
        <p:nvSpPr>
          <p:cNvPr id="71" name="Google Shape;71;p9"/>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indent="0" lvl="0" marL="0" rtl="0">
              <a:spcBef>
                <a:spcPts val="0"/>
              </a:spcBef>
              <a:spcAft>
                <a:spcPts val="0"/>
              </a:spcAft>
              <a:buNone/>
            </a:pPr>
            <a:fld id="{00000000-1234-1234-1234-123412341234}" type="slidenum">
              <a:rPr altLang="en" lang="en"/>
              <a:t>‹#›</a:t>
            </a:fld>
            <a:endParaRPr dirty="0"/>
          </a:p>
        </p:txBody>
      </p:sp>
      <p:sp>
        <p:nvSpPr>
          <p:cNvPr id="72" name="Google Shape;72;p9"/>
          <p:cNvSpPr/>
          <p:nvPr/>
        </p:nvSpPr>
        <p:spPr>
          <a:xfrm>
            <a:off x="311700" y="3711225"/>
            <a:ext cx="1132800" cy="1050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solidFill>
                <a:srgbClr val="5C5F9C"/>
              </a:solidFill>
            </a:endParaRPr>
          </a:p>
        </p:txBody>
      </p:sp>
      <p:sp>
        <p:nvSpPr>
          <p:cNvPr id="73" name="Google Shape;73;p9"/>
          <p:cNvSpPr/>
          <p:nvPr/>
        </p:nvSpPr>
        <p:spPr>
          <a:xfrm>
            <a:off x="1444547" y="3711225"/>
            <a:ext cx="1874100" cy="1050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solidFill>
                <a:srgbClr val="AD2333"/>
              </a:solidFill>
            </a:endParaRPr>
          </a:p>
        </p:txBody>
      </p:sp>
      <p:sp>
        <p:nvSpPr>
          <p:cNvPr id="74" name="Google Shape;74;p9"/>
          <p:cNvSpPr txBox="1">
            <a:spLocks noGrp="1"/>
          </p:cNvSpPr>
          <p:nvPr>
            <p:ph idx="2" type="title"/>
          </p:nvPr>
        </p:nvSpPr>
        <p:spPr>
          <a:xfrm>
            <a:off x="311700" y="2869425"/>
            <a:ext cx="3006900" cy="841800"/>
          </a:xfrm>
          <a:prstGeom prst="rect">
            <a:avLst/>
          </a:prstGeom>
        </p:spPr>
        <p:txBody>
          <a:bodyPr anchor="b" anchorCtr="0" bIns="91425" lIns="91425" numCol="1" rIns="91425" spcFirstLastPara="1" tIns="91425" wrap="square">
            <a:noAutofit/>
          </a:bodyPr>
          <a:lstStyle>
            <a:lvl1pPr lvl="0" rtl="0">
              <a:spcBef>
                <a:spcPts val="0"/>
              </a:spcBef>
              <a:spcAft>
                <a:spcPts val="0"/>
              </a:spcAft>
              <a:buSzPts val="2800"/>
              <a:buNone/>
              <a:defRPr/>
            </a:lvl1pPr>
            <a:lvl2pPr algn="ctr" lvl="1" rtl="0">
              <a:spcBef>
                <a:spcPts val="0"/>
              </a:spcBef>
              <a:spcAft>
                <a:spcPts val="0"/>
              </a:spcAft>
              <a:buClr>
                <a:srgbClr val="8B4581"/>
              </a:buClr>
              <a:buSzPts val="3600"/>
              <a:buNone/>
              <a:defRPr sz="3600">
                <a:solidFill>
                  <a:srgbClr val="8B4581"/>
                </a:solidFill>
              </a:defRPr>
            </a:lvl2pPr>
            <a:lvl3pPr algn="ctr" lvl="2" rtl="0">
              <a:spcBef>
                <a:spcPts val="0"/>
              </a:spcBef>
              <a:spcAft>
                <a:spcPts val="0"/>
              </a:spcAft>
              <a:buClr>
                <a:srgbClr val="8B4581"/>
              </a:buClr>
              <a:buSzPts val="3600"/>
              <a:buNone/>
              <a:defRPr sz="3600">
                <a:solidFill>
                  <a:srgbClr val="8B4581"/>
                </a:solidFill>
              </a:defRPr>
            </a:lvl3pPr>
            <a:lvl4pPr algn="ctr" lvl="3" rtl="0">
              <a:spcBef>
                <a:spcPts val="0"/>
              </a:spcBef>
              <a:spcAft>
                <a:spcPts val="0"/>
              </a:spcAft>
              <a:buClr>
                <a:srgbClr val="8B4581"/>
              </a:buClr>
              <a:buSzPts val="3600"/>
              <a:buNone/>
              <a:defRPr sz="3600">
                <a:solidFill>
                  <a:srgbClr val="8B4581"/>
                </a:solidFill>
              </a:defRPr>
            </a:lvl4pPr>
            <a:lvl5pPr algn="ctr" lvl="4" rtl="0">
              <a:spcBef>
                <a:spcPts val="0"/>
              </a:spcBef>
              <a:spcAft>
                <a:spcPts val="0"/>
              </a:spcAft>
              <a:buClr>
                <a:srgbClr val="8B4581"/>
              </a:buClr>
              <a:buSzPts val="3600"/>
              <a:buNone/>
              <a:defRPr sz="3600">
                <a:solidFill>
                  <a:srgbClr val="8B4581"/>
                </a:solidFill>
              </a:defRPr>
            </a:lvl5pPr>
            <a:lvl6pPr algn="ctr" lvl="5" rtl="0">
              <a:spcBef>
                <a:spcPts val="0"/>
              </a:spcBef>
              <a:spcAft>
                <a:spcPts val="0"/>
              </a:spcAft>
              <a:buClr>
                <a:srgbClr val="8B4581"/>
              </a:buClr>
              <a:buSzPts val="3600"/>
              <a:buNone/>
              <a:defRPr sz="3600">
                <a:solidFill>
                  <a:srgbClr val="8B4581"/>
                </a:solidFill>
              </a:defRPr>
            </a:lvl6pPr>
            <a:lvl7pPr algn="ctr" lvl="6" rtl="0">
              <a:spcBef>
                <a:spcPts val="0"/>
              </a:spcBef>
              <a:spcAft>
                <a:spcPts val="0"/>
              </a:spcAft>
              <a:buClr>
                <a:srgbClr val="8B4581"/>
              </a:buClr>
              <a:buSzPts val="3600"/>
              <a:buNone/>
              <a:defRPr sz="3600">
                <a:solidFill>
                  <a:srgbClr val="8B4581"/>
                </a:solidFill>
              </a:defRPr>
            </a:lvl7pPr>
            <a:lvl8pPr algn="ctr" lvl="7" rtl="0">
              <a:spcBef>
                <a:spcPts val="0"/>
              </a:spcBef>
              <a:spcAft>
                <a:spcPts val="0"/>
              </a:spcAft>
              <a:buClr>
                <a:srgbClr val="8B4581"/>
              </a:buClr>
              <a:buSzPts val="3600"/>
              <a:buNone/>
              <a:defRPr sz="3600">
                <a:solidFill>
                  <a:srgbClr val="8B4581"/>
                </a:solidFill>
              </a:defRPr>
            </a:lvl8pPr>
            <a:lvl9pPr algn="ctr" lvl="8" rtl="0">
              <a:spcBef>
                <a:spcPts val="0"/>
              </a:spcBef>
              <a:spcAft>
                <a:spcPts val="0"/>
              </a:spcAft>
              <a:buClr>
                <a:srgbClr val="8B4581"/>
              </a:buClr>
              <a:buSzPts val="3600"/>
              <a:buNone/>
              <a:defRPr sz="3600">
                <a:solidFill>
                  <a:srgbClr val="8B4581"/>
                </a:solidFill>
              </a:defRPr>
            </a:lvl9pPr>
          </a:lstStyle>
          <a:p>
            <a:endParaRPr/>
          </a:p>
        </p:txBody>
      </p:sp>
      <p:sp>
        <p:nvSpPr>
          <p:cNvPr id="75" name="Google Shape;75;p9"/>
          <p:cNvSpPr/>
          <p:nvPr/>
        </p:nvSpPr>
        <p:spPr>
          <a:xfrm>
            <a:off x="610050" y="211425"/>
            <a:ext cx="2410200" cy="2410200"/>
          </a:xfrm>
          <a:prstGeom prst="ellipse">
            <a:avLst/>
          </a:prstGeom>
          <a:solidFill>
            <a:schemeClr val="lt2"/>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76" name="Google Shape;76;p9"/>
          <p:cNvSpPr txBox="1">
            <a:spLocks noGrp="1"/>
          </p:cNvSpPr>
          <p:nvPr>
            <p:ph idx="3" type="title"/>
          </p:nvPr>
        </p:nvSpPr>
        <p:spPr>
          <a:xfrm>
            <a:off x="4218475" y="3816225"/>
            <a:ext cx="3006900" cy="841800"/>
          </a:xfrm>
          <a:prstGeom prst="rect">
            <a:avLst/>
          </a:prstGeom>
        </p:spPr>
        <p:txBody>
          <a:bodyPr anchor="t" anchorCtr="0" bIns="91425" lIns="91425" numCol="1" rIns="91425" spcFirstLastPara="1" tIns="91425" wrap="square">
            <a:noAutofit/>
          </a:bodyPr>
          <a:lstStyle>
            <a:lvl1pPr lvl="0" rtl="0">
              <a:spcBef>
                <a:spcPts val="0"/>
              </a:spcBef>
              <a:spcAft>
                <a:spcPts val="0"/>
              </a:spcAft>
              <a:buClr>
                <a:schemeClr val="dk2"/>
              </a:buClr>
              <a:buSzPts val="2400"/>
              <a:buNone/>
              <a:defRPr sz="2400">
                <a:solidFill>
                  <a:schemeClr val="dk2"/>
                </a:solidFill>
              </a:defRPr>
            </a:lvl1pPr>
            <a:lvl2pPr algn="ctr" lvl="1" rtl="0">
              <a:spcBef>
                <a:spcPts val="0"/>
              </a:spcBef>
              <a:spcAft>
                <a:spcPts val="0"/>
              </a:spcAft>
              <a:buSzPts val="3600"/>
              <a:buNone/>
              <a:defRPr sz="3600"/>
            </a:lvl2pPr>
            <a:lvl3pPr algn="ctr" lvl="2" rtl="0">
              <a:spcBef>
                <a:spcPts val="0"/>
              </a:spcBef>
              <a:spcAft>
                <a:spcPts val="0"/>
              </a:spcAft>
              <a:buSzPts val="3600"/>
              <a:buNone/>
              <a:defRPr sz="3600"/>
            </a:lvl3pPr>
            <a:lvl4pPr algn="ctr" lvl="3" rtl="0">
              <a:spcBef>
                <a:spcPts val="0"/>
              </a:spcBef>
              <a:spcAft>
                <a:spcPts val="0"/>
              </a:spcAft>
              <a:buSzPts val="3600"/>
              <a:buNone/>
              <a:defRPr sz="3600"/>
            </a:lvl4pPr>
            <a:lvl5pPr algn="ctr" lvl="4" rtl="0">
              <a:spcBef>
                <a:spcPts val="0"/>
              </a:spcBef>
              <a:spcAft>
                <a:spcPts val="0"/>
              </a:spcAft>
              <a:buSzPts val="3600"/>
              <a:buNone/>
              <a:defRPr sz="3600"/>
            </a:lvl5pPr>
            <a:lvl6pPr algn="ctr" lvl="5" rtl="0">
              <a:spcBef>
                <a:spcPts val="0"/>
              </a:spcBef>
              <a:spcAft>
                <a:spcPts val="0"/>
              </a:spcAft>
              <a:buSzPts val="3600"/>
              <a:buNone/>
              <a:defRPr sz="3600"/>
            </a:lvl6pPr>
            <a:lvl7pPr algn="ctr" lvl="6" rtl="0">
              <a:spcBef>
                <a:spcPts val="0"/>
              </a:spcBef>
              <a:spcAft>
                <a:spcPts val="0"/>
              </a:spcAft>
              <a:buSzPts val="3600"/>
              <a:buNone/>
              <a:defRPr sz="3600"/>
            </a:lvl7pPr>
            <a:lvl8pPr algn="ctr" lvl="7" rtl="0">
              <a:spcBef>
                <a:spcPts val="0"/>
              </a:spcBef>
              <a:spcAft>
                <a:spcPts val="0"/>
              </a:spcAft>
              <a:buSzPts val="3600"/>
              <a:buNone/>
              <a:defRPr sz="3600"/>
            </a:lvl8pPr>
            <a:lvl9pPr algn="ctr" lvl="8" rtl="0">
              <a:spcBef>
                <a:spcPts val="0"/>
              </a:spcBef>
              <a:spcAft>
                <a:spcPts val="0"/>
              </a:spcAft>
              <a:buSzPts val="3600"/>
              <a:buNone/>
              <a:defRPr sz="3600"/>
            </a:lvl9pPr>
          </a:lstStyle>
          <a:p>
            <a:endParaRPr/>
          </a:p>
        </p:txBody>
      </p:sp>
      <p:sp>
        <p:nvSpPr>
          <p:cNvPr id="77" name="Google Shape;77;p9"/>
          <p:cNvSpPr/>
          <p:nvPr/>
        </p:nvSpPr>
        <p:spPr>
          <a:xfrm>
            <a:off x="4218475" y="3711225"/>
            <a:ext cx="1132800" cy="1050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solidFill>
                <a:srgbClr val="5C5F9C"/>
              </a:solidFill>
            </a:endParaRPr>
          </a:p>
        </p:txBody>
      </p:sp>
      <p:sp>
        <p:nvSpPr>
          <p:cNvPr id="78" name="Google Shape;78;p9"/>
          <p:cNvSpPr/>
          <p:nvPr/>
        </p:nvSpPr>
        <p:spPr>
          <a:xfrm>
            <a:off x="5351322" y="3711225"/>
            <a:ext cx="1874100" cy="1050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solidFill>
                <a:srgbClr val="AD2333"/>
              </a:solidFill>
            </a:endParaRPr>
          </a:p>
        </p:txBody>
      </p:sp>
      <p:sp>
        <p:nvSpPr>
          <p:cNvPr id="79" name="Google Shape;79;p9"/>
          <p:cNvSpPr txBox="1">
            <a:spLocks noGrp="1"/>
          </p:cNvSpPr>
          <p:nvPr>
            <p:ph idx="4" type="title"/>
          </p:nvPr>
        </p:nvSpPr>
        <p:spPr>
          <a:xfrm>
            <a:off x="4218475" y="2869425"/>
            <a:ext cx="3006900" cy="841800"/>
          </a:xfrm>
          <a:prstGeom prst="rect">
            <a:avLst/>
          </a:prstGeom>
        </p:spPr>
        <p:txBody>
          <a:bodyPr anchor="b" anchorCtr="0" bIns="91425" lIns="91425" numCol="1" rIns="91425" spcFirstLastPara="1" tIns="91425" wrap="square">
            <a:noAutofit/>
          </a:bodyPr>
          <a:lstStyle>
            <a:lvl1pPr lvl="0" rtl="0">
              <a:spcBef>
                <a:spcPts val="0"/>
              </a:spcBef>
              <a:spcAft>
                <a:spcPts val="0"/>
              </a:spcAft>
              <a:buSzPts val="2800"/>
              <a:buNone/>
              <a:defRPr/>
            </a:lvl1pPr>
            <a:lvl2pPr algn="ctr" lvl="1" rtl="0">
              <a:spcBef>
                <a:spcPts val="0"/>
              </a:spcBef>
              <a:spcAft>
                <a:spcPts val="0"/>
              </a:spcAft>
              <a:buClr>
                <a:srgbClr val="8B4581"/>
              </a:buClr>
              <a:buSzPts val="3600"/>
              <a:buNone/>
              <a:defRPr sz="3600">
                <a:solidFill>
                  <a:srgbClr val="8B4581"/>
                </a:solidFill>
              </a:defRPr>
            </a:lvl2pPr>
            <a:lvl3pPr algn="ctr" lvl="2" rtl="0">
              <a:spcBef>
                <a:spcPts val="0"/>
              </a:spcBef>
              <a:spcAft>
                <a:spcPts val="0"/>
              </a:spcAft>
              <a:buClr>
                <a:srgbClr val="8B4581"/>
              </a:buClr>
              <a:buSzPts val="3600"/>
              <a:buNone/>
              <a:defRPr sz="3600">
                <a:solidFill>
                  <a:srgbClr val="8B4581"/>
                </a:solidFill>
              </a:defRPr>
            </a:lvl3pPr>
            <a:lvl4pPr algn="ctr" lvl="3" rtl="0">
              <a:spcBef>
                <a:spcPts val="0"/>
              </a:spcBef>
              <a:spcAft>
                <a:spcPts val="0"/>
              </a:spcAft>
              <a:buClr>
                <a:srgbClr val="8B4581"/>
              </a:buClr>
              <a:buSzPts val="3600"/>
              <a:buNone/>
              <a:defRPr sz="3600">
                <a:solidFill>
                  <a:srgbClr val="8B4581"/>
                </a:solidFill>
              </a:defRPr>
            </a:lvl4pPr>
            <a:lvl5pPr algn="ctr" lvl="4" rtl="0">
              <a:spcBef>
                <a:spcPts val="0"/>
              </a:spcBef>
              <a:spcAft>
                <a:spcPts val="0"/>
              </a:spcAft>
              <a:buClr>
                <a:srgbClr val="8B4581"/>
              </a:buClr>
              <a:buSzPts val="3600"/>
              <a:buNone/>
              <a:defRPr sz="3600">
                <a:solidFill>
                  <a:srgbClr val="8B4581"/>
                </a:solidFill>
              </a:defRPr>
            </a:lvl5pPr>
            <a:lvl6pPr algn="ctr" lvl="5" rtl="0">
              <a:spcBef>
                <a:spcPts val="0"/>
              </a:spcBef>
              <a:spcAft>
                <a:spcPts val="0"/>
              </a:spcAft>
              <a:buClr>
                <a:srgbClr val="8B4581"/>
              </a:buClr>
              <a:buSzPts val="3600"/>
              <a:buNone/>
              <a:defRPr sz="3600">
                <a:solidFill>
                  <a:srgbClr val="8B4581"/>
                </a:solidFill>
              </a:defRPr>
            </a:lvl6pPr>
            <a:lvl7pPr algn="ctr" lvl="6" rtl="0">
              <a:spcBef>
                <a:spcPts val="0"/>
              </a:spcBef>
              <a:spcAft>
                <a:spcPts val="0"/>
              </a:spcAft>
              <a:buClr>
                <a:srgbClr val="8B4581"/>
              </a:buClr>
              <a:buSzPts val="3600"/>
              <a:buNone/>
              <a:defRPr sz="3600">
                <a:solidFill>
                  <a:srgbClr val="8B4581"/>
                </a:solidFill>
              </a:defRPr>
            </a:lvl7pPr>
            <a:lvl8pPr algn="ctr" lvl="7" rtl="0">
              <a:spcBef>
                <a:spcPts val="0"/>
              </a:spcBef>
              <a:spcAft>
                <a:spcPts val="0"/>
              </a:spcAft>
              <a:buClr>
                <a:srgbClr val="8B4581"/>
              </a:buClr>
              <a:buSzPts val="3600"/>
              <a:buNone/>
              <a:defRPr sz="3600">
                <a:solidFill>
                  <a:srgbClr val="8B4581"/>
                </a:solidFill>
              </a:defRPr>
            </a:lvl8pPr>
            <a:lvl9pPr algn="ctr" lvl="8" rtl="0">
              <a:spcBef>
                <a:spcPts val="0"/>
              </a:spcBef>
              <a:spcAft>
                <a:spcPts val="0"/>
              </a:spcAft>
              <a:buClr>
                <a:srgbClr val="8B4581"/>
              </a:buClr>
              <a:buSzPts val="3600"/>
              <a:buNone/>
              <a:defRPr sz="3600">
                <a:solidFill>
                  <a:srgbClr val="8B4581"/>
                </a:solidFill>
              </a:defRPr>
            </a:lvl9pPr>
          </a:lstStyle>
          <a:p>
            <a:endParaRPr/>
          </a:p>
        </p:txBody>
      </p:sp>
      <p:sp>
        <p:nvSpPr>
          <p:cNvPr id="80" name="Google Shape;80;p9"/>
          <p:cNvSpPr/>
          <p:nvPr/>
        </p:nvSpPr>
        <p:spPr>
          <a:xfrm>
            <a:off x="4516825" y="211425"/>
            <a:ext cx="2410200" cy="2410200"/>
          </a:xfrm>
          <a:prstGeom prst="ellipse">
            <a:avLst/>
          </a:prstGeom>
          <a:solidFill>
            <a:schemeClr val="lt2"/>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3" name="Google Shape;83;p10"/>
          <p:cNvSpPr txBox="1">
            <a:spLocks noGrp="1"/>
          </p:cNvSpPr>
          <p:nvPr>
            <p:ph idx="1" type="body"/>
          </p:nvPr>
        </p:nvSpPr>
        <p:spPr>
          <a:xfrm>
            <a:off x="311700" y="1152475"/>
            <a:ext cx="8520600" cy="3416400"/>
          </a:xfrm>
          <a:prstGeom prst="rect">
            <a:avLst/>
          </a:prstGeom>
        </p:spPr>
        <p:txBody>
          <a:bodyPr anchor="t" anchorCtr="0" bIns="91425" lIns="91425" numCol="1" rIns="91425" spcFirstLastPara="1" tIns="91425" wrap="square">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a:endParaRPr/>
          </a:p>
        </p:txBody>
      </p:sp>
      <p:sp>
        <p:nvSpPr>
          <p:cNvPr id="84" name="Google Shape;84;p10"/>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algn="r" indent="0" lvl="0" marL="0" rtl="0">
              <a:spcBef>
                <a:spcPts val="0"/>
              </a:spcBef>
              <a:spcAft>
                <a:spcPts val="0"/>
              </a:spcAft>
              <a:buNone/>
            </a:pPr>
            <a:fld id="{00000000-1234-1234-1234-123412341234}" type="slidenum">
              <a:rPr altLang="en" lang="en"/>
              <a:t>‹#›</a:t>
            </a:fld>
            <a:endParaRPr dirty="0"/>
          </a:p>
        </p:txBody>
      </p:sp>
      <p:sp>
        <p:nvSpPr>
          <p:cNvPr id="85" name="Google Shape;85;p10"/>
          <p:cNvSpPr/>
          <p:nvPr/>
        </p:nvSpPr>
        <p:spPr>
          <a:xfrm>
            <a:off x="311700" y="1017725"/>
            <a:ext cx="1132800" cy="1050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86" name="Google Shape;86;p10"/>
          <p:cNvSpPr/>
          <p:nvPr/>
        </p:nvSpPr>
        <p:spPr>
          <a:xfrm>
            <a:off x="1444544" y="1017725"/>
            <a:ext cx="3635100" cy="1050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6" Target="../slideLayouts/slideLayout14.xml" Type="http://schemas.openxmlformats.org/officeDocument/2006/relationships/slideLayout"/><Relationship Id="rId15" Target="../slideLayouts/slideLayout13.xml" Type="http://schemas.openxmlformats.org/officeDocument/2006/relationships/slideLayout"/><Relationship Id="rId14" Target="../slideLayouts/slideLayout12.xml" Type="http://schemas.openxmlformats.org/officeDocument/2006/relationships/slideLayout"/><Relationship Id="rId13" Target="../slideLayouts/slideLayout11.xml" Type="http://schemas.openxmlformats.org/officeDocument/2006/relationships/slideLayout"/><Relationship Id="rId12" Target="../slideLayouts/slideLayout10.xml" Type="http://schemas.openxmlformats.org/officeDocument/2006/relationships/slideLayout"/><Relationship Id="rId11" Target="../slideLayouts/slideLayout9.xml" Type="http://schemas.openxmlformats.org/officeDocument/2006/relationships/slideLayout"/><Relationship Id="rId9" Target="../slideLayouts/slideLayout7.xml" Type="http://schemas.openxmlformats.org/officeDocument/2006/relationships/slideLayout"/><Relationship Id="rId10" Target="../slideLayouts/slideLayout8.xml" Type="http://schemas.openxmlformats.org/officeDocument/2006/relationships/slideLayout"/><Relationship Id="rId8" Target="../slideLayouts/slideLayout6.xml" Type="http://schemas.openxmlformats.org/officeDocument/2006/relationships/slideLayout"/><Relationship Id="rId7" Target="../slideLayouts/slideLayout5.xml" Type="http://schemas.openxmlformats.org/officeDocument/2006/relationships/slideLayout"/><Relationship Id="rId6" Target="../slideLayouts/slideLayout4.xml" Type="http://schemas.openxmlformats.org/officeDocument/2006/relationships/slideLayout"/><Relationship Id="rId5" Target="../slideLayouts/slideLayout3.xml" Type="http://schemas.openxmlformats.org/officeDocument/2006/relationships/slideLayout"/><Relationship Id="rId4" Target="../slideLayouts/slideLayout2.xml" Type="http://schemas.openxmlformats.org/officeDocument/2006/relationships/slideLayout"/><Relationship Id="rId3" Target="../slideLayouts/slideLayout1.xml" Type="http://schemas.openxmlformats.org/officeDocument/2006/relationships/slideLayout"/><Relationship Id="rId2" Target="../media/image1.png" Type="http://schemas.openxmlformats.org/officeDocument/2006/relationships/image"/><Relationship Id="rId1"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BF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anchor="t" anchorCtr="0" bIns="91425" lIns="91425" numCol="1" rIns="91425" spcFirstLastPara="1" tIns="91425" wrap="square">
            <a:noAutofit/>
          </a:bodyPr>
          <a:lstStyle>
            <a:lvl1pPr lvl="0">
              <a:spcBef>
                <a:spcPts val="0"/>
              </a:spcBef>
              <a:spcAft>
                <a:spcPts val="0"/>
              </a:spcAft>
              <a:buClr>
                <a:srgbClr val="002665"/>
              </a:buClr>
              <a:buSzPts val="2800"/>
              <a:buFont typeface="Public Sans"/>
              <a:buNone/>
              <a:defRPr b="1" sz="2800">
                <a:solidFill>
                  <a:srgbClr val="002665"/>
                </a:solidFill>
                <a:latin typeface="Public Sans"/>
                <a:ea typeface="Public Sans"/>
                <a:cs typeface="Public Sans"/>
                <a:sym typeface="Public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p:nvPr/>
        </p:nvSpPr>
        <p:spPr>
          <a:xfrm>
            <a:off x="0" y="4910725"/>
            <a:ext cx="1132800" cy="232800"/>
          </a:xfrm>
          <a:prstGeom prst="rect">
            <a:avLst/>
          </a:prstGeom>
          <a:solidFill>
            <a:srgbClr val="00266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8" name="Google Shape;8;p1"/>
          <p:cNvSpPr/>
          <p:nvPr/>
        </p:nvSpPr>
        <p:spPr>
          <a:xfrm>
            <a:off x="1132854" y="4910725"/>
            <a:ext cx="8011200" cy="232800"/>
          </a:xfrm>
          <a:prstGeom prst="rect">
            <a:avLst/>
          </a:prstGeom>
          <a:solidFill>
            <a:srgbClr val="AD233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9" name="Google Shape;9;p1"/>
          <p:cNvSpPr txBox="1">
            <a:spLocks noGrp="1"/>
          </p:cNvSpPr>
          <p:nvPr>
            <p:ph idx="12" type="sldNum"/>
          </p:nvPr>
        </p:nvSpPr>
        <p:spPr>
          <a:xfrm>
            <a:off x="8595308" y="4830317"/>
            <a:ext cx="548700" cy="393600"/>
          </a:xfrm>
          <a:prstGeom prst="rect">
            <a:avLst/>
          </a:prstGeom>
          <a:noFill/>
          <a:ln>
            <a:noFill/>
          </a:ln>
        </p:spPr>
        <p:txBody>
          <a:bodyPr anchor="ctr" anchorCtr="0" bIns="91425" lIns="91425" numCol="1" rIns="91425" spcFirstLastPara="1" tIns="91425" wrap="square">
            <a:noAutofit/>
          </a:bodyPr>
          <a:lstStyle>
            <a:lvl1pPr algn="r" lvl="0">
              <a:buNone/>
              <a:defRPr sz="1000">
                <a:solidFill>
                  <a:schemeClr val="lt1"/>
                </a:solidFill>
              </a:defRPr>
            </a:lvl1pPr>
            <a:lvl2pPr algn="r" lvl="1">
              <a:buNone/>
              <a:defRPr sz="1000">
                <a:solidFill>
                  <a:schemeClr val="lt1"/>
                </a:solidFill>
              </a:defRPr>
            </a:lvl2pPr>
            <a:lvl3pPr algn="r" lvl="2">
              <a:buNone/>
              <a:defRPr sz="1000">
                <a:solidFill>
                  <a:schemeClr val="lt1"/>
                </a:solidFill>
              </a:defRPr>
            </a:lvl3pPr>
            <a:lvl4pPr algn="r" lvl="3">
              <a:buNone/>
              <a:defRPr sz="1000">
                <a:solidFill>
                  <a:schemeClr val="lt1"/>
                </a:solidFill>
              </a:defRPr>
            </a:lvl4pPr>
            <a:lvl5pPr algn="r" lvl="4">
              <a:buNone/>
              <a:defRPr sz="1000">
                <a:solidFill>
                  <a:schemeClr val="lt1"/>
                </a:solidFill>
              </a:defRPr>
            </a:lvl5pPr>
            <a:lvl6pPr algn="r" lvl="5">
              <a:buNone/>
              <a:defRPr sz="1000">
                <a:solidFill>
                  <a:schemeClr val="lt1"/>
                </a:solidFill>
              </a:defRPr>
            </a:lvl6pPr>
            <a:lvl7pPr algn="r" lvl="6">
              <a:buNone/>
              <a:defRPr sz="1000">
                <a:solidFill>
                  <a:schemeClr val="lt1"/>
                </a:solidFill>
              </a:defRPr>
            </a:lvl7pPr>
            <a:lvl8pPr algn="r" lvl="7">
              <a:buNone/>
              <a:defRPr sz="1000">
                <a:solidFill>
                  <a:schemeClr val="lt1"/>
                </a:solidFill>
              </a:defRPr>
            </a:lvl8pPr>
            <a:lvl9pPr algn="r" lvl="8">
              <a:buNone/>
              <a:defRPr sz="1000">
                <a:solidFill>
                  <a:schemeClr val="lt1"/>
                </a:solidFill>
              </a:defRPr>
            </a:lvl9pPr>
          </a:lstStyle>
          <a:p>
            <a:pPr algn="r" indent="0" lvl="0" marL="0" rtl="0">
              <a:spcBef>
                <a:spcPts val="0"/>
              </a:spcBef>
              <a:spcAft>
                <a:spcPts val="0"/>
              </a:spcAft>
              <a:buNone/>
            </a:pPr>
            <a:fld id="{00000000-1234-1234-1234-123412341234}" type="slidenum">
              <a:rPr altLang="en" lang="en"/>
              <a:t>‹#›</a:t>
            </a:fld>
            <a:endParaRPr dirty="0"/>
          </a:p>
        </p:txBody>
      </p:sp>
      <p:sp>
        <p:nvSpPr>
          <p:cNvPr id="10" name="Google Shape;10;p1"/>
          <p:cNvSpPr txBox="1">
            <a:spLocks noGrp="1"/>
          </p:cNvSpPr>
          <p:nvPr>
            <p:ph idx="1" type="body"/>
          </p:nvPr>
        </p:nvSpPr>
        <p:spPr>
          <a:xfrm>
            <a:off x="311700" y="1152475"/>
            <a:ext cx="8520600" cy="3416400"/>
          </a:xfrm>
          <a:prstGeom prst="rect">
            <a:avLst/>
          </a:prstGeom>
          <a:noFill/>
          <a:ln>
            <a:noFill/>
          </a:ln>
        </p:spPr>
        <p:txBody>
          <a:bodyPr anchor="t" anchorCtr="0" bIns="91425" lIns="91425" numCol="1" rIns="91425" spcFirstLastPara="1" tIns="91425" wrap="square">
            <a:noAutofit/>
          </a:bodyPr>
          <a:lstStyle>
            <a:lvl1pPr indent="-342900" lvl="0" marL="457200">
              <a:lnSpc>
                <a:spcPct val="115000"/>
              </a:lnSpc>
              <a:spcBef>
                <a:spcPts val="0"/>
              </a:spcBef>
              <a:spcAft>
                <a:spcPts val="0"/>
              </a:spcAft>
              <a:buClr>
                <a:schemeClr val="dk2"/>
              </a:buClr>
              <a:buSzPts val="1800"/>
              <a:buFont typeface="Public Sans"/>
              <a:buChar char="●"/>
              <a:defRPr sz="1800">
                <a:solidFill>
                  <a:schemeClr val="dk2"/>
                </a:solidFill>
                <a:latin typeface="Public Sans"/>
                <a:ea typeface="Public Sans"/>
                <a:cs typeface="Public Sans"/>
                <a:sym typeface="Public Sans"/>
              </a:defRPr>
            </a:lvl1pPr>
            <a:lvl2pPr indent="-317500" lvl="1" marL="914400">
              <a:lnSpc>
                <a:spcPct val="115000"/>
              </a:lnSpc>
              <a:spcBef>
                <a:spcPts val="160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2pPr>
            <a:lvl3pPr indent="-317500" lvl="2" marL="1371600">
              <a:lnSpc>
                <a:spcPct val="115000"/>
              </a:lnSpc>
              <a:spcBef>
                <a:spcPts val="160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3pPr>
            <a:lvl4pPr indent="-317500" lvl="3" marL="1828800">
              <a:lnSpc>
                <a:spcPct val="115000"/>
              </a:lnSpc>
              <a:spcBef>
                <a:spcPts val="160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4pPr>
            <a:lvl5pPr indent="-317500" lvl="4" marL="2286000">
              <a:lnSpc>
                <a:spcPct val="115000"/>
              </a:lnSpc>
              <a:spcBef>
                <a:spcPts val="160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5pPr>
            <a:lvl6pPr indent="-317500" lvl="5" marL="2743200">
              <a:lnSpc>
                <a:spcPct val="115000"/>
              </a:lnSpc>
              <a:spcBef>
                <a:spcPts val="160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6pPr>
            <a:lvl7pPr indent="-317500" lvl="6" marL="3200400">
              <a:lnSpc>
                <a:spcPct val="115000"/>
              </a:lnSpc>
              <a:spcBef>
                <a:spcPts val="160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7pPr>
            <a:lvl8pPr indent="-317500" lvl="7" marL="3657600">
              <a:lnSpc>
                <a:spcPct val="115000"/>
              </a:lnSpc>
              <a:spcBef>
                <a:spcPts val="160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8pPr>
            <a:lvl9pPr indent="-317500" lvl="8" marL="4114800">
              <a:lnSpc>
                <a:spcPct val="115000"/>
              </a:lnSpc>
              <a:spcBef>
                <a:spcPts val="1600"/>
              </a:spcBef>
              <a:spcAft>
                <a:spcPts val="1600"/>
              </a:spcAft>
              <a:buClr>
                <a:schemeClr val="dk2"/>
              </a:buClr>
              <a:buSzPts val="1400"/>
              <a:buFont typeface="Public Sans"/>
              <a:buChar char="■"/>
              <a:defRPr>
                <a:solidFill>
                  <a:schemeClr val="dk2"/>
                </a:solidFill>
                <a:latin typeface="Public Sans"/>
                <a:ea typeface="Public Sans"/>
                <a:cs typeface="Public Sans"/>
                <a:sym typeface="Public Sans"/>
              </a:defRPr>
            </a:lvl9pPr>
          </a:lstStyle>
          <a:p>
            <a:endParaRPr/>
          </a:p>
        </p:txBody>
      </p:sp>
      <p:pic>
        <p:nvPicPr>
          <p:cNvPr descr="Blue, red, and gray themed FAST 2025 program visual identifier. Includes blue spiked circle with blue and red star." id="11" name="Google Shape;11;p1" title="FAST 2025 visual identifier"/>
          <p:cNvPicPr preferRelativeResize="0"/>
          <p:nvPr/>
        </p:nvPicPr>
        <p:blipFill>
          <a:blip r:embed="rId2">
            <a:alphaModFix/>
          </a:blip>
          <a:stretch>
            <a:fillRect/>
          </a:stretch>
        </p:blipFill>
        <p:spPr>
          <a:xfrm>
            <a:off x="8011200" y="3652075"/>
            <a:ext cx="1234439" cy="1371602"/>
          </a:xfrm>
          <a:prstGeom prst="rect">
            <a:avLst/>
          </a:prstGeom>
          <a:noFill/>
          <a:ln>
            <a:noFill/>
          </a:ln>
        </p:spPr>
      </p:pic>
    </p:spTree>
  </p:cSld>
  <p:clrMap accent1="accent1" accent2="accent2" accent3="accent3" accent4="accent4" accent5="accent5" accent6="accent6" bg1="lt1" bg2="dk2" folHlink="folHlink" hlink="hlink" tx1="dk1" tx2="lt2"/>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hf dt="0" ftr="0" hdr="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2" Target="../notesSlides/notesSlide10.xml" Type="http://schemas.openxmlformats.org/officeDocument/2006/relationships/notesSlide"/><Relationship Id="rId1" Target="../slideLayouts/slideLayout9.xml" Type="http://schemas.openxmlformats.org/officeDocument/2006/relationships/slideLayout"/></Relationships>
</file>

<file path=ppt/slides/_rels/slide11.xml.rels><?xml version="1.0" encoding="UTF-8" standalone="yes"?><Relationships xmlns="http://schemas.openxmlformats.org/package/2006/relationships"><Relationship Id="rId2" Target="../notesSlides/notesSlide11.xml" Type="http://schemas.openxmlformats.org/officeDocument/2006/relationships/notesSlide"/><Relationship Id="rId1" Target="../slideLayouts/slideLayout9.xml" Type="http://schemas.openxmlformats.org/officeDocument/2006/relationships/slideLayout"/></Relationships>
</file>

<file path=ppt/slides/_rels/slide12.xml.rels><?xml version="1.0" encoding="UTF-8" standalone="yes"?><Relationships xmlns="http://schemas.openxmlformats.org/package/2006/relationships"><Relationship Id="rId8" Target="https://www.gsaelibrary.gsa.gov/ElibMain/home.dohttp:/www.gsaelibrary.%20gsa.gov/ElibMain/searchResults.do?searchText=Information+Technology+-+it+training&amp;searchType=allWords&amp;x=0&amp;y=0" TargetMode="External" Type="http://schemas.openxmlformats.org/officeDocument/2006/relationships/hyperlink"/><Relationship Id="rId7" Target="https://www.gsaelibrary.gsa.gov/ElibMain/home.dohttp:/www.gsaelibrary.%20gsa.gov/ElibMain/searchResults.do?searchText=Information+Technology+-+it+solutions&amp;searchType=allWords&amp;x=0&amp;y=0" TargetMode="External" Type="http://schemas.openxmlformats.org/officeDocument/2006/relationships/hyperlink"/><Relationship Id="rId6" Target="https://www.gsaelibrary.gsa.gov/ElibMain/home.dohttp:/www.gsaelibrary.%20gsa.gov/ElibMain/searchResults.do?searchText=Information+Technology+-+IT+Software&amp;searchType=allWords&amp;x=0&amp;y=0" TargetMode="External" Type="http://schemas.openxmlformats.org/officeDocument/2006/relationships/hyperlink"/><Relationship Id="rId5" Target="https://www.gsaelibrary.gsa.gov/ElibMain/home.dohttp:/www.gsaelibrary.%20gsa.gov/ElibMain/searchResults.do?searchText=Information+Technology+-+it+services&amp;searchType=allWords&amp;x=0&amp;y=0" TargetMode="External" Type="http://schemas.openxmlformats.org/officeDocument/2006/relationships/hyperlink"/><Relationship Id="rId4" Target="https://www.gsaelibrary.gsa.gov/ElibMain/searchResults.do?searchText=Information+Technology+-+IT+hardware+&amp;searchType=allWords&amp;x=0&amp;y=0" TargetMode="External" Type="http://schemas.openxmlformats.org/officeDocument/2006/relationships/hyperlink"/><Relationship Id="rId3" Target="https://www.gsaelibrary.gsa.gov/ElibMain/home.dohttp:/www.gsaelibrary.%20gsa.gov/ElibMain/searchResults.do?searchText=Information+Technology+-+electronic+commerce&amp;searchType=allWords&amp;x=0&amp;y=0" TargetMode="External" Type="http://schemas.openxmlformats.org/officeDocument/2006/relationships/hyperlink"/><Relationship Id="rId2" Target="../notesSlides/notesSlide12.xml" Type="http://schemas.openxmlformats.org/officeDocument/2006/relationships/notesSlide"/><Relationship Id="rId1" Target="../slideLayouts/slideLayout9.xml" Type="http://schemas.openxmlformats.org/officeDocument/2006/relationships/slideLayout"/></Relationships>
</file>

<file path=ppt/slides/_rels/slide13.xml.rels><?xml version="1.0" encoding="UTF-8" standalone="yes"?><Relationships xmlns="http://schemas.openxmlformats.org/package/2006/relationships"><Relationship Id="rId6" Target="https://www.acquisition.gov/far/8.405-2#FAR_8_405_2__d473e135" TargetMode="External" Type="http://schemas.openxmlformats.org/officeDocument/2006/relationships/hyperlink"/><Relationship Id="rId5" Target="http://gsaelibrary.gsa.gov/" TargetMode="External" Type="http://schemas.openxmlformats.org/officeDocument/2006/relationships/hyperlink"/><Relationship Id="rId4" Target="https://buy.gsa.gov/" TargetMode="External" Type="http://schemas.openxmlformats.org/officeDocument/2006/relationships/hyperlink"/><Relationship Id="rId3" Target="http://www.gsaadvantage.gov/" TargetMode="External" Type="http://schemas.openxmlformats.org/officeDocument/2006/relationships/hyperlink"/><Relationship Id="rId2" Target="../notesSlides/notesSlide13.xml" Type="http://schemas.openxmlformats.org/officeDocument/2006/relationships/notesSlide"/><Relationship Id="rId1" Target="../slideLayouts/slideLayout9.xml" Type="http://schemas.openxmlformats.org/officeDocument/2006/relationships/slideLayout"/></Relationships>
</file>

<file path=ppt/slides/_rels/slide14.xml.rels><?xml version="1.0" encoding="UTF-8" standalone="yes"?><Relationships xmlns="http://schemas.openxmlformats.org/package/2006/relationships"><Relationship Id="rId2" Target="../notesSlides/notesSlide14.xml" Type="http://schemas.openxmlformats.org/officeDocument/2006/relationships/notesSlide"/><Relationship Id="rId1" Target="../slideLayouts/slideLayout3.xml" Type="http://schemas.openxmlformats.org/officeDocument/2006/relationships/slideLayout"/></Relationships>
</file>

<file path=ppt/slides/_rels/slide15.xml.rels><?xml version="1.0" encoding="UTF-8" standalone="yes"?><Relationships xmlns="http://schemas.openxmlformats.org/package/2006/relationships"><Relationship Id="rId2" Target="../notesSlides/notesSlide15.xml" Type="http://schemas.openxmlformats.org/officeDocument/2006/relationships/notesSlide"/><Relationship Id="rId1" Target="../slideLayouts/slideLayout9.xml" Type="http://schemas.openxmlformats.org/officeDocument/2006/relationships/slideLayout"/></Relationships>
</file>

<file path=ppt/slides/_rels/slide16.xml.rels><?xml version="1.0" encoding="UTF-8" standalone="yes"?><Relationships xmlns="http://schemas.openxmlformats.org/package/2006/relationships"><Relationship Id="rId2" Target="../notesSlides/notesSlide16.xml" Type="http://schemas.openxmlformats.org/officeDocument/2006/relationships/notesSlide"/><Relationship Id="rId1" Target="../slideLayouts/slideLayout9.xml" Type="http://schemas.openxmlformats.org/officeDocument/2006/relationships/slideLayout"/></Relationships>
</file>

<file path=ppt/slides/_rels/slide17.xml.rels><?xml version="1.0" encoding="UTF-8" standalone="yes"?><Relationships xmlns="http://schemas.openxmlformats.org/package/2006/relationships"><Relationship Id="rId4" Target="http://www.gsa.gov/SCRIPTS" TargetMode="External" Type="http://schemas.openxmlformats.org/officeDocument/2006/relationships/hyperlink"/><Relationship Id="rId3" Target="http://www.gsa.gov/SCRIPTS" TargetMode="External" Type="http://schemas.openxmlformats.org/officeDocument/2006/relationships/hyperlink"/><Relationship Id="rId2" Target="../notesSlides/notesSlide17.xml" Type="http://schemas.openxmlformats.org/officeDocument/2006/relationships/notesSlide"/><Relationship Id="rId1" Target="../slideLayouts/slideLayout9.xml" Type="http://schemas.openxmlformats.org/officeDocument/2006/relationships/slideLayout"/></Relationships>
</file>

<file path=ppt/slides/_rels/slide18.xml.rels><?xml version="1.0" encoding="UTF-8" standalone="yes"?><Relationships xmlns="http://schemas.openxmlformats.org/package/2006/relationships"><Relationship Id="rId2" Target="../notesSlides/notesSlide18.xml" Type="http://schemas.openxmlformats.org/officeDocument/2006/relationships/notesSlide"/><Relationship Id="rId1" Target="../slideLayouts/slideLayout3.xml" Type="http://schemas.openxmlformats.org/officeDocument/2006/relationships/slideLayout"/></Relationships>
</file>

<file path=ppt/slides/_rels/slide19.xml.rels><?xml version="1.0" encoding="UTF-8" standalone="yes"?><Relationships xmlns="http://schemas.openxmlformats.org/package/2006/relationships"><Relationship Id="rId2" Target="../notesSlides/notesSlide19.xml" Type="http://schemas.openxmlformats.org/officeDocument/2006/relationships/notesSlide"/><Relationship Id="rId1" Target="../slideLayouts/slideLayout9.xml" Type="http://schemas.openxmlformats.org/officeDocument/2006/relationships/slideLayout"/></Relationships>
</file>

<file path=ppt/slides/_rels/slide2.xml.rels><?xml version="1.0" encoding="UTF-8" standalone="yes"?><Relationships xmlns="http://schemas.openxmlformats.org/package/2006/relationships"><Relationship Id="rId2" Target="../notesSlides/notesSlide2.xml" Type="http://schemas.openxmlformats.org/officeDocument/2006/relationships/notesSlide"/><Relationship Id="rId1" Target="../slideLayouts/slideLayout9.xml" Type="http://schemas.openxmlformats.org/officeDocument/2006/relationships/slideLayout"/></Relationships>
</file>

<file path=ppt/slides/_rels/slide20.xml.rels><?xml version="1.0" encoding="UTF-8" standalone="yes"?><Relationships xmlns="http://schemas.openxmlformats.org/package/2006/relationships"><Relationship Id="rId3" Target="https://sam.gov/opp/da6dacecb6b6481f85811f8fee9f733d/view" TargetMode="External" Type="http://schemas.openxmlformats.org/officeDocument/2006/relationships/hyperlink"/><Relationship Id="rId2" Target="../notesSlides/notesSlide20.xml" Type="http://schemas.openxmlformats.org/officeDocument/2006/relationships/notesSlide"/><Relationship Id="rId1" Target="../slideLayouts/slideLayout9.xml" Type="http://schemas.openxmlformats.org/officeDocument/2006/relationships/slideLayout"/></Relationships>
</file>

<file path=ppt/slides/_rels/slide21.xml.rels><?xml version="1.0" encoding="UTF-8" standalone="yes"?><Relationships xmlns="http://schemas.openxmlformats.org/package/2006/relationships"><Relationship Id="rId5" Target="https://www.gsa.gov/technology/it-contract-vehicles-and-purchasing-programs/multiple-award-schedule-it/fast-lane-making-it-easier#eMod%20submission%20guidelines" TargetMode="External" Type="http://schemas.openxmlformats.org/officeDocument/2006/relationships/hyperlink"/><Relationship Id="rId4" Target="https://www.gsa.gov/technology/it-contract-vehicles-and-purchasing-programs/multiple-award-schedule-it/fast-lane-making-it-easier#eOffer%20submission%20guidelines" TargetMode="External" Type="http://schemas.openxmlformats.org/officeDocument/2006/relationships/hyperlink"/><Relationship Id="rId3" Target="https://eoffer.gsa.gov/" TargetMode="External" Type="http://schemas.openxmlformats.org/officeDocument/2006/relationships/hyperlink"/><Relationship Id="rId2" Target="../notesSlides/notesSlide21.xml" Type="http://schemas.openxmlformats.org/officeDocument/2006/relationships/notesSlide"/><Relationship Id="rId1" Target="../slideLayouts/slideLayout9.xml" Type="http://schemas.openxmlformats.org/officeDocument/2006/relationships/slideLayout"/></Relationships>
</file>

<file path=ppt/slides/_rels/slide22.xml.rels><?xml version="1.0" encoding="UTF-8" standalone="yes"?><Relationships xmlns="http://schemas.openxmlformats.org/package/2006/relationships"><Relationship Id="rId3" Target="https://www.gsa.gov/node/162638" TargetMode="External" Type="http://schemas.openxmlformats.org/officeDocument/2006/relationships/hyperlink"/><Relationship Id="rId2" Target="../notesSlides/notesSlide22.xml" Type="http://schemas.openxmlformats.org/officeDocument/2006/relationships/notesSlide"/><Relationship Id="rId1" Target="../slideLayouts/slideLayout9.xml" Type="http://schemas.openxmlformats.org/officeDocument/2006/relationships/slideLayout"/></Relationships>
</file>

<file path=ppt/slides/_rels/slide23.xml.rels><?xml version="1.0" encoding="UTF-8" standalone="yes"?><Relationships xmlns="http://schemas.openxmlformats.org/package/2006/relationships"><Relationship Id="rId3" Target="https://www.gsa.gov/system/files/FASt%20Lane%20Eligibility%20Checklist%20April%202025%20Cloud.docx" TargetMode="External" Type="http://schemas.openxmlformats.org/officeDocument/2006/relationships/hyperlink"/><Relationship Id="rId2" Target="../notesSlides/notesSlide23.xml" Type="http://schemas.openxmlformats.org/officeDocument/2006/relationships/notesSlide"/><Relationship Id="rId1" Target="../slideLayouts/slideLayout9.xml" Type="http://schemas.openxmlformats.org/officeDocument/2006/relationships/slideLayout"/></Relationships>
</file>

<file path=ppt/slides/_rels/slide24.xml.rels><?xml version="1.0" encoding="UTF-8" standalone="yes"?><Relationships xmlns="http://schemas.openxmlformats.org/package/2006/relationships"><Relationship Id="rId9" Target="https://public.govdelivery.com/accounts/USGSA/subscriber/topics" TargetMode="External" Type="http://schemas.openxmlformats.org/officeDocument/2006/relationships/hyperlink"/><Relationship Id="rId8" Target="https://gsablogs.gsa.gov/technology/" TargetMode="External" Type="http://schemas.openxmlformats.org/officeDocument/2006/relationships/hyperlink"/><Relationship Id="rId7" Target="https://www.linkedin.com/showcase/office-of-information-technology-category-itc-/" TargetMode="External" Type="http://schemas.openxmlformats.org/officeDocument/2006/relationships/hyperlink"/><Relationship Id="rId6" Target="https://www.gsa.gov/technology/it-contract-vehicles-and-purchasing-programs/multiple-award-schedule-it/fast-lane-making-it-easier" TargetMode="External" Type="http://schemas.openxmlformats.org/officeDocument/2006/relationships/hyperlink"/><Relationship Id="rId5" Target="https://www.gsaelibrary.gsa.gov/ElibMain/scheduleList.do?catid=1015&amp;famid=1015&amp;sched=no" TargetMode="External" Type="http://schemas.openxmlformats.org/officeDocument/2006/relationships/hyperlink"/><Relationship Id="rId4" Target="https://www.gsa.gov/technology/it-contract-vehicles-and-purchasing-programs/multiple-award-schedule-it" TargetMode="External" Type="http://schemas.openxmlformats.org/officeDocument/2006/relationships/hyperlink"/><Relationship Id="rId3" Target="https://www.gsa.gov/buy-through-us/purchasing-programs/multiple-award-schedule/help-with-mas-buying/websites-and-tools-for-mas-buyers" TargetMode="External" Type="http://schemas.openxmlformats.org/officeDocument/2006/relationships/hyperlink"/><Relationship Id="rId2" Target="../notesSlides/notesSlide24.xml" Type="http://schemas.openxmlformats.org/officeDocument/2006/relationships/notesSlide"/><Relationship Id="rId1" Target="../slideLayouts/slideLayout9.xml" Type="http://schemas.openxmlformats.org/officeDocument/2006/relationships/slideLayout"/></Relationships>
</file>

<file path=ppt/slides/_rels/slide25.xml.rels><?xml version="1.0" encoding="UTF-8" standalone="yes"?><Relationships xmlns="http://schemas.openxmlformats.org/package/2006/relationships"><Relationship Id="rId2" Target="../notesSlides/notesSlide25.xml" Type="http://schemas.openxmlformats.org/officeDocument/2006/relationships/notesSlide"/><Relationship Id="rId1" Target="../slideLayouts/slideLayout5.xml" Type="http://schemas.openxmlformats.org/officeDocument/2006/relationships/slideLayout"/></Relationships>
</file>

<file path=ppt/slides/_rels/slide26.xml.rels><?xml version="1.0" encoding="UTF-8" standalone="yes"?><Relationships xmlns="http://schemas.openxmlformats.org/package/2006/relationships"><Relationship Id="rId8" Target="http://www.gsa.gov/events" TargetMode="External" Type="http://schemas.openxmlformats.org/officeDocument/2006/relationships/hyperlink"/><Relationship Id="rId7" Target="https://www.gsa.gov/events/2025-effective-market-research-mras-06262025" TargetMode="External" Type="http://schemas.openxmlformats.org/officeDocument/2006/relationships/hyperlink"/><Relationship Id="rId6" Target="mailto:ncsccustomer.service@gsa.gov" TargetMode="External" Type="http://schemas.openxmlformats.org/officeDocument/2006/relationships/hyperlink"/><Relationship Id="rId5" Target="http://buy.gsa.gov/MRAS" TargetMode="External" Type="http://schemas.openxmlformats.org/officeDocument/2006/relationships/hyperlink"/><Relationship Id="rId4" Target="mailto:RFI@Research.GSA.gov" TargetMode="External" Type="http://schemas.openxmlformats.org/officeDocument/2006/relationships/hyperlink"/><Relationship Id="rId3" Target="https://feedback.gsa.gov/jfe/form/SV_2cA12XMJvIWfR9Y" TargetMode="External" Type="http://schemas.openxmlformats.org/officeDocument/2006/relationships/hyperlink"/><Relationship Id="rId2" Target="../notesSlides/notesSlide26.xml" Type="http://schemas.openxmlformats.org/officeDocument/2006/relationships/notesSlide"/><Relationship Id="rId1" Target="../slideLayouts/slideLayout9.xml" Type="http://schemas.openxmlformats.org/officeDocument/2006/relationships/slideLayout"/></Relationships>
</file>

<file path=ppt/slides/_rels/slide27.xml.rels><?xml version="1.0" encoding="UTF-8" standalone="yes"?><Relationships xmlns="http://schemas.openxmlformats.org/package/2006/relationships"><Relationship Id="rId2" Target="../notesSlides/notesSlide27.xml" Type="http://schemas.openxmlformats.org/officeDocument/2006/relationships/notesSlide"/><Relationship Id="rId1" Target="../slideLayouts/slideLayout1.xml" Type="http://schemas.openxmlformats.org/officeDocument/2006/relationships/slideLayout"/></Relationships>
</file>

<file path=ppt/slides/_rels/slide28.xml.rels><?xml version="1.0" encoding="UTF-8" standalone="yes"?><Relationships xmlns="http://schemas.openxmlformats.org/package/2006/relationships"><Relationship Id="rId8" Target="https://www.gsa.gov/about-us/newsroom/news-releases/gsa-salesforce-reach-agreement-to-cut-costs-for-government-05192025" TargetMode="External" Type="http://schemas.openxmlformats.org/officeDocument/2006/relationships/hyperlink"/><Relationship Id="rId7" Target="https://www.gsa.gov/about-us/newsroom/news-releases/gsa-secures-cost-savings-through-strategic-agreement-with-google-04102025" TargetMode="External" Type="http://schemas.openxmlformats.org/officeDocument/2006/relationships/hyperlink"/><Relationship Id="rId6" Target="https://www.gsa.gov/about-us/newsroom/news-releases/gsa-adobe-reach-agreement-to-cut-costs-for-government-05082025" TargetMode="External" Type="http://schemas.openxmlformats.org/officeDocument/2006/relationships/hyperlink"/><Relationship Id="rId5" Target="https://gsablogs.gsa.gov/technology/2025/04/30/launching-the-onegov-strategy-for-it/" TargetMode="External" Type="http://schemas.openxmlformats.org/officeDocument/2006/relationships/hyperlink"/><Relationship Id="rId4" Target="https://www.gsa.gov/about-us/newsroom/news-releases/gsa-unveils-onegov-strategy-04292025" TargetMode="External" Type="http://schemas.openxmlformats.org/officeDocument/2006/relationships/hyperlink"/><Relationship Id="rId3" Target="https://itvmo.gsa.gov/onegov/" TargetMode="External" Type="http://schemas.openxmlformats.org/officeDocument/2006/relationships/hyperlink"/><Relationship Id="rId2" Target="../notesSlides/notesSlide28.xml" Type="http://schemas.openxmlformats.org/officeDocument/2006/relationships/notesSlide"/><Relationship Id="rId1" Target="../slideLayouts/slideLayout10.xml" Type="http://schemas.openxmlformats.org/officeDocument/2006/relationships/slideLayout"/></Relationships>
</file>

<file path=ppt/slides/_rels/slide29.xml.rels><?xml version="1.0" encoding="UTF-8" standalone="yes"?><Relationships xmlns="http://schemas.openxmlformats.org/package/2006/relationships"><Relationship Id="rId6" Target="https://www.ebuy.gsa.gov/ebuy/buyer/vendors?schedule=BPA&amp;sin=2GIT+Products&amp;_gl=1*1gfi67i*_ga*MTA2Mzc1Nzg1Mi4xNzM5Mzg3NTE4*_ga_HBYXWFP794*czE3NDk1ODU4MDYkbzE0NiRnMSR0MTc0OTU4NzgwNCRqNjAkbDAkaDA." TargetMode="External" Type="http://schemas.openxmlformats.org/officeDocument/2006/relationships/hyperlink"/><Relationship Id="rId5" Target="https://www.gsaadvantage.gov/advantage/ws/department/adv2git?_gl=1*1k54i3m*_ga*MTA2Mzc1Nzg1Mi4xNzM5Mzg3NTE4*_ga_HBYXWFP794*czE3NDk1ODU4MDYkbzE0NiRnMSR0MTc0OTU4ODk1NSRqNTMkbDAkaDA." TargetMode="External" Type="http://schemas.openxmlformats.org/officeDocument/2006/relationships/hyperlink"/><Relationship Id="rId4" Target="https://buy.gsa.gov/docviewer?id=2095&amp;docTitle=2nd%20Generation%20IT%20Product%20BPA%20Ordering%20Guide&amp;category=Information%20Technology,IT%20Hardware&amp;docType=Buyer%27s%20Guide&amp;_gl=1*ekt9sy*_ga*MTA2Mzc1Nzg1Mi4xNzM5Mzg3NTE4*_ga_HBYXWFP794*czE3NDk1ODU4MDYkbzE0NiRnMSR0MTc0OTU4NzgwNCRqNjAkbDAkaDA." TargetMode="External" Type="http://schemas.openxmlformats.org/officeDocument/2006/relationships/hyperlink"/><Relationship Id="rId3" Target="https://www.gsa.gov/technology/it-contract-vehicles-and-purchasing-programs/multiple-award-schedule-it/2git-bpa?gsaredirect=2git" TargetMode="External" Type="http://schemas.openxmlformats.org/officeDocument/2006/relationships/hyperlink"/><Relationship Id="rId2" Target="../notesSlides/notesSlide29.xml" Type="http://schemas.openxmlformats.org/officeDocument/2006/relationships/notesSlide"/><Relationship Id="rId1" Target="../slideLayouts/slideLayout10.xml" Type="http://schemas.openxmlformats.org/officeDocument/2006/relationships/slideLayout"/></Relationships>
</file>

<file path=ppt/slides/_rels/slide3.xml.rels><?xml version="1.0" encoding="UTF-8" standalone="yes"?><Relationships xmlns="http://schemas.openxmlformats.org/package/2006/relationships"><Relationship Id="rId2" Target="../notesSlides/notesSlide3.xml" Type="http://schemas.openxmlformats.org/officeDocument/2006/relationships/notesSlide"/><Relationship Id="rId1" Target="../slideLayouts/slideLayout3.xml" Type="http://schemas.openxmlformats.org/officeDocument/2006/relationships/slideLayout"/></Relationships>
</file>

<file path=ppt/slides/_rels/slide30.xml.rels><?xml version="1.0" encoding="UTF-8" standalone="yes"?><Relationships xmlns="http://schemas.openxmlformats.org/package/2006/relationships"><Relationship Id="rId4" Target="https://www.gsa.gov/technology/it-contract-vehicles-and-purchasing-programs/multiple-award-schedule-it/laptops-and-desktops-bpa" TargetMode="External" Type="http://schemas.openxmlformats.org/officeDocument/2006/relationships/hyperlink"/><Relationship Id="rId3" Target="https://www.gsa.gov/technology/it-contract-vehicles-and-purchasing-programs/multiple-award-schedule-it/laptops-and-desktops-bpa" TargetMode="External" Type="http://schemas.openxmlformats.org/officeDocument/2006/relationships/hyperlink"/><Relationship Id="rId2" Target="../notesSlides/notesSlide30.xml" Type="http://schemas.openxmlformats.org/officeDocument/2006/relationships/notesSlide"/><Relationship Id="rId1" Target="../slideLayouts/slideLayout10.xml" Type="http://schemas.openxmlformats.org/officeDocument/2006/relationships/slideLayout"/></Relationships>
</file>

<file path=ppt/slides/_rels/slide31.xml.rels><?xml version="1.0" encoding="UTF-8" standalone="yes"?><Relationships xmlns="http://schemas.openxmlformats.org/package/2006/relationships"><Relationship Id="rId4" Target="https://www.gsaadvantage.gov/advantage/ws/catalog/strategic_sourcing?_gl=1*vj6913*_ga*MTA2Mzc1Nzg1Mi4xNzM5Mzg3NTE4*_ga_HBYXWFP794*czE3NDk1ODU4MDYkbzE0NiRnMSR0MTc0OTU5MDQzMiRqOSRsMCRoMA.." TargetMode="External" Type="http://schemas.openxmlformats.org/officeDocument/2006/relationships/hyperlink"/><Relationship Id="rId3" Target="https://www.gsa.gov/technology/it-contract-vehicles-and-purchasing-programs/multiple-award-schedule-it/governmentwide-printer-bpas" TargetMode="External" Type="http://schemas.openxmlformats.org/officeDocument/2006/relationships/hyperlink"/><Relationship Id="rId2" Target="../notesSlides/notesSlide31.xml" Type="http://schemas.openxmlformats.org/officeDocument/2006/relationships/notesSlide"/><Relationship Id="rId1" Target="../slideLayouts/slideLayout10.xml" Type="http://schemas.openxmlformats.org/officeDocument/2006/relationships/slideLayout"/></Relationships>
</file>

<file path=ppt/slides/_rels/slide32.xml.rels><?xml version="1.0" encoding="UTF-8" standalone="yes"?><Relationships xmlns="http://schemas.openxmlformats.org/package/2006/relationships"><Relationship Id="rId4" Target="https://www.gsa.gov/technology/it-contract-vehicles-and-purchasing-programs/multiple-award-schedule-it/cloud-and-cloud-related-it-services" TargetMode="External" Type="http://schemas.openxmlformats.org/officeDocument/2006/relationships/hyperlink"/><Relationship Id="rId3" Target="mailto:cloudinfo@gsa.gov" TargetMode="External" Type="http://schemas.openxmlformats.org/officeDocument/2006/relationships/hyperlink"/><Relationship Id="rId2" Target="../notesSlides/notesSlide32.xml" Type="http://schemas.openxmlformats.org/officeDocument/2006/relationships/notesSlide"/><Relationship Id="rId1" Target="../slideLayouts/slideLayout10.xml" Type="http://schemas.openxmlformats.org/officeDocument/2006/relationships/slideLayout"/></Relationships>
</file>

<file path=ppt/slides/_rels/slide33.xml.rels><?xml version="1.0" encoding="UTF-8" standalone="yes"?><Relationships xmlns="http://schemas.openxmlformats.org/package/2006/relationships"><Relationship Id="rId3" Target="https://www.gsa.gov/technology/it-contract-vehicles-and-purchasing-programs?gsaredirect=itc" TargetMode="External" Type="http://schemas.openxmlformats.org/officeDocument/2006/relationships/hyperlink"/><Relationship Id="rId2" Target="../notesSlides/notesSlide33.xml" Type="http://schemas.openxmlformats.org/officeDocument/2006/relationships/notesSlide"/><Relationship Id="rId1" Target="../slideLayouts/slideLayout5.xml" Type="http://schemas.openxmlformats.org/officeDocument/2006/relationships/slideLayout"/></Relationships>
</file>

<file path=ppt/slides/_rels/slide34.xml.rels><?xml version="1.0" encoding="UTF-8" standalone="yes"?><Relationships xmlns="http://schemas.openxmlformats.org/package/2006/relationships"><Relationship Id="rId2" Target="../notesSlides/notesSlide34.xml" Type="http://schemas.openxmlformats.org/officeDocument/2006/relationships/notesSlide"/><Relationship Id="rId1" Target="../slideLayouts/slideLayout3.xml" Type="http://schemas.openxmlformats.org/officeDocument/2006/relationships/slideLayout"/></Relationships>
</file>

<file path=ppt/slides/_rels/slide35.xml.rels><?xml version="1.0" encoding="UTF-8" standalone="yes"?><Relationships xmlns="http://schemas.openxmlformats.org/package/2006/relationships"><Relationship Id="rId2" Target="../notesSlides/notesSlide35.xml" Type="http://schemas.openxmlformats.org/officeDocument/2006/relationships/notesSlide"/><Relationship Id="rId1" Target="../slideLayouts/slideLayout1.xml" Type="http://schemas.openxmlformats.org/officeDocument/2006/relationships/slideLayout"/></Relationships>
</file>

<file path=ppt/slides/_rels/slide36.xml.rels><?xml version="1.0" encoding="UTF-8" standalone="yes"?><Relationships xmlns="http://schemas.openxmlformats.org/package/2006/relationships"><Relationship Id="rId2" Target="../notesSlides/notesSlide36.xml" Type="http://schemas.openxmlformats.org/officeDocument/2006/relationships/notesSlide"/><Relationship Id="rId1" Target="../slideLayouts/slideLayout12.xml" Type="http://schemas.openxmlformats.org/officeDocument/2006/relationships/slideLayout"/></Relationships>
</file>

<file path=ppt/slides/_rels/slide37.xml.rels><?xml version="1.0" encoding="UTF-8" standalone="yes"?><Relationships xmlns="http://schemas.openxmlformats.org/package/2006/relationships"><Relationship Id="rId3" Target="../media/image9.jpg" Type="http://schemas.openxmlformats.org/officeDocument/2006/relationships/image"/><Relationship Id="rId2" Target="../notesSlides/notesSlide37.xml" Type="http://schemas.openxmlformats.org/officeDocument/2006/relationships/notesSlide"/><Relationship Id="rId1" Target="../slideLayouts/slideLayout9.xml" Type="http://schemas.openxmlformats.org/officeDocument/2006/relationships/slideLayout"/></Relationships>
</file>

<file path=ppt/slides/_rels/slide38.xml.rels><?xml version="1.0" encoding="UTF-8" standalone="yes"?><Relationships xmlns="http://schemas.openxmlformats.org/package/2006/relationships"><Relationship Id="rId3" Target="../media/image10.png" Type="http://schemas.openxmlformats.org/officeDocument/2006/relationships/image"/><Relationship Id="rId2" Target="../notesSlides/notesSlide38.xml" Type="http://schemas.openxmlformats.org/officeDocument/2006/relationships/notesSlide"/><Relationship Id="rId1" Target="../slideLayouts/slideLayout9.xml" Type="http://schemas.openxmlformats.org/officeDocument/2006/relationships/slideLayout"/></Relationships>
</file>

<file path=ppt/slides/_rels/slide39.xml.rels><?xml version="1.0" encoding="UTF-8" standalone="yes"?><Relationships xmlns="http://schemas.openxmlformats.org/package/2006/relationships"><Relationship Id="rId3" Target="../media/image11.jpg" Type="http://schemas.openxmlformats.org/officeDocument/2006/relationships/image"/><Relationship Id="rId2" Target="../notesSlides/notesSlide39.xml" Type="http://schemas.openxmlformats.org/officeDocument/2006/relationships/notesSlide"/><Relationship Id="rId1" Target="../slideLayouts/slideLayout10.xml" Type="http://schemas.openxmlformats.org/officeDocument/2006/relationships/slideLayout"/></Relationships>
</file>

<file path=ppt/slides/_rels/slide4.xml.rels><?xml version="1.0" encoding="UTF-8" standalone="yes"?><Relationships xmlns="http://schemas.openxmlformats.org/package/2006/relationships"><Relationship Id="rId3" Target="mailto:TECHACQ-COP-subscribe-request@LISTSERV.GSA.GOV" TargetMode="External" Type="http://schemas.openxmlformats.org/officeDocument/2006/relationships/hyperlink"/><Relationship Id="rId2" Target="../notesSlides/notesSlide4.xml" Type="http://schemas.openxmlformats.org/officeDocument/2006/relationships/notesSlide"/><Relationship Id="rId1" Target="../slideLayouts/slideLayout9.xml" Type="http://schemas.openxmlformats.org/officeDocument/2006/relationships/slideLayout"/></Relationships>
</file>

<file path=ppt/slides/_rels/slide40.xml.rels><?xml version="1.0" encoding="UTF-8" standalone="yes"?><Relationships xmlns="http://schemas.openxmlformats.org/package/2006/relationships"><Relationship Id="rId4" Target="../media/image12.jpg" Type="http://schemas.openxmlformats.org/officeDocument/2006/relationships/image"/><Relationship Id="rId3" Target="https://stock.adobe.com/images/handshake-blurry-background/94242754?prev_url=detail" TargetMode="External" Type="http://schemas.openxmlformats.org/officeDocument/2006/relationships/hyperlink"/><Relationship Id="rId2" Target="../notesSlides/notesSlide40.xml" Type="http://schemas.openxmlformats.org/officeDocument/2006/relationships/notesSlide"/><Relationship Id="rId1" Target="../slideLayouts/slideLayout9.xml" Type="http://schemas.openxmlformats.org/officeDocument/2006/relationships/slideLayout"/></Relationships>
</file>

<file path=ppt/slides/_rels/slide41.xml.rels><?xml version="1.0" encoding="UTF-8" standalone="yes"?><Relationships xmlns="http://schemas.openxmlformats.org/package/2006/relationships"><Relationship Id="rId2" Target="../notesSlides/notesSlide41.xml" Type="http://schemas.openxmlformats.org/officeDocument/2006/relationships/notesSlide"/><Relationship Id="rId1" Target="../slideLayouts/slideLayout3.xml" Type="http://schemas.openxmlformats.org/officeDocument/2006/relationships/slideLayout"/></Relationships>
</file>

<file path=ppt/slides/_rels/slide42.xml.rels><?xml version="1.0" encoding="UTF-8" standalone="yes"?><Relationships xmlns="http://schemas.openxmlformats.org/package/2006/relationships"><Relationship Id="rId2" Target="../notesSlides/notesSlide42.xml" Type="http://schemas.openxmlformats.org/officeDocument/2006/relationships/notesSlide"/><Relationship Id="rId1" Target="../slideLayouts/slideLayout9.xml" Type="http://schemas.openxmlformats.org/officeDocument/2006/relationships/slideLayout"/></Relationships>
</file>

<file path=ppt/slides/_rels/slide43.xml.rels><?xml version="1.0" encoding="UTF-8" standalone="yes"?><Relationships xmlns="http://schemas.openxmlformats.org/package/2006/relationships"><Relationship Id="rId2" Target="../notesSlides/notesSlide43.xml" Type="http://schemas.openxmlformats.org/officeDocument/2006/relationships/notesSlide"/><Relationship Id="rId1" Target="../slideLayouts/slideLayout9.xml" Type="http://schemas.openxmlformats.org/officeDocument/2006/relationships/slideLayout"/></Relationships>
</file>

<file path=ppt/slides/_rels/slide44.xml.rels><?xml version="1.0" encoding="UTF-8" standalone="yes"?><Relationships xmlns="http://schemas.openxmlformats.org/package/2006/relationships"><Relationship Id="rId3" Target="../media/image13.png" Type="http://schemas.openxmlformats.org/officeDocument/2006/relationships/image"/><Relationship Id="rId2" Target="../notesSlides/notesSlide44.xml" Type="http://schemas.openxmlformats.org/officeDocument/2006/relationships/notesSlide"/><Relationship Id="rId1" Target="../slideLayouts/slideLayout9.xml" Type="http://schemas.openxmlformats.org/officeDocument/2006/relationships/slideLayout"/></Relationships>
</file>

<file path=ppt/slides/_rels/slide45.xml.rels><?xml version="1.0" encoding="UTF-8" standalone="yes"?><Relationships xmlns="http://schemas.openxmlformats.org/package/2006/relationships"><Relationship Id="rId6" Target="../media/image17.png" Type="http://schemas.openxmlformats.org/officeDocument/2006/relationships/image"/><Relationship Id="rId5" Target="../media/image16.png" Type="http://schemas.openxmlformats.org/officeDocument/2006/relationships/image"/><Relationship Id="rId4" Target="../media/image15.png" Type="http://schemas.openxmlformats.org/officeDocument/2006/relationships/image"/><Relationship Id="rId3" Target="../media/image14.png" Type="http://schemas.openxmlformats.org/officeDocument/2006/relationships/image"/><Relationship Id="rId2" Target="../notesSlides/notesSlide45.xml" Type="http://schemas.openxmlformats.org/officeDocument/2006/relationships/notesSlide"/><Relationship Id="rId1" Target="../slideLayouts/slideLayout9.xml" Type="http://schemas.openxmlformats.org/officeDocument/2006/relationships/slideLayout"/></Relationships>
</file>

<file path=ppt/slides/_rels/slide46.xml.rels><?xml version="1.0" encoding="UTF-8" standalone="yes"?><Relationships xmlns="http://schemas.openxmlformats.org/package/2006/relationships"><Relationship Id="rId5" Target="../media/image20.png" Type="http://schemas.openxmlformats.org/officeDocument/2006/relationships/image"/><Relationship Id="rId4" Target="../media/image19.png" Type="http://schemas.openxmlformats.org/officeDocument/2006/relationships/image"/><Relationship Id="rId3" Target="../media/image18.png" Type="http://schemas.openxmlformats.org/officeDocument/2006/relationships/image"/><Relationship Id="rId2" Target="../notesSlides/notesSlide46.xml" Type="http://schemas.openxmlformats.org/officeDocument/2006/relationships/notesSlide"/><Relationship Id="rId1" Target="../slideLayouts/slideLayout9.xml" Type="http://schemas.openxmlformats.org/officeDocument/2006/relationships/slideLayout"/></Relationships>
</file>

<file path=ppt/slides/_rels/slide47.xml.rels><?xml version="1.0" encoding="UTF-8" standalone="yes"?><Relationships xmlns="http://schemas.openxmlformats.org/package/2006/relationships"><Relationship Id="rId4" Target="../media/image21.png" Type="http://schemas.openxmlformats.org/officeDocument/2006/relationships/image"/><Relationship Id="rId3" Target="../media/image14.png" Type="http://schemas.openxmlformats.org/officeDocument/2006/relationships/image"/><Relationship Id="rId2" Target="../notesSlides/notesSlide47.xml" Type="http://schemas.openxmlformats.org/officeDocument/2006/relationships/notesSlide"/><Relationship Id="rId1" Target="../slideLayouts/slideLayout9.xml" Type="http://schemas.openxmlformats.org/officeDocument/2006/relationships/slideLayout"/></Relationships>
</file>

<file path=ppt/slides/_rels/slide48.xml.rels><?xml version="1.0" encoding="UTF-8" standalone="yes"?><Relationships xmlns="http://schemas.openxmlformats.org/package/2006/relationships"><Relationship Id="rId2" Target="../notesSlides/notesSlide48.xml" Type="http://schemas.openxmlformats.org/officeDocument/2006/relationships/notesSlide"/><Relationship Id="rId1" Target="../slideLayouts/slideLayout3.xml" Type="http://schemas.openxmlformats.org/officeDocument/2006/relationships/slideLayout"/></Relationships>
</file>

<file path=ppt/slides/_rels/slide49.xml.rels><?xml version="1.0" encoding="UTF-8" standalone="yes"?><Relationships xmlns="http://schemas.openxmlformats.org/package/2006/relationships"><Relationship Id="rId4" Target="../media/image23.png" Type="http://schemas.openxmlformats.org/officeDocument/2006/relationships/image"/><Relationship Id="rId3" Target="../media/image22.png" Type="http://schemas.openxmlformats.org/officeDocument/2006/relationships/image"/><Relationship Id="rId2" Target="../notesSlides/notesSlide49.xml" Type="http://schemas.openxmlformats.org/officeDocument/2006/relationships/notesSlide"/><Relationship Id="rId1" Target="../slideLayouts/slideLayout9.xml" Type="http://schemas.openxmlformats.org/officeDocument/2006/relationships/slideLayout"/></Relationships>
</file>

<file path=ppt/slides/_rels/slide5.xml.rels><?xml version="1.0" encoding="UTF-8" standalone="yes"?><Relationships xmlns="http://schemas.openxmlformats.org/package/2006/relationships"><Relationship Id="rId2" Target="../notesSlides/notesSlide5.xml" Type="http://schemas.openxmlformats.org/officeDocument/2006/relationships/notesSlide"/><Relationship Id="rId1" Target="../slideLayouts/slideLayout1.xml" Type="http://schemas.openxmlformats.org/officeDocument/2006/relationships/slideLayout"/></Relationships>
</file>

<file path=ppt/slides/_rels/slide50.xml.rels><?xml version="1.0" encoding="UTF-8" standalone="yes"?><Relationships xmlns="http://schemas.openxmlformats.org/package/2006/relationships"><Relationship Id="rId2" Target="../notesSlides/notesSlide50.xml" Type="http://schemas.openxmlformats.org/officeDocument/2006/relationships/notesSlide"/><Relationship Id="rId1" Target="../slideLayouts/slideLayout3.xml" Type="http://schemas.openxmlformats.org/officeDocument/2006/relationships/slideLayout"/></Relationships>
</file>

<file path=ppt/slides/_rels/slide51.xml.rels><?xml version="1.0" encoding="UTF-8" standalone="yes"?><Relationships xmlns="http://schemas.openxmlformats.org/package/2006/relationships"><Relationship Id="rId3" Target="../media/image24.jpg" Type="http://schemas.openxmlformats.org/officeDocument/2006/relationships/image"/><Relationship Id="rId2" Target="../notesSlides/notesSlide51.xml" Type="http://schemas.openxmlformats.org/officeDocument/2006/relationships/notesSlide"/><Relationship Id="rId1" Target="../slideLayouts/slideLayout9.xml" Type="http://schemas.openxmlformats.org/officeDocument/2006/relationships/slideLayout"/></Relationships>
</file>

<file path=ppt/slides/_rels/slide52.xml.rels><?xml version="1.0" encoding="UTF-8" standalone="yes"?><Relationships xmlns="http://schemas.openxmlformats.org/package/2006/relationships"><Relationship Id="rId3" Target="../media/image24.jpg" Type="http://schemas.openxmlformats.org/officeDocument/2006/relationships/image"/><Relationship Id="rId2" Target="../notesSlides/notesSlide52.xml" Type="http://schemas.openxmlformats.org/officeDocument/2006/relationships/notesSlide"/><Relationship Id="rId1" Target="../slideLayouts/slideLayout9.xml" Type="http://schemas.openxmlformats.org/officeDocument/2006/relationships/slideLayout"/></Relationships>
</file>

<file path=ppt/slides/_rels/slide53.xml.rels><?xml version="1.0" encoding="UTF-8" standalone="yes"?><Relationships xmlns="http://schemas.openxmlformats.org/package/2006/relationships"><Relationship Id="rId3" Target="../media/image25.png" Type="http://schemas.openxmlformats.org/officeDocument/2006/relationships/image"/><Relationship Id="rId2" Target="../notesSlides/notesSlide53.xml" Type="http://schemas.openxmlformats.org/officeDocument/2006/relationships/notesSlide"/><Relationship Id="rId1" Target="../slideLayouts/slideLayout9.xml" Type="http://schemas.openxmlformats.org/officeDocument/2006/relationships/slideLayout"/></Relationships>
</file>

<file path=ppt/slides/_rels/slide54.xml.rels><?xml version="1.0" encoding="UTF-8" standalone="yes"?><Relationships xmlns="http://schemas.openxmlformats.org/package/2006/relationships"><Relationship Id="rId3" Target="../media/image26.png" Type="http://schemas.openxmlformats.org/officeDocument/2006/relationships/image"/><Relationship Id="rId2" Target="../notesSlides/notesSlide54.xml" Type="http://schemas.openxmlformats.org/officeDocument/2006/relationships/notesSlide"/><Relationship Id="rId1" Target="../slideLayouts/slideLayout9.xml" Type="http://schemas.openxmlformats.org/officeDocument/2006/relationships/slideLayout"/></Relationships>
</file>

<file path=ppt/slides/_rels/slide55.xml.rels><?xml version="1.0" encoding="UTF-8" standalone="yes"?><Relationships xmlns="http://schemas.openxmlformats.org/package/2006/relationships"><Relationship Id="rId3" Target="../media/image27.jpg" Type="http://schemas.openxmlformats.org/officeDocument/2006/relationships/image"/><Relationship Id="rId2" Target="../notesSlides/notesSlide55.xml" Type="http://schemas.openxmlformats.org/officeDocument/2006/relationships/notesSlide"/><Relationship Id="rId1" Target="../slideLayouts/slideLayout10.xml" Type="http://schemas.openxmlformats.org/officeDocument/2006/relationships/slideLayout"/></Relationships>
</file>

<file path=ppt/slides/_rels/slide56.xml.rels><?xml version="1.0" encoding="UTF-8" standalone="yes"?><Relationships xmlns="http://schemas.openxmlformats.org/package/2006/relationships"><Relationship Id="rId3" Target="../media/image27.jpg" Type="http://schemas.openxmlformats.org/officeDocument/2006/relationships/image"/><Relationship Id="rId2" Target="../notesSlides/notesSlide56.xml" Type="http://schemas.openxmlformats.org/officeDocument/2006/relationships/notesSlide"/><Relationship Id="rId1" Target="../slideLayouts/slideLayout9.xml" Type="http://schemas.openxmlformats.org/officeDocument/2006/relationships/slideLayout"/></Relationships>
</file>

<file path=ppt/slides/_rels/slide57.xml.rels><?xml version="1.0" encoding="UTF-8" standalone="yes"?><Relationships xmlns="http://schemas.openxmlformats.org/package/2006/relationships"><Relationship Id="rId3" Target="../media/image28.jpg" Type="http://schemas.openxmlformats.org/officeDocument/2006/relationships/image"/><Relationship Id="rId2" Target="../notesSlides/notesSlide57.xml" Type="http://schemas.openxmlformats.org/officeDocument/2006/relationships/notesSlide"/><Relationship Id="rId1" Target="../slideLayouts/slideLayout9.xml" Type="http://schemas.openxmlformats.org/officeDocument/2006/relationships/slideLayout"/></Relationships>
</file>

<file path=ppt/slides/_rels/slide58.xml.rels><?xml version="1.0" encoding="UTF-8" standalone="yes"?><Relationships xmlns="http://schemas.openxmlformats.org/package/2006/relationships"><Relationship Id="rId3" Target="../media/image28.jpg" Type="http://schemas.openxmlformats.org/officeDocument/2006/relationships/image"/><Relationship Id="rId2" Target="../notesSlides/notesSlide58.xml" Type="http://schemas.openxmlformats.org/officeDocument/2006/relationships/notesSlide"/><Relationship Id="rId1" Target="../slideLayouts/slideLayout9.xml" Type="http://schemas.openxmlformats.org/officeDocument/2006/relationships/slideLayout"/></Relationships>
</file>

<file path=ppt/slides/_rels/slide59.xml.rels><?xml version="1.0" encoding="UTF-8" standalone="yes"?><Relationships xmlns="http://schemas.openxmlformats.org/package/2006/relationships"><Relationship Id="rId4" Target="../media/image29.jpg" Type="http://schemas.openxmlformats.org/officeDocument/2006/relationships/image"/><Relationship Id="rId3" Target="https://stock.adobe.com/images/document-contract-review/84479010?prev_url=detail" TargetMode="External" Type="http://schemas.openxmlformats.org/officeDocument/2006/relationships/hyperlink"/><Relationship Id="rId2" Target="../notesSlides/notesSlide59.xml" Type="http://schemas.openxmlformats.org/officeDocument/2006/relationships/notesSlide"/><Relationship Id="rId1" Target="../slideLayouts/slideLayout9.xml" Type="http://schemas.openxmlformats.org/officeDocument/2006/relationships/slideLayout"/></Relationships>
</file>

<file path=ppt/slides/_rels/slide6.xml.rels><?xml version="1.0" encoding="UTF-8" standalone="yes"?><Relationships xmlns="http://schemas.openxmlformats.org/package/2006/relationships"><Relationship Id="rId4" Target="../media/image8.jpg" Type="http://schemas.openxmlformats.org/officeDocument/2006/relationships/image"/><Relationship Id="rId3" Target="../media/image7.jpg" Type="http://schemas.openxmlformats.org/officeDocument/2006/relationships/image"/><Relationship Id="rId2" Target="../notesSlides/notesSlide6.xml" Type="http://schemas.openxmlformats.org/officeDocument/2006/relationships/notesSlide"/><Relationship Id="rId1" Target="../slideLayouts/slideLayout6.xml" Type="http://schemas.openxmlformats.org/officeDocument/2006/relationships/slideLayout"/></Relationships>
</file>

<file path=ppt/slides/_rels/slide60.xml.rels><?xml version="1.0" encoding="UTF-8" standalone="yes"?><Relationships xmlns="http://schemas.openxmlformats.org/package/2006/relationships"><Relationship Id="rId3" Target="../media/image30.jpg" Type="http://schemas.openxmlformats.org/officeDocument/2006/relationships/image"/><Relationship Id="rId2" Target="../notesSlides/notesSlide60.xml" Type="http://schemas.openxmlformats.org/officeDocument/2006/relationships/notesSlide"/><Relationship Id="rId1" Target="../slideLayouts/slideLayout9.xml" Type="http://schemas.openxmlformats.org/officeDocument/2006/relationships/slideLayout"/></Relationships>
</file>

<file path=ppt/slides/_rels/slide61.xml.rels><?xml version="1.0" encoding="UTF-8" standalone="yes"?><Relationships xmlns="http://schemas.openxmlformats.org/package/2006/relationships"><Relationship Id="rId3" Target="../media/image30.jpg" Type="http://schemas.openxmlformats.org/officeDocument/2006/relationships/image"/><Relationship Id="rId2" Target="../notesSlides/notesSlide61.xml" Type="http://schemas.openxmlformats.org/officeDocument/2006/relationships/notesSlide"/><Relationship Id="rId1" Target="../slideLayouts/slideLayout9.xml" Type="http://schemas.openxmlformats.org/officeDocument/2006/relationships/slideLayout"/></Relationships>
</file>

<file path=ppt/slides/_rels/slide62.xml.rels><?xml version="1.0" encoding="UTF-8" standalone="yes"?><Relationships xmlns="http://schemas.openxmlformats.org/package/2006/relationships"><Relationship Id="rId2" Target="../notesSlides/notesSlide62.xml" Type="http://schemas.openxmlformats.org/officeDocument/2006/relationships/notesSlide"/><Relationship Id="rId1" Target="../slideLayouts/slideLayout3.xml" Type="http://schemas.openxmlformats.org/officeDocument/2006/relationships/slideLayout"/></Relationships>
</file>

<file path=ppt/slides/_rels/slide63.xml.rels><?xml version="1.0" encoding="UTF-8" standalone="yes"?><Relationships xmlns="http://schemas.openxmlformats.org/package/2006/relationships"><Relationship Id="rId3" Target="../media/image31.png" Type="http://schemas.openxmlformats.org/officeDocument/2006/relationships/image"/><Relationship Id="rId2" Target="../notesSlides/notesSlide63.xml" Type="http://schemas.openxmlformats.org/officeDocument/2006/relationships/notesSlide"/><Relationship Id="rId1" Target="../slideLayouts/slideLayout9.xml" Type="http://schemas.openxmlformats.org/officeDocument/2006/relationships/slideLayout"/></Relationships>
</file>

<file path=ppt/slides/_rels/slide64.xml.rels><?xml version="1.0" encoding="UTF-8" standalone="yes"?><Relationships xmlns="http://schemas.openxmlformats.org/package/2006/relationships"><Relationship Id="rId3" Target="../media/image32.png" Type="http://schemas.openxmlformats.org/officeDocument/2006/relationships/image"/><Relationship Id="rId2" Target="../notesSlides/notesSlide64.xml" Type="http://schemas.openxmlformats.org/officeDocument/2006/relationships/notesSlide"/><Relationship Id="rId1" Target="../slideLayouts/slideLayout12.xml" Type="http://schemas.openxmlformats.org/officeDocument/2006/relationships/slideLayout"/></Relationships>
</file>

<file path=ppt/slides/_rels/slide65.xml.rels><?xml version="1.0" encoding="UTF-8" standalone="yes"?><Relationships xmlns="http://schemas.openxmlformats.org/package/2006/relationships"><Relationship Id="rId2" Target="../notesSlides/notesSlide65.xml" Type="http://schemas.openxmlformats.org/officeDocument/2006/relationships/notesSlide"/><Relationship Id="rId1" Target="../slideLayouts/slideLayout3.xml" Type="http://schemas.openxmlformats.org/officeDocument/2006/relationships/slideLayout"/></Relationships>
</file>

<file path=ppt/slides/_rels/slide66.xml.rels><?xml version="1.0" encoding="UTF-8" standalone="yes"?><Relationships xmlns="http://schemas.openxmlformats.org/package/2006/relationships"><Relationship Id="rId6" Target="mailto:stars3awardees@gsa.gov" TargetMode="External" Type="http://schemas.openxmlformats.org/officeDocument/2006/relationships/hyperlink"/><Relationship Id="rId5" Target="mailto:vets2awardees@gsa.gov" TargetMode="External" Type="http://schemas.openxmlformats.org/officeDocument/2006/relationships/hyperlink"/><Relationship Id="rId4" Target="mailto:vets2awardees@gsa.gov" TargetMode="External" Type="http://schemas.openxmlformats.org/officeDocument/2006/relationships/hyperlink"/><Relationship Id="rId3" Target="mailto:alliant2awardees@gsa.gov" TargetMode="External" Type="http://schemas.openxmlformats.org/officeDocument/2006/relationships/hyperlink"/><Relationship Id="rId2" Target="../notesSlides/notesSlide66.xml" Type="http://schemas.openxmlformats.org/officeDocument/2006/relationships/notesSlide"/><Relationship Id="rId1" Target="../slideLayouts/slideLayout9.xml" Type="http://schemas.openxmlformats.org/officeDocument/2006/relationships/slideLayout"/></Relationships>
</file>

<file path=ppt/slides/_rels/slide67.xml.rels><?xml version="1.0" encoding="UTF-8" standalone="yes"?><Relationships xmlns="http://schemas.openxmlformats.org/package/2006/relationships"><Relationship Id="rId19" Target="https://buy.gsa.gov/pricing/" TargetMode="External" Type="http://schemas.openxmlformats.org/officeDocument/2006/relationships/hyperlink"/><Relationship Id="rId20" Target="http://www.gsa.gov/cmls" TargetMode="External" Type="http://schemas.openxmlformats.org/officeDocument/2006/relationships/hyperlink"/><Relationship Id="rId18" Target="https://acquisitiongateway.gov/" TargetMode="External" Type="http://schemas.openxmlformats.org/officeDocument/2006/relationships/hyperlink"/><Relationship Id="rId17" Target="http://www.dau.mil/training" TargetMode="External" Type="http://schemas.openxmlformats.org/officeDocument/2006/relationships/hyperlink"/><Relationship Id="rId16" Target="http://www.gsa.gov/events" TargetMode="External" Type="http://schemas.openxmlformats.org/officeDocument/2006/relationships/hyperlink"/><Relationship Id="rId15" Target="https://acquisitiongateway.gov/documents" TargetMode="External" Type="http://schemas.openxmlformats.org/officeDocument/2006/relationships/hyperlink"/><Relationship Id="rId14" Target="https://acquisitiongateway.gov/" TargetMode="External" Type="http://schemas.openxmlformats.org/officeDocument/2006/relationships/hyperlink"/><Relationship Id="rId13" Target="http://www.gsa.gov/vets2" TargetMode="External" Type="http://schemas.openxmlformats.org/officeDocument/2006/relationships/hyperlink"/><Relationship Id="rId12" Target="http://www.gsa.gov/starsiii" TargetMode="External" Type="http://schemas.openxmlformats.org/officeDocument/2006/relationships/hyperlink"/><Relationship Id="rId11" Target="http://www.gsa.gov/alliant2" TargetMode="External" Type="http://schemas.openxmlformats.org/officeDocument/2006/relationships/hyperlink"/><Relationship Id="rId10" Target="http://www.gsa.gov/gwacscopereview" TargetMode="External" Type="http://schemas.openxmlformats.org/officeDocument/2006/relationships/hyperlink"/><Relationship Id="rId9" Target="http://www.gsa.gov/gwacdashboards" TargetMode="External" Type="http://schemas.openxmlformats.org/officeDocument/2006/relationships/hyperlink"/><Relationship Id="rId8" Target="http://www.gsa.gov/polaris" TargetMode="External" Type="http://schemas.openxmlformats.org/officeDocument/2006/relationships/hyperlink"/><Relationship Id="rId7" Target="http://www.gsa.gov/alliant3" TargetMode="External" Type="http://schemas.openxmlformats.org/officeDocument/2006/relationships/hyperlink"/><Relationship Id="rId6" Target="http://www.gsa.gov/vets2" TargetMode="External" Type="http://schemas.openxmlformats.org/officeDocument/2006/relationships/hyperlink"/><Relationship Id="rId5" Target="http://www.gsa.gov/alliant2" TargetMode="External" Type="http://schemas.openxmlformats.org/officeDocument/2006/relationships/hyperlink"/><Relationship Id="rId4" Target="http://www.gsa.gov/starsiii" TargetMode="External" Type="http://schemas.openxmlformats.org/officeDocument/2006/relationships/hyperlink"/><Relationship Id="rId3" Target="http://www.gsa.gov/gwacs" TargetMode="External" Type="http://schemas.openxmlformats.org/officeDocument/2006/relationships/hyperlink"/><Relationship Id="rId2" Target="../notesSlides/notesSlide67.xml" Type="http://schemas.openxmlformats.org/officeDocument/2006/relationships/notesSlide"/><Relationship Id="rId1" Target="../slideLayouts/slideLayout11.xml" Type="http://schemas.openxmlformats.org/officeDocument/2006/relationships/slideLayout"/></Relationships>
</file>

<file path=ppt/slides/_rels/slide68.xml.rels><?xml version="1.0" encoding="UTF-8" standalone="yes"?><Relationships xmlns="http://schemas.openxmlformats.org/package/2006/relationships"><Relationship Id="rId6" Target="https://www.youtube.com/watch?v=XWF90Mq_Cao&amp;feature=emb_imp_woyt" TargetMode="External" Type="http://schemas.openxmlformats.org/officeDocument/2006/relationships/hyperlink"/><Relationship Id="rId5" Target="https://www.youtube.com/watch?time_continue=83&amp;v=UqiB2Wqz1iI&amp;feature=emb_logo" TargetMode="External" Type="http://schemas.openxmlformats.org/officeDocument/2006/relationships/hyperlink"/><Relationship Id="rId4" Target="https://youtu.be/QrHVjEpjMIs" TargetMode="External" Type="http://schemas.openxmlformats.org/officeDocument/2006/relationships/hyperlink"/><Relationship Id="rId3" Target="mailto:sbgwac@gsa.gov" TargetMode="External" Type="http://schemas.openxmlformats.org/officeDocument/2006/relationships/hyperlink"/><Relationship Id="rId2" Target="../notesSlides/notesSlide68.xml" Type="http://schemas.openxmlformats.org/officeDocument/2006/relationships/notesSlide"/><Relationship Id="rId1" Target="../slideLayouts/slideLayout9.xml" Type="http://schemas.openxmlformats.org/officeDocument/2006/relationships/slideLayout"/></Relationships>
</file>

<file path=ppt/slides/_rels/slide69.xml.rels><?xml version="1.0" encoding="UTF-8" standalone="yes"?><Relationships xmlns="http://schemas.openxmlformats.org/package/2006/relationships"><Relationship Id="rId2" Target="../notesSlides/notesSlide69.xml" Type="http://schemas.openxmlformats.org/officeDocument/2006/relationships/notesSlide"/><Relationship Id="rId1" Target="../slideLayouts/slideLayout3.xml" Type="http://schemas.openxmlformats.org/officeDocument/2006/relationships/slideLayout"/></Relationships>
</file>

<file path=ppt/slides/_rels/slide7.xml.rels><?xml version="1.0" encoding="UTF-8" standalone="yes"?><Relationships xmlns="http://schemas.openxmlformats.org/package/2006/relationships"><Relationship Id="rId2" Target="../notesSlides/notesSlide7.xml" Type="http://schemas.openxmlformats.org/officeDocument/2006/relationships/notesSlide"/><Relationship Id="rId1" Target="../slideLayouts/slideLayout12.xml" Type="http://schemas.openxmlformats.org/officeDocument/2006/relationships/slideLayout"/></Relationships>
</file>

<file path=ppt/slides/_rels/slide70.xml.rels><?xml version="1.0" encoding="UTF-8" standalone="yes"?><Relationships xmlns="http://schemas.openxmlformats.org/package/2006/relationships"><Relationship Id="rId5" Target="http://www.gsa.gov/vets2" TargetMode="External" Type="http://schemas.openxmlformats.org/officeDocument/2006/relationships/hyperlink"/><Relationship Id="rId4" Target="http://www.gsa.gov/8astars3" TargetMode="External" Type="http://schemas.openxmlformats.org/officeDocument/2006/relationships/hyperlink"/><Relationship Id="rId3" Target="http://www.gsa.gov/alliant2" TargetMode="External" Type="http://schemas.openxmlformats.org/officeDocument/2006/relationships/hyperlink"/><Relationship Id="rId2" Target="../notesSlides/notesSlide70.xml" Type="http://schemas.openxmlformats.org/officeDocument/2006/relationships/notesSlide"/><Relationship Id="rId1" Target="../slideLayouts/slideLayout11.xml" Type="http://schemas.openxmlformats.org/officeDocument/2006/relationships/slideLayout"/></Relationships>
</file>

<file path=ppt/slides/_rels/slide71.xml.rels><?xml version="1.0" encoding="UTF-8" standalone="yes"?><Relationships xmlns="http://schemas.openxmlformats.org/package/2006/relationships"><Relationship Id="rId2" Target="../notesSlides/notesSlide71.xml" Type="http://schemas.openxmlformats.org/officeDocument/2006/relationships/notesSlide"/><Relationship Id="rId1" Target="../slideLayouts/slideLayout11.xml" Type="http://schemas.openxmlformats.org/officeDocument/2006/relationships/slideLayout"/></Relationships>
</file>

<file path=ppt/slides/_rels/slide72.xml.rels><?xml version="1.0" encoding="UTF-8" standalone="yes"?><Relationships xmlns="http://schemas.openxmlformats.org/package/2006/relationships"><Relationship Id="rId2" Target="../notesSlides/notesSlide72.xml" Type="http://schemas.openxmlformats.org/officeDocument/2006/relationships/notesSlide"/><Relationship Id="rId1" Target="../slideLayouts/slideLayout11.xml" Type="http://schemas.openxmlformats.org/officeDocument/2006/relationships/slideLayout"/></Relationships>
</file>

<file path=ppt/slides/_rels/slide73.xml.rels><?xml version="1.0" encoding="UTF-8" standalone="yes"?><Relationships xmlns="http://schemas.openxmlformats.org/package/2006/relationships"><Relationship Id="rId2" Target="../notesSlides/notesSlide73.xml" Type="http://schemas.openxmlformats.org/officeDocument/2006/relationships/notesSlide"/><Relationship Id="rId1" Target="../slideLayouts/slideLayout11.xml" Type="http://schemas.openxmlformats.org/officeDocument/2006/relationships/slideLayout"/></Relationships>
</file>

<file path=ppt/slides/_rels/slide74.xml.rels><?xml version="1.0" encoding="UTF-8" standalone="yes"?><Relationships xmlns="http://schemas.openxmlformats.org/package/2006/relationships"><Relationship Id="rId4" Target="../media/image34.png" Type="http://schemas.openxmlformats.org/officeDocument/2006/relationships/image"/><Relationship Id="rId3" Target="../media/image33.png" Type="http://schemas.openxmlformats.org/officeDocument/2006/relationships/image"/><Relationship Id="rId2" Target="../notesSlides/notesSlide74.xml" Type="http://schemas.openxmlformats.org/officeDocument/2006/relationships/notesSlide"/><Relationship Id="rId1" Target="../slideLayouts/slideLayout9.xml" Type="http://schemas.openxmlformats.org/officeDocument/2006/relationships/slideLayout"/></Relationships>
</file>

<file path=ppt/slides/_rels/slide75.xml.rels><?xml version="1.0" encoding="UTF-8" standalone="yes"?><Relationships xmlns="http://schemas.openxmlformats.org/package/2006/relationships"><Relationship Id="rId2" Target="../notesSlides/notesSlide75.xml" Type="http://schemas.openxmlformats.org/officeDocument/2006/relationships/notesSlide"/><Relationship Id="rId1" Target="../slideLayouts/slideLayout9.xml" Type="http://schemas.openxmlformats.org/officeDocument/2006/relationships/slideLayout"/></Relationships>
</file>

<file path=ppt/slides/_rels/slide76.xml.rels><?xml version="1.0" encoding="UTF-8" standalone="yes"?><Relationships xmlns="http://schemas.openxmlformats.org/package/2006/relationships"><Relationship Id="rId6" Target="https://www.gsa.gov/events/vets-2-dpa-training-71525" TargetMode="External" Type="http://schemas.openxmlformats.org/officeDocument/2006/relationships/hyperlink"/><Relationship Id="rId5" Target="https://www.gsa.gov/events/8a-stars-iii-gwac-dpa-training-7825" TargetMode="External" Type="http://schemas.openxmlformats.org/officeDocument/2006/relationships/hyperlink"/><Relationship Id="rId4" Target="https://www.gsa.gov/events/gsa-gwacs-for-it-servicesbased-solutions-dpa-training-7125" TargetMode="External" Type="http://schemas.openxmlformats.org/officeDocument/2006/relationships/hyperlink"/><Relationship Id="rId3" Target="https://www.gsa.gov/events/alliant-2-dpa-training-62525" TargetMode="External" Type="http://schemas.openxmlformats.org/officeDocument/2006/relationships/hyperlink"/><Relationship Id="rId2" Target="../notesSlides/notesSlide76.xml" Type="http://schemas.openxmlformats.org/officeDocument/2006/relationships/notesSlide"/><Relationship Id="rId1" Target="../slideLayouts/slideLayout9.xml" Type="http://schemas.openxmlformats.org/officeDocument/2006/relationships/slideLayout"/></Relationships>
</file>

<file path=ppt/slides/_rels/slide77.xml.rels><?xml version="1.0" encoding="UTF-8" standalone="yes"?><Relationships xmlns="http://schemas.openxmlformats.org/package/2006/relationships"><Relationship Id="rId2" Target="../notesSlides/notesSlide77.xml" Type="http://schemas.openxmlformats.org/officeDocument/2006/relationships/notesSlide"/><Relationship Id="rId1" Target="../slideLayouts/slideLayout11.xml" Type="http://schemas.openxmlformats.org/officeDocument/2006/relationships/slideLayout"/></Relationships>
</file>

<file path=ppt/slides/_rels/slide78.xml.rels><?xml version="1.0" encoding="UTF-8" standalone="yes"?><Relationships xmlns="http://schemas.openxmlformats.org/package/2006/relationships"><Relationship Id="rId3" Target="mailto:sbgwac@gsa.gov" TargetMode="External" Type="http://schemas.openxmlformats.org/officeDocument/2006/relationships/hyperlink"/><Relationship Id="rId2" Target="../notesSlides/notesSlide78.xml" Type="http://schemas.openxmlformats.org/officeDocument/2006/relationships/notesSlide"/><Relationship Id="rId1" Target="../slideLayouts/slideLayout5.xml" Type="http://schemas.openxmlformats.org/officeDocument/2006/relationships/slideLayout"/></Relationships>
</file>

<file path=ppt/slides/_rels/slide79.xml.rels><?xml version="1.0" encoding="UTF-8" standalone="yes"?><Relationships xmlns="http://schemas.openxmlformats.org/package/2006/relationships"><Relationship Id="rId2" Target="../notesSlides/notesSlide79.xml" Type="http://schemas.openxmlformats.org/officeDocument/2006/relationships/notesSlide"/><Relationship Id="rId1" Target="../slideLayouts/slideLayout3.xml" Type="http://schemas.openxmlformats.org/officeDocument/2006/relationships/slideLayout"/></Relationships>
</file>

<file path=ppt/slides/_rels/slide8.xml.rels><?xml version="1.0" encoding="UTF-8" standalone="yes"?><Relationships xmlns="http://schemas.openxmlformats.org/package/2006/relationships"><Relationship Id="rId2" Target="../notesSlides/notesSlide8.xml" Type="http://schemas.openxmlformats.org/officeDocument/2006/relationships/notesSlide"/><Relationship Id="rId1" Target="../slideLayouts/slideLayout12.xml" Type="http://schemas.openxmlformats.org/officeDocument/2006/relationships/slideLayout"/></Relationships>
</file>

<file path=ppt/slides/_rels/slide80.xml.rels><?xml version="1.0" encoding="UTF-8" standalone="yes"?><Relationships xmlns="http://schemas.openxmlformats.org/package/2006/relationships"><Relationship Id="rId2" Target="../notesSlides/notesSlide80.xml" Type="http://schemas.openxmlformats.org/officeDocument/2006/relationships/notesSlide"/><Relationship Id="rId1" Target="../slideLayouts/slideLayout3.xml" Type="http://schemas.openxmlformats.org/officeDocument/2006/relationships/slideLayout"/></Relationships>
</file>

<file path=ppt/slides/_rels/slide9.xml.rels><?xml version="1.0" encoding="UTF-8" standalone="yes"?><Relationships xmlns="http://schemas.openxmlformats.org/package/2006/relationships"><Relationship Id="rId2" Target="../notesSlides/notesSlide9.xml" Type="http://schemas.openxmlformats.org/officeDocument/2006/relationships/notesSlide"/><Relationship Id="rId1" Target="../slideLayouts/slideLayout3.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ctrTitle"/>
          </p:nvPr>
        </p:nvSpPr>
        <p:spPr>
          <a:xfrm>
            <a:off x="635174" y="1337450"/>
            <a:ext cx="5291700" cy="2052600"/>
          </a:xfrm>
          <a:prstGeom prst="rect">
            <a:avLst/>
          </a:prstGeom>
        </p:spPr>
        <p:txBody>
          <a:bodyPr anchor="b" anchorCtr="0" bIns="91425" lIns="91425" numCol="1" rIns="91425" spcFirstLastPara="1" tIns="91425" wrap="square">
            <a:noAutofit/>
          </a:bodyPr>
          <a:lstStyle/>
          <a:p>
            <a:pPr algn="l" indent="0" lvl="0" marL="0" rtl="0">
              <a:spcBef>
                <a:spcPts val="0"/>
              </a:spcBef>
              <a:spcAft>
                <a:spcPts val="0"/>
              </a:spcAft>
              <a:buNone/>
            </a:pPr>
            <a:r>
              <a:rPr altLang="en" lang="en"/>
              <a:t>FAST 2025: Information Technology Category</a:t>
            </a:r>
            <a:endParaRPr dirty="0"/>
          </a:p>
        </p:txBody>
      </p:sp>
      <p:sp>
        <p:nvSpPr>
          <p:cNvPr id="118" name="Google Shape;118;p16"/>
          <p:cNvSpPr txBox="1">
            <a:spLocks noGrp="1"/>
          </p:cNvSpPr>
          <p:nvPr>
            <p:ph idx="1" type="subTitle"/>
          </p:nvPr>
        </p:nvSpPr>
        <p:spPr>
          <a:xfrm>
            <a:off x="635175" y="3494575"/>
            <a:ext cx="4651500" cy="7926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June 26, 2025, 1 pm ET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187"/>
        <p:cNvGrpSpPr/>
        <p:nvPr/>
      </p:nvGrpSpPr>
      <p:grpSpPr>
        <a:xfrm>
          <a:off x="0" y="0"/>
          <a:ext cx="0" cy="0"/>
          <a:chOff x="0" y="0"/>
          <a:chExt cx="0" cy="0"/>
        </a:xfrm>
      </p:grpSpPr>
      <p:sp>
        <p:nvSpPr>
          <p:cNvPr id="188" name="Google Shape;188;p25"/>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Font typeface="Arial"/>
              <a:buNone/>
            </a:pPr>
            <a:r>
              <a:rPr altLang="en" lang="en" sz="2400">
                <a:solidFill>
                  <a:srgbClr val="27278B"/>
                </a:solidFill>
              </a:rPr>
              <a:t>What is the Multiple Award Schedule (MAS)?</a:t>
            </a:r>
            <a:endParaRPr dirty="0" sz="2400">
              <a:solidFill>
                <a:srgbClr val="27278B"/>
              </a:solidFill>
            </a:endParaRPr>
          </a:p>
          <a:p>
            <a:pPr algn="l" indent="0" lvl="0" marL="0" rtl="0">
              <a:spcBef>
                <a:spcPts val="0"/>
              </a:spcBef>
              <a:spcAft>
                <a:spcPts val="0"/>
              </a:spcAft>
              <a:buNone/>
            </a:pPr>
            <a:endParaRPr dirty="0"/>
          </a:p>
        </p:txBody>
      </p:sp>
      <p:sp>
        <p:nvSpPr>
          <p:cNvPr id="190" name="Google Shape;190;p25"/>
          <p:cNvSpPr txBox="1">
            <a:spLocks noGrp="1"/>
          </p:cNvSpPr>
          <p:nvPr>
            <p:ph idx="1" type="body"/>
          </p:nvPr>
        </p:nvSpPr>
        <p:spPr>
          <a:xfrm>
            <a:off x="252000" y="1215825"/>
            <a:ext cx="7829100" cy="3416400"/>
          </a:xfrm>
          <a:prstGeom prst="rect">
            <a:avLst/>
          </a:prstGeom>
        </p:spPr>
        <p:txBody>
          <a:bodyPr anchor="t" anchorCtr="0" bIns="91425" lIns="91425" numCol="1" rIns="91425" spcFirstLastPara="1" tIns="91425" wrap="square">
            <a:noAutofit/>
          </a:bodyPr>
          <a:lstStyle/>
          <a:p>
            <a:pPr algn="l" indent="-393700" lvl="0" marL="6096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A program compiled of long-term, pre-vetted contracts that give government buyers access to commercial products, services, and solutions at pre-negotiated pricing</a:t>
            </a:r>
            <a:endParaRPr dirty="0" sz="1400">
              <a:solidFill>
                <a:schemeClr val="dk1"/>
              </a:solidFill>
              <a:latin typeface="Arial"/>
              <a:ea typeface="Arial"/>
              <a:cs typeface="Arial"/>
              <a:sym typeface="Arial"/>
            </a:endParaRPr>
          </a:p>
          <a:p>
            <a:pPr algn="l" indent="-393700" lvl="0" marL="6096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Over 13,000 vendors, including strong participation from small businesses and original manufacturers</a:t>
            </a:r>
            <a:endParaRPr dirty="0" sz="1400">
              <a:solidFill>
                <a:schemeClr val="dk1"/>
              </a:solidFill>
              <a:latin typeface="Arial"/>
              <a:ea typeface="Arial"/>
              <a:cs typeface="Arial"/>
              <a:sym typeface="Arial"/>
            </a:endParaRPr>
          </a:p>
          <a:p>
            <a:pPr algn="l" indent="-393700" lvl="0" marL="6096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More than 30 million products, services and solutions available</a:t>
            </a:r>
            <a:endParaRPr dirty="0" sz="1400">
              <a:solidFill>
                <a:schemeClr val="dk1"/>
              </a:solidFill>
              <a:latin typeface="Arial"/>
              <a:ea typeface="Arial"/>
              <a:cs typeface="Arial"/>
              <a:sym typeface="Arial"/>
            </a:endParaRPr>
          </a:p>
          <a:p>
            <a:pPr algn="l" indent="-393700" lvl="0" marL="6096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Accessible to state, local and tribal agencies </a:t>
            </a:r>
            <a:endParaRPr dirty="0" sz="1400">
              <a:solidFill>
                <a:schemeClr val="dk1"/>
              </a:solidFill>
              <a:latin typeface="Arial"/>
              <a:ea typeface="Arial"/>
              <a:cs typeface="Arial"/>
              <a:sym typeface="Arial"/>
            </a:endParaRPr>
          </a:p>
          <a:p>
            <a:pPr algn="l" indent="0" lvl="0" marL="0" rtl="0">
              <a:lnSpc>
                <a:spcPct val="150000"/>
              </a:lnSpc>
              <a:spcBef>
                <a:spcPts val="1200"/>
              </a:spcBef>
              <a:spcAft>
                <a:spcPts val="1200"/>
              </a:spcAft>
              <a:buClr>
                <a:schemeClr val="dk1"/>
              </a:buClr>
              <a:buSzPts val="1100"/>
              <a:buFont typeface="Arial"/>
              <a:buNone/>
            </a:pPr>
            <a:r>
              <a:rPr altLang="en" lang="en" sz="1400">
                <a:solidFill>
                  <a:srgbClr val="222222"/>
                </a:solidFill>
                <a:latin typeface="Arial"/>
                <a:ea typeface="Arial"/>
                <a:cs typeface="Arial"/>
                <a:sym typeface="Arial"/>
              </a:rPr>
              <a:t>A MAS contract is a fixed-price, with economic price adjustment, Indefinite Delivery Indefinite Quantity (IDIQ) contract. The ordering period is continuous, and contract periods begin on the date of award and expire after five years (exclusive of any option periods). Acceptable task order types include firm-fixed-price, time-and-materials, and labor-hour.</a:t>
            </a:r>
            <a:endParaRPr dirty="0" sz="1700">
              <a:solidFill>
                <a:schemeClr val="dk1"/>
              </a:solidFill>
              <a:latin typeface="Arial"/>
              <a:ea typeface="Arial"/>
              <a:cs typeface="Arial"/>
              <a:sym typeface="Arial"/>
            </a:endParaRPr>
          </a:p>
        </p:txBody>
      </p:sp>
      <p:sp>
        <p:nvSpPr>
          <p:cNvPr id="189" name="Google Shape;189;p2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10</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194"/>
        <p:cNvGrpSpPr/>
        <p:nvPr/>
      </p:nvGrpSpPr>
      <p:grpSpPr>
        <a:xfrm>
          <a:off x="0" y="0"/>
          <a:ext cx="0" cy="0"/>
          <a:chOff x="0" y="0"/>
          <a:chExt cx="0" cy="0"/>
        </a:xfrm>
      </p:grpSpPr>
      <p:sp>
        <p:nvSpPr>
          <p:cNvPr id="195" name="Google Shape;195;p26"/>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latin typeface="Arial"/>
                <a:ea typeface="Arial"/>
                <a:cs typeface="Arial"/>
                <a:sym typeface="Arial"/>
              </a:rPr>
              <a:t>MAS Information Technology (IT) Features and Benefits</a:t>
            </a:r>
            <a:endParaRPr dirty="0" sz="2400">
              <a:solidFill>
                <a:srgbClr val="27278B"/>
              </a:solidFill>
              <a:latin typeface="Arial"/>
              <a:ea typeface="Arial"/>
              <a:cs typeface="Arial"/>
              <a:sym typeface="Arial"/>
            </a:endParaRPr>
          </a:p>
          <a:p>
            <a:pPr algn="l" indent="0" lvl="0" marL="0" rtl="0">
              <a:spcBef>
                <a:spcPts val="0"/>
              </a:spcBef>
              <a:spcAft>
                <a:spcPts val="0"/>
              </a:spcAft>
              <a:buNone/>
            </a:pPr>
            <a:endParaRPr dirty="0"/>
          </a:p>
        </p:txBody>
      </p:sp>
      <p:sp>
        <p:nvSpPr>
          <p:cNvPr id="197" name="Google Shape;197;p26"/>
          <p:cNvSpPr txBox="1">
            <a:spLocks noGrp="1"/>
          </p:cNvSpPr>
          <p:nvPr>
            <p:ph idx="1" type="body"/>
          </p:nvPr>
        </p:nvSpPr>
        <p:spPr>
          <a:xfrm>
            <a:off x="252000" y="1292025"/>
            <a:ext cx="7782000" cy="3416400"/>
          </a:xfrm>
          <a:prstGeom prst="rect">
            <a:avLst/>
          </a:prstGeom>
        </p:spPr>
        <p:txBody>
          <a:bodyPr anchor="t" anchorCtr="0" bIns="91425" lIns="91425" numCol="1" rIns="91425" spcFirstLastPara="1" tIns="91425" wrap="square">
            <a:noAutofit/>
          </a:bodyPr>
          <a:lstStyle/>
          <a:p>
            <a:pPr algn="l" indent="-317500" lvl="0" marL="457200" rtl="0">
              <a:lnSpc>
                <a:spcPct val="150000"/>
              </a:lnSpc>
              <a:spcBef>
                <a:spcPts val="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Access over 7.5 million innovative commercial IT products, services, and solutions from pre-qualified vendors</a:t>
            </a:r>
            <a:endParaRPr dirty="0" sz="1400">
              <a:solidFill>
                <a:srgbClr val="1B1B1B"/>
              </a:solidFill>
              <a:latin typeface="Arial"/>
              <a:ea typeface="Arial"/>
              <a:cs typeface="Arial"/>
              <a:sym typeface="Arial"/>
            </a:endParaRPr>
          </a:p>
          <a:p>
            <a:pPr algn="l" indent="-317500" lvl="0" marL="457200" rtl="0">
              <a:lnSpc>
                <a:spcPct val="150000"/>
              </a:lnSpc>
              <a:spcBef>
                <a:spcPts val="100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Encourages competitive and flexible pricing structures as well as tailored terms and conditions</a:t>
            </a:r>
            <a:endParaRPr dirty="0" sz="1400">
              <a:solidFill>
                <a:srgbClr val="1B1B1B"/>
              </a:solidFill>
              <a:latin typeface="Arial"/>
              <a:ea typeface="Arial"/>
              <a:cs typeface="Arial"/>
              <a:sym typeface="Arial"/>
            </a:endParaRPr>
          </a:p>
          <a:p>
            <a:pPr algn="l" indent="-317500" lvl="0" marL="457200" rtl="0">
              <a:lnSpc>
                <a:spcPct val="150000"/>
              </a:lnSpc>
              <a:spcBef>
                <a:spcPts val="1000"/>
              </a:spcBef>
              <a:spcAft>
                <a:spcPts val="0"/>
              </a:spcAft>
              <a:buClr>
                <a:srgbClr val="1B1B1B"/>
              </a:buClr>
              <a:buSzPts val="1400"/>
              <a:buFont typeface="Arial"/>
              <a:buChar char="●"/>
            </a:pPr>
            <a:r>
              <a:rPr altLang="en" b="1" lang="en" sz="1400">
                <a:solidFill>
                  <a:srgbClr val="1B1B1B"/>
                </a:solidFill>
                <a:latin typeface="Arial"/>
                <a:ea typeface="Arial"/>
                <a:cs typeface="Arial"/>
                <a:sym typeface="Arial"/>
              </a:rPr>
              <a:t>FREE </a:t>
            </a:r>
            <a:r>
              <a:rPr altLang="en" lang="en" sz="1400">
                <a:solidFill>
                  <a:srgbClr val="1B1B1B"/>
                </a:solidFill>
                <a:latin typeface="Arial"/>
                <a:ea typeface="Arial"/>
                <a:cs typeface="Arial"/>
                <a:sym typeface="Arial"/>
              </a:rPr>
              <a:t>training and support from subject matter experts, including scope reviews, to get you started!</a:t>
            </a:r>
            <a:endParaRPr dirty="0" sz="1400">
              <a:solidFill>
                <a:srgbClr val="1B1B1B"/>
              </a:solidFill>
              <a:latin typeface="Arial"/>
              <a:ea typeface="Arial"/>
              <a:cs typeface="Arial"/>
              <a:sym typeface="Arial"/>
            </a:endParaRPr>
          </a:p>
          <a:p>
            <a:pPr algn="l" indent="-317500" lvl="0" marL="457200" rtl="0">
              <a:lnSpc>
                <a:spcPct val="100000"/>
              </a:lnSpc>
              <a:spcBef>
                <a:spcPts val="100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Locating a specific vendor or solution?  </a:t>
            </a:r>
            <a:endParaRPr dirty="0" sz="1400">
              <a:solidFill>
                <a:srgbClr val="1B1B1B"/>
              </a:solidFill>
              <a:latin typeface="Arial"/>
              <a:ea typeface="Arial"/>
              <a:cs typeface="Arial"/>
              <a:sym typeface="Arial"/>
            </a:endParaRPr>
          </a:p>
          <a:p>
            <a:pPr algn="l" indent="-317500" lvl="1" marL="914400" rtl="0">
              <a:lnSpc>
                <a:spcPct val="100000"/>
              </a:lnSpc>
              <a:spcBef>
                <a:spcPts val="100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Market research services (MRaS) are available.</a:t>
            </a:r>
            <a:endParaRPr dirty="0" sz="1400">
              <a:solidFill>
                <a:srgbClr val="1B1B1B"/>
              </a:solidFill>
              <a:latin typeface="Arial"/>
              <a:ea typeface="Arial"/>
              <a:cs typeface="Arial"/>
              <a:sym typeface="Arial"/>
            </a:endParaRPr>
          </a:p>
          <a:p>
            <a:pPr algn="l" indent="-317500" lvl="1" marL="914400" rtl="0">
              <a:lnSpc>
                <a:spcPct val="100000"/>
              </a:lnSpc>
              <a:spcBef>
                <a:spcPts val="1000"/>
              </a:spcBef>
              <a:spcAft>
                <a:spcPts val="1000"/>
              </a:spcAft>
              <a:buClr>
                <a:srgbClr val="1B1B1B"/>
              </a:buClr>
              <a:buSzPts val="1400"/>
              <a:buFont typeface="Arial"/>
              <a:buChar char="○"/>
            </a:pPr>
            <a:r>
              <a:rPr altLang="en" lang="en" sz="1400">
                <a:solidFill>
                  <a:srgbClr val="1B1B1B"/>
                </a:solidFill>
                <a:latin typeface="Arial"/>
                <a:ea typeface="Arial"/>
                <a:cs typeface="Arial"/>
                <a:sym typeface="Arial"/>
              </a:rPr>
              <a:t>Ask about hands-on support to onboard high-priority vendors!</a:t>
            </a:r>
            <a:endParaRPr dirty="0" sz="1400">
              <a:solidFill>
                <a:srgbClr val="1B1B1B"/>
              </a:solidFill>
              <a:latin typeface="Arial"/>
              <a:ea typeface="Arial"/>
              <a:cs typeface="Arial"/>
              <a:sym typeface="Arial"/>
            </a:endParaRPr>
          </a:p>
        </p:txBody>
      </p:sp>
      <p:sp>
        <p:nvSpPr>
          <p:cNvPr id="196" name="Google Shape;196;p26"/>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rPr>
              <a:t>Special Item Numbers (SINs) and Subcategories</a:t>
            </a:r>
            <a:endParaRPr dirty="0" sz="2400">
              <a:solidFill>
                <a:srgbClr val="27278B"/>
              </a:solidFill>
            </a:endParaRPr>
          </a:p>
          <a:p>
            <a:pPr algn="l" indent="0" lvl="0" marL="0" rtl="0">
              <a:spcBef>
                <a:spcPts val="0"/>
              </a:spcBef>
              <a:spcAft>
                <a:spcPts val="0"/>
              </a:spcAft>
              <a:buNone/>
            </a:pPr>
            <a:endParaRPr dirty="0"/>
          </a:p>
        </p:txBody>
      </p:sp>
      <p:sp>
        <p:nvSpPr>
          <p:cNvPr id="204" name="Google Shape;204;p27"/>
          <p:cNvSpPr txBox="1">
            <a:spLocks noGrp="1"/>
          </p:cNvSpPr>
          <p:nvPr>
            <p:ph idx="1" type="body"/>
          </p:nvPr>
        </p:nvSpPr>
        <p:spPr>
          <a:xfrm>
            <a:off x="252000" y="1292025"/>
            <a:ext cx="7821600" cy="3416400"/>
          </a:xfrm>
          <a:prstGeom prst="rect">
            <a:avLst/>
          </a:prstGeom>
        </p:spPr>
        <p:txBody>
          <a:bodyPr anchor="t" anchorCtr="0" bIns="91425" lIns="91425" numCol="1" rIns="91425" spcFirstLastPara="1" tIns="91425" wrap="square">
            <a:noAutofit/>
          </a:bodyPr>
          <a:lstStyle/>
          <a:p>
            <a:pPr algn="l" indent="0" lvl="0" marL="0" rtl="0">
              <a:lnSpc>
                <a:spcPct val="150000"/>
              </a:lnSpc>
              <a:spcBef>
                <a:spcPts val="0"/>
              </a:spcBef>
              <a:spcAft>
                <a:spcPts val="0"/>
              </a:spcAft>
              <a:buClr>
                <a:schemeClr val="dk1"/>
              </a:buClr>
              <a:buSzPts val="1100"/>
              <a:buFont typeface="Arial"/>
              <a:buNone/>
            </a:pPr>
            <a:r>
              <a:rPr altLang="en" lang="en" sz="1400">
                <a:solidFill>
                  <a:srgbClr val="1B1B1B"/>
                </a:solidFill>
                <a:latin typeface="Arial"/>
                <a:ea typeface="Arial"/>
                <a:cs typeface="Arial"/>
                <a:sym typeface="Arial"/>
              </a:rPr>
              <a:t>MAS offerings are represented by Special Item Numbers, or SINs, which can be combined to meet your requirements. IT SINs fall within the following subcategories:</a:t>
            </a:r>
            <a:endParaRPr dirty="0" sz="1400">
              <a:solidFill>
                <a:srgbClr val="1B1B1B"/>
              </a:solidFill>
              <a:latin typeface="Arial"/>
              <a:ea typeface="Arial"/>
              <a:cs typeface="Arial"/>
              <a:sym typeface="Arial"/>
            </a:endParaRPr>
          </a:p>
          <a:p>
            <a:pPr algn="l" indent="0" lvl="0" marL="457200" rtl="0">
              <a:lnSpc>
                <a:spcPct val="150000"/>
              </a:lnSpc>
              <a:spcBef>
                <a:spcPts val="1200"/>
              </a:spcBef>
              <a:spcAft>
                <a:spcPts val="0"/>
              </a:spcAft>
              <a:buNone/>
            </a:pPr>
            <a:endParaRPr dirty="0" sz="1400">
              <a:solidFill>
                <a:srgbClr val="1B1B1B"/>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3">
                  <a:extLst>
                    <a:ext uri="{A12FA001-AC4F-418D-AE19-62706E023703}">
                      <ahyp:hlinkClr xmlns:ahyp="http://schemas.microsoft.com/office/drawing/2018/hyperlinkcolor" val="tx"/>
                    </a:ext>
                  </a:extLst>
                </a:hlinkClick>
              </a:rPr>
              <a:t>Electronic Commerce</a:t>
            </a:r>
            <a:endParaRPr dirty="0">
              <a:solidFill>
                <a:srgbClr val="005599"/>
              </a:solidFill>
            </a:endParaRPr>
          </a:p>
          <a:p>
            <a:pPr algn="l" indent="-317500" lvl="0" marL="4572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4">
                  <a:extLst>
                    <a:ext uri="{A12FA001-AC4F-418D-AE19-62706E023703}">
                      <ahyp:hlinkClr xmlns:ahyp="http://schemas.microsoft.com/office/drawing/2018/hyperlinkcolor" val="tx"/>
                    </a:ext>
                  </a:extLst>
                </a:hlinkClick>
              </a:rPr>
              <a:t>IT Hardware</a:t>
            </a:r>
            <a:endParaRPr dirty="0">
              <a:solidFill>
                <a:srgbClr val="005599"/>
              </a:solidFill>
            </a:endParaRPr>
          </a:p>
          <a:p>
            <a:pPr algn="l" indent="-317500" lvl="0" marL="4572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5">
                  <a:extLst>
                    <a:ext uri="{A12FA001-AC4F-418D-AE19-62706E023703}">
                      <ahyp:hlinkClr xmlns:ahyp="http://schemas.microsoft.com/office/drawing/2018/hyperlinkcolor" val="tx"/>
                    </a:ext>
                  </a:extLst>
                </a:hlinkClick>
              </a:rPr>
              <a:t>IT Services</a:t>
            </a:r>
            <a:endParaRPr dirty="0">
              <a:solidFill>
                <a:srgbClr val="005599"/>
              </a:solidFill>
            </a:endParaRPr>
          </a:p>
          <a:p>
            <a:pPr algn="l" indent="-317500" lvl="0" marL="4572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6">
                  <a:extLst>
                    <a:ext uri="{A12FA001-AC4F-418D-AE19-62706E023703}">
                      <ahyp:hlinkClr xmlns:ahyp="http://schemas.microsoft.com/office/drawing/2018/hyperlinkcolor" val="tx"/>
                    </a:ext>
                  </a:extLst>
                </a:hlinkClick>
              </a:rPr>
              <a:t>IT Software</a:t>
            </a:r>
            <a:endParaRPr dirty="0">
              <a:solidFill>
                <a:srgbClr val="005599"/>
              </a:solidFill>
            </a:endParaRPr>
          </a:p>
          <a:p>
            <a:pPr algn="l" indent="-317500" lvl="0" marL="4572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7">
                  <a:extLst>
                    <a:ext uri="{A12FA001-AC4F-418D-AE19-62706E023703}">
                      <ahyp:hlinkClr xmlns:ahyp="http://schemas.microsoft.com/office/drawing/2018/hyperlinkcolor" val="tx"/>
                    </a:ext>
                  </a:extLst>
                </a:hlinkClick>
              </a:rPr>
              <a:t>IT Solutions</a:t>
            </a:r>
            <a:endParaRPr dirty="0">
              <a:solidFill>
                <a:srgbClr val="005599"/>
              </a:solidFill>
            </a:endParaRPr>
          </a:p>
          <a:p>
            <a:pPr algn="l" indent="-317500" lvl="0" marL="4572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8">
                  <a:extLst>
                    <a:ext uri="{A12FA001-AC4F-418D-AE19-62706E023703}">
                      <ahyp:hlinkClr xmlns:ahyp="http://schemas.microsoft.com/office/drawing/2018/hyperlinkcolor" val="tx"/>
                    </a:ext>
                  </a:extLst>
                </a:hlinkClick>
              </a:rPr>
              <a:t>IT Training</a:t>
            </a:r>
            <a:endParaRPr dirty="0" sz="1400">
              <a:solidFill>
                <a:srgbClr val="005599"/>
              </a:solidFill>
              <a:latin typeface="Arial"/>
              <a:ea typeface="Arial"/>
              <a:cs typeface="Arial"/>
              <a:sym typeface="Arial"/>
            </a:endParaRPr>
          </a:p>
        </p:txBody>
      </p:sp>
      <p:sp>
        <p:nvSpPr>
          <p:cNvPr id="203" name="Google Shape;203;p27"/>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12</a:t>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08"/>
        <p:cNvGrpSpPr/>
        <p:nvPr/>
      </p:nvGrpSpPr>
      <p:grpSpPr>
        <a:xfrm>
          <a:off x="0" y="0"/>
          <a:ext cx="0" cy="0"/>
          <a:chOff x="0" y="0"/>
          <a:chExt cx="0" cy="0"/>
        </a:xfrm>
      </p:grpSpPr>
      <p:sp>
        <p:nvSpPr>
          <p:cNvPr id="209" name="Google Shape;209;p28"/>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rPr>
              <a:t>Tips On Ordering From MAS</a:t>
            </a:r>
            <a:endParaRPr dirty="0" sz="2400">
              <a:solidFill>
                <a:srgbClr val="27278B"/>
              </a:solidFill>
            </a:endParaRPr>
          </a:p>
          <a:p>
            <a:pPr algn="l" indent="0" lvl="0" marL="0" rtl="0">
              <a:spcBef>
                <a:spcPts val="0"/>
              </a:spcBef>
              <a:spcAft>
                <a:spcPts val="0"/>
              </a:spcAft>
              <a:buNone/>
            </a:pPr>
            <a:endParaRPr dirty="0"/>
          </a:p>
        </p:txBody>
      </p:sp>
      <p:sp>
        <p:nvSpPr>
          <p:cNvPr id="211" name="Google Shape;211;p28"/>
          <p:cNvSpPr txBox="1">
            <a:spLocks noGrp="1"/>
          </p:cNvSpPr>
          <p:nvPr>
            <p:ph idx="1" type="body"/>
          </p:nvPr>
        </p:nvSpPr>
        <p:spPr>
          <a:xfrm>
            <a:off x="252000" y="1292025"/>
            <a:ext cx="8239200" cy="3416400"/>
          </a:xfrm>
          <a:prstGeom prst="rect">
            <a:avLst/>
          </a:prstGeom>
        </p:spPr>
        <p:txBody>
          <a:bodyPr anchor="t" anchorCtr="0" bIns="91425" lIns="91425" numCol="1" rIns="91425" spcFirstLastPara="1" tIns="91425" wrap="square">
            <a:noAutofit/>
          </a:bodyPr>
          <a:lstStyle/>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Follow the streamlined process under FAR Subpart 8.4</a:t>
            </a:r>
            <a:endParaRPr dirty="0" sz="1400">
              <a:solidFill>
                <a:schemeClr val="dk1"/>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Issue a Request for Quote (RFQ), not a Request for Proposal (RFP)</a:t>
            </a:r>
            <a:endParaRPr dirty="0" sz="1400">
              <a:solidFill>
                <a:schemeClr val="dk1"/>
              </a:solidFill>
              <a:latin typeface="Arial"/>
              <a:ea typeface="Arial"/>
              <a:cs typeface="Arial"/>
              <a:sym typeface="Arial"/>
            </a:endParaRPr>
          </a:p>
          <a:p>
            <a:pPr algn="l" indent="-317500" lvl="1" marL="914400" rtl="0">
              <a:lnSpc>
                <a:spcPct val="150000"/>
              </a:lnSpc>
              <a:spcBef>
                <a:spcPts val="0"/>
              </a:spcBef>
              <a:spcAft>
                <a:spcPts val="0"/>
              </a:spcAft>
              <a:buClr>
                <a:schemeClr val="dk1"/>
              </a:buClr>
              <a:buSzPts val="1400"/>
              <a:buFont typeface="Arial"/>
              <a:buAutoNum type="alphaLcPeriod"/>
            </a:pPr>
            <a:r>
              <a:rPr altLang="en" lang="en">
                <a:solidFill>
                  <a:schemeClr val="dk1"/>
                </a:solidFill>
                <a:latin typeface="Arial"/>
                <a:ea typeface="Arial"/>
                <a:cs typeface="Arial"/>
                <a:sym typeface="Arial"/>
              </a:rPr>
              <a:t>Should include a statement of work (SOW)</a:t>
            </a:r>
            <a:endParaRPr dirty="0">
              <a:solidFill>
                <a:schemeClr val="dk1"/>
              </a:solidFill>
              <a:latin typeface="Arial"/>
              <a:ea typeface="Arial"/>
              <a:cs typeface="Arial"/>
              <a:sym typeface="Arial"/>
            </a:endParaRPr>
          </a:p>
          <a:p>
            <a:pPr algn="l" indent="-317500" lvl="1" marL="914400" rtl="0">
              <a:lnSpc>
                <a:spcPct val="150000"/>
              </a:lnSpc>
              <a:spcBef>
                <a:spcPts val="0"/>
              </a:spcBef>
              <a:spcAft>
                <a:spcPts val="0"/>
              </a:spcAft>
              <a:buClr>
                <a:schemeClr val="dk1"/>
              </a:buClr>
              <a:buSzPts val="1400"/>
              <a:buFont typeface="Arial"/>
              <a:buAutoNum type="alphaLcPeriod"/>
            </a:pPr>
            <a:r>
              <a:rPr altLang="en" lang="en">
                <a:solidFill>
                  <a:schemeClr val="dk1"/>
                </a:solidFill>
                <a:latin typeface="Arial"/>
                <a:ea typeface="Arial"/>
                <a:cs typeface="Arial"/>
                <a:sym typeface="Arial"/>
              </a:rPr>
              <a:t>Leverage </a:t>
            </a:r>
            <a:r>
              <a:rPr altLang="en" lang="en" u="sng">
                <a:solidFill>
                  <a:srgbClr val="005599"/>
                </a:solidFill>
                <a:latin typeface="Arial"/>
                <a:ea typeface="Arial"/>
                <a:cs typeface="Arial"/>
                <a:sym typeface="Arial"/>
                <a:hlinkClick r:id="rId3">
                  <a:extLst>
                    <a:ext uri="{A12FA001-AC4F-418D-AE19-62706E023703}">
                      <ahyp:hlinkClr xmlns:ahyp="http://schemas.microsoft.com/office/drawing/2018/hyperlinkcolor" val="tx"/>
                    </a:ext>
                  </a:extLst>
                </a:hlinkClick>
              </a:rPr>
              <a:t>GSA Advantage</a:t>
            </a:r>
            <a:r>
              <a:rPr altLang="en" lang="en">
                <a:solidFill>
                  <a:schemeClr val="dk1"/>
                </a:solidFill>
                <a:latin typeface="Arial"/>
                <a:ea typeface="Arial"/>
                <a:cs typeface="Arial"/>
                <a:sym typeface="Arial"/>
              </a:rPr>
              <a:t>, </a:t>
            </a:r>
            <a:r>
              <a:rPr altLang="en" lang="en" u="sng">
                <a:solidFill>
                  <a:srgbClr val="005599"/>
                </a:solidFill>
                <a:latin typeface="Arial"/>
                <a:ea typeface="Arial"/>
                <a:cs typeface="Arial"/>
                <a:sym typeface="Arial"/>
                <a:hlinkClick r:id="rId4">
                  <a:extLst>
                    <a:ext uri="{A12FA001-AC4F-418D-AE19-62706E023703}">
                      <ahyp:hlinkClr xmlns:ahyp="http://schemas.microsoft.com/office/drawing/2018/hyperlinkcolor" val="tx"/>
                    </a:ext>
                  </a:extLst>
                </a:hlinkClick>
              </a:rPr>
              <a:t>buy.gsa.gov</a:t>
            </a:r>
            <a:r>
              <a:rPr altLang="en" lang="en">
                <a:solidFill>
                  <a:srgbClr val="005599"/>
                </a:solidFill>
                <a:latin typeface="Arial"/>
                <a:ea typeface="Arial"/>
                <a:cs typeface="Arial"/>
                <a:sym typeface="Arial"/>
              </a:rPr>
              <a:t>,</a:t>
            </a:r>
            <a:r>
              <a:rPr altLang="en" lang="en">
                <a:solidFill>
                  <a:schemeClr val="dk1"/>
                </a:solidFill>
                <a:latin typeface="Arial"/>
                <a:ea typeface="Arial"/>
                <a:cs typeface="Arial"/>
                <a:sym typeface="Arial"/>
              </a:rPr>
              <a:t> or </a:t>
            </a:r>
            <a:r>
              <a:rPr altLang="en" lang="en" u="sng">
                <a:solidFill>
                  <a:srgbClr val="005599"/>
                </a:solidFill>
                <a:latin typeface="Arial"/>
                <a:ea typeface="Arial"/>
                <a:cs typeface="Arial"/>
                <a:sym typeface="Arial"/>
                <a:hlinkClick r:id="rId5">
                  <a:extLst>
                    <a:ext uri="{A12FA001-AC4F-418D-AE19-62706E023703}">
                      <ahyp:hlinkClr xmlns:ahyp="http://schemas.microsoft.com/office/drawing/2018/hyperlinkcolor" val="tx"/>
                    </a:ext>
                  </a:extLst>
                </a:hlinkClick>
              </a:rPr>
              <a:t>eLibrary</a:t>
            </a:r>
            <a:endParaRPr dirty="0">
              <a:solidFill>
                <a:srgbClr val="005599"/>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Remember to ask for additional discounts!</a:t>
            </a:r>
            <a:endParaRPr dirty="0" sz="1400">
              <a:solidFill>
                <a:schemeClr val="dk1"/>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Unlike FAR Part 15, MAS orders </a:t>
            </a:r>
            <a:r>
              <a:rPr altLang="en" b="1" lang="en" sz="1400">
                <a:solidFill>
                  <a:schemeClr val="dk1"/>
                </a:solidFill>
                <a:latin typeface="Arial"/>
                <a:ea typeface="Arial"/>
                <a:cs typeface="Arial"/>
                <a:sym typeface="Arial"/>
              </a:rPr>
              <a:t>do not r</a:t>
            </a:r>
            <a:r>
              <a:rPr altLang="en" lang="en" sz="1400">
                <a:solidFill>
                  <a:schemeClr val="dk1"/>
                </a:solidFill>
                <a:latin typeface="Arial"/>
                <a:ea typeface="Arial"/>
                <a:cs typeface="Arial"/>
                <a:sym typeface="Arial"/>
              </a:rPr>
              <a:t>equire:</a:t>
            </a:r>
            <a:endParaRPr dirty="0" sz="1400">
              <a:solidFill>
                <a:schemeClr val="dk1"/>
              </a:solidFill>
              <a:latin typeface="Arial"/>
              <a:ea typeface="Arial"/>
              <a:cs typeface="Arial"/>
              <a:sym typeface="Arial"/>
            </a:endParaRPr>
          </a:p>
          <a:p>
            <a:pPr algn="l" indent="-317500" lvl="1" marL="914400" rtl="0">
              <a:lnSpc>
                <a:spcPct val="150000"/>
              </a:lnSpc>
              <a:spcBef>
                <a:spcPts val="0"/>
              </a:spcBef>
              <a:spcAft>
                <a:spcPts val="0"/>
              </a:spcAft>
              <a:buClr>
                <a:schemeClr val="dk1"/>
              </a:buClr>
              <a:buSzPts val="1400"/>
              <a:buFont typeface="Arial"/>
              <a:buAutoNum type="alphaLcPeriod"/>
            </a:pPr>
            <a:r>
              <a:rPr altLang="en" lang="en">
                <a:solidFill>
                  <a:schemeClr val="dk1"/>
                </a:solidFill>
                <a:latin typeface="Arial"/>
                <a:ea typeface="Arial"/>
                <a:cs typeface="Arial"/>
                <a:sym typeface="Arial"/>
              </a:rPr>
              <a:t>A formal source selection evaluation board</a:t>
            </a:r>
            <a:endParaRPr dirty="0">
              <a:solidFill>
                <a:schemeClr val="dk1"/>
              </a:solidFill>
              <a:latin typeface="Arial"/>
              <a:ea typeface="Arial"/>
              <a:cs typeface="Arial"/>
              <a:sym typeface="Arial"/>
            </a:endParaRPr>
          </a:p>
          <a:p>
            <a:pPr algn="l" indent="-317500" lvl="1" marL="914400" rtl="0">
              <a:lnSpc>
                <a:spcPct val="150000"/>
              </a:lnSpc>
              <a:spcBef>
                <a:spcPts val="0"/>
              </a:spcBef>
              <a:spcAft>
                <a:spcPts val="0"/>
              </a:spcAft>
              <a:buClr>
                <a:schemeClr val="dk1"/>
              </a:buClr>
              <a:buSzPts val="1400"/>
              <a:buFont typeface="Arial"/>
              <a:buAutoNum type="alphaLcPeriod"/>
            </a:pPr>
            <a:r>
              <a:rPr altLang="en" lang="en">
                <a:solidFill>
                  <a:schemeClr val="dk1"/>
                </a:solidFill>
                <a:latin typeface="Arial"/>
                <a:ea typeface="Arial"/>
                <a:cs typeface="Arial"/>
                <a:sym typeface="Arial"/>
              </a:rPr>
              <a:t>A FAR 15.404 cost analysis, because you get commercial pricing at the MAS level</a:t>
            </a:r>
            <a:endParaRPr dirty="0">
              <a:solidFill>
                <a:schemeClr val="dk1"/>
              </a:solidFill>
              <a:latin typeface="Arial"/>
              <a:ea typeface="Arial"/>
              <a:cs typeface="Arial"/>
              <a:sym typeface="Arial"/>
            </a:endParaRPr>
          </a:p>
          <a:p>
            <a:pPr algn="l" indent="-317500" lvl="1" marL="914400" rtl="0">
              <a:lnSpc>
                <a:spcPct val="150000"/>
              </a:lnSpc>
              <a:spcBef>
                <a:spcPts val="0"/>
              </a:spcBef>
              <a:spcAft>
                <a:spcPts val="0"/>
              </a:spcAft>
              <a:buClr>
                <a:schemeClr val="dk1"/>
              </a:buClr>
              <a:buSzPts val="1400"/>
              <a:buFont typeface="Arial"/>
              <a:buAutoNum type="alphaLcPeriod"/>
            </a:pPr>
            <a:r>
              <a:rPr altLang="en" lang="en">
                <a:solidFill>
                  <a:schemeClr val="dk1"/>
                </a:solidFill>
                <a:latin typeface="Arial"/>
                <a:ea typeface="Arial"/>
                <a:cs typeface="Arial"/>
                <a:sym typeface="Arial"/>
              </a:rPr>
              <a:t>Extensive documentation, because this process is less formal</a:t>
            </a:r>
            <a:endParaRPr dirty="0">
              <a:solidFill>
                <a:schemeClr val="dk1"/>
              </a:solidFill>
              <a:latin typeface="Arial"/>
              <a:ea typeface="Arial"/>
              <a:cs typeface="Arial"/>
              <a:sym typeface="Arial"/>
            </a:endParaRPr>
          </a:p>
          <a:p>
            <a:pPr algn="l" indent="-317500" lvl="1" marL="914400" rtl="0">
              <a:lnSpc>
                <a:spcPct val="150000"/>
              </a:lnSpc>
              <a:spcBef>
                <a:spcPts val="0"/>
              </a:spcBef>
              <a:spcAft>
                <a:spcPts val="0"/>
              </a:spcAft>
              <a:buClr>
                <a:schemeClr val="dk1"/>
              </a:buClr>
              <a:buSzPts val="1400"/>
              <a:buFont typeface="Arial"/>
              <a:buAutoNum type="alphaLcPeriod"/>
            </a:pPr>
            <a:r>
              <a:rPr altLang="en" lang="en">
                <a:solidFill>
                  <a:schemeClr val="dk1"/>
                </a:solidFill>
                <a:latin typeface="Arial"/>
                <a:ea typeface="Arial"/>
                <a:cs typeface="Arial"/>
                <a:sym typeface="Arial"/>
              </a:rPr>
              <a:t>A debrief, but you may provide a brief explanation. See </a:t>
            </a:r>
            <a:r>
              <a:rPr altLang="en" lang="en"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FAR 8.405-2(d)</a:t>
            </a:r>
            <a:r>
              <a:rPr altLang="en" lang="en">
                <a:solidFill>
                  <a:schemeClr val="dk1"/>
                </a:solidFill>
                <a:latin typeface="Arial"/>
                <a:ea typeface="Arial"/>
                <a:cs typeface="Arial"/>
                <a:sym typeface="Arial"/>
              </a:rPr>
              <a:t> for details.</a:t>
            </a:r>
            <a:endParaRPr dirty="0">
              <a:solidFill>
                <a:schemeClr val="dk1"/>
              </a:solidFill>
              <a:latin typeface="Arial"/>
              <a:ea typeface="Arial"/>
              <a:cs typeface="Arial"/>
              <a:sym typeface="Arial"/>
            </a:endParaRPr>
          </a:p>
          <a:p>
            <a:pPr algn="l" indent="-317500" lvl="0" marL="457200" rtl="0">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You can set aside MAS orders for small business, but it’s not required.</a:t>
            </a:r>
            <a:endParaRPr dirty="0" sz="1400">
              <a:solidFill>
                <a:schemeClr val="dk1"/>
              </a:solidFill>
              <a:latin typeface="Arial"/>
              <a:ea typeface="Arial"/>
              <a:cs typeface="Arial"/>
              <a:sym typeface="Arial"/>
            </a:endParaRPr>
          </a:p>
        </p:txBody>
      </p:sp>
      <p:sp>
        <p:nvSpPr>
          <p:cNvPr id="210" name="Google Shape;210;p2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13</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Top MAS IT Initiatives </a:t>
            </a:r>
            <a:endParaRPr dirty="0"/>
          </a:p>
          <a:p>
            <a:pPr algn="ctr" indent="0" lvl="0" marL="0" rtl="0">
              <a:spcBef>
                <a:spcPts val="0"/>
              </a:spcBef>
              <a:spcAft>
                <a:spcPts val="0"/>
              </a:spcAft>
              <a:buNone/>
            </a:pPr>
            <a:r>
              <a:rPr altLang="en" lang="en"/>
              <a:t>For Smarter Spend</a:t>
            </a:r>
            <a:endParaRPr dirty="0"/>
          </a:p>
        </p:txBody>
      </p:sp>
      <p:sp>
        <p:nvSpPr>
          <p:cNvPr id="217" name="Google Shape;217;p29"/>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14</a:t>
            </a:fld>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rPr>
              <a:t>Bringing Maximum Value to Federal IT Procurement!</a:t>
            </a:r>
            <a:endParaRPr dirty="0" sz="2400">
              <a:solidFill>
                <a:srgbClr val="27278B"/>
              </a:solidFill>
            </a:endParaRPr>
          </a:p>
          <a:p>
            <a:pPr algn="l" indent="0" lvl="0" marL="0" rtl="0">
              <a:spcBef>
                <a:spcPts val="0"/>
              </a:spcBef>
              <a:spcAft>
                <a:spcPts val="0"/>
              </a:spcAft>
              <a:buNone/>
            </a:pPr>
            <a:endParaRPr dirty="0"/>
          </a:p>
        </p:txBody>
      </p:sp>
      <p:sp>
        <p:nvSpPr>
          <p:cNvPr id="224" name="Google Shape;224;p30"/>
          <p:cNvSpPr txBox="1">
            <a:spLocks noGrp="1"/>
          </p:cNvSpPr>
          <p:nvPr>
            <p:ph idx="1" type="body"/>
          </p:nvPr>
        </p:nvSpPr>
        <p:spPr>
          <a:xfrm>
            <a:off x="252000" y="1303925"/>
            <a:ext cx="7844700" cy="3416400"/>
          </a:xfrm>
          <a:prstGeom prst="rect">
            <a:avLst/>
          </a:prstGeom>
        </p:spPr>
        <p:txBody>
          <a:bodyPr anchor="t" anchorCtr="0" bIns="91425" lIns="91425" numCol="1" rIns="91425" spcFirstLastPara="1" tIns="91425" wrap="square">
            <a:noAutofit/>
          </a:bodyPr>
          <a:lstStyle/>
          <a:p>
            <a:pPr algn="l" indent="-393700" lvl="0" marL="609600" rtl="0">
              <a:lnSpc>
                <a:spcPct val="100000"/>
              </a:lnSpc>
              <a:spcBef>
                <a:spcPts val="0"/>
              </a:spcBef>
              <a:spcAft>
                <a:spcPts val="0"/>
              </a:spcAft>
              <a:buClr>
                <a:schemeClr val="dk1"/>
              </a:buClr>
              <a:buSzPts val="1400"/>
              <a:buFont typeface="Arial"/>
              <a:buChar char="●"/>
            </a:pPr>
            <a:r>
              <a:rPr altLang="en" dirty="0" lang="en" sz="1400">
                <a:solidFill>
                  <a:schemeClr val="dk1"/>
                </a:solidFill>
                <a:latin typeface="Arial"/>
                <a:ea typeface="Arial"/>
                <a:cs typeface="Arial"/>
                <a:sym typeface="Arial"/>
              </a:rPr>
              <a:t>Right-sizing MAS IT is top priority!</a:t>
            </a:r>
            <a:endParaRPr dirty="0" sz="1400">
              <a:solidFill>
                <a:schemeClr val="dk1"/>
              </a:solidFill>
              <a:latin typeface="Arial"/>
              <a:ea typeface="Arial"/>
              <a:cs typeface="Arial"/>
              <a:sym typeface="Arial"/>
            </a:endParaRPr>
          </a:p>
          <a:p>
            <a:pPr algn="l" indent="-393700" lvl="0" marL="609600" rtl="0">
              <a:lnSpc>
                <a:spcPct val="100000"/>
              </a:lnSpc>
              <a:spcBef>
                <a:spcPts val="1300"/>
              </a:spcBef>
              <a:spcAft>
                <a:spcPts val="0"/>
              </a:spcAft>
              <a:buClr>
                <a:schemeClr val="dk1"/>
              </a:buClr>
              <a:buSzPts val="1400"/>
              <a:buFont typeface="Arial"/>
              <a:buChar char="●"/>
            </a:pPr>
            <a:r>
              <a:rPr altLang="en" dirty="0" lang="en" sz="1400">
                <a:solidFill>
                  <a:schemeClr val="dk1"/>
                </a:solidFill>
                <a:latin typeface="Arial"/>
                <a:ea typeface="Arial"/>
                <a:cs typeface="Arial"/>
                <a:sym typeface="Arial"/>
              </a:rPr>
              <a:t>Increased focus on original manufacturer participation</a:t>
            </a:r>
            <a:endParaRPr dirty="0" sz="1400">
              <a:solidFill>
                <a:schemeClr val="dk1"/>
              </a:solidFill>
              <a:latin typeface="Arial"/>
              <a:ea typeface="Arial"/>
              <a:cs typeface="Arial"/>
              <a:sym typeface="Arial"/>
            </a:endParaRPr>
          </a:p>
          <a:p>
            <a:pPr algn="l" indent="-393700" lvl="0" marL="609600" rtl="0">
              <a:lnSpc>
                <a:spcPct val="150000"/>
              </a:lnSpc>
              <a:spcBef>
                <a:spcPts val="1300"/>
              </a:spcBef>
              <a:spcAft>
                <a:spcPts val="0"/>
              </a:spcAft>
              <a:buClr>
                <a:schemeClr val="dk1"/>
              </a:buClr>
              <a:buSzPts val="1400"/>
              <a:buFont typeface="Arial"/>
              <a:buChar char="●"/>
            </a:pPr>
            <a:r>
              <a:rPr altLang="en" dirty="0" lang="en" sz="1400">
                <a:solidFill>
                  <a:schemeClr val="dk1"/>
                </a:solidFill>
                <a:latin typeface="Arial"/>
                <a:ea typeface="Arial"/>
                <a:cs typeface="Arial"/>
                <a:sym typeface="Arial"/>
              </a:rPr>
              <a:t>Significant participation in OMB’s Best in Class program to support spend under management (SUM)</a:t>
            </a:r>
            <a:endParaRPr dirty="0" sz="1400">
              <a:solidFill>
                <a:schemeClr val="dk1"/>
              </a:solidFill>
              <a:latin typeface="Arial"/>
              <a:ea typeface="Arial"/>
              <a:cs typeface="Arial"/>
              <a:sym typeface="Arial"/>
            </a:endParaRPr>
          </a:p>
          <a:p>
            <a:pPr algn="l" indent="-393700" lvl="1" marL="1219200" rtl="0">
              <a:lnSpc>
                <a:spcPct val="100000"/>
              </a:lnSpc>
              <a:spcBef>
                <a:spcPts val="1300"/>
              </a:spcBef>
              <a:spcAft>
                <a:spcPts val="0"/>
              </a:spcAft>
              <a:buClr>
                <a:schemeClr val="dk1"/>
              </a:buClr>
              <a:buSzPts val="1400"/>
              <a:buFont typeface="Arial"/>
              <a:buChar char="○"/>
            </a:pPr>
            <a:r>
              <a:rPr altLang="en" dirty="0" lang="en">
                <a:solidFill>
                  <a:schemeClr val="dk1"/>
                </a:solidFill>
                <a:latin typeface="Arial"/>
                <a:ea typeface="Arial"/>
                <a:cs typeface="Arial"/>
                <a:sym typeface="Arial"/>
              </a:rPr>
              <a:t>IT Hardware</a:t>
            </a:r>
            <a:endParaRPr dirty="0">
              <a:solidFill>
                <a:schemeClr val="dk1"/>
              </a:solidFill>
              <a:latin typeface="Arial"/>
              <a:ea typeface="Arial"/>
              <a:cs typeface="Arial"/>
              <a:sym typeface="Arial"/>
            </a:endParaRPr>
          </a:p>
          <a:p>
            <a:pPr algn="l" indent="-393700" lvl="1" marL="1219200" rtl="0">
              <a:lnSpc>
                <a:spcPct val="100000"/>
              </a:lnSpc>
              <a:spcBef>
                <a:spcPts val="1300"/>
              </a:spcBef>
              <a:spcAft>
                <a:spcPts val="0"/>
              </a:spcAft>
              <a:buClr>
                <a:schemeClr val="dk1"/>
              </a:buClr>
              <a:buSzPts val="1400"/>
              <a:buFont typeface="Arial"/>
              <a:buChar char="○"/>
            </a:pPr>
            <a:r>
              <a:rPr altLang="en" dirty="0" lang="en">
                <a:solidFill>
                  <a:schemeClr val="dk1"/>
                </a:solidFill>
                <a:latin typeface="Arial"/>
                <a:ea typeface="Arial"/>
                <a:cs typeface="Arial"/>
                <a:sym typeface="Arial"/>
              </a:rPr>
              <a:t>IT Software</a:t>
            </a:r>
            <a:endParaRPr dirty="0">
              <a:solidFill>
                <a:schemeClr val="dk1"/>
              </a:solidFill>
              <a:latin typeface="Arial"/>
              <a:ea typeface="Arial"/>
              <a:cs typeface="Arial"/>
              <a:sym typeface="Arial"/>
            </a:endParaRPr>
          </a:p>
          <a:p>
            <a:pPr algn="l" indent="-393700" lvl="1" marL="1219200" rtl="0">
              <a:lnSpc>
                <a:spcPct val="100000"/>
              </a:lnSpc>
              <a:spcBef>
                <a:spcPts val="1300"/>
              </a:spcBef>
              <a:spcAft>
                <a:spcPts val="0"/>
              </a:spcAft>
              <a:buClr>
                <a:schemeClr val="dk1"/>
              </a:buClr>
              <a:buSzPts val="1400"/>
              <a:buFont typeface="Arial"/>
              <a:buChar char="○"/>
            </a:pPr>
            <a:r>
              <a:rPr altLang="en" dirty="0" lang="en">
                <a:solidFill>
                  <a:schemeClr val="dk1"/>
                </a:solidFill>
                <a:latin typeface="Arial"/>
                <a:ea typeface="Arial"/>
                <a:cs typeface="Arial"/>
                <a:sym typeface="Arial"/>
              </a:rPr>
              <a:t>Wireless Mobility Solutions (SIN 517312)</a:t>
            </a:r>
            <a:endParaRPr dirty="0">
              <a:solidFill>
                <a:schemeClr val="dk1"/>
              </a:solidFill>
              <a:latin typeface="Arial"/>
              <a:ea typeface="Arial"/>
              <a:cs typeface="Arial"/>
              <a:sym typeface="Arial"/>
            </a:endParaRPr>
          </a:p>
          <a:p>
            <a:pPr algn="l" indent="-393700" lvl="1" marL="1219200" rtl="0">
              <a:lnSpc>
                <a:spcPct val="150000"/>
              </a:lnSpc>
              <a:spcBef>
                <a:spcPts val="1300"/>
              </a:spcBef>
              <a:spcAft>
                <a:spcPts val="0"/>
              </a:spcAft>
              <a:buClr>
                <a:schemeClr val="dk1"/>
              </a:buClr>
              <a:buSzPts val="1400"/>
              <a:buFont typeface="Arial"/>
              <a:buChar char="○"/>
            </a:pPr>
            <a:r>
              <a:rPr altLang="en" dirty="0" lang="en">
                <a:solidFill>
                  <a:schemeClr val="dk1"/>
                </a:solidFill>
                <a:latin typeface="Arial"/>
                <a:ea typeface="Arial"/>
                <a:cs typeface="Arial"/>
                <a:sym typeface="Arial"/>
              </a:rPr>
              <a:t>Commercial Satellite Communication (COMSATCOM) Program including SIN 517410</a:t>
            </a:r>
            <a:endParaRPr dirty="0">
              <a:solidFill>
                <a:schemeClr val="dk1"/>
              </a:solidFill>
              <a:latin typeface="Arial"/>
              <a:ea typeface="Arial"/>
              <a:cs typeface="Arial"/>
              <a:sym typeface="Arial"/>
            </a:endParaRPr>
          </a:p>
          <a:p>
            <a:pPr algn="l" indent="0" lvl="0" marL="609600" rtl="0">
              <a:lnSpc>
                <a:spcPct val="100000"/>
              </a:lnSpc>
              <a:spcBef>
                <a:spcPts val="1300"/>
              </a:spcBef>
              <a:spcAft>
                <a:spcPts val="0"/>
              </a:spcAft>
              <a:buNone/>
            </a:pPr>
            <a:endParaRPr dirty="0" sz="1400">
              <a:solidFill>
                <a:schemeClr val="dk1"/>
              </a:solidFill>
              <a:latin typeface="Arial"/>
              <a:ea typeface="Arial"/>
              <a:cs typeface="Arial"/>
              <a:sym typeface="Arial"/>
            </a:endParaRPr>
          </a:p>
          <a:p>
            <a:pPr algn="l" indent="0" lvl="0" marL="0" rtl="0">
              <a:lnSpc>
                <a:spcPct val="100000"/>
              </a:lnSpc>
              <a:spcBef>
                <a:spcPts val="1300"/>
              </a:spcBef>
              <a:spcAft>
                <a:spcPts val="1600"/>
              </a:spcAft>
              <a:buNone/>
            </a:pPr>
            <a:r>
              <a:rPr dirty="0" lang="en-US" sz="1400">
                <a:latin typeface="Arial"/>
                <a:ea typeface="Arial"/>
                <a:cs typeface="Arial"/>
                <a:sym typeface="Arial"/>
              </a:rPr>
              <a:t>		</a:t>
            </a:r>
            <a:endParaRPr dirty="0" sz="1400">
              <a:latin typeface="Arial"/>
              <a:ea typeface="Arial"/>
              <a:cs typeface="Arial"/>
              <a:sym typeface="Arial"/>
            </a:endParaRPr>
          </a:p>
        </p:txBody>
      </p:sp>
      <p:sp>
        <p:nvSpPr>
          <p:cNvPr id="223" name="Google Shape;223;p30"/>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15</a:t>
            </a:fld>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latin typeface="Arial"/>
                <a:ea typeface="Arial"/>
                <a:cs typeface="Arial"/>
                <a:sym typeface="Arial"/>
              </a:rPr>
              <a:t>SCRIPTS BPA Program</a:t>
            </a:r>
            <a:endParaRPr dirty="0" sz="2400">
              <a:solidFill>
                <a:srgbClr val="27278B"/>
              </a:solidFill>
              <a:latin typeface="Arial"/>
              <a:ea typeface="Arial"/>
              <a:cs typeface="Arial"/>
              <a:sym typeface="Arial"/>
            </a:endParaRPr>
          </a:p>
          <a:p>
            <a:pPr algn="l" indent="0" lvl="0" marL="0" rtl="0">
              <a:spcBef>
                <a:spcPts val="0"/>
              </a:spcBef>
              <a:spcAft>
                <a:spcPts val="0"/>
              </a:spcAft>
              <a:buNone/>
            </a:pPr>
            <a:endParaRPr dirty="0"/>
          </a:p>
        </p:txBody>
      </p:sp>
      <p:sp>
        <p:nvSpPr>
          <p:cNvPr id="231" name="Google Shape;231;p31"/>
          <p:cNvSpPr txBox="1">
            <a:spLocks noGrp="1"/>
          </p:cNvSpPr>
          <p:nvPr>
            <p:ph idx="1" type="body"/>
          </p:nvPr>
        </p:nvSpPr>
        <p:spPr>
          <a:xfrm>
            <a:off x="252000" y="1312725"/>
            <a:ext cx="7913400" cy="3670200"/>
          </a:xfrm>
          <a:prstGeom prst="rect">
            <a:avLst/>
          </a:prstGeom>
        </p:spPr>
        <p:txBody>
          <a:bodyPr anchor="t" anchorCtr="0" bIns="91425" lIns="91425" numCol="1" rIns="91425" spcFirstLastPara="1" tIns="91425" wrap="square">
            <a:noAutofit/>
          </a:bodyPr>
          <a:lstStyle/>
          <a:p>
            <a:pPr algn="l" indent="0" lvl="0" marL="0" rtl="0">
              <a:lnSpc>
                <a:spcPct val="150000"/>
              </a:lnSpc>
              <a:spcBef>
                <a:spcPts val="0"/>
              </a:spcBef>
              <a:spcAft>
                <a:spcPts val="0"/>
              </a:spcAft>
              <a:buNone/>
            </a:pPr>
            <a:r>
              <a:rPr altLang="en" lang="en" sz="1400">
                <a:solidFill>
                  <a:schemeClr val="dk1"/>
                </a:solidFill>
                <a:latin typeface="Arial"/>
                <a:ea typeface="Arial"/>
                <a:cs typeface="Arial"/>
                <a:sym typeface="Arial"/>
              </a:rPr>
              <a:t>Supply Chain Risk Illumination Professional Tools and Services blanket purchase agreements, also known as SCRIPTS BPAs, are a suite of tools and services designed to identify and reduce risks in supply chains by:</a:t>
            </a:r>
            <a:endParaRPr dirty="0" sz="1400">
              <a:solidFill>
                <a:schemeClr val="dk1"/>
              </a:solidFill>
              <a:latin typeface="Arial"/>
              <a:ea typeface="Arial"/>
              <a:cs typeface="Arial"/>
              <a:sym typeface="Arial"/>
            </a:endParaRPr>
          </a:p>
          <a:p>
            <a:pPr algn="l" indent="-317500" lvl="0" marL="457200" rtl="0">
              <a:lnSpc>
                <a:spcPct val="150000"/>
              </a:lnSpc>
              <a:spcBef>
                <a:spcPts val="160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Providing business intelligence and analytic support to help government agencies understand their supply chain, assess supplier health, and manage potential risks, and </a:t>
            </a:r>
            <a:endParaRPr dirty="0" sz="1400">
              <a:solidFill>
                <a:schemeClr val="dk1"/>
              </a:solidFill>
              <a:latin typeface="Arial"/>
              <a:ea typeface="Arial"/>
              <a:cs typeface="Arial"/>
              <a:sym typeface="Arial"/>
            </a:endParaRPr>
          </a:p>
          <a:p>
            <a:pPr algn="l" indent="-317500" lvl="0" marL="457200" rtl="0">
              <a:lnSpc>
                <a:spcPct val="150000"/>
              </a:lnSpc>
              <a:spcBef>
                <a:spcPts val="100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Empowering agencies to acquire vetted solutions that screen and ensure suppliers are reliable and secure.</a:t>
            </a:r>
            <a:endParaRPr dirty="0" sz="1400">
              <a:solidFill>
                <a:schemeClr val="dk1"/>
              </a:solidFill>
              <a:latin typeface="Arial"/>
              <a:ea typeface="Arial"/>
              <a:cs typeface="Arial"/>
              <a:sym typeface="Arial"/>
            </a:endParaRPr>
          </a:p>
          <a:p>
            <a:pPr algn="ctr" indent="0" lvl="0" marL="0" rtl="0">
              <a:lnSpc>
                <a:spcPct val="150000"/>
              </a:lnSpc>
              <a:spcBef>
                <a:spcPts val="1000"/>
              </a:spcBef>
              <a:spcAft>
                <a:spcPts val="0"/>
              </a:spcAft>
              <a:buNone/>
            </a:pPr>
            <a:r>
              <a:rPr altLang="en" b="1" lang="en" sz="1400">
                <a:solidFill>
                  <a:srgbClr val="27278B"/>
                </a:solidFill>
                <a:latin typeface="Arial"/>
                <a:ea typeface="Arial"/>
                <a:cs typeface="Arial"/>
                <a:sym typeface="Arial"/>
              </a:rPr>
              <a:t>“SCRIPTS as a powerful resource that enables agencies to make smarter, safer buying decisions—faster.”</a:t>
            </a:r>
            <a:endParaRPr b="1" dirty="0" sz="1400">
              <a:solidFill>
                <a:srgbClr val="27278B"/>
              </a:solidFill>
              <a:latin typeface="Arial"/>
              <a:ea typeface="Arial"/>
              <a:cs typeface="Arial"/>
              <a:sym typeface="Arial"/>
            </a:endParaRPr>
          </a:p>
          <a:p>
            <a:pPr algn="l" indent="0" lvl="0" marL="457200" rtl="0">
              <a:lnSpc>
                <a:spcPct val="150000"/>
              </a:lnSpc>
              <a:spcBef>
                <a:spcPts val="1000"/>
              </a:spcBef>
              <a:spcAft>
                <a:spcPts val="0"/>
              </a:spcAft>
              <a:buNone/>
            </a:pPr>
            <a:endParaRPr dirty="0" sz="1400">
              <a:solidFill>
                <a:schemeClr val="dk1"/>
              </a:solidFill>
              <a:latin typeface="Arial"/>
              <a:ea typeface="Arial"/>
              <a:cs typeface="Arial"/>
              <a:sym typeface="Arial"/>
            </a:endParaRPr>
          </a:p>
          <a:p>
            <a:pPr algn="l" indent="0" lvl="0" marL="0" rtl="0">
              <a:lnSpc>
                <a:spcPct val="150000"/>
              </a:lnSpc>
              <a:spcBef>
                <a:spcPts val="1600"/>
              </a:spcBef>
              <a:spcAft>
                <a:spcPts val="1600"/>
              </a:spcAft>
              <a:buNone/>
            </a:pPr>
            <a:endParaRPr dirty="0" sz="1400">
              <a:solidFill>
                <a:schemeClr val="dk1"/>
              </a:solidFill>
              <a:latin typeface="Arial"/>
              <a:ea typeface="Arial"/>
              <a:cs typeface="Arial"/>
              <a:sym typeface="Arial"/>
            </a:endParaRPr>
          </a:p>
        </p:txBody>
      </p:sp>
      <p:sp>
        <p:nvSpPr>
          <p:cNvPr id="230" name="Google Shape;230;p31"/>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16</a:t>
            </a:fld>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35"/>
        <p:cNvGrpSpPr/>
        <p:nvPr/>
      </p:nvGrpSpPr>
      <p:grpSpPr>
        <a:xfrm>
          <a:off x="0" y="0"/>
          <a:ext cx="0" cy="0"/>
          <a:chOff x="0" y="0"/>
          <a:chExt cx="0" cy="0"/>
        </a:xfrm>
      </p:grpSpPr>
      <p:sp>
        <p:nvSpPr>
          <p:cNvPr id="236" name="Google Shape;236;p32"/>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latin typeface="Arial"/>
                <a:ea typeface="Arial"/>
                <a:cs typeface="Arial"/>
                <a:sym typeface="Arial"/>
              </a:rPr>
              <a:t>SCRIPTS Details at a Glance</a:t>
            </a:r>
            <a:endParaRPr dirty="0" sz="2400">
              <a:solidFill>
                <a:srgbClr val="27278B"/>
              </a:solidFill>
              <a:latin typeface="Arial"/>
              <a:ea typeface="Arial"/>
              <a:cs typeface="Arial"/>
              <a:sym typeface="Arial"/>
            </a:endParaRPr>
          </a:p>
          <a:p>
            <a:pPr algn="l" indent="0" lvl="0" marL="0" rtl="0">
              <a:spcBef>
                <a:spcPts val="0"/>
              </a:spcBef>
              <a:spcAft>
                <a:spcPts val="0"/>
              </a:spcAft>
              <a:buNone/>
            </a:pPr>
            <a:endParaRPr dirty="0"/>
          </a:p>
        </p:txBody>
      </p:sp>
      <p:sp>
        <p:nvSpPr>
          <p:cNvPr id="238" name="Google Shape;238;p32"/>
          <p:cNvSpPr txBox="1">
            <a:spLocks noGrp="1"/>
          </p:cNvSpPr>
          <p:nvPr>
            <p:ph idx="1" type="body"/>
          </p:nvPr>
        </p:nvSpPr>
        <p:spPr>
          <a:xfrm>
            <a:off x="252000" y="1326300"/>
            <a:ext cx="7844700" cy="3416400"/>
          </a:xfrm>
          <a:prstGeom prst="rect">
            <a:avLst/>
          </a:prstGeom>
        </p:spPr>
        <p:txBody>
          <a:bodyPr anchor="t" anchorCtr="0" bIns="91425" lIns="91425" numCol="1" rIns="91425" spcFirstLastPara="1" tIns="91425" wrap="square">
            <a:noAutofit/>
          </a:bodyPr>
          <a:lstStyle/>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SCRIPTS BPAs are readily available for use!</a:t>
            </a:r>
            <a:endParaRPr dirty="0" sz="1400">
              <a:solidFill>
                <a:schemeClr val="dk1"/>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Five year base period with one five-year option period, for a total of ten years. Performance period:  3/31/2025 to 3/30/2030 (with option to extend to 2035)</a:t>
            </a:r>
            <a:endParaRPr dirty="0" sz="1400">
              <a:solidFill>
                <a:schemeClr val="dk1"/>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Eight awards made, including one Contractor Teaming Arrangement (CTA) with two vendors (for a total of nine BPA awardees)</a:t>
            </a:r>
            <a:endParaRPr dirty="0" sz="1400">
              <a:solidFill>
                <a:schemeClr val="dk1"/>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SCRM Tools: Platform access, maintenance, support, training, and risk assessment reports included</a:t>
            </a:r>
            <a:endParaRPr dirty="0" sz="1400">
              <a:solidFill>
                <a:schemeClr val="dk1"/>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Available for governmentwide use to include DoD and other federal, state, local, tribal, and territorial government entities</a:t>
            </a:r>
            <a:endParaRPr dirty="0" sz="1400">
              <a:solidFill>
                <a:schemeClr val="dk1"/>
              </a:solidFill>
              <a:latin typeface="Arial"/>
              <a:ea typeface="Arial"/>
              <a:cs typeface="Arial"/>
              <a:sym typeface="Arial"/>
            </a:endParaRPr>
          </a:p>
          <a:p>
            <a:pPr algn="ctr" indent="0" lvl="0" marL="0" rtl="0">
              <a:spcBef>
                <a:spcPts val="0"/>
              </a:spcBef>
              <a:spcAft>
                <a:spcPts val="0"/>
              </a:spcAft>
              <a:buClr>
                <a:schemeClr val="dk1"/>
              </a:buClr>
              <a:buSzPts val="1100"/>
              <a:buFont typeface="Arial"/>
              <a:buNone/>
            </a:pPr>
            <a:r>
              <a:rPr altLang="en" lang="en" sz="1400">
                <a:solidFill>
                  <a:schemeClr val="dk1"/>
                </a:solidFill>
                <a:latin typeface="Arial"/>
                <a:ea typeface="Arial"/>
                <a:cs typeface="Arial"/>
                <a:sym typeface="Arial"/>
              </a:rPr>
              <a:t>SCRIPTS Website &amp; Ordering Guide:</a:t>
            </a:r>
            <a:endParaRPr dirty="0" sz="1400">
              <a:solidFill>
                <a:schemeClr val="dk1"/>
              </a:solidFill>
              <a:latin typeface="Arial"/>
              <a:ea typeface="Arial"/>
              <a:cs typeface="Arial"/>
              <a:sym typeface="Arial"/>
            </a:endParaRPr>
          </a:p>
          <a:p>
            <a:pPr algn="ctr" indent="0" lvl="0" marL="0" rtl="0">
              <a:spcBef>
                <a:spcPts val="0"/>
              </a:spcBef>
              <a:spcAft>
                <a:spcPts val="0"/>
              </a:spcAft>
              <a:buClr>
                <a:schemeClr val="dk1"/>
              </a:buClr>
              <a:buSzPts val="1100"/>
              <a:buFont typeface="Arial"/>
              <a:buNone/>
            </a:pPr>
            <a:r>
              <a:rPr altLang="en" lang="en" sz="1400">
                <a:solidFill>
                  <a:schemeClr val="dk1"/>
                </a:solidFill>
                <a:latin typeface="Arial"/>
                <a:ea typeface="Arial"/>
                <a:cs typeface="Arial"/>
                <a:sym typeface="Arial"/>
              </a:rPr>
              <a:t> Located at</a:t>
            </a:r>
            <a:r>
              <a:rPr altLang="en" lang="en" sz="1400">
                <a:solidFill>
                  <a:schemeClr val="dk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altLang="en" lang="en" sz="1400" u="sng">
                <a:solidFill>
                  <a:srgbClr val="005599"/>
                </a:solidFill>
                <a:latin typeface="Arial"/>
                <a:ea typeface="Arial"/>
                <a:cs typeface="Arial"/>
                <a:sym typeface="Arial"/>
                <a:hlinkClick r:id="rId4">
                  <a:extLst>
                    <a:ext uri="{A12FA001-AC4F-418D-AE19-62706E023703}">
                      <ahyp:hlinkClr xmlns:ahyp="http://schemas.microsoft.com/office/drawing/2018/hyperlinkcolor" val="tx"/>
                    </a:ext>
                  </a:extLst>
                </a:hlinkClick>
              </a:rPr>
              <a:t>www.gsa.gov/SCRIPTS</a:t>
            </a:r>
            <a:endParaRPr dirty="0" sz="1400" u="sng">
              <a:solidFill>
                <a:srgbClr val="005599"/>
              </a:solidFill>
              <a:latin typeface="Arial"/>
              <a:ea typeface="Arial"/>
              <a:cs typeface="Arial"/>
              <a:sym typeface="Arial"/>
            </a:endParaRPr>
          </a:p>
          <a:p>
            <a:pPr algn="ctr" indent="0" lvl="0" marL="0" rtl="0">
              <a:lnSpc>
                <a:spcPct val="100000"/>
              </a:lnSpc>
              <a:spcBef>
                <a:spcPts val="0"/>
              </a:spcBef>
              <a:spcAft>
                <a:spcPts val="1000"/>
              </a:spcAft>
              <a:buNone/>
            </a:pPr>
            <a:endParaRPr dirty="0" sz="1400">
              <a:solidFill>
                <a:schemeClr val="dk1"/>
              </a:solidFill>
              <a:latin typeface="Arial"/>
              <a:ea typeface="Arial"/>
              <a:cs typeface="Arial"/>
              <a:sym typeface="Arial"/>
            </a:endParaRPr>
          </a:p>
        </p:txBody>
      </p:sp>
      <p:sp>
        <p:nvSpPr>
          <p:cNvPr id="237" name="Google Shape;237;p32"/>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17</a:t>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Keeping Up Pace </a:t>
            </a:r>
            <a:endParaRPr dirty="0"/>
          </a:p>
          <a:p>
            <a:pPr algn="ctr" indent="0" lvl="0" marL="0" rtl="0">
              <a:spcBef>
                <a:spcPts val="0"/>
              </a:spcBef>
              <a:spcAft>
                <a:spcPts val="0"/>
              </a:spcAft>
              <a:buNone/>
            </a:pPr>
            <a:r>
              <a:rPr altLang="en" lang="en"/>
              <a:t>While Making IT Easier</a:t>
            </a:r>
            <a:endParaRPr dirty="0"/>
          </a:p>
        </p:txBody>
      </p:sp>
      <p:sp>
        <p:nvSpPr>
          <p:cNvPr id="244" name="Google Shape;244;p33"/>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rPr>
              <a:t>Optimizing IT Procurement: Right-Sourced, Right Now</a:t>
            </a:r>
            <a:endParaRPr dirty="0" sz="2400">
              <a:solidFill>
                <a:srgbClr val="27278B"/>
              </a:solidFill>
            </a:endParaRPr>
          </a:p>
          <a:p>
            <a:pPr algn="l" indent="0" lvl="0" marL="0" rtl="0">
              <a:spcBef>
                <a:spcPts val="0"/>
              </a:spcBef>
              <a:spcAft>
                <a:spcPts val="0"/>
              </a:spcAft>
              <a:buNone/>
            </a:pPr>
            <a:endParaRPr dirty="0"/>
          </a:p>
        </p:txBody>
      </p:sp>
      <p:sp>
        <p:nvSpPr>
          <p:cNvPr id="251" name="Google Shape;251;p34"/>
          <p:cNvSpPr txBox="1">
            <a:spLocks noGrp="1"/>
          </p:cNvSpPr>
          <p:nvPr>
            <p:ph idx="1" type="body"/>
          </p:nvPr>
        </p:nvSpPr>
        <p:spPr>
          <a:xfrm>
            <a:off x="252000" y="1303925"/>
            <a:ext cx="7876200" cy="3416400"/>
          </a:xfrm>
          <a:prstGeom prst="rect">
            <a:avLst/>
          </a:prstGeom>
        </p:spPr>
        <p:txBody>
          <a:bodyPr anchor="t" anchorCtr="0" bIns="91425" lIns="91425" numCol="1" rIns="91425" spcFirstLastPara="1" tIns="91425" wrap="square">
            <a:noAutofit/>
          </a:bodyPr>
          <a:lstStyle/>
          <a:p>
            <a:pPr algn="l" indent="0" lvl="0" marL="0" rtl="0">
              <a:lnSpc>
                <a:spcPct val="150000"/>
              </a:lnSpc>
              <a:spcBef>
                <a:spcPts val="0"/>
              </a:spcBef>
              <a:spcAft>
                <a:spcPts val="0"/>
              </a:spcAft>
              <a:buNone/>
            </a:pPr>
            <a:r>
              <a:rPr altLang="en" b="1" lang="en" sz="1400">
                <a:solidFill>
                  <a:schemeClr val="dk1"/>
                </a:solidFill>
                <a:latin typeface="Arial"/>
                <a:ea typeface="Arial"/>
                <a:cs typeface="Arial"/>
                <a:sym typeface="Arial"/>
              </a:rPr>
              <a:t>Startup Springboard </a:t>
            </a:r>
            <a:endParaRPr b="1" dirty="0" sz="1400">
              <a:solidFill>
                <a:schemeClr val="dk1"/>
              </a:solidFill>
              <a:latin typeface="Arial"/>
              <a:ea typeface="Arial"/>
              <a:cs typeface="Arial"/>
              <a:sym typeface="Arial"/>
            </a:endParaRPr>
          </a:p>
          <a:p>
            <a:pPr algn="l" indent="-317500" lvl="0" marL="457200" rtl="0">
              <a:lnSpc>
                <a:spcPct val="150000"/>
              </a:lnSpc>
              <a:spcBef>
                <a:spcPts val="130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Makes it easier for companies with fewer than two years of experience or financial statements to submit for a Multiple Award Schedule (MAS) contract</a:t>
            </a:r>
            <a:endParaRPr dirty="0" sz="1400">
              <a:solidFill>
                <a:schemeClr val="dk1"/>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Formally unique to MAS IT, now open to </a:t>
            </a:r>
            <a:r>
              <a:rPr altLang="en" b="1" lang="en" sz="1400">
                <a:solidFill>
                  <a:schemeClr val="dk1"/>
                </a:solidFill>
                <a:latin typeface="Arial"/>
                <a:ea typeface="Arial"/>
                <a:cs typeface="Arial"/>
                <a:sym typeface="Arial"/>
              </a:rPr>
              <a:t>all </a:t>
            </a:r>
            <a:r>
              <a:rPr altLang="en" lang="en" sz="1400">
                <a:solidFill>
                  <a:schemeClr val="dk1"/>
                </a:solidFill>
                <a:latin typeface="Arial"/>
                <a:ea typeface="Arial"/>
                <a:cs typeface="Arial"/>
                <a:sym typeface="Arial"/>
              </a:rPr>
              <a:t>MAS categories</a:t>
            </a:r>
            <a:endParaRPr dirty="0" sz="1400">
              <a:solidFill>
                <a:schemeClr val="dk1"/>
              </a:solidFill>
              <a:latin typeface="Arial"/>
              <a:ea typeface="Arial"/>
              <a:cs typeface="Arial"/>
              <a:sym typeface="Arial"/>
            </a:endParaRPr>
          </a:p>
          <a:p>
            <a:pPr algn="l" indent="0" lvl="0" marL="0" rtl="0">
              <a:lnSpc>
                <a:spcPct val="150000"/>
              </a:lnSpc>
              <a:spcBef>
                <a:spcPts val="1300"/>
              </a:spcBef>
              <a:spcAft>
                <a:spcPts val="0"/>
              </a:spcAft>
              <a:buNone/>
            </a:pPr>
            <a:r>
              <a:rPr altLang="en" b="1" lang="en" sz="1400">
                <a:solidFill>
                  <a:schemeClr val="dk1"/>
                </a:solidFill>
                <a:latin typeface="Arial"/>
                <a:ea typeface="Arial"/>
                <a:cs typeface="Arial"/>
                <a:sym typeface="Arial"/>
              </a:rPr>
              <a:t>FASt Lane</a:t>
            </a:r>
            <a:endParaRPr b="1" dirty="0" sz="1400">
              <a:solidFill>
                <a:schemeClr val="dk1"/>
              </a:solidFill>
              <a:latin typeface="Arial"/>
              <a:ea typeface="Arial"/>
              <a:cs typeface="Arial"/>
              <a:sym typeface="Arial"/>
            </a:endParaRPr>
          </a:p>
          <a:p>
            <a:pPr algn="l" indent="-317500" lvl="0" marL="457200" rtl="0">
              <a:lnSpc>
                <a:spcPct val="150000"/>
              </a:lnSpc>
              <a:spcBef>
                <a:spcPts val="130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Eligible vendors get shorter processing times for contract actions that directly support federal agency requirements.</a:t>
            </a:r>
            <a:endParaRPr dirty="0" sz="1400">
              <a:solidFill>
                <a:schemeClr val="dk1"/>
              </a:solidFill>
              <a:latin typeface="Arial"/>
              <a:ea typeface="Arial"/>
              <a:cs typeface="Arial"/>
              <a:sym typeface="Arial"/>
            </a:endParaRPr>
          </a:p>
          <a:p>
            <a:pPr algn="l" indent="-317500" lvl="0" marL="4572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Agency customers get fast access to emerging technologies and innovative offerings.</a:t>
            </a:r>
            <a:endParaRPr dirty="0" sz="1400">
              <a:solidFill>
                <a:schemeClr val="dk1"/>
              </a:solidFill>
              <a:latin typeface="Arial"/>
              <a:ea typeface="Arial"/>
              <a:cs typeface="Arial"/>
              <a:sym typeface="Arial"/>
            </a:endParaRPr>
          </a:p>
          <a:p>
            <a:pPr algn="l" indent="0" lvl="0" marL="0" rtl="0">
              <a:lnSpc>
                <a:spcPct val="150000"/>
              </a:lnSpc>
              <a:spcBef>
                <a:spcPts val="1300"/>
              </a:spcBef>
              <a:spcAft>
                <a:spcPts val="0"/>
              </a:spcAft>
              <a:buNone/>
            </a:pPr>
            <a:endParaRPr dirty="0" sz="1400">
              <a:solidFill>
                <a:schemeClr val="dk1"/>
              </a:solidFill>
              <a:latin typeface="Arial"/>
              <a:ea typeface="Arial"/>
              <a:cs typeface="Arial"/>
              <a:sym typeface="Arial"/>
            </a:endParaRPr>
          </a:p>
          <a:p>
            <a:pPr algn="l" indent="0" lvl="0" marL="0" rtl="0">
              <a:lnSpc>
                <a:spcPct val="150000"/>
              </a:lnSpc>
              <a:spcBef>
                <a:spcPts val="1300"/>
              </a:spcBef>
              <a:spcAft>
                <a:spcPts val="1600"/>
              </a:spcAft>
              <a:buNone/>
            </a:pPr>
            <a:endParaRPr dirty="0" sz="1400">
              <a:latin typeface="Arial"/>
              <a:ea typeface="Arial"/>
              <a:cs typeface="Arial"/>
              <a:sym typeface="Arial"/>
            </a:endParaRPr>
          </a:p>
        </p:txBody>
      </p:sp>
      <p:sp>
        <p:nvSpPr>
          <p:cNvPr id="250" name="Google Shape;250;p3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Agenda</a:t>
            </a:r>
            <a:endParaRPr dirty="0"/>
          </a:p>
        </p:txBody>
      </p:sp>
      <p:sp>
        <p:nvSpPr>
          <p:cNvPr id="124" name="Google Shape;124;p17"/>
          <p:cNvSpPr txBox="1">
            <a:spLocks noGrp="1"/>
          </p:cNvSpPr>
          <p:nvPr>
            <p:ph idx="1" type="body"/>
          </p:nvPr>
        </p:nvSpPr>
        <p:spPr>
          <a:xfrm>
            <a:off x="311700" y="1152475"/>
            <a:ext cx="8520600" cy="3416400"/>
          </a:xfrm>
          <a:prstGeom prst="rect">
            <a:avLst/>
          </a:prstGeom>
        </p:spPr>
        <p:txBody>
          <a:bodyPr anchor="t" anchorCtr="0" bIns="91425" lIns="91425" numCol="1" rIns="91425" spcFirstLastPara="1" tIns="91425" wrap="square">
            <a:noAutofit/>
          </a:bodyPr>
          <a:lstStyle/>
          <a:p>
            <a:pPr algn="l" indent="-342900" lvl="0" marL="457200" rtl="0">
              <a:spcBef>
                <a:spcPts val="0"/>
              </a:spcBef>
              <a:spcAft>
                <a:spcPts val="0"/>
              </a:spcAft>
              <a:buSzPts val="1800"/>
              <a:buChar char="●"/>
            </a:pPr>
            <a:r>
              <a:rPr altLang="en" lang="en"/>
              <a:t>TechAcq CoP</a:t>
            </a:r>
            <a:endParaRPr dirty="0"/>
          </a:p>
          <a:p>
            <a:pPr algn="l" indent="-342900" lvl="0" marL="457200" rtl="0">
              <a:spcBef>
                <a:spcPts val="0"/>
              </a:spcBef>
              <a:spcAft>
                <a:spcPts val="0"/>
              </a:spcAft>
              <a:buSzPts val="1800"/>
              <a:buChar char="●"/>
            </a:pPr>
            <a:r>
              <a:rPr altLang="en" lang="en"/>
              <a:t>MAS IT</a:t>
            </a:r>
            <a:endParaRPr dirty="0"/>
          </a:p>
          <a:p>
            <a:pPr algn="l" indent="-342900" lvl="0" marL="457200" rtl="0">
              <a:spcBef>
                <a:spcPts val="0"/>
              </a:spcBef>
              <a:spcAft>
                <a:spcPts val="0"/>
              </a:spcAft>
              <a:buSzPts val="1800"/>
              <a:buChar char="●"/>
            </a:pPr>
            <a:r>
              <a:rPr altLang="en" lang="en"/>
              <a:t>MRAS</a:t>
            </a:r>
            <a:endParaRPr dirty="0"/>
          </a:p>
          <a:p>
            <a:pPr algn="l" indent="-342900" lvl="0" marL="457200" rtl="0">
              <a:spcBef>
                <a:spcPts val="0"/>
              </a:spcBef>
              <a:spcAft>
                <a:spcPts val="0"/>
              </a:spcAft>
              <a:buSzPts val="1800"/>
              <a:buChar char="●"/>
            </a:pPr>
            <a:r>
              <a:rPr altLang="en" lang="en"/>
              <a:t>Hardware / Software / OneGov Panel</a:t>
            </a:r>
            <a:endParaRPr dirty="0"/>
          </a:p>
          <a:p>
            <a:pPr algn="l" indent="-342900" lvl="0" marL="457200" rtl="0">
              <a:spcBef>
                <a:spcPts val="0"/>
              </a:spcBef>
              <a:spcAft>
                <a:spcPts val="0"/>
              </a:spcAft>
              <a:buSzPts val="1800"/>
              <a:buChar char="●"/>
            </a:pPr>
            <a:r>
              <a:rPr altLang="en" lang="en"/>
              <a:t>Break</a:t>
            </a:r>
            <a:endParaRPr dirty="0"/>
          </a:p>
          <a:p>
            <a:pPr algn="l" indent="-342900" lvl="0" marL="457200" rtl="0">
              <a:spcBef>
                <a:spcPts val="0"/>
              </a:spcBef>
              <a:spcAft>
                <a:spcPts val="0"/>
              </a:spcAft>
              <a:buSzPts val="1800"/>
              <a:buChar char="●"/>
            </a:pPr>
            <a:r>
              <a:rPr altLang="en" lang="en"/>
              <a:t>GWAC </a:t>
            </a:r>
            <a:endParaRPr dirty="0"/>
          </a:p>
        </p:txBody>
      </p:sp>
      <p:sp>
        <p:nvSpPr>
          <p:cNvPr id="125" name="Google Shape;125;p17"/>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rPr>
              <a:t>More About Startup Springboard</a:t>
            </a:r>
            <a:endParaRPr dirty="0" sz="2400">
              <a:solidFill>
                <a:srgbClr val="27278B"/>
              </a:solidFill>
            </a:endParaRPr>
          </a:p>
          <a:p>
            <a:pPr algn="l" indent="0" lvl="0" marL="0" rtl="0">
              <a:spcBef>
                <a:spcPts val="0"/>
              </a:spcBef>
              <a:spcAft>
                <a:spcPts val="0"/>
              </a:spcAft>
              <a:buNone/>
            </a:pPr>
            <a:endParaRPr dirty="0"/>
          </a:p>
        </p:txBody>
      </p:sp>
      <p:sp>
        <p:nvSpPr>
          <p:cNvPr id="258" name="Google Shape;258;p35"/>
          <p:cNvSpPr txBox="1">
            <a:spLocks noGrp="1"/>
          </p:cNvSpPr>
          <p:nvPr>
            <p:ph idx="1" type="body"/>
          </p:nvPr>
        </p:nvSpPr>
        <p:spPr>
          <a:xfrm>
            <a:off x="252000" y="1303925"/>
            <a:ext cx="7928700" cy="3416400"/>
          </a:xfrm>
          <a:prstGeom prst="rect">
            <a:avLst/>
          </a:prstGeom>
        </p:spPr>
        <p:txBody>
          <a:bodyPr anchor="t" anchorCtr="0" bIns="91425" lIns="91425" numCol="1" rIns="91425" spcFirstLastPara="1" tIns="91425" wrap="square">
            <a:noAutofit/>
          </a:bodyPr>
          <a:lstStyle/>
          <a:p>
            <a:pPr algn="l" indent="0" lvl="0" marL="0" rtl="0">
              <a:lnSpc>
                <a:spcPct val="150000"/>
              </a:lnSpc>
              <a:spcBef>
                <a:spcPts val="1200"/>
              </a:spcBef>
              <a:spcAft>
                <a:spcPts val="0"/>
              </a:spcAft>
              <a:buClr>
                <a:schemeClr val="dk1"/>
              </a:buClr>
              <a:buSzPts val="1100"/>
              <a:buFont typeface="Arial"/>
              <a:buNone/>
            </a:pPr>
            <a:r>
              <a:rPr altLang="en" lang="en" sz="1400">
                <a:solidFill>
                  <a:srgbClr val="1B1B1B"/>
                </a:solidFill>
                <a:latin typeface="Arial"/>
                <a:ea typeface="Arial"/>
                <a:cs typeface="Arial"/>
                <a:sym typeface="Arial"/>
              </a:rPr>
              <a:t>Startup Springboard makes it easier for companies with less than two years of corporate experience or financial statements to submit an offer for a Multiple Award Schedule contract. This lets offerors get your supplies and services to federal, state, local, and tribal governments faster.</a:t>
            </a:r>
            <a:endParaRPr dirty="0" sz="1400">
              <a:solidFill>
                <a:srgbClr val="1B1B1B"/>
              </a:solidFill>
              <a:latin typeface="Arial"/>
              <a:ea typeface="Arial"/>
              <a:cs typeface="Arial"/>
              <a:sym typeface="Arial"/>
            </a:endParaRPr>
          </a:p>
          <a:p>
            <a:pPr algn="l" indent="0" lvl="0" marL="0" rtl="0">
              <a:lnSpc>
                <a:spcPct val="150000"/>
              </a:lnSpc>
              <a:spcBef>
                <a:spcPts val="1200"/>
              </a:spcBef>
              <a:spcAft>
                <a:spcPts val="0"/>
              </a:spcAft>
              <a:buClr>
                <a:schemeClr val="dk1"/>
              </a:buClr>
              <a:buSzPts val="1100"/>
              <a:buFont typeface="Arial"/>
              <a:buNone/>
            </a:pPr>
            <a:r>
              <a:rPr altLang="en" lang="en" sz="1400">
                <a:solidFill>
                  <a:srgbClr val="1B1B1B"/>
                </a:solidFill>
                <a:latin typeface="Arial"/>
                <a:ea typeface="Arial"/>
                <a:cs typeface="Arial"/>
                <a:sym typeface="Arial"/>
              </a:rPr>
              <a:t>Even if your company is more than two years old, you still qualify for Startup Springboard if you have fewer than two years of corporate experience providing the products or services described in the</a:t>
            </a:r>
            <a:r>
              <a:rPr altLang="en" lang="en" sz="1400">
                <a:solidFill>
                  <a:srgbClr val="005599"/>
                </a:solidFill>
                <a:latin typeface="Arial"/>
                <a:ea typeface="Arial"/>
                <a:cs typeface="Arial"/>
                <a:sym typeface="Arial"/>
              </a:rPr>
              <a:t> </a:t>
            </a:r>
            <a:r>
              <a:rPr altLang="en" lang="en" sz="1400" u="sng">
                <a:solidFill>
                  <a:srgbClr val="005599"/>
                </a:solidFill>
                <a:latin typeface="Arial"/>
                <a:ea typeface="Arial"/>
                <a:cs typeface="Arial"/>
                <a:sym typeface="Arial"/>
                <a:hlinkClick r:id="rId3">
                  <a:extLst>
                    <a:ext uri="{A12FA001-AC4F-418D-AE19-62706E023703}">
                      <ahyp:hlinkClr xmlns:ahyp="http://schemas.microsoft.com/office/drawing/2018/hyperlinkcolor" val="tx"/>
                    </a:ext>
                  </a:extLst>
                </a:hlinkClick>
              </a:rPr>
              <a:t>MAS solicitation</a:t>
            </a:r>
            <a:r>
              <a:rPr altLang="en" lang="en" sz="1400" u="sng">
                <a:solidFill>
                  <a:srgbClr val="005599"/>
                </a:solidFill>
                <a:latin typeface="Arial"/>
                <a:ea typeface="Arial"/>
                <a:cs typeface="Arial"/>
                <a:sym typeface="Arial"/>
              </a:rPr>
              <a:t>.</a:t>
            </a:r>
            <a:endParaRPr dirty="0" sz="1400">
              <a:solidFill>
                <a:srgbClr val="005599"/>
              </a:solidFill>
              <a:latin typeface="Arial"/>
              <a:ea typeface="Arial"/>
              <a:cs typeface="Arial"/>
              <a:sym typeface="Arial"/>
            </a:endParaRPr>
          </a:p>
          <a:p>
            <a:pPr algn="l" indent="0" lvl="0" marL="609600" rtl="0">
              <a:lnSpc>
                <a:spcPct val="150000"/>
              </a:lnSpc>
              <a:spcBef>
                <a:spcPts val="1200"/>
              </a:spcBef>
              <a:spcAft>
                <a:spcPts val="1300"/>
              </a:spcAft>
              <a:buNone/>
            </a:pPr>
            <a:endParaRPr dirty="0" sz="1400">
              <a:latin typeface="Arial"/>
              <a:ea typeface="Arial"/>
              <a:cs typeface="Arial"/>
              <a:sym typeface="Arial"/>
            </a:endParaRPr>
          </a:p>
        </p:txBody>
      </p:sp>
      <p:sp>
        <p:nvSpPr>
          <p:cNvPr id="257" name="Google Shape;257;p3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20</a:t>
            </a:fld>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62"/>
        <p:cNvGrpSpPr/>
        <p:nvPr/>
      </p:nvGrpSpPr>
      <p:grpSpPr>
        <a:xfrm>
          <a:off x="0" y="0"/>
          <a:ext cx="0" cy="0"/>
          <a:chOff x="0" y="0"/>
          <a:chExt cx="0" cy="0"/>
        </a:xfrm>
      </p:grpSpPr>
      <p:sp>
        <p:nvSpPr>
          <p:cNvPr id="263" name="Google Shape;263;p36"/>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rPr>
              <a:t>How does FASt Lane work?</a:t>
            </a:r>
            <a:endParaRPr dirty="0" sz="2400">
              <a:solidFill>
                <a:srgbClr val="27278B"/>
              </a:solidFill>
            </a:endParaRPr>
          </a:p>
          <a:p>
            <a:pPr algn="l" indent="0" lvl="0" marL="0" rtl="0">
              <a:spcBef>
                <a:spcPts val="0"/>
              </a:spcBef>
              <a:spcAft>
                <a:spcPts val="0"/>
              </a:spcAft>
              <a:buNone/>
            </a:pPr>
            <a:endParaRPr dirty="0"/>
          </a:p>
        </p:txBody>
      </p:sp>
      <p:sp>
        <p:nvSpPr>
          <p:cNvPr id="265" name="Google Shape;265;p36"/>
          <p:cNvSpPr txBox="1">
            <a:spLocks noGrp="1"/>
          </p:cNvSpPr>
          <p:nvPr>
            <p:ph idx="1" type="body"/>
          </p:nvPr>
        </p:nvSpPr>
        <p:spPr>
          <a:xfrm>
            <a:off x="252000" y="1322525"/>
            <a:ext cx="7821600" cy="3416400"/>
          </a:xfrm>
          <a:prstGeom prst="rect">
            <a:avLst/>
          </a:prstGeom>
        </p:spPr>
        <p:txBody>
          <a:bodyPr anchor="t" anchorCtr="0" bIns="91425" lIns="91425" numCol="1" rIns="91425" spcFirstLastPara="1" tIns="91425" wrap="square">
            <a:noAutofit/>
          </a:bodyPr>
          <a:lstStyle/>
          <a:p>
            <a:pPr algn="l" indent="0" lvl="0" marL="0" rtl="0">
              <a:lnSpc>
                <a:spcPct val="150000"/>
              </a:lnSpc>
              <a:spcBef>
                <a:spcPts val="0"/>
              </a:spcBef>
              <a:spcAft>
                <a:spcPts val="0"/>
              </a:spcAft>
              <a:buClr>
                <a:schemeClr val="dk1"/>
              </a:buClr>
              <a:buSzPts val="1100"/>
              <a:buFont typeface="Arial"/>
              <a:buNone/>
            </a:pPr>
            <a:r>
              <a:rPr altLang="en" lang="en" sz="1400">
                <a:solidFill>
                  <a:srgbClr val="1B1B1B"/>
                </a:solidFill>
                <a:latin typeface="Arial"/>
                <a:ea typeface="Arial"/>
                <a:cs typeface="Arial"/>
                <a:sym typeface="Arial"/>
              </a:rPr>
              <a:t>Based on solicitation requirements, the assigned Information Technology Category contracting officer will review new offers and modifications in </a:t>
            </a:r>
            <a:r>
              <a:rPr altLang="en" lang="en" sz="1400" u="sng">
                <a:solidFill>
                  <a:srgbClr val="005599"/>
                </a:solidFill>
                <a:latin typeface="Arial"/>
                <a:ea typeface="Arial"/>
                <a:cs typeface="Arial"/>
                <a:sym typeface="Arial"/>
                <a:hlinkClick r:id="rId3">
                  <a:extLst>
                    <a:ext uri="{A12FA001-AC4F-418D-AE19-62706E023703}">
                      <ahyp:hlinkClr xmlns:ahyp="http://schemas.microsoft.com/office/drawing/2018/hyperlinkcolor" val="tx"/>
                    </a:ext>
                  </a:extLst>
                </a:hlinkClick>
              </a:rPr>
              <a:t>eOffer</a:t>
            </a:r>
            <a:r>
              <a:rPr altLang="en" lang="en" sz="1400">
                <a:solidFill>
                  <a:srgbClr val="005599"/>
                </a:solidFill>
                <a:latin typeface="Arial"/>
                <a:ea typeface="Arial"/>
                <a:cs typeface="Arial"/>
                <a:sym typeface="Arial"/>
              </a:rPr>
              <a:t> </a:t>
            </a:r>
            <a:r>
              <a:rPr altLang="en" lang="en" sz="1400">
                <a:solidFill>
                  <a:srgbClr val="1B1B1B"/>
                </a:solidFill>
                <a:latin typeface="Arial"/>
                <a:ea typeface="Arial"/>
                <a:cs typeface="Arial"/>
                <a:sym typeface="Arial"/>
              </a:rPr>
              <a:t>and provide you with any necessary feedback.</a:t>
            </a:r>
            <a:endParaRPr dirty="0" sz="1400">
              <a:solidFill>
                <a:srgbClr val="1B1B1B"/>
              </a:solidFill>
              <a:latin typeface="Arial"/>
              <a:ea typeface="Arial"/>
              <a:cs typeface="Arial"/>
              <a:sym typeface="Arial"/>
            </a:endParaRPr>
          </a:p>
          <a:p>
            <a:pPr algn="l" indent="0" lvl="0" marL="0" rtl="0">
              <a:lnSpc>
                <a:spcPct val="150000"/>
              </a:lnSpc>
              <a:spcBef>
                <a:spcPts val="1200"/>
              </a:spcBef>
              <a:spcAft>
                <a:spcPts val="0"/>
              </a:spcAft>
              <a:buClr>
                <a:schemeClr val="dk1"/>
              </a:buClr>
              <a:buSzPts val="1100"/>
              <a:buFont typeface="Arial"/>
              <a:buNone/>
            </a:pPr>
            <a:r>
              <a:rPr altLang="en" lang="en" sz="1400">
                <a:solidFill>
                  <a:srgbClr val="1B1B1B"/>
                </a:solidFill>
                <a:latin typeface="Arial"/>
                <a:ea typeface="Arial"/>
                <a:cs typeface="Arial"/>
                <a:sym typeface="Arial"/>
              </a:rPr>
              <a:t>Vendors applying for FASt Lane must be prepared to respond to any inquiries from GSA contracting officers within the time frames laid out in the</a:t>
            </a:r>
            <a:r>
              <a:rPr altLang="en" lang="en" sz="1400">
                <a:solidFill>
                  <a:srgbClr val="005599"/>
                </a:solidFill>
                <a:latin typeface="Arial"/>
                <a:ea typeface="Arial"/>
                <a:cs typeface="Arial"/>
                <a:sym typeface="Arial"/>
              </a:rPr>
              <a:t> </a:t>
            </a:r>
            <a:r>
              <a:rPr altLang="en" lang="en" sz="1400" u="sng">
                <a:solidFill>
                  <a:srgbClr val="005599"/>
                </a:solidFill>
                <a:latin typeface="Arial"/>
                <a:ea typeface="Arial"/>
                <a:cs typeface="Arial"/>
                <a:sym typeface="Arial"/>
                <a:hlinkClick r:id="rId4">
                  <a:extLst>
                    <a:ext uri="{A12FA001-AC4F-418D-AE19-62706E023703}">
                      <ahyp:hlinkClr xmlns:ahyp="http://schemas.microsoft.com/office/drawing/2018/hyperlinkcolor" val="tx"/>
                    </a:ext>
                  </a:extLst>
                </a:hlinkClick>
              </a:rPr>
              <a:t>eOffer</a:t>
            </a:r>
            <a:r>
              <a:rPr altLang="en" lang="en" sz="1400">
                <a:solidFill>
                  <a:srgbClr val="005599"/>
                </a:solidFill>
                <a:latin typeface="Arial"/>
                <a:ea typeface="Arial"/>
                <a:cs typeface="Arial"/>
                <a:sym typeface="Arial"/>
              </a:rPr>
              <a:t> </a:t>
            </a:r>
            <a:r>
              <a:rPr altLang="en" lang="en" sz="1400">
                <a:solidFill>
                  <a:srgbClr val="1B1B1B"/>
                </a:solidFill>
                <a:latin typeface="Arial"/>
                <a:ea typeface="Arial"/>
                <a:cs typeface="Arial"/>
                <a:sym typeface="Arial"/>
              </a:rPr>
              <a:t>and </a:t>
            </a:r>
            <a:r>
              <a:rPr altLang="en" lang="en" sz="1400" u="sng">
                <a:solidFill>
                  <a:srgbClr val="005599"/>
                </a:solidFill>
                <a:latin typeface="Arial"/>
                <a:ea typeface="Arial"/>
                <a:cs typeface="Arial"/>
                <a:sym typeface="Arial"/>
                <a:hlinkClick r:id="rId5">
                  <a:extLst>
                    <a:ext uri="{A12FA001-AC4F-418D-AE19-62706E023703}">
                      <ahyp:hlinkClr xmlns:ahyp="http://schemas.microsoft.com/office/drawing/2018/hyperlinkcolor" val="tx"/>
                    </a:ext>
                  </a:extLst>
                </a:hlinkClick>
              </a:rPr>
              <a:t>eMod</a:t>
            </a:r>
            <a:r>
              <a:rPr altLang="en" lang="en" sz="1400">
                <a:solidFill>
                  <a:srgbClr val="1B1B1B"/>
                </a:solidFill>
                <a:latin typeface="Arial"/>
                <a:ea typeface="Arial"/>
                <a:cs typeface="Arial"/>
                <a:sym typeface="Arial"/>
              </a:rPr>
              <a:t> submission guidelines, which may be contingent on approval of a technical evaluation and commercial supplier agreements:</a:t>
            </a:r>
            <a:endParaRPr dirty="0" sz="1400">
              <a:solidFill>
                <a:srgbClr val="1B1B1B"/>
              </a:solidFill>
              <a:latin typeface="Arial"/>
              <a:ea typeface="Arial"/>
              <a:cs typeface="Arial"/>
              <a:sym typeface="Arial"/>
            </a:endParaRPr>
          </a:p>
          <a:p>
            <a:pPr algn="l" indent="-317500" lvl="0" marL="457200" rtl="0">
              <a:lnSpc>
                <a:spcPct val="150000"/>
              </a:lnSpc>
              <a:spcBef>
                <a:spcPts val="120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Less than 48 hours for contract eMods</a:t>
            </a:r>
            <a:endParaRPr dirty="0" sz="1400">
              <a:solidFill>
                <a:srgbClr val="1B1B1B"/>
              </a:solidFill>
              <a:latin typeface="Arial"/>
              <a:ea typeface="Arial"/>
              <a:cs typeface="Arial"/>
              <a:sym typeface="Arial"/>
            </a:endParaRPr>
          </a:p>
          <a:p>
            <a:pPr algn="l" indent="-317500" lvl="0" marL="457200" rtl="0">
              <a:lnSpc>
                <a:spcPct val="150000"/>
              </a:lnSpc>
              <a:spcBef>
                <a:spcPts val="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As quickly as 45 days for new eOffers</a:t>
            </a:r>
            <a:endParaRPr dirty="0" sz="1400">
              <a:solidFill>
                <a:srgbClr val="1B1B1B"/>
              </a:solidFill>
              <a:latin typeface="Arial"/>
              <a:ea typeface="Arial"/>
              <a:cs typeface="Arial"/>
              <a:sym typeface="Arial"/>
            </a:endParaRPr>
          </a:p>
          <a:p>
            <a:pPr algn="l" indent="0" lvl="0" marL="0" rtl="0">
              <a:lnSpc>
                <a:spcPct val="150000"/>
              </a:lnSpc>
              <a:spcBef>
                <a:spcPts val="1200"/>
              </a:spcBef>
              <a:spcAft>
                <a:spcPts val="1600"/>
              </a:spcAft>
              <a:buNone/>
            </a:pPr>
            <a:endParaRPr b="1" dirty="0" sz="1400">
              <a:solidFill>
                <a:schemeClr val="dk1"/>
              </a:solidFill>
              <a:latin typeface="Arial"/>
              <a:ea typeface="Arial"/>
              <a:cs typeface="Arial"/>
              <a:sym typeface="Arial"/>
            </a:endParaRPr>
          </a:p>
        </p:txBody>
      </p:sp>
      <p:sp>
        <p:nvSpPr>
          <p:cNvPr id="264" name="Google Shape;264;p36"/>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69"/>
        <p:cNvGrpSpPr/>
        <p:nvPr/>
      </p:nvGrpSpPr>
      <p:grpSpPr>
        <a:xfrm>
          <a:off x="0" y="0"/>
          <a:ext cx="0" cy="0"/>
          <a:chOff x="0" y="0"/>
          <a:chExt cx="0" cy="0"/>
        </a:xfrm>
      </p:grpSpPr>
      <p:sp>
        <p:nvSpPr>
          <p:cNvPr id="270" name="Google Shape;270;p37"/>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rPr>
              <a:t>Who is eligible for FASt Lane?</a:t>
            </a:r>
            <a:endParaRPr dirty="0" sz="2400">
              <a:solidFill>
                <a:srgbClr val="27278B"/>
              </a:solidFill>
            </a:endParaRPr>
          </a:p>
          <a:p>
            <a:pPr algn="l" indent="0" lvl="0" marL="0" rtl="0">
              <a:spcBef>
                <a:spcPts val="0"/>
              </a:spcBef>
              <a:spcAft>
                <a:spcPts val="0"/>
              </a:spcAft>
              <a:buNone/>
            </a:pPr>
            <a:endParaRPr dirty="0"/>
          </a:p>
        </p:txBody>
      </p:sp>
      <p:sp>
        <p:nvSpPr>
          <p:cNvPr id="272" name="Google Shape;272;p37"/>
          <p:cNvSpPr txBox="1">
            <a:spLocks noGrp="1"/>
          </p:cNvSpPr>
          <p:nvPr>
            <p:ph idx="1" type="body"/>
          </p:nvPr>
        </p:nvSpPr>
        <p:spPr>
          <a:xfrm>
            <a:off x="252000" y="1320750"/>
            <a:ext cx="7875300" cy="3416400"/>
          </a:xfrm>
          <a:prstGeom prst="rect">
            <a:avLst/>
          </a:prstGeom>
        </p:spPr>
        <p:txBody>
          <a:bodyPr anchor="t" anchorCtr="0" bIns="91425" lIns="91425" numCol="1" rIns="91425" spcFirstLastPara="1" tIns="91425" wrap="square">
            <a:noAutofit/>
          </a:bodyPr>
          <a:lstStyle/>
          <a:p>
            <a:pPr algn="l" indent="0" lvl="0" marL="0" rtl="0">
              <a:lnSpc>
                <a:spcPct val="150000"/>
              </a:lnSpc>
              <a:spcBef>
                <a:spcPts val="0"/>
              </a:spcBef>
              <a:spcAft>
                <a:spcPts val="0"/>
              </a:spcAft>
              <a:buNone/>
            </a:pPr>
            <a:r>
              <a:rPr altLang="en" lang="en" sz="1400">
                <a:solidFill>
                  <a:srgbClr val="1B1B1B"/>
                </a:solidFill>
                <a:latin typeface="Arial"/>
                <a:ea typeface="Arial"/>
                <a:cs typeface="Arial"/>
                <a:sym typeface="Arial"/>
              </a:rPr>
              <a:t>To participate in FASt Lane, you must be a </a:t>
            </a:r>
            <a:r>
              <a:rPr altLang="en" lang="en" sz="1400" u="sng">
                <a:solidFill>
                  <a:srgbClr val="005599"/>
                </a:solidFill>
                <a:latin typeface="Arial"/>
                <a:ea typeface="Arial"/>
                <a:cs typeface="Arial"/>
                <a:sym typeface="Arial"/>
                <a:hlinkClick r:id="rId3">
                  <a:extLst>
                    <a:ext uri="{A12FA001-AC4F-418D-AE19-62706E023703}">
                      <ahyp:hlinkClr xmlns:ahyp="http://schemas.microsoft.com/office/drawing/2018/hyperlinkcolor" val="tx"/>
                    </a:ext>
                  </a:extLst>
                </a:hlinkClick>
              </a:rPr>
              <a:t>Multiple Award Schedule</a:t>
            </a:r>
            <a:r>
              <a:rPr altLang="en" lang="en" sz="1400">
                <a:solidFill>
                  <a:srgbClr val="1B1B1B"/>
                </a:solidFill>
                <a:latin typeface="Arial"/>
                <a:ea typeface="Arial"/>
                <a:cs typeface="Arial"/>
                <a:sym typeface="Arial"/>
              </a:rPr>
              <a:t> offeror or existing schedule holder assigned under the Information Technology Category (ITC) and assigned an ITC contracting officer.</a:t>
            </a:r>
            <a:endParaRPr dirty="0" sz="1400">
              <a:solidFill>
                <a:srgbClr val="1B1B1B"/>
              </a:solidFill>
              <a:latin typeface="Arial"/>
              <a:ea typeface="Arial"/>
              <a:cs typeface="Arial"/>
              <a:sym typeface="Arial"/>
            </a:endParaRPr>
          </a:p>
          <a:p>
            <a:pPr algn="l" indent="-317500" lvl="0" marL="457200" rtl="0">
              <a:lnSpc>
                <a:spcPct val="150000"/>
              </a:lnSpc>
              <a:spcBef>
                <a:spcPts val="1200"/>
              </a:spcBef>
              <a:spcAft>
                <a:spcPts val="0"/>
              </a:spcAft>
              <a:buClr>
                <a:srgbClr val="1B1B1B"/>
              </a:buClr>
              <a:buSzPts val="1400"/>
              <a:buFont typeface="Arial"/>
              <a:buChar char="●"/>
            </a:pPr>
            <a:r>
              <a:rPr altLang="en" i="1" lang="en" sz="1400">
                <a:solidFill>
                  <a:srgbClr val="1B1B1B"/>
                </a:solidFill>
                <a:latin typeface="Arial"/>
                <a:ea typeface="Arial"/>
                <a:cs typeface="Arial"/>
                <a:sym typeface="Arial"/>
              </a:rPr>
              <a:t>Only </a:t>
            </a:r>
            <a:r>
              <a:rPr altLang="en" lang="en" sz="1400">
                <a:solidFill>
                  <a:srgbClr val="1B1B1B"/>
                </a:solidFill>
                <a:latin typeface="Arial"/>
                <a:ea typeface="Arial"/>
                <a:cs typeface="Arial"/>
                <a:sym typeface="Arial"/>
              </a:rPr>
              <a:t>those assigned under ITC are eligible for FASt Lane. No other categories are eligible.</a:t>
            </a:r>
            <a:endParaRPr dirty="0" sz="1400">
              <a:solidFill>
                <a:srgbClr val="1B1B1B"/>
              </a:solidFill>
              <a:latin typeface="Arial"/>
              <a:ea typeface="Arial"/>
              <a:cs typeface="Arial"/>
              <a:sym typeface="Arial"/>
            </a:endParaRPr>
          </a:p>
          <a:p>
            <a:pPr algn="l" indent="-317500" lvl="0" marL="457200" rtl="0">
              <a:lnSpc>
                <a:spcPct val="150000"/>
              </a:lnSpc>
              <a:spcBef>
                <a:spcPts val="1200"/>
              </a:spcBef>
              <a:spcAft>
                <a:spcPts val="0"/>
              </a:spcAft>
              <a:buClr>
                <a:srgbClr val="1B1B1B"/>
              </a:buClr>
              <a:buSzPts val="1400"/>
              <a:buFont typeface="Arial"/>
              <a:buChar char="●"/>
            </a:pPr>
            <a:r>
              <a:rPr altLang="en" i="1" lang="en" sz="1400">
                <a:solidFill>
                  <a:srgbClr val="1B1B1B"/>
                </a:solidFill>
                <a:latin typeface="Arial"/>
                <a:ea typeface="Arial"/>
                <a:cs typeface="Arial"/>
                <a:sym typeface="Arial"/>
              </a:rPr>
              <a:t>Only </a:t>
            </a:r>
            <a:r>
              <a:rPr altLang="en" lang="en" sz="1400">
                <a:solidFill>
                  <a:srgbClr val="1B1B1B"/>
                </a:solidFill>
                <a:latin typeface="Arial"/>
                <a:ea typeface="Arial"/>
                <a:cs typeface="Arial"/>
                <a:sym typeface="Arial"/>
              </a:rPr>
              <a:t>ITC Special Item Numbers can be submitted in eOffer/eMod. No other MAS categories or non-ITC SINs are FASt Lane eligible.</a:t>
            </a:r>
            <a:endParaRPr dirty="0" sz="1400">
              <a:solidFill>
                <a:srgbClr val="1B1B1B"/>
              </a:solidFill>
              <a:latin typeface="Arial"/>
              <a:ea typeface="Arial"/>
              <a:cs typeface="Arial"/>
              <a:sym typeface="Arial"/>
            </a:endParaRPr>
          </a:p>
          <a:p>
            <a:pPr algn="l" indent="-317500" lvl="0" marL="457200" rtl="0">
              <a:lnSpc>
                <a:spcPct val="150000"/>
              </a:lnSpc>
              <a:spcBef>
                <a:spcPts val="120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The ANCILLARY SIN under the Miscellaneous Category may be included on your offer and still be eligible for FASt Lane.</a:t>
            </a:r>
            <a:endParaRPr dirty="0" sz="1400">
              <a:solidFill>
                <a:srgbClr val="1B1B1B"/>
              </a:solidFill>
              <a:latin typeface="Arial"/>
              <a:ea typeface="Arial"/>
              <a:cs typeface="Arial"/>
              <a:sym typeface="Arial"/>
            </a:endParaRPr>
          </a:p>
          <a:p>
            <a:pPr algn="l" indent="-317500" lvl="0" marL="457200" rtl="0">
              <a:lnSpc>
                <a:spcPct val="150000"/>
              </a:lnSpc>
              <a:spcBef>
                <a:spcPts val="1200"/>
              </a:spcBef>
              <a:spcAft>
                <a:spcPts val="1200"/>
              </a:spcAft>
              <a:buClr>
                <a:srgbClr val="1B1B1B"/>
              </a:buClr>
              <a:buSzPts val="1400"/>
              <a:buFont typeface="Arial"/>
              <a:buChar char="●"/>
            </a:pPr>
            <a:r>
              <a:rPr altLang="en" lang="en" sz="1400">
                <a:solidFill>
                  <a:srgbClr val="1B1B1B"/>
                </a:solidFill>
                <a:latin typeface="Arial"/>
                <a:ea typeface="Arial"/>
                <a:cs typeface="Arial"/>
                <a:sym typeface="Arial"/>
              </a:rPr>
              <a:t>FASt Lane participants must be supporting GSA-sponsored IT initiatives.</a:t>
            </a:r>
            <a:endParaRPr dirty="0" sz="1400">
              <a:solidFill>
                <a:srgbClr val="1B1B1B"/>
              </a:solidFill>
              <a:latin typeface="Arial"/>
              <a:ea typeface="Arial"/>
              <a:cs typeface="Arial"/>
              <a:sym typeface="Arial"/>
            </a:endParaRPr>
          </a:p>
        </p:txBody>
      </p:sp>
      <p:sp>
        <p:nvSpPr>
          <p:cNvPr id="271" name="Google Shape;271;p37"/>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76"/>
        <p:cNvGrpSpPr/>
        <p:nvPr/>
      </p:nvGrpSpPr>
      <p:grpSpPr>
        <a:xfrm>
          <a:off x="0" y="0"/>
          <a:ext cx="0" cy="0"/>
          <a:chOff x="0" y="0"/>
          <a:chExt cx="0" cy="0"/>
        </a:xfrm>
      </p:grpSpPr>
      <p:sp>
        <p:nvSpPr>
          <p:cNvPr id="277" name="Google Shape;277;p38"/>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400">
                <a:solidFill>
                  <a:srgbClr val="27278B"/>
                </a:solidFill>
              </a:rPr>
              <a:t>GSA IT Initiatives for FASt Lane Eligibility</a:t>
            </a:r>
            <a:endParaRPr dirty="0" sz="2400">
              <a:solidFill>
                <a:srgbClr val="27278B"/>
              </a:solidFill>
            </a:endParaRPr>
          </a:p>
          <a:p>
            <a:pPr algn="l" indent="0" lvl="0" marL="0" rtl="0">
              <a:spcBef>
                <a:spcPts val="0"/>
              </a:spcBef>
              <a:spcAft>
                <a:spcPts val="0"/>
              </a:spcAft>
              <a:buNone/>
            </a:pPr>
            <a:endParaRPr dirty="0"/>
          </a:p>
        </p:txBody>
      </p:sp>
      <p:sp>
        <p:nvSpPr>
          <p:cNvPr id="279" name="Google Shape;279;p38"/>
          <p:cNvSpPr txBox="1">
            <a:spLocks noGrp="1"/>
          </p:cNvSpPr>
          <p:nvPr>
            <p:ph idx="1" type="body"/>
          </p:nvPr>
        </p:nvSpPr>
        <p:spPr>
          <a:xfrm>
            <a:off x="252000" y="1320750"/>
            <a:ext cx="7848600" cy="3416400"/>
          </a:xfrm>
          <a:prstGeom prst="rect">
            <a:avLst/>
          </a:prstGeom>
        </p:spPr>
        <p:txBody>
          <a:bodyPr anchor="t" anchorCtr="0" bIns="91425" lIns="91425" numCol="1" rIns="91425" spcFirstLastPara="1" tIns="91425" wrap="square">
            <a:noAutofit/>
          </a:bodyPr>
          <a:lstStyle/>
          <a:p>
            <a:pPr algn="l" indent="-317500" lvl="0" marL="457200" rtl="0">
              <a:lnSpc>
                <a:spcPct val="100000"/>
              </a:lnSpc>
              <a:spcBef>
                <a:spcPts val="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Second Generation Information Technology IT (2GIT)  Blanket Purchase Agreement</a:t>
            </a:r>
            <a:endParaRPr dirty="0" sz="1400">
              <a:solidFill>
                <a:srgbClr val="1B1B1B"/>
              </a:solidFill>
              <a:latin typeface="Arial"/>
              <a:ea typeface="Arial"/>
              <a:cs typeface="Arial"/>
              <a:sym typeface="Arial"/>
            </a:endParaRPr>
          </a:p>
          <a:p>
            <a:pPr algn="l" indent="-317500" lvl="0" marL="457200" rtl="0">
              <a:lnSpc>
                <a:spcPct val="100000"/>
              </a:lnSpc>
              <a:spcBef>
                <a:spcPts val="120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Defense Health Agency Enterprise IT Services</a:t>
            </a:r>
            <a:endParaRPr dirty="0" sz="1400">
              <a:solidFill>
                <a:srgbClr val="1B1B1B"/>
              </a:solidFill>
              <a:latin typeface="Arial"/>
              <a:ea typeface="Arial"/>
              <a:cs typeface="Arial"/>
              <a:sym typeface="Arial"/>
            </a:endParaRPr>
          </a:p>
          <a:p>
            <a:pPr algn="l" indent="-317500" lvl="0" marL="457200" rtl="0">
              <a:lnSpc>
                <a:spcPct val="100000"/>
              </a:lnSpc>
              <a:spcBef>
                <a:spcPts val="120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Supply Chain Risk Illumination Professional Tools (SCRIPTS) Blanket Purchase Agreement</a:t>
            </a:r>
            <a:endParaRPr dirty="0" sz="1400">
              <a:solidFill>
                <a:srgbClr val="1B1B1B"/>
              </a:solidFill>
              <a:latin typeface="Arial"/>
              <a:ea typeface="Arial"/>
              <a:cs typeface="Arial"/>
              <a:sym typeface="Arial"/>
            </a:endParaRPr>
          </a:p>
          <a:p>
            <a:pPr algn="l" indent="-317500" lvl="0" marL="457200" rtl="0">
              <a:lnSpc>
                <a:spcPct val="100000"/>
              </a:lnSpc>
              <a:spcBef>
                <a:spcPts val="1200"/>
              </a:spcBef>
              <a:spcAft>
                <a:spcPts val="0"/>
              </a:spcAft>
              <a:buClr>
                <a:srgbClr val="1B1B1B"/>
              </a:buClr>
              <a:buSzPts val="1400"/>
              <a:buFont typeface="Arial"/>
              <a:buChar char="●"/>
            </a:pPr>
            <a:r>
              <a:rPr altLang="en" lang="en" sz="1400">
                <a:solidFill>
                  <a:srgbClr val="1B1B1B"/>
                </a:solidFill>
                <a:latin typeface="Arial"/>
                <a:ea typeface="Arial"/>
                <a:cs typeface="Arial"/>
                <a:sym typeface="Arial"/>
              </a:rPr>
              <a:t>Other IT initiatives that arise (such as contract modification initiatives)</a:t>
            </a:r>
            <a:endParaRPr dirty="0" sz="1400">
              <a:solidFill>
                <a:srgbClr val="1B1B1B"/>
              </a:solidFill>
              <a:latin typeface="Arial"/>
              <a:ea typeface="Arial"/>
              <a:cs typeface="Arial"/>
              <a:sym typeface="Arial"/>
            </a:endParaRPr>
          </a:p>
          <a:p>
            <a:pPr algn="l" indent="-317500" lvl="0" marL="457200" rtl="0">
              <a:lnSpc>
                <a:spcPct val="150000"/>
              </a:lnSpc>
              <a:spcBef>
                <a:spcPts val="1200"/>
              </a:spcBef>
              <a:spcAft>
                <a:spcPts val="0"/>
              </a:spcAft>
              <a:buClr>
                <a:srgbClr val="1B1B1B"/>
              </a:buClr>
              <a:buSzPts val="1400"/>
              <a:buFont typeface="Arial"/>
              <a:buChar char="●"/>
            </a:pPr>
            <a:r>
              <a:rPr altLang="en" i="1" lang="en" sz="1400">
                <a:solidFill>
                  <a:srgbClr val="1B1B1B"/>
                </a:solidFill>
                <a:latin typeface="Arial"/>
                <a:ea typeface="Arial"/>
                <a:cs typeface="Arial"/>
                <a:sym typeface="Arial"/>
              </a:rPr>
              <a:t>For non-GSA IT initiatives</a:t>
            </a:r>
            <a:r>
              <a:rPr altLang="en" lang="en" sz="1400">
                <a:solidFill>
                  <a:srgbClr val="1B1B1B"/>
                </a:solidFill>
                <a:latin typeface="Arial"/>
                <a:ea typeface="Arial"/>
                <a:cs typeface="Arial"/>
                <a:sym typeface="Arial"/>
              </a:rPr>
              <a:t>:  Vendors must have a written request from the federal agency ordering activity stating that the vendor should participate in FASt Lane to support the agency’s IT requirement(s). This written request must be included in the eOffer submission package. </a:t>
            </a:r>
            <a:endParaRPr dirty="0" sz="1400">
              <a:solidFill>
                <a:srgbClr val="1B1B1B"/>
              </a:solidFill>
              <a:latin typeface="Arial"/>
              <a:ea typeface="Arial"/>
              <a:cs typeface="Arial"/>
              <a:sym typeface="Arial"/>
            </a:endParaRPr>
          </a:p>
          <a:p>
            <a:pPr algn="l" indent="0" lvl="0" marL="0" rtl="0">
              <a:lnSpc>
                <a:spcPct val="150000"/>
              </a:lnSpc>
              <a:spcBef>
                <a:spcPts val="1200"/>
              </a:spcBef>
              <a:spcAft>
                <a:spcPts val="0"/>
              </a:spcAft>
              <a:buNone/>
            </a:pPr>
            <a:r>
              <a:rPr altLang="en" lang="en" sz="1400">
                <a:solidFill>
                  <a:srgbClr val="1B1B1B"/>
                </a:solidFill>
                <a:latin typeface="Arial"/>
                <a:ea typeface="Arial"/>
                <a:cs typeface="Arial"/>
                <a:sym typeface="Arial"/>
              </a:rPr>
              <a:t>All participants must complete and submit the </a:t>
            </a:r>
            <a:r>
              <a:rPr altLang="en" lang="en" sz="1400" u="sng">
                <a:solidFill>
                  <a:srgbClr val="005599"/>
                </a:solidFill>
                <a:latin typeface="Arial"/>
                <a:ea typeface="Arial"/>
                <a:cs typeface="Arial"/>
                <a:sym typeface="Arial"/>
                <a:hlinkClick r:id="rId3">
                  <a:extLst>
                    <a:ext uri="{A12FA001-AC4F-418D-AE19-62706E023703}">
                      <ahyp:hlinkClr xmlns:ahyp="http://schemas.microsoft.com/office/drawing/2018/hyperlinkcolor" val="tx"/>
                    </a:ext>
                  </a:extLst>
                </a:hlinkClick>
              </a:rPr>
              <a:t>FASt Lane Eligibility Checklist [DOCX - 28 KB]</a:t>
            </a:r>
            <a:r>
              <a:rPr altLang="en" lang="en" sz="1400">
                <a:solidFill>
                  <a:srgbClr val="1B1B1B"/>
                </a:solidFill>
                <a:latin typeface="Arial"/>
                <a:ea typeface="Arial"/>
                <a:cs typeface="Arial"/>
                <a:sym typeface="Arial"/>
              </a:rPr>
              <a:t> as part of their eOffer or eMod package.</a:t>
            </a:r>
            <a:endParaRPr dirty="0" sz="1400">
              <a:solidFill>
                <a:srgbClr val="1B1B1B"/>
              </a:solidFill>
              <a:highlight>
                <a:srgbClr val="FFFFFF"/>
              </a:highlight>
              <a:latin typeface="Arial"/>
              <a:ea typeface="Arial"/>
              <a:cs typeface="Arial"/>
              <a:sym typeface="Arial"/>
            </a:endParaRPr>
          </a:p>
        </p:txBody>
      </p:sp>
      <p:sp>
        <p:nvSpPr>
          <p:cNvPr id="278" name="Google Shape;278;p3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83"/>
        <p:cNvGrpSpPr/>
        <p:nvPr/>
      </p:nvGrpSpPr>
      <p:grpSpPr>
        <a:xfrm>
          <a:off x="0" y="0"/>
          <a:ext cx="0" cy="0"/>
          <a:chOff x="0" y="0"/>
          <a:chExt cx="0" cy="0"/>
        </a:xfrm>
      </p:grpSpPr>
      <p:sp>
        <p:nvSpPr>
          <p:cNvPr id="284" name="Google Shape;284;p39"/>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500">
                <a:solidFill>
                  <a:srgbClr val="27278B"/>
                </a:solidFill>
              </a:rPr>
              <a:t>Key MAS IT Resources</a:t>
            </a:r>
            <a:endParaRPr dirty="0" sz="2500">
              <a:solidFill>
                <a:srgbClr val="27278B"/>
              </a:solidFill>
            </a:endParaRPr>
          </a:p>
          <a:p>
            <a:pPr algn="l" indent="0" lvl="0" marL="0" rtl="0">
              <a:spcBef>
                <a:spcPts val="0"/>
              </a:spcBef>
              <a:spcAft>
                <a:spcPts val="0"/>
              </a:spcAft>
              <a:buNone/>
            </a:pPr>
            <a:endParaRPr dirty="0" sz="2900"/>
          </a:p>
        </p:txBody>
      </p:sp>
      <p:sp>
        <p:nvSpPr>
          <p:cNvPr id="286" name="Google Shape;286;p39"/>
          <p:cNvSpPr txBox="1">
            <a:spLocks noGrp="1"/>
          </p:cNvSpPr>
          <p:nvPr>
            <p:ph idx="1" type="body"/>
          </p:nvPr>
        </p:nvSpPr>
        <p:spPr>
          <a:xfrm>
            <a:off x="252000" y="1320750"/>
            <a:ext cx="7781700" cy="3416400"/>
          </a:xfrm>
          <a:prstGeom prst="rect">
            <a:avLst/>
          </a:prstGeom>
        </p:spPr>
        <p:txBody>
          <a:bodyPr anchor="t" anchorCtr="0" bIns="91425" lIns="91425" numCol="1" rIns="91425" spcFirstLastPara="1" tIns="91425" wrap="square">
            <a:noAutofit/>
          </a:bodyPr>
          <a:lstStyle/>
          <a:p>
            <a:pPr algn="l" indent="-393700" lvl="0" marL="6096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3">
                  <a:extLst>
                    <a:ext uri="{A12FA001-AC4F-418D-AE19-62706E023703}">
                      <ahyp:hlinkClr xmlns:ahyp="http://schemas.microsoft.com/office/drawing/2018/hyperlinkcolor" val="tx"/>
                    </a:ext>
                  </a:extLst>
                </a:hlinkClick>
              </a:rPr>
              <a:t>Websites and Tools for MAS Buying</a:t>
            </a:r>
            <a:endParaRPr dirty="0" sz="1400">
              <a:solidFill>
                <a:srgbClr val="005599"/>
              </a:solidFill>
              <a:latin typeface="Arial"/>
              <a:ea typeface="Arial"/>
              <a:cs typeface="Arial"/>
              <a:sym typeface="Arial"/>
            </a:endParaRPr>
          </a:p>
          <a:p>
            <a:pPr algn="l" indent="-393700" lvl="0" marL="6096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4">
                  <a:extLst>
                    <a:ext uri="{A12FA001-AC4F-418D-AE19-62706E023703}">
                      <ahyp:hlinkClr xmlns:ahyp="http://schemas.microsoft.com/office/drawing/2018/hyperlinkcolor" val="tx"/>
                    </a:ext>
                  </a:extLst>
                </a:hlinkClick>
              </a:rPr>
              <a:t>MAS Information Technology Category GSA Webpage</a:t>
            </a:r>
            <a:endParaRPr dirty="0" sz="1400">
              <a:solidFill>
                <a:srgbClr val="005599"/>
              </a:solidFill>
              <a:latin typeface="Arial"/>
              <a:ea typeface="Arial"/>
              <a:cs typeface="Arial"/>
              <a:sym typeface="Arial"/>
            </a:endParaRPr>
          </a:p>
          <a:p>
            <a:pPr algn="l" indent="-393700" lvl="0" marL="6096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5">
                  <a:extLst>
                    <a:ext uri="{A12FA001-AC4F-418D-AE19-62706E023703}">
                      <ahyp:hlinkClr xmlns:ahyp="http://schemas.microsoft.com/office/drawing/2018/hyperlinkcolor" val="tx"/>
                    </a:ext>
                  </a:extLst>
                </a:hlinkClick>
              </a:rPr>
              <a:t>MAS Information Technology Category eLibrary</a:t>
            </a:r>
            <a:endParaRPr dirty="0" sz="1400">
              <a:solidFill>
                <a:srgbClr val="005599"/>
              </a:solidFill>
              <a:latin typeface="Arial"/>
              <a:ea typeface="Arial"/>
              <a:cs typeface="Arial"/>
              <a:sym typeface="Arial"/>
            </a:endParaRPr>
          </a:p>
          <a:p>
            <a:pPr algn="l" indent="-393700" lvl="0" marL="609600" rtl="0">
              <a:lnSpc>
                <a:spcPct val="150000"/>
              </a:lnSpc>
              <a:spcBef>
                <a:spcPts val="0"/>
              </a:spcBef>
              <a:spcAft>
                <a:spcPts val="0"/>
              </a:spcAft>
              <a:buClr>
                <a:schemeClr val="dk1"/>
              </a:buClr>
              <a:buSzPts val="1400"/>
              <a:buFont typeface="Arial"/>
              <a:buChar char="●"/>
            </a:pPr>
            <a:r>
              <a:rPr altLang="en" lang="en" sz="1400" u="sng">
                <a:solidFill>
                  <a:srgbClr val="005599"/>
                </a:solidFill>
                <a:latin typeface="Arial"/>
                <a:ea typeface="Arial"/>
                <a:cs typeface="Arial"/>
                <a:sym typeface="Arial"/>
                <a:hlinkClick r:id="rId6">
                  <a:extLst>
                    <a:ext uri="{A12FA001-AC4F-418D-AE19-62706E023703}">
                      <ahyp:hlinkClr xmlns:ahyp="http://schemas.microsoft.com/office/drawing/2018/hyperlinkcolor" val="tx"/>
                    </a:ext>
                  </a:extLst>
                </a:hlinkClick>
              </a:rPr>
              <a:t>Making IT Easier: FASt Lane Webpage</a:t>
            </a:r>
            <a:endParaRPr dirty="0" sz="1400">
              <a:solidFill>
                <a:srgbClr val="005599"/>
              </a:solidFill>
              <a:latin typeface="Arial"/>
              <a:ea typeface="Arial"/>
              <a:cs typeface="Arial"/>
              <a:sym typeface="Arial"/>
            </a:endParaRPr>
          </a:p>
          <a:p>
            <a:pPr algn="l" indent="-393700" lvl="0" marL="609600" rtl="0">
              <a:lnSpc>
                <a:spcPct val="150000"/>
              </a:lnSpc>
              <a:spcBef>
                <a:spcPts val="0"/>
              </a:spcBef>
              <a:spcAft>
                <a:spcPts val="0"/>
              </a:spcAft>
              <a:buClr>
                <a:schemeClr val="dk1"/>
              </a:buClr>
              <a:buSzPts val="1400"/>
              <a:buFont typeface="Arial"/>
              <a:buChar char="●"/>
            </a:pPr>
            <a:r>
              <a:rPr altLang="en" lang="en" sz="1400">
                <a:solidFill>
                  <a:schemeClr val="dk1"/>
                </a:solidFill>
                <a:latin typeface="Arial"/>
                <a:ea typeface="Arial"/>
                <a:cs typeface="Arial"/>
                <a:sym typeface="Arial"/>
              </a:rPr>
              <a:t>For questions or more information on FASt Lane, please email FAStLane@gsa.gov.</a:t>
            </a:r>
            <a:endParaRPr b="1" dirty="0" sz="1400">
              <a:solidFill>
                <a:srgbClr val="1B1B1B"/>
              </a:solidFill>
              <a:latin typeface="Arial"/>
              <a:ea typeface="Arial"/>
              <a:cs typeface="Arial"/>
              <a:sym typeface="Arial"/>
            </a:endParaRPr>
          </a:p>
          <a:p>
            <a:pPr algn="ctr" indent="0" lvl="0" marL="0" rtl="0">
              <a:lnSpc>
                <a:spcPct val="150000"/>
              </a:lnSpc>
              <a:spcBef>
                <a:spcPts val="1000"/>
              </a:spcBef>
              <a:spcAft>
                <a:spcPts val="0"/>
              </a:spcAft>
              <a:buNone/>
            </a:pPr>
            <a:r>
              <a:rPr altLang="en" b="1" lang="en" sz="1400">
                <a:solidFill>
                  <a:srgbClr val="1B1B1B"/>
                </a:solidFill>
                <a:latin typeface="Arial"/>
                <a:ea typeface="Arial"/>
                <a:cs typeface="Arial"/>
                <a:sym typeface="Arial"/>
              </a:rPr>
              <a:t>Please Follow Us!</a:t>
            </a:r>
            <a:endParaRPr b="1" dirty="0" sz="1400">
              <a:solidFill>
                <a:srgbClr val="1B1B1B"/>
              </a:solidFill>
              <a:latin typeface="Arial"/>
              <a:ea typeface="Arial"/>
              <a:cs typeface="Arial"/>
              <a:sym typeface="Arial"/>
            </a:endParaRPr>
          </a:p>
          <a:p>
            <a:pPr algn="ctr" indent="0" lvl="0" marL="0" rtl="0">
              <a:lnSpc>
                <a:spcPct val="150000"/>
              </a:lnSpc>
              <a:spcBef>
                <a:spcPts val="1200"/>
              </a:spcBef>
              <a:spcAft>
                <a:spcPts val="0"/>
              </a:spcAft>
              <a:buNone/>
            </a:pPr>
            <a:r>
              <a:rPr altLang="en" lang="en" sz="1400" u="sng">
                <a:solidFill>
                  <a:srgbClr val="005599"/>
                </a:solidFill>
                <a:latin typeface="Arial"/>
                <a:ea typeface="Arial"/>
                <a:cs typeface="Arial"/>
                <a:sym typeface="Arial"/>
                <a:hlinkClick r:id="rId7">
                  <a:extLst>
                    <a:ext uri="{A12FA001-AC4F-418D-AE19-62706E023703}">
                      <ahyp:hlinkClr xmlns:ahyp="http://schemas.microsoft.com/office/drawing/2018/hyperlinkcolor" val="tx"/>
                    </a:ext>
                  </a:extLst>
                </a:hlinkClick>
              </a:rPr>
              <a:t>ITC on LinkedIn</a:t>
            </a:r>
            <a:endParaRPr dirty="0" sz="1400" u="sng">
              <a:solidFill>
                <a:srgbClr val="005599"/>
              </a:solidFill>
              <a:latin typeface="Arial"/>
              <a:ea typeface="Arial"/>
              <a:cs typeface="Arial"/>
              <a:sym typeface="Arial"/>
            </a:endParaRPr>
          </a:p>
          <a:p>
            <a:pPr algn="ctr" indent="0" lvl="0" marL="0" rtl="0">
              <a:lnSpc>
                <a:spcPct val="150000"/>
              </a:lnSpc>
              <a:spcBef>
                <a:spcPts val="600"/>
              </a:spcBef>
              <a:spcAft>
                <a:spcPts val="0"/>
              </a:spcAft>
              <a:buNone/>
            </a:pPr>
            <a:r>
              <a:rPr altLang="en" lang="en" sz="1400" u="sng">
                <a:solidFill>
                  <a:srgbClr val="005599"/>
                </a:solidFill>
                <a:latin typeface="Arial"/>
                <a:ea typeface="Arial"/>
                <a:cs typeface="Arial"/>
                <a:sym typeface="Arial"/>
                <a:hlinkClick r:id="rId8">
                  <a:extLst>
                    <a:ext uri="{A12FA001-AC4F-418D-AE19-62706E023703}">
                      <ahyp:hlinkClr xmlns:ahyp="http://schemas.microsoft.com/office/drawing/2018/hyperlinkcolor" val="tx"/>
                    </a:ext>
                  </a:extLst>
                </a:hlinkClick>
              </a:rPr>
              <a:t>ITC Blog</a:t>
            </a:r>
            <a:endParaRPr dirty="0" sz="1400" u="sng">
              <a:solidFill>
                <a:srgbClr val="005599"/>
              </a:solidFill>
              <a:latin typeface="Arial"/>
              <a:ea typeface="Arial"/>
              <a:cs typeface="Arial"/>
              <a:sym typeface="Arial"/>
            </a:endParaRPr>
          </a:p>
          <a:p>
            <a:pPr algn="ctr" indent="0" lvl="0" marL="0" rtl="0">
              <a:lnSpc>
                <a:spcPct val="150000"/>
              </a:lnSpc>
              <a:spcBef>
                <a:spcPts val="600"/>
              </a:spcBef>
              <a:spcAft>
                <a:spcPts val="0"/>
              </a:spcAft>
              <a:buNone/>
            </a:pPr>
            <a:r>
              <a:rPr altLang="en" lang="en" sz="1400" u="sng">
                <a:solidFill>
                  <a:srgbClr val="005599"/>
                </a:solidFill>
                <a:latin typeface="Arial"/>
                <a:ea typeface="Arial"/>
                <a:cs typeface="Arial"/>
                <a:sym typeface="Arial"/>
                <a:hlinkClick r:id="rId9">
                  <a:extLst>
                    <a:ext uri="{A12FA001-AC4F-418D-AE19-62706E023703}">
                      <ahyp:hlinkClr xmlns:ahyp="http://schemas.microsoft.com/office/drawing/2018/hyperlinkcolor" val="tx"/>
                    </a:ext>
                  </a:extLst>
                </a:hlinkClick>
              </a:rPr>
              <a:t>Email updates</a:t>
            </a:r>
            <a:endParaRPr dirty="0" sz="1400" u="sng">
              <a:solidFill>
                <a:srgbClr val="005599"/>
              </a:solidFill>
              <a:latin typeface="Arial"/>
              <a:ea typeface="Arial"/>
              <a:cs typeface="Arial"/>
              <a:sym typeface="Arial"/>
            </a:endParaRPr>
          </a:p>
          <a:p>
            <a:pPr algn="l" indent="0" lvl="0" marL="609600" rtl="0">
              <a:lnSpc>
                <a:spcPct val="150000"/>
              </a:lnSpc>
              <a:spcBef>
                <a:spcPts val="1200"/>
              </a:spcBef>
              <a:spcAft>
                <a:spcPts val="0"/>
              </a:spcAft>
              <a:buNone/>
            </a:pPr>
            <a:endParaRPr dirty="0" sz="1400">
              <a:solidFill>
                <a:schemeClr val="dk1"/>
              </a:solidFill>
              <a:latin typeface="Arial"/>
              <a:ea typeface="Arial"/>
              <a:cs typeface="Arial"/>
              <a:sym typeface="Arial"/>
            </a:endParaRPr>
          </a:p>
        </p:txBody>
      </p:sp>
      <p:sp>
        <p:nvSpPr>
          <p:cNvPr id="285" name="Google Shape;285;p39"/>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40"/>
          <p:cNvSpPr txBox="1">
            <a:spLocks noGrp="1"/>
          </p:cNvSpPr>
          <p:nvPr>
            <p:ph type="title"/>
          </p:nvPr>
        </p:nvSpPr>
        <p:spPr>
          <a:xfrm>
            <a:off x="4216275" y="2658538"/>
            <a:ext cx="4794300" cy="10785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855-482-4348 or ITCSC@gsa.gov</a:t>
            </a:r>
            <a:endParaRPr dirty="0"/>
          </a:p>
        </p:txBody>
      </p:sp>
      <p:sp>
        <p:nvSpPr>
          <p:cNvPr id="291" name="Google Shape;291;p40"/>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25</a:t>
            </a:fld>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Market Research As a Service (MRAS)</a:t>
            </a:r>
            <a:endParaRPr dirty="0"/>
          </a:p>
          <a:p>
            <a:pPr algn="l" indent="0" lvl="0" marL="0" rtl="0">
              <a:spcBef>
                <a:spcPts val="0"/>
              </a:spcBef>
              <a:spcAft>
                <a:spcPts val="0"/>
              </a:spcAft>
              <a:buNone/>
            </a:pPr>
            <a:endParaRPr dirty="0"/>
          </a:p>
        </p:txBody>
      </p:sp>
      <p:sp>
        <p:nvSpPr>
          <p:cNvPr id="304" name="Google Shape;304;p41"/>
          <p:cNvSpPr txBox="1"/>
          <p:nvPr/>
        </p:nvSpPr>
        <p:spPr>
          <a:xfrm>
            <a:off x="7119425" y="358425"/>
            <a:ext cx="1782600" cy="738900"/>
          </a:xfrm>
          <a:prstGeom prst="rect">
            <a:avLst/>
          </a:prstGeom>
          <a:noFill/>
          <a:ln cap="flat" cmpd="sng" w="9525">
            <a:solidFill>
              <a:schemeClr val="accent5"/>
            </a:solidFill>
            <a:prstDash val="solid"/>
            <a:round/>
            <a:headEnd len="sm" type="none" w="sm"/>
            <a:tailEnd len="sm" type="none" w="sm"/>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 b="1" lang="en" sz="1200">
                <a:solidFill>
                  <a:srgbClr val="666666"/>
                </a:solidFill>
              </a:rPr>
              <a:t>Click</a:t>
            </a:r>
            <a:r>
              <a:rPr altLang="en" b="1" lang="en" sz="1200">
                <a:solidFill>
                  <a:schemeClr val="dk1"/>
                </a:solidFill>
              </a:rPr>
              <a:t> </a:t>
            </a:r>
            <a:r>
              <a:rPr altLang="en" b="1" lang="en" sz="1200" u="sng">
                <a:solidFill>
                  <a:srgbClr val="2134E6"/>
                </a:solidFill>
                <a:hlinkClick r:id="rId3">
                  <a:extLst>
                    <a:ext uri="{A12FA001-AC4F-418D-AE19-62706E023703}">
                      <ahyp:hlinkClr xmlns:ahyp="http://schemas.microsoft.com/office/drawing/2018/hyperlinkcolor" val="tx"/>
                    </a:ext>
                  </a:extLst>
                </a:hlinkClick>
              </a:rPr>
              <a:t>HERE</a:t>
            </a:r>
            <a:r>
              <a:rPr altLang="en" b="1" lang="en" sz="1200">
                <a:solidFill>
                  <a:srgbClr val="666666"/>
                </a:solidFill>
              </a:rPr>
              <a:t> and submit your request NOW!</a:t>
            </a:r>
            <a:endParaRPr b="1" dirty="0" sz="1200">
              <a:solidFill>
                <a:srgbClr val="666666"/>
              </a:solidFill>
            </a:endParaRPr>
          </a:p>
        </p:txBody>
      </p:sp>
      <p:sp>
        <p:nvSpPr>
          <p:cNvPr id="301" name="Google Shape;301;p41"/>
          <p:cNvSpPr txBox="1">
            <a:spLocks noGrp="1"/>
          </p:cNvSpPr>
          <p:nvPr>
            <p:ph idx="1" type="body"/>
          </p:nvPr>
        </p:nvSpPr>
        <p:spPr>
          <a:xfrm>
            <a:off x="311700" y="1152475"/>
            <a:ext cx="87024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i="1" lang="en" sz="1300"/>
              <a:t>MRAS uses the latest research techniques to help agencies visualize the competition and socioeconomic responses that they can expect if they use GSA’s acquisition vehicles.</a:t>
            </a:r>
            <a:endParaRPr dirty="0" i="1" sz="1300"/>
          </a:p>
          <a:p>
            <a:pPr algn="l" indent="0" lvl="0" marL="0" rtl="0">
              <a:spcBef>
                <a:spcPts val="1600"/>
              </a:spcBef>
              <a:spcAft>
                <a:spcPts val="1600"/>
              </a:spcAft>
              <a:buNone/>
            </a:pPr>
            <a:endParaRPr dirty="0" sz="1300"/>
          </a:p>
        </p:txBody>
      </p:sp>
      <p:sp>
        <p:nvSpPr>
          <p:cNvPr id="303" name="Google Shape;303;p41"/>
          <p:cNvSpPr txBox="1">
            <a:spLocks noGrp="1"/>
          </p:cNvSpPr>
          <p:nvPr>
            <p:ph idx="1" type="body"/>
          </p:nvPr>
        </p:nvSpPr>
        <p:spPr>
          <a:xfrm>
            <a:off x="311700" y="1818750"/>
            <a:ext cx="4404300" cy="1919700"/>
          </a:xfrm>
          <a:prstGeom prst="rect">
            <a:avLst/>
          </a:prstGeom>
          <a:ln cap="flat" cmpd="sng" w="19050">
            <a:solidFill>
              <a:srgbClr val="808080"/>
            </a:solidFill>
            <a:prstDash val="solid"/>
            <a:round/>
            <a:headEnd len="sm" type="none" w="sm"/>
            <a:tailEnd len="sm" type="none" w="sm"/>
          </a:ln>
        </p:spPr>
        <p:txBody>
          <a:bodyPr anchor="t" anchorCtr="0" bIns="91425" lIns="91425" numCol="1" rIns="91425" spcFirstLastPara="1" tIns="91425" wrap="square">
            <a:noAutofit/>
          </a:bodyPr>
          <a:lstStyle/>
          <a:p>
            <a:pPr algn="ctr" indent="0" lvl="0" marL="0" rtl="0">
              <a:lnSpc>
                <a:spcPct val="100000"/>
              </a:lnSpc>
              <a:spcBef>
                <a:spcPts val="0"/>
              </a:spcBef>
              <a:spcAft>
                <a:spcPts val="0"/>
              </a:spcAft>
              <a:buNone/>
            </a:pPr>
            <a:r>
              <a:rPr altLang="en" b="1" lang="en" sz="1100" u="sng"/>
              <a:t>Available Services</a:t>
            </a:r>
            <a:endParaRPr b="1" dirty="0" sz="1100" u="sng"/>
          </a:p>
          <a:p>
            <a:pPr algn="l" indent="-298450" lvl="0" marL="457200" rtl="0">
              <a:lnSpc>
                <a:spcPct val="115000"/>
              </a:lnSpc>
              <a:spcBef>
                <a:spcPts val="1000"/>
              </a:spcBef>
              <a:spcAft>
                <a:spcPts val="0"/>
              </a:spcAft>
              <a:buClr>
                <a:schemeClr val="dk2"/>
              </a:buClr>
              <a:buSzPts val="1100"/>
              <a:buFont typeface="Public Sans"/>
              <a:buChar char="●"/>
            </a:pPr>
            <a:r>
              <a:rPr altLang="en" b="1" lang="en" sz="1100"/>
              <a:t>Request for Information</a:t>
            </a:r>
            <a:endParaRPr b="1" dirty="0" sz="1100"/>
          </a:p>
          <a:p>
            <a:pPr algn="l" indent="0" lvl="0" marL="457200" rtl="0">
              <a:lnSpc>
                <a:spcPct val="115000"/>
              </a:lnSpc>
              <a:spcBef>
                <a:spcPts val="0"/>
              </a:spcBef>
              <a:spcAft>
                <a:spcPts val="0"/>
              </a:spcAft>
              <a:buNone/>
            </a:pPr>
            <a:r>
              <a:rPr altLang="en" lang="en" sz="1100"/>
              <a:t>Streamlines the RFI process and consolidates the results into one market research report </a:t>
            </a:r>
            <a:endParaRPr dirty="0" sz="1100"/>
          </a:p>
          <a:p>
            <a:pPr algn="l" indent="-298450" lvl="0" marL="457200" rtl="0">
              <a:lnSpc>
                <a:spcPct val="115000"/>
              </a:lnSpc>
              <a:spcBef>
                <a:spcPts val="0"/>
              </a:spcBef>
              <a:spcAft>
                <a:spcPts val="0"/>
              </a:spcAft>
              <a:buClr>
                <a:schemeClr val="dk2"/>
              </a:buClr>
              <a:buSzPts val="1100"/>
              <a:buFont typeface="Public Sans"/>
              <a:buChar char="●"/>
            </a:pPr>
            <a:r>
              <a:rPr altLang="en" b="1" lang="en" sz="1100"/>
              <a:t>Product Market Research </a:t>
            </a:r>
            <a:endParaRPr b="1" dirty="0" sz="1100"/>
          </a:p>
          <a:p>
            <a:pPr algn="l" indent="0" lvl="0" marL="457200" rtl="0">
              <a:lnSpc>
                <a:spcPct val="115000"/>
              </a:lnSpc>
              <a:spcBef>
                <a:spcPts val="0"/>
              </a:spcBef>
              <a:spcAft>
                <a:spcPts val="0"/>
              </a:spcAft>
              <a:buNone/>
            </a:pPr>
            <a:r>
              <a:rPr altLang="en" lang="en" sz="1100"/>
              <a:t>Pricing data for up to 20,00 GSA Advantage products </a:t>
            </a:r>
            <a:endParaRPr dirty="0" sz="1100"/>
          </a:p>
          <a:p>
            <a:pPr algn="l" indent="-298450" lvl="0" marL="457200" rtl="0">
              <a:lnSpc>
                <a:spcPct val="115000"/>
              </a:lnSpc>
              <a:spcBef>
                <a:spcPts val="0"/>
              </a:spcBef>
              <a:spcAft>
                <a:spcPts val="0"/>
              </a:spcAft>
              <a:buClr>
                <a:schemeClr val="dk2"/>
              </a:buClr>
              <a:buSzPts val="1100"/>
              <a:buFont typeface="Public Sans"/>
              <a:buChar char="●"/>
            </a:pPr>
            <a:r>
              <a:rPr altLang="en" b="1" lang="en" sz="1100"/>
              <a:t>Rapid Review</a:t>
            </a:r>
            <a:r>
              <a:rPr altLang="en" lang="en" sz="1100"/>
              <a:t> </a:t>
            </a:r>
            <a:endParaRPr dirty="0" sz="1100"/>
          </a:p>
          <a:p>
            <a:pPr algn="l" indent="0" lvl="0" marL="457200" rtl="0">
              <a:lnSpc>
                <a:spcPct val="115000"/>
              </a:lnSpc>
              <a:spcBef>
                <a:spcPts val="0"/>
              </a:spcBef>
              <a:spcAft>
                <a:spcPts val="0"/>
              </a:spcAft>
              <a:buNone/>
            </a:pPr>
            <a:r>
              <a:rPr altLang="en" lang="en" sz="1100"/>
              <a:t>Identifies if your requirement fits the scope of existing GSA acquisition solutions in 48-72  hours</a:t>
            </a:r>
            <a:endParaRPr dirty="0" sz="1100" u="sng"/>
          </a:p>
        </p:txBody>
      </p:sp>
      <p:sp>
        <p:nvSpPr>
          <p:cNvPr id="299" name="Google Shape;299;p41"/>
          <p:cNvSpPr txBox="1">
            <a:spLocks noGrp="1"/>
          </p:cNvSpPr>
          <p:nvPr>
            <p:ph idx="1" type="body"/>
          </p:nvPr>
        </p:nvSpPr>
        <p:spPr>
          <a:xfrm>
            <a:off x="311700" y="3832000"/>
            <a:ext cx="4404300" cy="998400"/>
          </a:xfrm>
          <a:prstGeom prst="rect">
            <a:avLst/>
          </a:prstGeom>
          <a:ln cap="flat" cmpd="sng" w="19050">
            <a:solidFill>
              <a:srgbClr val="808080"/>
            </a:solidFill>
            <a:prstDash val="solid"/>
            <a:round/>
            <a:headEnd len="sm" type="none" w="sm"/>
            <a:tailEnd len="sm" type="none" w="sm"/>
          </a:ln>
        </p:spPr>
        <p:txBody>
          <a:bodyPr anchor="t" anchorCtr="0" bIns="91425" lIns="91425" numCol="1" rIns="91425" spcFirstLastPara="1" tIns="91425" wrap="square">
            <a:noAutofit/>
          </a:bodyPr>
          <a:lstStyle/>
          <a:p>
            <a:pPr algn="ctr" indent="0" lvl="0" marL="0" rtl="0">
              <a:lnSpc>
                <a:spcPct val="100000"/>
              </a:lnSpc>
              <a:spcBef>
                <a:spcPts val="0"/>
              </a:spcBef>
              <a:spcAft>
                <a:spcPts val="0"/>
              </a:spcAft>
              <a:buNone/>
            </a:pPr>
            <a:r>
              <a:rPr altLang="en" b="1" lang="en" sz="1200" u="sng"/>
              <a:t>For Assistance</a:t>
            </a:r>
            <a:endParaRPr b="1" dirty="0" sz="1200" u="sng"/>
          </a:p>
          <a:p>
            <a:pPr algn="l" indent="0" lvl="0" marL="0" rtl="0">
              <a:lnSpc>
                <a:spcPct val="100000"/>
              </a:lnSpc>
              <a:spcBef>
                <a:spcPts val="1000"/>
              </a:spcBef>
              <a:spcAft>
                <a:spcPts val="0"/>
              </a:spcAft>
              <a:buNone/>
            </a:pPr>
            <a:r>
              <a:rPr altLang="en" b="1" lang="en" sz="1200"/>
              <a:t>Email</a:t>
            </a:r>
            <a:r>
              <a:rPr altLang="en" lang="en" sz="1200"/>
              <a:t>: </a:t>
            </a:r>
            <a:r>
              <a:rPr altLang="en" lang="en" sz="1200" u="sng">
                <a:solidFill>
                  <a:schemeClr val="hlink"/>
                </a:solidFill>
                <a:hlinkClick r:id="rId4"/>
              </a:rPr>
              <a:t>RFI@Research.GSA.gov</a:t>
            </a:r>
            <a:endParaRPr dirty="0" sz="1200"/>
          </a:p>
          <a:p>
            <a:pPr algn="l" indent="0" lvl="0" marL="0" rtl="0">
              <a:lnSpc>
                <a:spcPct val="100000"/>
              </a:lnSpc>
              <a:spcBef>
                <a:spcPts val="0"/>
              </a:spcBef>
              <a:spcAft>
                <a:spcPts val="0"/>
              </a:spcAft>
              <a:buNone/>
            </a:pPr>
            <a:r>
              <a:rPr altLang="en" b="1" lang="en" sz="1200"/>
              <a:t>Visit</a:t>
            </a:r>
            <a:r>
              <a:rPr altLang="en" lang="en" sz="1200"/>
              <a:t>: </a:t>
            </a:r>
            <a:r>
              <a:rPr altLang="en" lang="en" sz="1200" u="sng">
                <a:solidFill>
                  <a:schemeClr val="hlink"/>
                </a:solidFill>
                <a:hlinkClick r:id="rId5"/>
              </a:rPr>
              <a:t>Buy.GSA.gov/MRAS</a:t>
            </a:r>
            <a:endParaRPr dirty="0" sz="1200"/>
          </a:p>
          <a:p>
            <a:pPr algn="l" indent="0" lvl="0" marL="0" rtl="0">
              <a:lnSpc>
                <a:spcPct val="100000"/>
              </a:lnSpc>
              <a:spcBef>
                <a:spcPts val="0"/>
              </a:spcBef>
              <a:spcAft>
                <a:spcPts val="0"/>
              </a:spcAft>
              <a:buNone/>
            </a:pPr>
            <a:r>
              <a:rPr altLang="en" b="1" lang="en" sz="1200"/>
              <a:t>Contact</a:t>
            </a:r>
            <a:r>
              <a:rPr altLang="en" lang="en" sz="1200"/>
              <a:t>: </a:t>
            </a:r>
            <a:r>
              <a:rPr altLang="en" lang="en" sz="1200" u="sng">
                <a:solidFill>
                  <a:schemeClr val="hlink"/>
                </a:solidFill>
                <a:hlinkClick r:id="rId6"/>
              </a:rPr>
              <a:t>ncsccustomer.service@gsa.gov</a:t>
            </a:r>
            <a:r>
              <a:rPr altLang="en" lang="en" sz="1200"/>
              <a:t> or 1-844-472-4111</a:t>
            </a:r>
            <a:endParaRPr dirty="0" sz="1200"/>
          </a:p>
          <a:p>
            <a:pPr algn="l" indent="0" lvl="0" marL="0" rtl="0">
              <a:lnSpc>
                <a:spcPct val="100000"/>
              </a:lnSpc>
              <a:spcBef>
                <a:spcPts val="0"/>
              </a:spcBef>
              <a:spcAft>
                <a:spcPts val="0"/>
              </a:spcAft>
              <a:buNone/>
            </a:pPr>
            <a:endParaRPr dirty="0" sz="1200"/>
          </a:p>
        </p:txBody>
      </p:sp>
      <p:sp>
        <p:nvSpPr>
          <p:cNvPr id="302" name="Google Shape;302;p41"/>
          <p:cNvSpPr txBox="1">
            <a:spLocks noGrp="1"/>
          </p:cNvSpPr>
          <p:nvPr>
            <p:ph idx="1" type="body"/>
          </p:nvPr>
        </p:nvSpPr>
        <p:spPr>
          <a:xfrm>
            <a:off x="4836300" y="1818775"/>
            <a:ext cx="3339900" cy="1919700"/>
          </a:xfrm>
          <a:prstGeom prst="rect">
            <a:avLst/>
          </a:prstGeom>
          <a:ln cap="flat" cmpd="sng" w="19050">
            <a:solidFill>
              <a:srgbClr val="808080"/>
            </a:solidFill>
            <a:prstDash val="solid"/>
            <a:round/>
            <a:headEnd len="sm" type="none" w="sm"/>
            <a:tailEnd len="sm" type="none" w="sm"/>
          </a:ln>
        </p:spPr>
        <p:txBody>
          <a:bodyPr anchor="t" anchorCtr="0" bIns="91425" lIns="91425" numCol="1" rIns="91425" spcFirstLastPara="1" tIns="91425" wrap="square">
            <a:noAutofit/>
          </a:bodyPr>
          <a:lstStyle/>
          <a:p>
            <a:pPr algn="ctr" indent="0" lvl="0" marL="0" rtl="0">
              <a:lnSpc>
                <a:spcPct val="100000"/>
              </a:lnSpc>
              <a:spcBef>
                <a:spcPts val="0"/>
              </a:spcBef>
              <a:spcAft>
                <a:spcPts val="0"/>
              </a:spcAft>
              <a:buNone/>
            </a:pPr>
            <a:r>
              <a:rPr altLang="en" b="1" lang="en" sz="1100" u="sng"/>
              <a:t>MRAS Value Added Benefits</a:t>
            </a:r>
            <a:endParaRPr b="1" dirty="0" sz="1100" u="sng"/>
          </a:p>
          <a:p>
            <a:pPr algn="l" indent="-298450" lvl="0" marL="457200" rtl="0">
              <a:lnSpc>
                <a:spcPct val="115000"/>
              </a:lnSpc>
              <a:spcBef>
                <a:spcPts val="1000"/>
              </a:spcBef>
              <a:spcAft>
                <a:spcPts val="0"/>
              </a:spcAft>
              <a:buSzPts val="1100"/>
              <a:buChar char="●"/>
            </a:pPr>
            <a:r>
              <a:rPr altLang="en" b="1" lang="en" sz="1100"/>
              <a:t>Reduces acquisition time by </a:t>
            </a:r>
            <a:r>
              <a:rPr altLang="en" lang="en" sz="1100"/>
              <a:t>streamlining market research</a:t>
            </a:r>
            <a:endParaRPr b="1" dirty="0" sz="1100"/>
          </a:p>
          <a:p>
            <a:pPr algn="l" indent="-298450" lvl="0" marL="457200" rtl="0">
              <a:lnSpc>
                <a:spcPct val="115000"/>
              </a:lnSpc>
              <a:spcBef>
                <a:spcPts val="0"/>
              </a:spcBef>
              <a:spcAft>
                <a:spcPts val="0"/>
              </a:spcAft>
              <a:buSzPts val="1100"/>
              <a:buChar char="●"/>
            </a:pPr>
            <a:r>
              <a:rPr altLang="en" lang="en" sz="1100"/>
              <a:t>Identifies the </a:t>
            </a:r>
            <a:r>
              <a:rPr altLang="en" b="1" lang="en" sz="1100"/>
              <a:t>business size</a:t>
            </a:r>
            <a:r>
              <a:rPr altLang="en" lang="en" sz="1100"/>
              <a:t> appropriate for the requirement</a:t>
            </a:r>
            <a:endParaRPr dirty="0" sz="1100"/>
          </a:p>
          <a:p>
            <a:pPr algn="l" indent="-298450" lvl="0" marL="457200" rtl="0">
              <a:lnSpc>
                <a:spcPct val="115000"/>
              </a:lnSpc>
              <a:spcBef>
                <a:spcPts val="0"/>
              </a:spcBef>
              <a:spcAft>
                <a:spcPts val="0"/>
              </a:spcAft>
              <a:buSzPts val="1100"/>
              <a:buChar char="●"/>
            </a:pPr>
            <a:r>
              <a:rPr altLang="en" lang="en" sz="1100"/>
              <a:t>Aligns Agencies needs with </a:t>
            </a:r>
            <a:r>
              <a:rPr altLang="en" b="1" lang="en" sz="1100"/>
              <a:t>GSA contracts and solutions</a:t>
            </a:r>
            <a:endParaRPr b="1" dirty="0" sz="1100"/>
          </a:p>
          <a:p>
            <a:pPr algn="l" indent="-298450" lvl="0" marL="457200" rtl="0">
              <a:lnSpc>
                <a:spcPct val="115000"/>
              </a:lnSpc>
              <a:spcBef>
                <a:spcPts val="0"/>
              </a:spcBef>
              <a:spcAft>
                <a:spcPts val="0"/>
              </a:spcAft>
              <a:buSzPts val="1100"/>
              <a:buChar char="●"/>
            </a:pPr>
            <a:r>
              <a:rPr altLang="en" lang="en" sz="1100"/>
              <a:t>FAR Part 10 Compliant</a:t>
            </a:r>
            <a:endParaRPr dirty="0" sz="1100"/>
          </a:p>
          <a:p>
            <a:pPr algn="l" indent="0" lvl="0" marL="0" rtl="0">
              <a:lnSpc>
                <a:spcPct val="115000"/>
              </a:lnSpc>
              <a:spcBef>
                <a:spcPts val="0"/>
              </a:spcBef>
              <a:spcAft>
                <a:spcPts val="0"/>
              </a:spcAft>
              <a:buNone/>
            </a:pPr>
            <a:endParaRPr dirty="0" sz="1100"/>
          </a:p>
        </p:txBody>
      </p:sp>
      <p:sp>
        <p:nvSpPr>
          <p:cNvPr id="300" name="Google Shape;300;p41"/>
          <p:cNvSpPr txBox="1">
            <a:spLocks noGrp="1"/>
          </p:cNvSpPr>
          <p:nvPr>
            <p:ph idx="1" type="body"/>
          </p:nvPr>
        </p:nvSpPr>
        <p:spPr>
          <a:xfrm>
            <a:off x="4836300" y="3832000"/>
            <a:ext cx="3339900" cy="998400"/>
          </a:xfrm>
          <a:prstGeom prst="rect">
            <a:avLst/>
          </a:prstGeom>
          <a:ln cap="flat" cmpd="sng" w="19050">
            <a:solidFill>
              <a:srgbClr val="808080"/>
            </a:solidFill>
            <a:prstDash val="solid"/>
            <a:round/>
            <a:headEnd len="sm" type="none" w="sm"/>
            <a:tailEnd len="sm" type="none" w="sm"/>
          </a:ln>
        </p:spPr>
        <p:txBody>
          <a:bodyPr anchor="t" anchorCtr="0" bIns="91425" lIns="91425" numCol="1" rIns="91425" spcFirstLastPara="1" tIns="91425" wrap="square">
            <a:noAutofit/>
          </a:bodyPr>
          <a:lstStyle/>
          <a:p>
            <a:pPr algn="ctr" indent="0" lvl="0" marL="0" rtl="0">
              <a:lnSpc>
                <a:spcPct val="100000"/>
              </a:lnSpc>
              <a:spcBef>
                <a:spcPts val="0"/>
              </a:spcBef>
              <a:spcAft>
                <a:spcPts val="0"/>
              </a:spcAft>
              <a:buNone/>
            </a:pPr>
            <a:r>
              <a:rPr altLang="en" b="1" lang="en" sz="1200" u="sng"/>
              <a:t>Effective Market Research Training </a:t>
            </a:r>
            <a:endParaRPr b="1" dirty="0" sz="1200" u="sng"/>
          </a:p>
          <a:p>
            <a:pPr algn="ctr" indent="0" lvl="0" marL="0" rtl="0">
              <a:lnSpc>
                <a:spcPct val="100000"/>
              </a:lnSpc>
              <a:spcBef>
                <a:spcPts val="0"/>
              </a:spcBef>
              <a:spcAft>
                <a:spcPts val="0"/>
              </a:spcAft>
              <a:buNone/>
            </a:pPr>
            <a:r>
              <a:rPr altLang="en" lang="en" sz="1200"/>
              <a:t>1:00 - 2:00 pm ET </a:t>
            </a:r>
            <a:endParaRPr dirty="0" sz="1200"/>
          </a:p>
          <a:p>
            <a:pPr algn="l" indent="0" lvl="0" marL="0" rtl="0">
              <a:lnSpc>
                <a:spcPct val="100000"/>
              </a:lnSpc>
              <a:spcBef>
                <a:spcPts val="0"/>
              </a:spcBef>
              <a:spcAft>
                <a:spcPts val="0"/>
              </a:spcAft>
              <a:buNone/>
            </a:pPr>
            <a:r>
              <a:rPr altLang="en" lang="en" sz="1200"/>
              <a:t>June 26th		July 31st</a:t>
            </a:r>
            <a:endParaRPr dirty="0" sz="1200"/>
          </a:p>
          <a:p>
            <a:pPr algn="l" indent="0" lvl="0" marL="0" rtl="0">
              <a:lnSpc>
                <a:spcPct val="100000"/>
              </a:lnSpc>
              <a:spcBef>
                <a:spcPts val="0"/>
              </a:spcBef>
              <a:spcAft>
                <a:spcPts val="0"/>
              </a:spcAft>
              <a:buNone/>
            </a:pPr>
            <a:r>
              <a:rPr altLang="en" lang="en" sz="1200"/>
              <a:t>August 28th		September 25th</a:t>
            </a:r>
            <a:endParaRPr dirty="0" sz="1200"/>
          </a:p>
          <a:p>
            <a:pPr algn="l" indent="0" lvl="0" marL="0" rtl="0">
              <a:lnSpc>
                <a:spcPct val="100000"/>
              </a:lnSpc>
              <a:spcBef>
                <a:spcPts val="0"/>
              </a:spcBef>
              <a:spcAft>
                <a:spcPts val="0"/>
              </a:spcAft>
              <a:buNone/>
            </a:pPr>
            <a:r>
              <a:rPr altLang="en" lang="en" sz="1200"/>
              <a:t>Register </a:t>
            </a:r>
            <a:r>
              <a:rPr altLang="en" lang="en" sz="1200" u="sng">
                <a:solidFill>
                  <a:schemeClr val="hlink"/>
                </a:solidFill>
                <a:hlinkClick r:id="rId7"/>
              </a:rPr>
              <a:t>HERE</a:t>
            </a:r>
            <a:r>
              <a:rPr altLang="en" lang="en" sz="1200"/>
              <a:t> or visit  </a:t>
            </a:r>
            <a:r>
              <a:rPr altLang="en" lang="en" sz="1200" u="sng">
                <a:solidFill>
                  <a:schemeClr val="hlink"/>
                </a:solidFill>
                <a:hlinkClick r:id="rId8"/>
              </a:rPr>
              <a:t>www.gsa.gov/events</a:t>
            </a:r>
            <a:r>
              <a:rPr altLang="en" lang="en" sz="1200"/>
              <a:t> </a:t>
            </a:r>
            <a:endParaRPr dirty="0" sz="1200"/>
          </a:p>
        </p:txBody>
      </p:sp>
      <p:sp>
        <p:nvSpPr>
          <p:cNvPr id="298" name="Google Shape;298;p41"/>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ctrTitle"/>
          </p:nvPr>
        </p:nvSpPr>
        <p:spPr>
          <a:xfrm>
            <a:off x="635179" y="1337450"/>
            <a:ext cx="4441500" cy="2052600"/>
          </a:xfrm>
          <a:prstGeom prst="rect">
            <a:avLst/>
          </a:prstGeom>
        </p:spPr>
        <p:txBody>
          <a:bodyPr anchor="b" anchorCtr="0" bIns="91425" lIns="91425" numCol="1" rIns="91425" spcFirstLastPara="1" tIns="91425" wrap="square">
            <a:noAutofit/>
          </a:bodyPr>
          <a:lstStyle/>
          <a:p>
            <a:pPr algn="l" indent="0" lvl="0" marL="0" rtl="0">
              <a:spcBef>
                <a:spcPts val="0"/>
              </a:spcBef>
              <a:spcAft>
                <a:spcPts val="0"/>
              </a:spcAft>
              <a:buNone/>
            </a:pPr>
            <a:r>
              <a:rPr altLang="en" lang="en"/>
              <a:t>Hardware, Software, OneGov Panel</a:t>
            </a:r>
            <a:endParaRPr dirty="0"/>
          </a:p>
        </p:txBody>
      </p:sp>
      <p:sp>
        <p:nvSpPr>
          <p:cNvPr id="310" name="Google Shape;310;p42"/>
          <p:cNvSpPr txBox="1">
            <a:spLocks noGrp="1"/>
          </p:cNvSpPr>
          <p:nvPr>
            <p:ph idx="1" type="subTitle"/>
          </p:nvPr>
        </p:nvSpPr>
        <p:spPr>
          <a:xfrm>
            <a:off x="635175" y="3494575"/>
            <a:ext cx="5581800" cy="7926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600"/>
              <a:t>Birgit Smeltzer, Otis Frazier, Skip Jentsch, &amp; Dan Hallee (Host)</a:t>
            </a:r>
            <a:endParaRPr dirty="0" sz="2600"/>
          </a:p>
        </p:txBody>
      </p:sp>
      <p:sp>
        <p:nvSpPr>
          <p:cNvPr id="2" name="Google Shape;450;p60">
            <a:extLst>
              <a:ext uri="{FF2B5EF4-FFF2-40B4-BE49-F238E27FC236}">
                <a16:creationId xmlns:a16="http://schemas.microsoft.com/office/drawing/2014/main" id="{F0645784-6AE4-B0D1-7E25-DF69B908F6C9}"/>
              </a:ext>
            </a:extLst>
          </p:cNvPr>
          <p:cNvSpPr txBox="1">
            <a:spLocks/>
          </p:cNvSpPr>
          <p:nvPr/>
        </p:nvSpPr>
        <p:spPr>
          <a:xfrm>
            <a:off x="8595308" y="4830317"/>
            <a:ext cx="548700" cy="393600"/>
          </a:xfrm>
          <a:prstGeom prst="rect">
            <a:avLst/>
          </a:prstGeom>
        </p:spPr>
        <p:txBody>
          <a:bodyPr anchor="ctr" anchorCtr="0" bIns="91425" lIns="91425" numCol="1" rIns="91425" spcFirstLastPara="1" tIns="91425" wrap="square">
            <a:noAutofit/>
          </a:bodyPr>
          <a:ls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a:lstStyle>
          <a:p>
            <a:pPr algn="r"/>
            <a:fld id="{00000000-1234-1234-1234-123412341234}" type="slidenum">
              <a:rPr altLang="en" lang="en" smtClean="0" sz="1000">
                <a:solidFill>
                  <a:schemeClr val="bg1"/>
                </a:solidFill>
              </a:rPr>
              <a:pPr algn="r"/>
              <a:t>27</a:t>
            </a:fld>
            <a:endParaRPr altLang="en" dirty="0" lang="en" sz="100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3"/>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OneGov Strategy for IT</a:t>
            </a:r>
            <a:endParaRPr dirty="0"/>
          </a:p>
        </p:txBody>
      </p:sp>
      <p:sp>
        <p:nvSpPr>
          <p:cNvPr id="316" name="Google Shape;316;p43"/>
          <p:cNvSpPr txBox="1">
            <a:spLocks noGrp="1"/>
          </p:cNvSpPr>
          <p:nvPr>
            <p:ph idx="1" type="body"/>
          </p:nvPr>
        </p:nvSpPr>
        <p:spPr>
          <a:xfrm>
            <a:off x="311700" y="1152475"/>
            <a:ext cx="3999900" cy="3416400"/>
          </a:xfrm>
          <a:prstGeom prst="rect">
            <a:avLst/>
          </a:prstGeom>
        </p:spPr>
        <p:txBody>
          <a:bodyPr anchor="t" anchorCtr="0" bIns="91425" lIns="91425" numCol="1" rIns="91425" spcFirstLastPara="1" tIns="91425" wrap="square">
            <a:noAutofit/>
          </a:bodyPr>
          <a:lstStyle/>
          <a:p>
            <a:pPr algn="l" indent="0" lvl="0" marL="0" rtl="0">
              <a:lnSpc>
                <a:spcPct val="95000"/>
              </a:lnSpc>
              <a:spcBef>
                <a:spcPts val="0"/>
              </a:spcBef>
              <a:spcAft>
                <a:spcPts val="0"/>
              </a:spcAft>
              <a:buSzPts val="935"/>
              <a:buNone/>
            </a:pPr>
            <a:r>
              <a:rPr altLang="en" lang="en"/>
              <a:t>Description:</a:t>
            </a:r>
            <a:endParaRPr dirty="0"/>
          </a:p>
          <a:p>
            <a:pPr algn="l" indent="0" lvl="0" marL="0" rtl="0">
              <a:lnSpc>
                <a:spcPct val="95000"/>
              </a:lnSpc>
              <a:spcBef>
                <a:spcPts val="1600"/>
              </a:spcBef>
              <a:spcAft>
                <a:spcPts val="0"/>
              </a:spcAft>
              <a:buSzPts val="935"/>
              <a:buNone/>
            </a:pPr>
            <a:r>
              <a:rPr altLang="en" lang="en"/>
              <a:t>The idea behind the OneGov Strategy is simple: the federal government should act as a single, coordinated enterprise when it comes to buying. That means:</a:t>
            </a:r>
            <a:endParaRPr dirty="0"/>
          </a:p>
          <a:p>
            <a:pPr algn="l" indent="-317500" lvl="0" marL="457200" rtl="0">
              <a:lnSpc>
                <a:spcPct val="95000"/>
              </a:lnSpc>
              <a:spcBef>
                <a:spcPts val="1600"/>
              </a:spcBef>
              <a:spcAft>
                <a:spcPts val="0"/>
              </a:spcAft>
              <a:buSzPts val="1400"/>
              <a:buChar char="●"/>
            </a:pPr>
            <a:r>
              <a:rPr altLang="en" lang="en"/>
              <a:t>Reducing duplication</a:t>
            </a:r>
            <a:endParaRPr dirty="0"/>
          </a:p>
          <a:p>
            <a:pPr algn="l" indent="-317500" lvl="0" marL="457200" rtl="0">
              <a:lnSpc>
                <a:spcPct val="95000"/>
              </a:lnSpc>
              <a:spcBef>
                <a:spcPts val="0"/>
              </a:spcBef>
              <a:spcAft>
                <a:spcPts val="0"/>
              </a:spcAft>
              <a:buSzPts val="1400"/>
              <a:buChar char="●"/>
            </a:pPr>
            <a:r>
              <a:rPr altLang="en" lang="en"/>
              <a:t>Leveraging shared standards</a:t>
            </a:r>
            <a:endParaRPr dirty="0"/>
          </a:p>
          <a:p>
            <a:pPr algn="l" indent="-317500" lvl="0" marL="457200" rtl="0">
              <a:lnSpc>
                <a:spcPct val="95000"/>
              </a:lnSpc>
              <a:spcBef>
                <a:spcPts val="0"/>
              </a:spcBef>
              <a:spcAft>
                <a:spcPts val="0"/>
              </a:spcAft>
              <a:buSzPts val="1400"/>
              <a:buChar char="●"/>
            </a:pPr>
            <a:r>
              <a:rPr altLang="en" lang="en"/>
              <a:t>Driving greater value for taxpayers</a:t>
            </a:r>
            <a:endParaRPr dirty="0"/>
          </a:p>
          <a:p>
            <a:pPr algn="l" indent="0" lvl="0" marL="0" rtl="0">
              <a:lnSpc>
                <a:spcPct val="95000"/>
              </a:lnSpc>
              <a:spcBef>
                <a:spcPts val="1600"/>
              </a:spcBef>
              <a:spcAft>
                <a:spcPts val="1600"/>
              </a:spcAft>
              <a:buSzPts val="935"/>
              <a:buNone/>
            </a:pPr>
            <a:r>
              <a:rPr altLang="en" lang="en"/>
              <a:t>The OneGov Strategy takes that same spirit of collaboration and scales it across the broader procurement landscape. Software is just the beginning. Over time, this strategy will guide how we approach hardware, platforms, infrastructure, cybersecurity, and more.</a:t>
            </a:r>
            <a:endParaRPr dirty="0"/>
          </a:p>
        </p:txBody>
      </p:sp>
      <p:sp>
        <p:nvSpPr>
          <p:cNvPr id="318" name="Google Shape;318;p43"/>
          <p:cNvSpPr txBox="1">
            <a:spLocks noGrp="1"/>
          </p:cNvSpPr>
          <p:nvPr>
            <p:ph idx="2" type="body"/>
          </p:nvPr>
        </p:nvSpPr>
        <p:spPr>
          <a:xfrm>
            <a:off x="4832400" y="1152475"/>
            <a:ext cx="39999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For more information:</a:t>
            </a:r>
            <a:endParaRPr dirty="0"/>
          </a:p>
          <a:p>
            <a:pPr algn="l" indent="0" lvl="0" marL="0" rtl="0">
              <a:spcBef>
                <a:spcPts val="1600"/>
              </a:spcBef>
              <a:spcAft>
                <a:spcPts val="0"/>
              </a:spcAft>
              <a:buNone/>
            </a:pPr>
            <a:r>
              <a:rPr altLang="en" lang="en"/>
              <a:t>OneGov on the </a:t>
            </a:r>
            <a:r>
              <a:rPr altLang="en" lang="en" u="sng">
                <a:solidFill>
                  <a:schemeClr val="hlink"/>
                </a:solidFill>
                <a:hlinkClick r:id="rId3"/>
              </a:rPr>
              <a:t>IT Vendor Management Office Website</a:t>
            </a:r>
            <a:endParaRPr dirty="0"/>
          </a:p>
          <a:p>
            <a:pPr algn="l" indent="0" lvl="0" marL="0" rtl="0">
              <a:spcBef>
                <a:spcPts val="1600"/>
              </a:spcBef>
              <a:spcAft>
                <a:spcPts val="0"/>
              </a:spcAft>
              <a:buNone/>
            </a:pPr>
            <a:r>
              <a:rPr altLang="en" lang="en"/>
              <a:t>April 29 </a:t>
            </a:r>
            <a:r>
              <a:rPr altLang="en" lang="en" u="sng">
                <a:solidFill>
                  <a:schemeClr val="hlink"/>
                </a:solidFill>
                <a:hlinkClick r:id="rId4"/>
              </a:rPr>
              <a:t>press release</a:t>
            </a:r>
            <a:endParaRPr dirty="0"/>
          </a:p>
          <a:p>
            <a:pPr algn="l" indent="0" lvl="0" marL="0" rtl="0">
              <a:spcBef>
                <a:spcPts val="1600"/>
              </a:spcBef>
              <a:spcAft>
                <a:spcPts val="0"/>
              </a:spcAft>
              <a:buNone/>
            </a:pPr>
            <a:r>
              <a:rPr altLang="en" lang="en"/>
              <a:t>April 30 </a:t>
            </a:r>
            <a:r>
              <a:rPr altLang="en" lang="en" u="sng">
                <a:solidFill>
                  <a:schemeClr val="hlink"/>
                </a:solidFill>
                <a:hlinkClick r:id="rId5"/>
              </a:rPr>
              <a:t>announcement</a:t>
            </a:r>
            <a:endParaRPr dirty="0"/>
          </a:p>
          <a:p>
            <a:pPr algn="l" indent="0" lvl="0" marL="0" rtl="0">
              <a:spcBef>
                <a:spcPts val="1600"/>
              </a:spcBef>
              <a:spcAft>
                <a:spcPts val="0"/>
              </a:spcAft>
              <a:buNone/>
            </a:pPr>
            <a:r>
              <a:rPr altLang="en" lang="en"/>
              <a:t>Adobe discount </a:t>
            </a:r>
            <a:r>
              <a:rPr altLang="en" lang="en" u="sng">
                <a:solidFill>
                  <a:schemeClr val="hlink"/>
                </a:solidFill>
                <a:hlinkClick r:id="rId6"/>
              </a:rPr>
              <a:t>announcement</a:t>
            </a:r>
            <a:endParaRPr dirty="0"/>
          </a:p>
          <a:p>
            <a:pPr algn="l" indent="0" lvl="0" marL="0" rtl="0">
              <a:spcBef>
                <a:spcPts val="1600"/>
              </a:spcBef>
              <a:spcAft>
                <a:spcPts val="0"/>
              </a:spcAft>
              <a:buNone/>
            </a:pPr>
            <a:r>
              <a:rPr altLang="en" lang="en"/>
              <a:t>Google discount </a:t>
            </a:r>
            <a:r>
              <a:rPr altLang="en" lang="en" u="sng">
                <a:solidFill>
                  <a:schemeClr val="hlink"/>
                </a:solidFill>
                <a:hlinkClick r:id="rId7"/>
              </a:rPr>
              <a:t>announcement</a:t>
            </a:r>
            <a:endParaRPr dirty="0"/>
          </a:p>
          <a:p>
            <a:pPr algn="l" indent="0" lvl="0" marL="0" rtl="0">
              <a:spcBef>
                <a:spcPts val="1600"/>
              </a:spcBef>
              <a:spcAft>
                <a:spcPts val="0"/>
              </a:spcAft>
              <a:buNone/>
            </a:pPr>
            <a:r>
              <a:rPr altLang="en" lang="en"/>
              <a:t>Salesforce discount </a:t>
            </a:r>
            <a:r>
              <a:rPr altLang="en" lang="en" u="sng">
                <a:solidFill>
                  <a:schemeClr val="hlink"/>
                </a:solidFill>
                <a:hlinkClick r:id="rId8"/>
              </a:rPr>
              <a:t>announcement</a:t>
            </a:r>
            <a:endParaRPr dirty="0"/>
          </a:p>
          <a:p>
            <a:pPr algn="l" indent="0" lvl="0" marL="0" rtl="0">
              <a:spcBef>
                <a:spcPts val="1600"/>
              </a:spcBef>
              <a:spcAft>
                <a:spcPts val="1600"/>
              </a:spcAft>
              <a:buNone/>
            </a:pPr>
            <a:endParaRPr dirty="0"/>
          </a:p>
        </p:txBody>
      </p:sp>
      <p:sp>
        <p:nvSpPr>
          <p:cNvPr id="317" name="Google Shape;317;p43"/>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2nd Generation Information Technology BPA</a:t>
            </a:r>
            <a:endParaRPr dirty="0"/>
          </a:p>
        </p:txBody>
      </p:sp>
      <p:sp>
        <p:nvSpPr>
          <p:cNvPr id="324" name="Google Shape;324;p44"/>
          <p:cNvSpPr txBox="1">
            <a:spLocks noGrp="1"/>
          </p:cNvSpPr>
          <p:nvPr>
            <p:ph idx="1" type="body"/>
          </p:nvPr>
        </p:nvSpPr>
        <p:spPr>
          <a:xfrm>
            <a:off x="213050" y="1152475"/>
            <a:ext cx="4497600" cy="3678000"/>
          </a:xfrm>
          <a:prstGeom prst="rect">
            <a:avLst/>
          </a:prstGeom>
        </p:spPr>
        <p:txBody>
          <a:bodyPr anchor="t" anchorCtr="0" bIns="91425" lIns="91425" numCol="1" rIns="91425" spcFirstLastPara="1" tIns="91425" wrap="square">
            <a:noAutofit/>
          </a:bodyPr>
          <a:lstStyle/>
          <a:p>
            <a:pPr algn="l" indent="0" lvl="0" marL="0" rtl="0">
              <a:lnSpc>
                <a:spcPct val="105000"/>
              </a:lnSpc>
              <a:spcBef>
                <a:spcPts val="0"/>
              </a:spcBef>
              <a:spcAft>
                <a:spcPts val="0"/>
              </a:spcAft>
              <a:buSzPts val="688"/>
              <a:buNone/>
            </a:pPr>
            <a:r>
              <a:rPr altLang="en" lang="en" sz="1000"/>
              <a:t>Description:</a:t>
            </a:r>
            <a:endParaRPr dirty="0" sz="1000"/>
          </a:p>
          <a:p>
            <a:pPr algn="l" indent="0" lvl="0" marL="0" rtl="0">
              <a:lnSpc>
                <a:spcPct val="105000"/>
              </a:lnSpc>
              <a:spcBef>
                <a:spcPts val="1600"/>
              </a:spcBef>
              <a:spcAft>
                <a:spcPts val="0"/>
              </a:spcAft>
              <a:buSzPts val="688"/>
              <a:buNone/>
            </a:pPr>
            <a:r>
              <a:rPr altLang="en" lang="en" sz="1000"/>
              <a:t>2GIT includes pre-competed commercial hardware, software, and ancillary services such as:</a:t>
            </a:r>
            <a:endParaRPr dirty="0" sz="1000"/>
          </a:p>
          <a:p>
            <a:pPr algn="l" indent="-292100" lvl="0" marL="457200" rtl="0">
              <a:lnSpc>
                <a:spcPct val="105000"/>
              </a:lnSpc>
              <a:spcBef>
                <a:spcPts val="1600"/>
              </a:spcBef>
              <a:spcAft>
                <a:spcPts val="0"/>
              </a:spcAft>
              <a:buSzPts val="1000"/>
              <a:buChar char="●"/>
            </a:pPr>
            <a:r>
              <a:rPr altLang="en" lang="en" sz="1000"/>
              <a:t>Purchase of New Equipment</a:t>
            </a:r>
            <a:endParaRPr dirty="0" sz="1000"/>
          </a:p>
          <a:p>
            <a:pPr algn="l" indent="-292100" lvl="0" marL="457200" rtl="0">
              <a:lnSpc>
                <a:spcPct val="105000"/>
              </a:lnSpc>
              <a:spcBef>
                <a:spcPts val="0"/>
              </a:spcBef>
              <a:spcAft>
                <a:spcPts val="0"/>
              </a:spcAft>
              <a:buSzPts val="1000"/>
              <a:buChar char="●"/>
            </a:pPr>
            <a:r>
              <a:rPr altLang="en" lang="en" sz="1000"/>
              <a:t>Maintenance of Equipment, Repair Services and/or Repair/Spare Parts</a:t>
            </a:r>
            <a:endParaRPr dirty="0" sz="1000"/>
          </a:p>
          <a:p>
            <a:pPr algn="l" indent="-292100" lvl="0" marL="457200" rtl="0">
              <a:lnSpc>
                <a:spcPct val="105000"/>
              </a:lnSpc>
              <a:spcBef>
                <a:spcPts val="0"/>
              </a:spcBef>
              <a:spcAft>
                <a:spcPts val="0"/>
              </a:spcAft>
              <a:buSzPts val="1000"/>
              <a:buChar char="●"/>
            </a:pPr>
            <a:r>
              <a:rPr altLang="en" lang="en" sz="1000"/>
              <a:t>Software License - Term Software &amp; Perpetual</a:t>
            </a:r>
            <a:endParaRPr dirty="0" sz="1000"/>
          </a:p>
          <a:p>
            <a:pPr algn="l" indent="-292100" lvl="0" marL="457200" rtl="0">
              <a:lnSpc>
                <a:spcPct val="105000"/>
              </a:lnSpc>
              <a:spcBef>
                <a:spcPts val="0"/>
              </a:spcBef>
              <a:spcAft>
                <a:spcPts val="0"/>
              </a:spcAft>
              <a:buSzPts val="1000"/>
              <a:buChar char="●"/>
            </a:pPr>
            <a:r>
              <a:rPr altLang="en" lang="en" sz="1000"/>
              <a:t>Software Maintenance Services</a:t>
            </a:r>
            <a:endParaRPr dirty="0" sz="1000"/>
          </a:p>
          <a:p>
            <a:pPr algn="l" indent="-292100" lvl="0" marL="457200" rtl="0">
              <a:lnSpc>
                <a:spcPct val="105000"/>
              </a:lnSpc>
              <a:spcBef>
                <a:spcPts val="0"/>
              </a:spcBef>
              <a:spcAft>
                <a:spcPts val="0"/>
              </a:spcAft>
              <a:buSzPts val="1000"/>
              <a:buChar char="●"/>
            </a:pPr>
            <a:r>
              <a:rPr altLang="en" lang="en" sz="1000"/>
              <a:t>Order-Level Materials</a:t>
            </a:r>
            <a:endParaRPr dirty="0" sz="1000"/>
          </a:p>
          <a:p>
            <a:pPr algn="l" indent="0" lvl="0" marL="0" rtl="0">
              <a:lnSpc>
                <a:spcPct val="105000"/>
              </a:lnSpc>
              <a:spcBef>
                <a:spcPts val="1600"/>
              </a:spcBef>
              <a:spcAft>
                <a:spcPts val="0"/>
              </a:spcAft>
              <a:buSzPts val="688"/>
              <a:buNone/>
            </a:pPr>
            <a:r>
              <a:rPr altLang="en" lang="en" sz="1000"/>
              <a:t>Access to mission-critical, best-value IT from a diverse pool of more than 70 industry partners including more than 50 small businesses. </a:t>
            </a:r>
            <a:endParaRPr dirty="0" sz="1000"/>
          </a:p>
          <a:p>
            <a:pPr algn="l" indent="0" lvl="0" marL="0" rtl="0">
              <a:lnSpc>
                <a:spcPct val="105000"/>
              </a:lnSpc>
              <a:spcBef>
                <a:spcPts val="1600"/>
              </a:spcBef>
              <a:spcAft>
                <a:spcPts val="0"/>
              </a:spcAft>
              <a:buSzPts val="688"/>
              <a:buNone/>
            </a:pPr>
            <a:r>
              <a:rPr altLang="en" lang="en" sz="1000"/>
              <a:t>Solutions that meet current procurement policies, incorporate best practices (like collecting prices paid data), and track savings.</a:t>
            </a:r>
            <a:endParaRPr dirty="0" sz="1000"/>
          </a:p>
          <a:p>
            <a:pPr algn="l" indent="0" lvl="0" marL="0" rtl="0">
              <a:lnSpc>
                <a:spcPct val="105000"/>
              </a:lnSpc>
              <a:spcBef>
                <a:spcPts val="1600"/>
              </a:spcBef>
              <a:spcAft>
                <a:spcPts val="1600"/>
              </a:spcAft>
              <a:buSzPts val="688"/>
              <a:buNone/>
            </a:pPr>
            <a:r>
              <a:rPr altLang="en" lang="en" sz="1000"/>
              <a:t>Options that support the FY19 SECURE Technology Act and other federal cybersecurity efforts.</a:t>
            </a:r>
            <a:endParaRPr dirty="0" sz="1000"/>
          </a:p>
        </p:txBody>
      </p:sp>
      <p:sp>
        <p:nvSpPr>
          <p:cNvPr id="326" name="Google Shape;326;p44"/>
          <p:cNvSpPr txBox="1">
            <a:spLocks noGrp="1"/>
          </p:cNvSpPr>
          <p:nvPr>
            <p:ph idx="2" type="body"/>
          </p:nvPr>
        </p:nvSpPr>
        <p:spPr>
          <a:xfrm>
            <a:off x="4832400" y="1152475"/>
            <a:ext cx="39999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For more information:</a:t>
            </a:r>
            <a:endParaRPr dirty="0"/>
          </a:p>
          <a:p>
            <a:pPr algn="l" indent="0" lvl="0" marL="0" rtl="0">
              <a:spcBef>
                <a:spcPts val="1600"/>
              </a:spcBef>
              <a:spcAft>
                <a:spcPts val="0"/>
              </a:spcAft>
              <a:buNone/>
            </a:pPr>
            <a:r>
              <a:rPr altLang="en" lang="en"/>
              <a:t>2GIT </a:t>
            </a:r>
            <a:r>
              <a:rPr altLang="en" lang="en" u="sng">
                <a:solidFill>
                  <a:schemeClr val="hlink"/>
                </a:solidFill>
                <a:hlinkClick r:id="rId3"/>
              </a:rPr>
              <a:t>website</a:t>
            </a:r>
            <a:endParaRPr dirty="0"/>
          </a:p>
          <a:p>
            <a:pPr algn="l" indent="0" lvl="0" marL="0" rtl="0">
              <a:spcBef>
                <a:spcPts val="1600"/>
              </a:spcBef>
              <a:spcAft>
                <a:spcPts val="0"/>
              </a:spcAft>
              <a:buNone/>
            </a:pPr>
            <a:r>
              <a:rPr altLang="en" lang="en"/>
              <a:t>2GIT </a:t>
            </a:r>
            <a:r>
              <a:rPr altLang="en" lang="en" u="sng">
                <a:solidFill>
                  <a:schemeClr val="hlink"/>
                </a:solidFill>
                <a:hlinkClick r:id="rId4"/>
              </a:rPr>
              <a:t>ordering guide</a:t>
            </a:r>
            <a:endParaRPr dirty="0"/>
          </a:p>
          <a:p>
            <a:pPr algn="l" indent="0" lvl="0" marL="0" rtl="0">
              <a:spcBef>
                <a:spcPts val="1600"/>
              </a:spcBef>
              <a:spcAft>
                <a:spcPts val="0"/>
              </a:spcAft>
              <a:buNone/>
            </a:pPr>
            <a:r>
              <a:rPr altLang="en" lang="en"/>
              <a:t>2GIT GSA Advantage! </a:t>
            </a:r>
            <a:r>
              <a:rPr altLang="en" lang="en" u="sng">
                <a:solidFill>
                  <a:schemeClr val="hlink"/>
                </a:solidFill>
                <a:hlinkClick r:id="rId5"/>
              </a:rPr>
              <a:t>ordering portal</a:t>
            </a:r>
            <a:endParaRPr dirty="0"/>
          </a:p>
          <a:p>
            <a:pPr algn="l" indent="0" lvl="0" marL="0" rtl="0">
              <a:spcBef>
                <a:spcPts val="1600"/>
              </a:spcBef>
              <a:spcAft>
                <a:spcPts val="0"/>
              </a:spcAft>
              <a:buNone/>
            </a:pPr>
            <a:r>
              <a:rPr altLang="en" lang="en"/>
              <a:t>2GIT GSA eBuy RFI/RFQ </a:t>
            </a:r>
            <a:r>
              <a:rPr altLang="en" lang="en" u="sng">
                <a:solidFill>
                  <a:schemeClr val="hlink"/>
                </a:solidFill>
                <a:hlinkClick r:id="rId6"/>
              </a:rPr>
              <a:t>portal</a:t>
            </a:r>
            <a:endParaRPr dirty="0"/>
          </a:p>
          <a:p>
            <a:pPr algn="l" indent="0" lvl="0" marL="0" rtl="0">
              <a:spcBef>
                <a:spcPts val="1600"/>
              </a:spcBef>
              <a:spcAft>
                <a:spcPts val="1600"/>
              </a:spcAft>
              <a:buNone/>
            </a:pPr>
            <a:endParaRPr dirty="0"/>
          </a:p>
        </p:txBody>
      </p:sp>
      <p:sp>
        <p:nvSpPr>
          <p:cNvPr id="325" name="Google Shape;325;p4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Poll</a:t>
            </a:r>
            <a:endParaRPr dirty="0"/>
          </a:p>
        </p:txBody>
      </p:sp>
      <p:sp>
        <p:nvSpPr>
          <p:cNvPr id="131" name="Google Shape;131;p1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3</a:t>
            </a:fld>
            <a:endParaRPr dirty="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GSS Desktop &amp; Laptop BPA</a:t>
            </a:r>
            <a:endParaRPr dirty="0"/>
          </a:p>
        </p:txBody>
      </p:sp>
      <p:sp>
        <p:nvSpPr>
          <p:cNvPr id="332" name="Google Shape;332;p45"/>
          <p:cNvSpPr txBox="1">
            <a:spLocks noGrp="1"/>
          </p:cNvSpPr>
          <p:nvPr>
            <p:ph idx="1" type="body"/>
          </p:nvPr>
        </p:nvSpPr>
        <p:spPr>
          <a:xfrm>
            <a:off x="311700" y="1152475"/>
            <a:ext cx="39999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Description:</a:t>
            </a:r>
            <a:endParaRPr dirty="0"/>
          </a:p>
          <a:p>
            <a:pPr algn="l" indent="0" lvl="0" marL="0" rtl="0">
              <a:spcBef>
                <a:spcPts val="1600"/>
              </a:spcBef>
              <a:spcAft>
                <a:spcPts val="0"/>
              </a:spcAft>
              <a:buClr>
                <a:schemeClr val="dk1"/>
              </a:buClr>
              <a:buSzPts val="1100"/>
              <a:buFont typeface="Arial"/>
              <a:buNone/>
            </a:pPr>
            <a:r>
              <a:rPr altLang="en" lang="en"/>
              <a:t>The GSS Blanket Purchase Agreements (BPAs) allow all government agencies to buy pre-configured laptops, desktops, tablets, and monitors with option upgrades and services with a faster, more-efficient business model that provides cost savings for the government with next-generation technology customer-service capabilities without additional procurement requirements.</a:t>
            </a:r>
            <a:endParaRPr dirty="0"/>
          </a:p>
          <a:p>
            <a:pPr algn="l" indent="0" lvl="0" marL="0" rtl="0">
              <a:spcBef>
                <a:spcPts val="1600"/>
              </a:spcBef>
              <a:spcAft>
                <a:spcPts val="0"/>
              </a:spcAft>
              <a:buClr>
                <a:schemeClr val="dk1"/>
              </a:buClr>
              <a:buSzPts val="1100"/>
              <a:buFont typeface="Arial"/>
              <a:buNone/>
            </a:pPr>
            <a:r>
              <a:rPr altLang="en" lang="en"/>
              <a:t>Single-award BPAs include brand-name or equal laptops and desktops that meet current GSS standard configurations.</a:t>
            </a:r>
            <a:endParaRPr dirty="0"/>
          </a:p>
          <a:p>
            <a:pPr algn="l" indent="0" lvl="0" marL="0" rtl="0">
              <a:spcBef>
                <a:spcPts val="1600"/>
              </a:spcBef>
              <a:spcAft>
                <a:spcPts val="1600"/>
              </a:spcAft>
              <a:buNone/>
            </a:pPr>
            <a:endParaRPr dirty="0"/>
          </a:p>
        </p:txBody>
      </p:sp>
      <p:sp>
        <p:nvSpPr>
          <p:cNvPr id="334" name="Google Shape;334;p45"/>
          <p:cNvSpPr txBox="1">
            <a:spLocks noGrp="1"/>
          </p:cNvSpPr>
          <p:nvPr>
            <p:ph idx="2" type="body"/>
          </p:nvPr>
        </p:nvSpPr>
        <p:spPr>
          <a:xfrm>
            <a:off x="4832400" y="1152475"/>
            <a:ext cx="39999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For more information:</a:t>
            </a:r>
            <a:endParaRPr dirty="0"/>
          </a:p>
          <a:p>
            <a:pPr algn="l" indent="0" lvl="0" marL="0" rtl="0">
              <a:spcBef>
                <a:spcPts val="1600"/>
              </a:spcBef>
              <a:spcAft>
                <a:spcPts val="0"/>
              </a:spcAft>
              <a:buNone/>
            </a:pPr>
            <a:r>
              <a:rPr altLang="en" lang="en"/>
              <a:t>GSS Desktop &amp; Laptop BPA </a:t>
            </a:r>
            <a:r>
              <a:rPr altLang="en" lang="en" u="sng">
                <a:solidFill>
                  <a:schemeClr val="hlink"/>
                </a:solidFill>
                <a:hlinkClick r:id="rId3"/>
              </a:rPr>
              <a:t>website</a:t>
            </a:r>
            <a:endParaRPr dirty="0"/>
          </a:p>
          <a:p>
            <a:pPr algn="l" indent="0" lvl="0" marL="0" rtl="0">
              <a:spcBef>
                <a:spcPts val="1600"/>
              </a:spcBef>
              <a:spcAft>
                <a:spcPts val="0"/>
              </a:spcAft>
              <a:buNone/>
            </a:pPr>
            <a:r>
              <a:rPr altLang="en" lang="en"/>
              <a:t>GSS GSA AdvantageSelect </a:t>
            </a:r>
            <a:r>
              <a:rPr altLang="en" lang="en" u="sng">
                <a:solidFill>
                  <a:schemeClr val="hlink"/>
                </a:solidFill>
                <a:hlinkClick r:id="rId4"/>
              </a:rPr>
              <a:t>portal</a:t>
            </a:r>
            <a:endParaRPr dirty="0"/>
          </a:p>
          <a:p>
            <a:pPr algn="l" indent="0" lvl="0" marL="0" rtl="0">
              <a:spcBef>
                <a:spcPts val="1600"/>
              </a:spcBef>
              <a:spcAft>
                <a:spcPts val="0"/>
              </a:spcAft>
              <a:buNone/>
            </a:pPr>
            <a:endParaRPr dirty="0"/>
          </a:p>
          <a:p>
            <a:pPr algn="l" indent="0" lvl="0" marL="0" rtl="0">
              <a:spcBef>
                <a:spcPts val="1600"/>
              </a:spcBef>
              <a:spcAft>
                <a:spcPts val="1600"/>
              </a:spcAft>
              <a:buNone/>
            </a:pPr>
            <a:endParaRPr dirty="0"/>
          </a:p>
        </p:txBody>
      </p:sp>
      <p:sp>
        <p:nvSpPr>
          <p:cNvPr id="333" name="Google Shape;333;p4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30</a:t>
            </a:fld>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Printer BPAs</a:t>
            </a:r>
            <a:endParaRPr dirty="0"/>
          </a:p>
        </p:txBody>
      </p:sp>
      <p:sp>
        <p:nvSpPr>
          <p:cNvPr id="340" name="Google Shape;340;p46"/>
          <p:cNvSpPr txBox="1">
            <a:spLocks noGrp="1"/>
          </p:cNvSpPr>
          <p:nvPr>
            <p:ph idx="1" type="body"/>
          </p:nvPr>
        </p:nvSpPr>
        <p:spPr>
          <a:xfrm>
            <a:off x="311700" y="1152475"/>
            <a:ext cx="3999900" cy="3416400"/>
          </a:xfrm>
          <a:prstGeom prst="rect">
            <a:avLst/>
          </a:prstGeom>
        </p:spPr>
        <p:txBody>
          <a:bodyPr anchor="t" anchorCtr="0" bIns="91425" lIns="91425" numCol="1" rIns="91425" spcFirstLastPara="1" tIns="91425" wrap="square">
            <a:normAutofit fontScale="92500" lnSpcReduction="10000"/>
          </a:bodyPr>
          <a:lstStyle/>
          <a:p>
            <a:pPr algn="l" indent="0" lvl="0" marL="0" rtl="0">
              <a:spcBef>
                <a:spcPts val="0"/>
              </a:spcBef>
              <a:spcAft>
                <a:spcPts val="0"/>
              </a:spcAft>
              <a:buNone/>
            </a:pPr>
            <a:r>
              <a:rPr altLang="en" lang="en"/>
              <a:t>Description:</a:t>
            </a:r>
            <a:endParaRPr dirty="0"/>
          </a:p>
          <a:p>
            <a:pPr algn="l" indent="0" lvl="0" marL="0" rtl="0">
              <a:spcBef>
                <a:spcPts val="1600"/>
              </a:spcBef>
              <a:spcAft>
                <a:spcPts val="0"/>
              </a:spcAft>
              <a:buNone/>
            </a:pPr>
            <a:r>
              <a:rPr altLang="en" lang="en"/>
              <a:t>Our Governmentwide Printer BPAs offer:</a:t>
            </a:r>
            <a:endParaRPr dirty="0"/>
          </a:p>
          <a:p>
            <a:pPr algn="l" indent="0" lvl="0" marL="0" rtl="0">
              <a:spcBef>
                <a:spcPts val="1600"/>
              </a:spcBef>
              <a:spcAft>
                <a:spcPts val="0"/>
              </a:spcAft>
              <a:buClr>
                <a:schemeClr val="dk1"/>
              </a:buClr>
              <a:buSzPct val="78571"/>
              <a:buFont typeface="Arial"/>
              <a:buNone/>
            </a:pPr>
            <a:r>
              <a:rPr altLang="en" lang="en"/>
              <a:t>Integrated, enhanced, NIST-based SCRM requirements and operational controls to significantly improve your supply chain security.</a:t>
            </a:r>
            <a:endParaRPr dirty="0"/>
          </a:p>
          <a:p>
            <a:pPr algn="l" indent="0" lvl="0" marL="0" rtl="0">
              <a:spcBef>
                <a:spcPts val="1600"/>
              </a:spcBef>
              <a:spcAft>
                <a:spcPts val="0"/>
              </a:spcAft>
              <a:buClr>
                <a:schemeClr val="dk1"/>
              </a:buClr>
              <a:buSzPct val="78571"/>
              <a:buFont typeface="Arial"/>
              <a:buNone/>
            </a:pPr>
            <a:r>
              <a:rPr altLang="en" lang="en"/>
              <a:t>Simplified buying process with quick “click and buy” on our AdvantageSelect platform.</a:t>
            </a:r>
            <a:endParaRPr dirty="0"/>
          </a:p>
          <a:p>
            <a:pPr algn="l" indent="0" lvl="0" marL="0" rtl="0">
              <a:spcBef>
                <a:spcPts val="1600"/>
              </a:spcBef>
              <a:spcAft>
                <a:spcPts val="1600"/>
              </a:spcAft>
              <a:buNone/>
            </a:pPr>
            <a:r>
              <a:rPr altLang="en" lang="en"/>
              <a:t>A solution that meets current procurement policies, incorporates best practices (like collecting prices paid data), and tracks savings.</a:t>
            </a:r>
            <a:endParaRPr dirty="0"/>
          </a:p>
        </p:txBody>
      </p:sp>
      <p:sp>
        <p:nvSpPr>
          <p:cNvPr id="342" name="Google Shape;342;p46"/>
          <p:cNvSpPr txBox="1">
            <a:spLocks noGrp="1"/>
          </p:cNvSpPr>
          <p:nvPr>
            <p:ph idx="2" type="body"/>
          </p:nvPr>
        </p:nvSpPr>
        <p:spPr>
          <a:xfrm>
            <a:off x="4832400" y="1152475"/>
            <a:ext cx="39999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For more information:</a:t>
            </a:r>
            <a:endParaRPr dirty="0"/>
          </a:p>
          <a:p>
            <a:pPr algn="l" indent="0" lvl="0" marL="0" rtl="0">
              <a:spcBef>
                <a:spcPts val="1600"/>
              </a:spcBef>
              <a:spcAft>
                <a:spcPts val="0"/>
              </a:spcAft>
              <a:buNone/>
            </a:pPr>
            <a:r>
              <a:rPr altLang="en" lang="en"/>
              <a:t>Printer BPA </a:t>
            </a:r>
            <a:r>
              <a:rPr altLang="en" lang="en" u="sng">
                <a:solidFill>
                  <a:schemeClr val="hlink"/>
                </a:solidFill>
                <a:hlinkClick r:id="rId3"/>
              </a:rPr>
              <a:t>website</a:t>
            </a:r>
            <a:endParaRPr dirty="0"/>
          </a:p>
          <a:p>
            <a:pPr algn="l" indent="0" lvl="0" marL="0" rtl="0">
              <a:spcBef>
                <a:spcPts val="1600"/>
              </a:spcBef>
              <a:spcAft>
                <a:spcPts val="0"/>
              </a:spcAft>
              <a:buNone/>
            </a:pPr>
            <a:r>
              <a:rPr altLang="en" lang="en"/>
              <a:t>Printer GSA AdvantageSelect ordering </a:t>
            </a:r>
            <a:r>
              <a:rPr altLang="en" lang="en" u="sng">
                <a:solidFill>
                  <a:schemeClr val="hlink"/>
                </a:solidFill>
                <a:hlinkClick r:id="rId4"/>
              </a:rPr>
              <a:t>portal</a:t>
            </a:r>
            <a:endParaRPr dirty="0"/>
          </a:p>
          <a:p>
            <a:pPr algn="l" indent="0" lvl="0" marL="0" rtl="0">
              <a:spcBef>
                <a:spcPts val="1600"/>
              </a:spcBef>
              <a:spcAft>
                <a:spcPts val="1600"/>
              </a:spcAft>
              <a:buNone/>
            </a:pPr>
            <a:endParaRPr dirty="0"/>
          </a:p>
        </p:txBody>
      </p:sp>
      <p:sp>
        <p:nvSpPr>
          <p:cNvPr id="341" name="Google Shape;341;p46"/>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31</a:t>
            </a:fld>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Cloud Special Item Number 518210C</a:t>
            </a:r>
            <a:endParaRPr dirty="0"/>
          </a:p>
        </p:txBody>
      </p:sp>
      <p:sp>
        <p:nvSpPr>
          <p:cNvPr id="348" name="Google Shape;348;p47"/>
          <p:cNvSpPr txBox="1">
            <a:spLocks noGrp="1"/>
          </p:cNvSpPr>
          <p:nvPr>
            <p:ph idx="1" type="body"/>
          </p:nvPr>
        </p:nvSpPr>
        <p:spPr>
          <a:xfrm>
            <a:off x="311700" y="1152475"/>
            <a:ext cx="39999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Description:</a:t>
            </a:r>
            <a:endParaRPr dirty="0"/>
          </a:p>
          <a:p>
            <a:pPr algn="l" indent="0" lvl="0" marL="0" rtl="0">
              <a:spcBef>
                <a:spcPts val="1600"/>
              </a:spcBef>
              <a:spcAft>
                <a:spcPts val="1600"/>
              </a:spcAft>
              <a:buNone/>
            </a:pPr>
            <a:r>
              <a:rPr altLang="en" lang="en"/>
              <a:t>The GSA Schedule Cloud Special Item Number (SIN) 518210C is the subset of the Schedule that contains only cloud offerings.  It also contains cloud-focused labor hours for any cloud project.</a:t>
            </a:r>
            <a:endParaRPr dirty="0"/>
          </a:p>
        </p:txBody>
      </p:sp>
      <p:sp>
        <p:nvSpPr>
          <p:cNvPr id="350" name="Google Shape;350;p47"/>
          <p:cNvSpPr txBox="1">
            <a:spLocks noGrp="1"/>
          </p:cNvSpPr>
          <p:nvPr>
            <p:ph idx="2" type="body"/>
          </p:nvPr>
        </p:nvSpPr>
        <p:spPr>
          <a:xfrm>
            <a:off x="4395575" y="1152475"/>
            <a:ext cx="3999900" cy="35739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 For more information:</a:t>
            </a:r>
            <a:endParaRPr dirty="0"/>
          </a:p>
          <a:p>
            <a:pPr algn="l" indent="0" lvl="0" marL="0" rtl="0">
              <a:spcBef>
                <a:spcPts val="1600"/>
              </a:spcBef>
              <a:spcAft>
                <a:spcPts val="0"/>
              </a:spcAft>
              <a:buNone/>
            </a:pPr>
            <a:r>
              <a:rPr altLang="en" lang="en"/>
              <a:t>Contact the GSA Cloud Team at </a:t>
            </a:r>
            <a:r>
              <a:rPr altLang="en" lang="en" u="sng">
                <a:solidFill>
                  <a:schemeClr val="hlink"/>
                </a:solidFill>
                <a:hlinkClick r:id="rId3"/>
              </a:rPr>
              <a:t>cloudinfo@gsa.gov</a:t>
            </a:r>
            <a:r>
              <a:rPr altLang="en" lang="en"/>
              <a:t>  They are available to answer any questions about the:</a:t>
            </a:r>
            <a:endParaRPr dirty="0"/>
          </a:p>
          <a:p>
            <a:pPr algn="l" indent="-317500" lvl="0" marL="457200" rtl="0">
              <a:spcBef>
                <a:spcPts val="1600"/>
              </a:spcBef>
              <a:spcAft>
                <a:spcPts val="0"/>
              </a:spcAft>
              <a:buSzPts val="1400"/>
              <a:buChar char="●"/>
            </a:pPr>
            <a:r>
              <a:rPr altLang="en" lang="en" u="sng">
                <a:solidFill>
                  <a:schemeClr val="hlink"/>
                </a:solidFill>
                <a:hlinkClick r:id="rId4"/>
              </a:rPr>
              <a:t>Use of the Cloud SIN</a:t>
            </a:r>
            <a:endParaRPr dirty="0"/>
          </a:p>
          <a:p>
            <a:pPr algn="l" indent="-317500" lvl="0" marL="457200" rtl="0">
              <a:spcBef>
                <a:spcPts val="0"/>
              </a:spcBef>
              <a:spcAft>
                <a:spcPts val="0"/>
              </a:spcAft>
              <a:buSzPts val="1400"/>
              <a:buChar char="●"/>
            </a:pPr>
            <a:r>
              <a:rPr altLang="en" lang="en"/>
              <a:t>Review of your requirements documents at no charge</a:t>
            </a:r>
            <a:endParaRPr dirty="0"/>
          </a:p>
          <a:p>
            <a:pPr algn="l" indent="-317500" lvl="0" marL="457200" rtl="0">
              <a:spcBef>
                <a:spcPts val="0"/>
              </a:spcBef>
              <a:spcAft>
                <a:spcPts val="0"/>
              </a:spcAft>
              <a:buSzPts val="1400"/>
              <a:buChar char="●"/>
            </a:pPr>
            <a:r>
              <a:rPr altLang="en" lang="en"/>
              <a:t>Market Research as a Service (MRAS), to have GSA publish an RFI for your agency at no charge</a:t>
            </a:r>
            <a:endParaRPr dirty="0"/>
          </a:p>
          <a:p>
            <a:pPr algn="l" indent="-317500" lvl="0" marL="457200" rtl="0">
              <a:spcBef>
                <a:spcPts val="0"/>
              </a:spcBef>
              <a:spcAft>
                <a:spcPts val="0"/>
              </a:spcAft>
              <a:buSzPts val="1400"/>
              <a:buChar char="●"/>
            </a:pPr>
            <a:r>
              <a:rPr altLang="en" lang="en"/>
              <a:t>Options you have regarding your choice of a contract type for cloud computing</a:t>
            </a:r>
            <a:endParaRPr dirty="0"/>
          </a:p>
          <a:p>
            <a:pPr algn="l" indent="0" lvl="0" marL="0" rtl="0">
              <a:spcBef>
                <a:spcPts val="1600"/>
              </a:spcBef>
              <a:spcAft>
                <a:spcPts val="1600"/>
              </a:spcAft>
              <a:buNone/>
            </a:pPr>
            <a:endParaRPr dirty="0"/>
          </a:p>
        </p:txBody>
      </p:sp>
      <p:sp>
        <p:nvSpPr>
          <p:cNvPr id="349" name="Google Shape;349;p47"/>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32</a:t>
            </a:fld>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48"/>
          <p:cNvSpPr txBox="1">
            <a:spLocks noGrp="1"/>
          </p:cNvSpPr>
          <p:nvPr>
            <p:ph type="title"/>
          </p:nvPr>
        </p:nvSpPr>
        <p:spPr>
          <a:xfrm>
            <a:off x="4216275" y="2658538"/>
            <a:ext cx="4794300" cy="10785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GSA Information Technology Category </a:t>
            </a:r>
            <a:r>
              <a:rPr altLang="en" lang="en" u="sng">
                <a:solidFill>
                  <a:schemeClr val="hlink"/>
                </a:solidFill>
                <a:hlinkClick r:id="rId3"/>
              </a:rPr>
              <a:t>website</a:t>
            </a:r>
            <a:r>
              <a:rPr altLang="en" lang="en"/>
              <a:t>.</a:t>
            </a:r>
            <a:endParaRPr dirty="0"/>
          </a:p>
        </p:txBody>
      </p:sp>
      <p:sp>
        <p:nvSpPr>
          <p:cNvPr id="355" name="Google Shape;355;p4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33</a:t>
            </a:fld>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49"/>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Break</a:t>
            </a:r>
            <a:endParaRPr dirty="0"/>
          </a:p>
        </p:txBody>
      </p:sp>
      <p:sp>
        <p:nvSpPr>
          <p:cNvPr id="361" name="Google Shape;361;p49"/>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34</a:t>
            </a:fld>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0"/>
          <p:cNvSpPr txBox="1">
            <a:spLocks noGrp="1"/>
          </p:cNvSpPr>
          <p:nvPr>
            <p:ph type="ctrTitle"/>
          </p:nvPr>
        </p:nvSpPr>
        <p:spPr>
          <a:xfrm>
            <a:off x="635179" y="1337450"/>
            <a:ext cx="4441500" cy="2052600"/>
          </a:xfrm>
          <a:prstGeom prst="rect">
            <a:avLst/>
          </a:prstGeom>
        </p:spPr>
        <p:txBody>
          <a:bodyPr anchor="b" anchorCtr="0" bIns="91425" lIns="91425" numCol="1" rIns="91425" spcFirstLastPara="1" tIns="91425" wrap="square">
            <a:noAutofit/>
          </a:bodyPr>
          <a:lstStyle/>
          <a:p>
            <a:pPr algn="l" indent="0" lvl="0" marL="0" rtl="0">
              <a:spcBef>
                <a:spcPts val="0"/>
              </a:spcBef>
              <a:spcAft>
                <a:spcPts val="0"/>
              </a:spcAft>
              <a:buNone/>
            </a:pPr>
            <a:r>
              <a:rPr altLang="en" lang="en"/>
              <a:t>An Overview of GSA GWACs</a:t>
            </a:r>
            <a:endParaRPr dirty="0"/>
          </a:p>
        </p:txBody>
      </p:sp>
      <p:sp>
        <p:nvSpPr>
          <p:cNvPr id="368" name="Google Shape;368;p50"/>
          <p:cNvSpPr txBox="1">
            <a:spLocks noGrp="1"/>
          </p:cNvSpPr>
          <p:nvPr>
            <p:ph idx="1" type="subTitle"/>
          </p:nvPr>
        </p:nvSpPr>
        <p:spPr>
          <a:xfrm>
            <a:off x="464275" y="3527125"/>
            <a:ext cx="5541900" cy="7926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1800"/>
              <a:t>Amanda Willis &amp; Victoria Kisekka McFarland</a:t>
            </a:r>
            <a:endParaRPr dirty="0" sz="1800"/>
          </a:p>
        </p:txBody>
      </p:sp>
      <p:sp>
        <p:nvSpPr>
          <p:cNvPr id="2" name="Google Shape;450;p60">
            <a:extLst>
              <a:ext uri="{FF2B5EF4-FFF2-40B4-BE49-F238E27FC236}">
                <a16:creationId xmlns:a16="http://schemas.microsoft.com/office/drawing/2014/main" id="{7C41A254-2BDF-C4F2-DF77-161E4B969DF7}"/>
              </a:ext>
            </a:extLst>
          </p:cNvPr>
          <p:cNvSpPr txBox="1">
            <a:spLocks/>
          </p:cNvSpPr>
          <p:nvPr/>
        </p:nvSpPr>
        <p:spPr>
          <a:xfrm>
            <a:off x="8595308" y="4830317"/>
            <a:ext cx="548700" cy="393600"/>
          </a:xfrm>
          <a:prstGeom prst="rect">
            <a:avLst/>
          </a:prstGeom>
        </p:spPr>
        <p:txBody>
          <a:bodyPr anchor="ctr" anchorCtr="0" bIns="91425" lIns="91425" numCol="1" rIns="91425" spcFirstLastPara="1" tIns="91425" wrap="square">
            <a:noAutofit/>
          </a:bodyPr>
          <a:ls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a:lstStyle>
          <a:p>
            <a:pPr algn="r"/>
            <a:fld id="{00000000-1234-1234-1234-123412341234}" type="slidenum">
              <a:rPr altLang="en" lang="en" smtClean="0" sz="1050">
                <a:solidFill>
                  <a:schemeClr val="bg1"/>
                </a:solidFill>
              </a:rPr>
              <a:pPr algn="r"/>
              <a:t>35</a:t>
            </a:fld>
            <a:endParaRPr altLang="en" dirty="0" lang="en" sz="105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Table of contents</a:t>
            </a:r>
            <a:endParaRPr dirty="0"/>
          </a:p>
        </p:txBody>
      </p:sp>
      <p:sp>
        <p:nvSpPr>
          <p:cNvPr id="375" name="Google Shape;375;p51"/>
          <p:cNvSpPr txBox="1"/>
          <p:nvPr/>
        </p:nvSpPr>
        <p:spPr>
          <a:xfrm>
            <a:off x="311700" y="1469575"/>
            <a:ext cx="4260300" cy="2801400"/>
          </a:xfrm>
          <a:prstGeom prst="rect">
            <a:avLst/>
          </a:prstGeom>
          <a:noFill/>
          <a:ln>
            <a:noFill/>
          </a:ln>
        </p:spPr>
        <p:txBody>
          <a:bodyPr anchor="t" anchorCtr="0" bIns="34275" lIns="68550" numCol="1" rIns="68550" spcFirstLastPara="1" tIns="34275" wrap="square">
            <a:spAutoFit/>
          </a:bodyPr>
          <a:lstStyle/>
          <a:p>
            <a:pPr algn="l" indent="0" lvl="0" marL="457200" marR="0" rtl="0">
              <a:lnSpc>
                <a:spcPct val="100000"/>
              </a:lnSpc>
              <a:spcBef>
                <a:spcPts val="0"/>
              </a:spcBef>
              <a:spcAft>
                <a:spcPts val="0"/>
              </a:spcAft>
              <a:buNone/>
            </a:pPr>
            <a:r>
              <a:rPr altLang="en" cap="none" i="0" lang="en" strike="noStrike" sz="1800" u="none">
                <a:solidFill>
                  <a:srgbClr val="41464A"/>
                </a:solidFill>
                <a:latin typeface="Public Sans SemiBold"/>
                <a:ea typeface="Public Sans SemiBold"/>
                <a:cs typeface="Public Sans SemiBold"/>
                <a:sym typeface="Public Sans SemiBold"/>
              </a:rPr>
              <a:t>Understanding GWACs</a:t>
            </a:r>
            <a:endParaRPr cap="none" dirty="0" i="0" strike="noStrike" sz="1800" u="none">
              <a:solidFill>
                <a:srgbClr val="41464A"/>
              </a:solidFill>
              <a:latin typeface="Public Sans SemiBold"/>
              <a:ea typeface="Public Sans SemiBold"/>
              <a:cs typeface="Public Sans SemiBold"/>
              <a:sym typeface="Public Sans SemiBold"/>
            </a:endParaRPr>
          </a:p>
          <a:p>
            <a:pPr algn="l" indent="0" lvl="0" marL="457200" marR="0" rtl="0">
              <a:lnSpc>
                <a:spcPct val="100000"/>
              </a:lnSpc>
              <a:spcBef>
                <a:spcPts val="2625"/>
              </a:spcBef>
              <a:spcAft>
                <a:spcPts val="0"/>
              </a:spcAft>
              <a:buNone/>
            </a:pPr>
            <a:r>
              <a:rPr altLang="en" cap="none" i="0" lang="en" strike="noStrike" sz="1800" u="none">
                <a:solidFill>
                  <a:srgbClr val="41464A"/>
                </a:solidFill>
                <a:latin typeface="Public Sans SemiBold"/>
                <a:ea typeface="Public Sans SemiBold"/>
                <a:cs typeface="Public Sans SemiBold"/>
                <a:sym typeface="Public Sans SemiBold"/>
              </a:rPr>
              <a:t>GWAC Program Responsibilities</a:t>
            </a:r>
            <a:endParaRPr cap="none" dirty="0" i="0" strike="noStrike" sz="1800" u="none">
              <a:solidFill>
                <a:srgbClr val="41464A"/>
              </a:solidFill>
              <a:latin typeface="Public Sans SemiBold"/>
              <a:ea typeface="Public Sans SemiBold"/>
              <a:cs typeface="Public Sans SemiBold"/>
              <a:sym typeface="Public Sans SemiBold"/>
            </a:endParaRPr>
          </a:p>
          <a:p>
            <a:pPr algn="l" indent="0" lvl="0" marL="457200" marR="0" rtl="0">
              <a:lnSpc>
                <a:spcPct val="100000"/>
              </a:lnSpc>
              <a:spcBef>
                <a:spcPts val="2625"/>
              </a:spcBef>
              <a:spcAft>
                <a:spcPts val="0"/>
              </a:spcAft>
              <a:buNone/>
            </a:pPr>
            <a:r>
              <a:rPr altLang="en" cap="none" i="0" lang="en" strike="noStrike" sz="1800" u="none">
                <a:solidFill>
                  <a:srgbClr val="41464A"/>
                </a:solidFill>
                <a:latin typeface="Public Sans SemiBold"/>
                <a:ea typeface="Public Sans SemiBold"/>
                <a:cs typeface="Public Sans SemiBold"/>
                <a:sym typeface="Public Sans SemiBold"/>
              </a:rPr>
              <a:t>Accessing a GWAC</a:t>
            </a:r>
            <a:endParaRPr cap="none" dirty="0" i="0" strike="noStrike" sz="1800" u="none">
              <a:solidFill>
                <a:srgbClr val="41464A"/>
              </a:solidFill>
              <a:latin typeface="Public Sans SemiBold"/>
              <a:ea typeface="Public Sans SemiBold"/>
              <a:cs typeface="Public Sans SemiBold"/>
              <a:sym typeface="Public Sans SemiBold"/>
            </a:endParaRPr>
          </a:p>
          <a:p>
            <a:pPr algn="l" indent="0" lvl="0" marL="457200" marR="0" rtl="0">
              <a:lnSpc>
                <a:spcPct val="100000"/>
              </a:lnSpc>
              <a:spcBef>
                <a:spcPts val="2625"/>
              </a:spcBef>
              <a:spcAft>
                <a:spcPts val="0"/>
              </a:spcAft>
              <a:buNone/>
            </a:pPr>
            <a:r>
              <a:rPr altLang="en" cap="none" i="0" lang="en" strike="noStrike" sz="1800" u="none">
                <a:solidFill>
                  <a:srgbClr val="41464A"/>
                </a:solidFill>
                <a:latin typeface="Public Sans SemiBold"/>
                <a:ea typeface="Public Sans SemiBold"/>
                <a:cs typeface="Public Sans SemiBold"/>
                <a:sym typeface="Public Sans SemiBold"/>
              </a:rPr>
              <a:t>GWAC Scope</a:t>
            </a:r>
            <a:endParaRPr cap="none" dirty="0" i="0" strike="noStrike" sz="1800" u="none">
              <a:solidFill>
                <a:srgbClr val="41464A"/>
              </a:solidFill>
              <a:latin typeface="Public Sans SemiBold"/>
              <a:ea typeface="Public Sans SemiBold"/>
              <a:cs typeface="Public Sans SemiBold"/>
              <a:sym typeface="Public Sans SemiBold"/>
            </a:endParaRPr>
          </a:p>
          <a:p>
            <a:pPr algn="l" indent="0" lvl="0" marL="457200" marR="0" rtl="0">
              <a:lnSpc>
                <a:spcPct val="100000"/>
              </a:lnSpc>
              <a:spcBef>
                <a:spcPts val="2625"/>
              </a:spcBef>
              <a:spcAft>
                <a:spcPts val="1800"/>
              </a:spcAft>
              <a:buNone/>
            </a:pPr>
            <a:r>
              <a:rPr altLang="en" cap="none" i="0" lang="en" strike="noStrike" sz="1800" u="none">
                <a:solidFill>
                  <a:srgbClr val="41464A"/>
                </a:solidFill>
                <a:latin typeface="Public Sans SemiBold"/>
                <a:ea typeface="Public Sans SemiBold"/>
                <a:cs typeface="Public Sans SemiBold"/>
                <a:sym typeface="Public Sans SemiBold"/>
              </a:rPr>
              <a:t>GWAC Ordering</a:t>
            </a:r>
            <a:endParaRPr cap="none" dirty="0" i="0" strike="noStrike" sz="1800" u="none">
              <a:solidFill>
                <a:srgbClr val="41464A"/>
              </a:solidFill>
              <a:latin typeface="Public Sans SemiBold"/>
              <a:ea typeface="Public Sans SemiBold"/>
              <a:cs typeface="Public Sans SemiBold"/>
              <a:sym typeface="Public Sans SemiBold"/>
            </a:endParaRPr>
          </a:p>
        </p:txBody>
      </p:sp>
      <p:sp>
        <p:nvSpPr>
          <p:cNvPr id="376" name="Google Shape;376;p51"/>
          <p:cNvSpPr txBox="1"/>
          <p:nvPr/>
        </p:nvSpPr>
        <p:spPr>
          <a:xfrm>
            <a:off x="4727749" y="1425175"/>
            <a:ext cx="3669300" cy="1573800"/>
          </a:xfrm>
          <a:prstGeom prst="rect">
            <a:avLst/>
          </a:prstGeom>
          <a:noFill/>
          <a:ln>
            <a:noFill/>
          </a:ln>
        </p:spPr>
        <p:txBody>
          <a:bodyPr anchor="t" anchorCtr="0" bIns="34275" lIns="68550" numCol="1" rIns="68550" spcFirstLastPara="1" tIns="34275" wrap="square">
            <a:spAutoFit/>
          </a:bodyPr>
          <a:lstStyle/>
          <a:p>
            <a:pPr algn="l" indent="0" lvl="0" marL="457200" marR="0" rtl="0">
              <a:lnSpc>
                <a:spcPct val="100000"/>
              </a:lnSpc>
              <a:spcBef>
                <a:spcPts val="2625"/>
              </a:spcBef>
              <a:spcAft>
                <a:spcPts val="0"/>
              </a:spcAft>
              <a:buNone/>
            </a:pPr>
            <a:r>
              <a:rPr altLang="en" cap="none" i="0" lang="en" strike="noStrike" sz="1800" u="none">
                <a:solidFill>
                  <a:srgbClr val="41464A"/>
                </a:solidFill>
                <a:latin typeface="Public Sans SemiBold"/>
                <a:ea typeface="Public Sans SemiBold"/>
                <a:cs typeface="Public Sans SemiBold"/>
                <a:sym typeface="Public Sans SemiBold"/>
              </a:rPr>
              <a:t>Tools for Ordering Offices</a:t>
            </a:r>
            <a:endParaRPr cap="none" dirty="0" i="0" strike="noStrike" sz="1800" u="none">
              <a:solidFill>
                <a:srgbClr val="41464A"/>
              </a:solidFill>
              <a:latin typeface="Public Sans SemiBold"/>
              <a:ea typeface="Public Sans SemiBold"/>
              <a:cs typeface="Public Sans SemiBold"/>
              <a:sym typeface="Public Sans SemiBold"/>
            </a:endParaRPr>
          </a:p>
          <a:p>
            <a:pPr algn="l" indent="0" lvl="0" marL="457200" marR="0" rtl="0">
              <a:lnSpc>
                <a:spcPct val="100000"/>
              </a:lnSpc>
              <a:spcBef>
                <a:spcPts val="2625"/>
              </a:spcBef>
              <a:spcAft>
                <a:spcPts val="0"/>
              </a:spcAft>
              <a:buNone/>
            </a:pPr>
            <a:r>
              <a:rPr altLang="en" cap="none" i="0" lang="en" strike="noStrike" sz="1800" u="none">
                <a:solidFill>
                  <a:srgbClr val="41464A"/>
                </a:solidFill>
                <a:latin typeface="Public Sans SemiBold"/>
                <a:ea typeface="Public Sans SemiBold"/>
                <a:cs typeface="Public Sans SemiBold"/>
                <a:sym typeface="Public Sans SemiBold"/>
              </a:rPr>
              <a:t>Basic Contract Information</a:t>
            </a:r>
            <a:endParaRPr cap="none" dirty="0" i="0" strike="noStrike" sz="1800" u="none">
              <a:solidFill>
                <a:srgbClr val="41464A"/>
              </a:solidFill>
              <a:latin typeface="Public Sans SemiBold"/>
              <a:ea typeface="Public Sans SemiBold"/>
              <a:cs typeface="Public Sans SemiBold"/>
              <a:sym typeface="Public Sans SemiBold"/>
            </a:endParaRPr>
          </a:p>
          <a:p>
            <a:pPr algn="l" indent="0" lvl="0" marL="457200" marR="0" rtl="0">
              <a:lnSpc>
                <a:spcPct val="100000"/>
              </a:lnSpc>
              <a:spcBef>
                <a:spcPts val="2625"/>
              </a:spcBef>
              <a:spcAft>
                <a:spcPts val="1800"/>
              </a:spcAft>
              <a:buNone/>
            </a:pPr>
            <a:r>
              <a:rPr altLang="en" cap="none" i="0" lang="en" strike="noStrike" sz="1800" u="none">
                <a:solidFill>
                  <a:srgbClr val="41464A"/>
                </a:solidFill>
                <a:latin typeface="Public Sans SemiBold"/>
                <a:ea typeface="Public Sans SemiBold"/>
                <a:cs typeface="Public Sans SemiBold"/>
                <a:sym typeface="Public Sans SemiBold"/>
              </a:rPr>
              <a:t>Summary and Questions</a:t>
            </a:r>
            <a:endParaRPr cap="none" dirty="0" i="0" strike="noStrike" sz="1800" u="none">
              <a:solidFill>
                <a:srgbClr val="41464A"/>
              </a:solidFill>
              <a:latin typeface="Public Sans SemiBold"/>
              <a:ea typeface="Public Sans SemiBold"/>
              <a:cs typeface="Public Sans SemiBold"/>
              <a:sym typeface="Public Sans SemiBold"/>
            </a:endParaRPr>
          </a:p>
        </p:txBody>
      </p:sp>
      <p:sp>
        <p:nvSpPr>
          <p:cNvPr id="374" name="Google Shape;374;p51"/>
          <p:cNvSpPr txBox="1">
            <a:spLocks noGrp="1"/>
          </p:cNvSpPr>
          <p:nvPr>
            <p:ph idx="12" type="sldNum"/>
          </p:nvPr>
        </p:nvSpPr>
        <p:spPr>
          <a:xfrm>
            <a:off x="8557950" y="4852592"/>
            <a:ext cx="548700" cy="393600"/>
          </a:xfrm>
          <a:prstGeom prst="rect">
            <a:avLst/>
          </a:prstGeom>
        </p:spPr>
        <p:txBody>
          <a:bodyPr anchor="t"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sz="1100">
                <a:solidFill>
                  <a:schemeClr val="bg1"/>
                </a:solidFill>
              </a:rPr>
              <a:t>36</a:t>
            </a:fld>
            <a:endParaRPr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5" name="Google Shape;385;p52"/>
          <p:cNvSpPr txBox="1">
            <a:spLocks noGrp="1"/>
          </p:cNvSpPr>
          <p:nvPr>
            <p:ph idx="2147483647" type="title"/>
          </p:nvPr>
        </p:nvSpPr>
        <p:spPr>
          <a:xfrm>
            <a:off x="311700" y="1916875"/>
            <a:ext cx="2897700" cy="675900"/>
          </a:xfrm>
          <a:prstGeom prst="rect">
            <a:avLst/>
          </a:prstGeom>
          <a:noFill/>
          <a:ln>
            <a:noFill/>
            <a:prstDash/>
          </a:ln>
          <a:effectLst/>
        </p:spPr>
        <p:txBody>
          <a:bodyPr anchor="t" anchorCtr="0" bIns="0" compatLnSpc="1" forceAA="0" fromWordArt="0" horzOverflow="overflow" lIns="0" numCol="1" rIns="0" rot="0" rtlCol="0" spcCol="0" spcFirstLastPara="1" tIns="0" vert="horz" vertOverflow="overflow" wrap="square">
            <a:prstTxWarp prst="textNoShape">
              <a:avLst/>
            </a:prstTxWarp>
            <a:spAutoFit/>
          </a:bodyPr>
          <a:lstStyle/>
          <a:p>
            <a:pPr algn="l" defTabSz="914400" eaLnBrk="1" hangingPunct="1" indent="0" latinLnBrk="0" lvl="0" marL="0" marR="0" rtl="0">
              <a:lnSpc>
                <a:spcPct val="95001"/>
              </a:lnSpc>
              <a:spcBef>
                <a:spcPts val="0"/>
              </a:spcBef>
              <a:spcAft>
                <a:spcPts val="0"/>
              </a:spcAft>
              <a:buClr>
                <a:srgbClr val="000000"/>
              </a:buClr>
              <a:buSzTx/>
              <a:buFont typeface="Arial"/>
              <a:buNone/>
              <a:tabLst/>
              <a:defRPr/>
            </a:pPr>
            <a:r>
              <a:rPr b="1" baseline="0" cap="none" dirty="0" i="0" kern="0" kumimoji="0" lang="en-US" noProof="0" normalizeH="0" spc="0" strike="noStrike" sz="4622" u="none">
                <a:ln>
                  <a:noFill/>
                </a:ln>
                <a:solidFill>
                  <a:srgbClr val="002665"/>
                </a:solidFill>
                <a:effectLst/>
                <a:uLnTx/>
                <a:uFillTx/>
                <a:latin typeface="Public Sans"/>
                <a:ea typeface="Public Sans"/>
                <a:cs typeface="Public Sans"/>
                <a:sym typeface="Public Sans"/>
              </a:rPr>
              <a:t>TRIVIA</a:t>
            </a:r>
            <a:endParaRPr b="0" baseline="0" cap="none" dirty="0" i="0" kern="0" kumimoji="0" lang="en-US" noProof="0" normalizeH="0" spc="0" strike="noStrike" sz="4422" u="none">
              <a:ln>
                <a:noFill/>
              </a:ln>
              <a:solidFill>
                <a:srgbClr val="002665"/>
              </a:solidFill>
              <a:effectLst/>
              <a:uLnTx/>
              <a:uFillTx/>
              <a:latin typeface="Public Sans"/>
              <a:ea typeface="Public Sans"/>
              <a:cs typeface="Public Sans"/>
              <a:sym typeface="Public Sans"/>
            </a:endParaRPr>
          </a:p>
        </p:txBody>
      </p:sp>
      <p:sp>
        <p:nvSpPr>
          <p:cNvPr id="382" name="Google Shape;382;p52"/>
          <p:cNvSpPr txBox="1">
            <a:spLocks noGrp="1"/>
          </p:cNvSpPr>
          <p:nvPr>
            <p:ph idx="1" type="body"/>
          </p:nvPr>
        </p:nvSpPr>
        <p:spPr>
          <a:xfrm>
            <a:off x="311700" y="2640550"/>
            <a:ext cx="7592100" cy="2033700"/>
          </a:xfrm>
          <a:prstGeom prst="rect">
            <a:avLst/>
          </a:prstGeom>
        </p:spPr>
        <p:txBody>
          <a:bodyPr anchor="t" anchorCtr="0" bIns="91425" lIns="91425" numCol="1" rIns="91425" spcFirstLastPara="1" tIns="91425" wrap="square">
            <a:noAutofit/>
          </a:bodyPr>
          <a:lstStyle/>
          <a:p>
            <a:pPr algn="l" indent="0" lvl="0" marL="0" rtl="0">
              <a:lnSpc>
                <a:spcPct val="123006"/>
              </a:lnSpc>
              <a:spcBef>
                <a:spcPts val="0"/>
              </a:spcBef>
              <a:spcAft>
                <a:spcPts val="0"/>
              </a:spcAft>
              <a:buClr>
                <a:srgbClr val="000000"/>
              </a:buClr>
              <a:buFont typeface="Arial"/>
              <a:buNone/>
            </a:pPr>
            <a:r>
              <a:rPr altLang="en" dirty="0" lang="en" sz="2399">
                <a:solidFill>
                  <a:srgbClr val="41464A"/>
                </a:solidFill>
              </a:rPr>
              <a:t>In this trivia style presentation, we will provide an overview of the small business GWACs with an emphasis on what a GWAC is, GWAC features, and what is within scope. </a:t>
            </a:r>
            <a:endParaRPr dirty="0" sz="400">
              <a:solidFill>
                <a:srgbClr val="41464A"/>
              </a:solidFill>
            </a:endParaRPr>
          </a:p>
          <a:p>
            <a:pPr algn="l" indent="0" lvl="0" marL="0" rtl="0">
              <a:spcBef>
                <a:spcPts val="0"/>
              </a:spcBef>
              <a:spcAft>
                <a:spcPts val="1600"/>
              </a:spcAft>
              <a:buNone/>
            </a:pPr>
            <a:endParaRPr dirty="0"/>
          </a:p>
        </p:txBody>
      </p:sp>
      <p:sp>
        <p:nvSpPr>
          <p:cNvPr id="384" name="Google Shape;384;p52">
            <a:extLst>
              <a:ext uri="{C183D7F6-B498-43B3-948B-1728B52AA6E4}">
                <adec:decorative xmlns:adec="http://schemas.microsoft.com/office/drawing/2017/decorative" val="1"/>
              </a:ext>
            </a:extLst>
          </p:cNvPr>
          <p:cNvSpPr/>
          <p:nvPr/>
        </p:nvSpPr>
        <p:spPr>
          <a:xfrm>
            <a:off x="0" y="46025"/>
            <a:ext cx="8961462" cy="1611943"/>
          </a:xfrm>
          <a:custGeom>
            <a:avLst/>
            <a:gdLst/>
            <a:ahLst/>
            <a:cxnLst/>
            <a:rect b="b" l="l" r="r" t="t"/>
            <a:pathLst>
              <a:path extrusionOk="0" h="749741" w="2904850">
                <a:moveTo>
                  <a:pt x="0" y="0"/>
                </a:moveTo>
                <a:lnTo>
                  <a:pt x="2904850" y="0"/>
                </a:lnTo>
                <a:lnTo>
                  <a:pt x="2904850" y="749741"/>
                </a:lnTo>
                <a:lnTo>
                  <a:pt x="0" y="749741"/>
                </a:lnTo>
                <a:close/>
              </a:path>
            </a:pathLst>
          </a:custGeom>
          <a:blipFill rotWithShape="1">
            <a:blip r:embed="rId3">
              <a:alphaModFix/>
            </a:blip>
            <a:stretch>
              <a:fillRect b="-79053" t="-79064"/>
            </a:stretch>
          </a:blipFill>
          <a:ln>
            <a:noFill/>
          </a:ln>
        </p:spPr>
        <p:txBody>
          <a:bodyPr numCol="1"/>
          <a:lstStyle/>
          <a:p>
            <a:endParaRPr dirty="0" lang="en-US"/>
          </a:p>
        </p:txBody>
      </p:sp>
      <p:sp>
        <p:nvSpPr>
          <p:cNvPr id="383" name="Google Shape;383;p52"/>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sz="1100"/>
              <a:t>37</a:t>
            </a:fld>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5" name="Google Shape;395;p53"/>
          <p:cNvSpPr txBox="1">
            <a:spLocks noGrp="1"/>
          </p:cNvSpPr>
          <p:nvPr>
            <p:ph type="title"/>
          </p:nvPr>
        </p:nvSpPr>
        <p:spPr>
          <a:xfrm>
            <a:off x="316804" y="295251"/>
            <a:ext cx="7928400" cy="569400"/>
          </a:xfrm>
          <a:prstGeom prst="rect">
            <a:avLst/>
          </a:prstGeom>
          <a:noFill/>
          <a:ln>
            <a:noFill/>
          </a:ln>
        </p:spPr>
        <p:txBody>
          <a:bodyPr anchor="t" anchorCtr="0" bIns="68550" lIns="68550" numCol="1" rIns="68550" spcFirstLastPara="1" tIns="68550" wrap="square">
            <a:spAutoFit/>
          </a:bodyPr>
          <a:lstStyle/>
          <a:p>
            <a:pPr algn="l" indent="0" lvl="0" marL="0" rtl="0">
              <a:lnSpc>
                <a:spcPct val="100000"/>
              </a:lnSpc>
              <a:spcBef>
                <a:spcPts val="0"/>
              </a:spcBef>
              <a:spcAft>
                <a:spcPts val="0"/>
              </a:spcAft>
              <a:buSzPts val="2800"/>
              <a:buNone/>
            </a:pPr>
            <a:r>
              <a:rPr altLang="en" lang="en"/>
              <a:t>Who We Are</a:t>
            </a:r>
            <a:endParaRPr dirty="0"/>
          </a:p>
        </p:txBody>
      </p:sp>
      <p:sp>
        <p:nvSpPr>
          <p:cNvPr id="392" name="Google Shape;392;p53">
            <a:extLst>
              <a:ext uri="{C183D7F6-B498-43B3-948B-1728B52AA6E4}">
                <adec:decorative xmlns:adec="http://schemas.microsoft.com/office/drawing/2017/decorative" val="1"/>
              </a:ext>
            </a:extLst>
          </p:cNvPr>
          <p:cNvSpPr/>
          <p:nvPr/>
        </p:nvSpPr>
        <p:spPr>
          <a:xfrm>
            <a:off x="316804" y="1343599"/>
            <a:ext cx="2062800" cy="4107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chemeClr val="lt1"/>
              </a:solidFill>
              <a:latin typeface="Arial"/>
              <a:ea typeface="Arial"/>
              <a:cs typeface="Arial"/>
              <a:sym typeface="Arial"/>
            </a:endParaRPr>
          </a:p>
        </p:txBody>
      </p:sp>
      <p:sp>
        <p:nvSpPr>
          <p:cNvPr id="394" name="Google Shape;394;p53"/>
          <p:cNvSpPr txBox="1">
            <a:spLocks noGrp="1"/>
          </p:cNvSpPr>
          <p:nvPr>
            <p:ph idx="1" type="body"/>
          </p:nvPr>
        </p:nvSpPr>
        <p:spPr>
          <a:xfrm>
            <a:off x="316799" y="1343610"/>
            <a:ext cx="4931100" cy="3281400"/>
          </a:xfrm>
          <a:prstGeom prst="rect">
            <a:avLst/>
          </a:prstGeom>
          <a:noFill/>
          <a:ln>
            <a:noFill/>
          </a:ln>
        </p:spPr>
        <p:txBody>
          <a:bodyPr anchor="t" anchorCtr="0" bIns="34275" lIns="68550" numCol="1" rIns="68550" spcFirstLastPara="1" tIns="34275" wrap="square">
            <a:noAutofit/>
          </a:bodyPr>
          <a:lstStyle/>
          <a:p>
            <a:pPr algn="l" indent="0" lvl="0" marL="66675" rtl="0">
              <a:lnSpc>
                <a:spcPct val="115000"/>
              </a:lnSpc>
              <a:spcBef>
                <a:spcPts val="0"/>
              </a:spcBef>
              <a:spcAft>
                <a:spcPts val="0"/>
              </a:spcAft>
              <a:buClr>
                <a:srgbClr val="980000"/>
              </a:buClr>
              <a:buSzPts val="2200"/>
              <a:buNone/>
            </a:pPr>
            <a:r>
              <a:rPr altLang="en" b="1" dirty="0" lang="en">
                <a:solidFill>
                  <a:schemeClr val="lt1"/>
                </a:solidFill>
              </a:rPr>
              <a:t>GWAC Programs</a:t>
            </a:r>
            <a:endParaRPr b="1" dirty="0">
              <a:solidFill>
                <a:schemeClr val="lt1"/>
              </a:solidFill>
            </a:endParaRPr>
          </a:p>
          <a:p>
            <a:pPr algn="l" indent="-285750" lvl="1" marL="695325" rtl="0">
              <a:lnSpc>
                <a:spcPct val="115000"/>
              </a:lnSpc>
              <a:spcBef>
                <a:spcPts val="1530"/>
              </a:spcBef>
              <a:spcAft>
                <a:spcPts val="0"/>
              </a:spcAft>
              <a:buClr>
                <a:srgbClr val="41464A"/>
              </a:buClr>
              <a:buSzPts val="2200"/>
              <a:buFont typeface="Arial"/>
              <a:buChar char="•"/>
            </a:pPr>
            <a:r>
              <a:rPr altLang="en" dirty="0" lang="en" sz="1650">
                <a:solidFill>
                  <a:srgbClr val="41464A"/>
                </a:solidFill>
              </a:rPr>
              <a:t>Small Business GWAC Acquisition Division</a:t>
            </a:r>
            <a:endParaRPr dirty="0" sz="1650">
              <a:solidFill>
                <a:srgbClr val="41464A"/>
              </a:solidFill>
            </a:endParaRPr>
          </a:p>
          <a:p>
            <a:pPr algn="l" indent="-285750" lvl="2" marL="1038225" rtl="0">
              <a:lnSpc>
                <a:spcPct val="115000"/>
              </a:lnSpc>
              <a:spcBef>
                <a:spcPts val="300"/>
              </a:spcBef>
              <a:spcAft>
                <a:spcPts val="0"/>
              </a:spcAft>
              <a:buClr>
                <a:srgbClr val="41464A"/>
              </a:buClr>
              <a:buSzPts val="1320"/>
              <a:buFont typeface="Courier New"/>
              <a:buChar char="o"/>
            </a:pPr>
            <a:r>
              <a:rPr altLang="en" dirty="0" lang="en" sz="1650">
                <a:solidFill>
                  <a:srgbClr val="41464A"/>
                </a:solidFill>
              </a:rPr>
              <a:t>Manages a diversified portfolio of socioeconomic set-aside contracts including 8(a) STARS III and VETS 2</a:t>
            </a:r>
            <a:endParaRPr dirty="0" sz="1650">
              <a:solidFill>
                <a:srgbClr val="41464A"/>
              </a:solidFill>
            </a:endParaRPr>
          </a:p>
          <a:p>
            <a:pPr algn="l" indent="-285750" lvl="1" marL="695325" rtl="0">
              <a:lnSpc>
                <a:spcPct val="115000"/>
              </a:lnSpc>
              <a:spcBef>
                <a:spcPts val="330"/>
              </a:spcBef>
              <a:spcAft>
                <a:spcPts val="0"/>
              </a:spcAft>
              <a:buClr>
                <a:srgbClr val="41464A"/>
              </a:buClr>
              <a:buSzPts val="2200"/>
              <a:buFont typeface="Arial"/>
              <a:buChar char="•"/>
            </a:pPr>
            <a:r>
              <a:rPr altLang="en" dirty="0" lang="en" sz="1650">
                <a:solidFill>
                  <a:srgbClr val="41464A"/>
                </a:solidFill>
              </a:rPr>
              <a:t>Enterprise GWAC Acquisition Division</a:t>
            </a:r>
            <a:endParaRPr dirty="0" sz="1650">
              <a:solidFill>
                <a:srgbClr val="41464A"/>
              </a:solidFill>
            </a:endParaRPr>
          </a:p>
          <a:p>
            <a:pPr algn="l" indent="-285750" lvl="2" marL="1038225" rtl="0">
              <a:lnSpc>
                <a:spcPct val="115000"/>
              </a:lnSpc>
              <a:spcBef>
                <a:spcPts val="300"/>
              </a:spcBef>
              <a:spcAft>
                <a:spcPts val="0"/>
              </a:spcAft>
              <a:buClr>
                <a:srgbClr val="41464A"/>
              </a:buClr>
              <a:buSzPts val="1320"/>
              <a:buFont typeface="Courier New"/>
              <a:buChar char="o"/>
            </a:pPr>
            <a:r>
              <a:rPr altLang="en" dirty="0" lang="en" sz="1650">
                <a:solidFill>
                  <a:srgbClr val="41464A"/>
                </a:solidFill>
              </a:rPr>
              <a:t>Manages GSA’s Unrestricted Alliant 2 GWAC</a:t>
            </a:r>
            <a:endParaRPr dirty="0">
              <a:solidFill>
                <a:srgbClr val="41464A"/>
              </a:solidFill>
            </a:endParaRPr>
          </a:p>
        </p:txBody>
      </p:sp>
      <p:sp>
        <p:nvSpPr>
          <p:cNvPr id="391" name="Google Shape;391;p53">
            <a:extLst>
              <a:ext uri="{C183D7F6-B498-43B3-948B-1728B52AA6E4}">
                <adec:decorative xmlns:adec="http://schemas.microsoft.com/office/drawing/2017/decorative" val="1"/>
              </a:ext>
            </a:extLst>
          </p:cNvPr>
          <p:cNvSpPr/>
          <p:nvPr/>
        </p:nvSpPr>
        <p:spPr>
          <a:xfrm>
            <a:off x="6086350" y="1645859"/>
            <a:ext cx="2667000" cy="20574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chemeClr val="lt1"/>
              </a:solidFill>
              <a:highlight>
                <a:srgbClr val="002665"/>
              </a:highlight>
              <a:latin typeface="Arial"/>
              <a:ea typeface="Arial"/>
              <a:cs typeface="Arial"/>
              <a:sym typeface="Arial"/>
            </a:endParaRPr>
          </a:p>
        </p:txBody>
      </p:sp>
      <p:sp>
        <p:nvSpPr>
          <p:cNvPr id="2" name="Google Shape;383;p52">
            <a:extLst>
              <a:ext uri="{FF2B5EF4-FFF2-40B4-BE49-F238E27FC236}">
                <a16:creationId xmlns:a16="http://schemas.microsoft.com/office/drawing/2014/main" id="{6559D920-4FFE-F1B3-435A-6EEB11B32939}"/>
              </a:ext>
            </a:extLst>
          </p:cNvPr>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sz="1100"/>
              <a:t>38</a:t>
            </a:fld>
            <a:endParaRPr dirty="0"/>
          </a:p>
        </p:txBody>
      </p:sp>
      <p:pic>
        <p:nvPicPr>
          <p:cNvPr descr="A handshake between two people, with a skyline inside." id="393" name="Google Shape;393;p53"/>
          <p:cNvPicPr preferRelativeResize="0"/>
          <p:nvPr/>
        </p:nvPicPr>
        <p:blipFill rotWithShape="1">
          <a:blip r:embed="rId3">
            <a:alphaModFix/>
          </a:blip>
          <a:srcRect b="8071"/>
          <a:stretch/>
        </p:blipFill>
        <p:spPr>
          <a:xfrm>
            <a:off x="5897134" y="1835712"/>
            <a:ext cx="2657328" cy="19810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9"/>
        <p:cNvGrpSpPr/>
        <p:nvPr/>
      </p:nvGrpSpPr>
      <p:grpSpPr>
        <a:xfrm>
          <a:off x="0" y="0"/>
          <a:ext cx="0" cy="0"/>
          <a:chOff x="0" y="0"/>
          <a:chExt cx="0" cy="0"/>
        </a:xfrm>
      </p:grpSpPr>
      <p:sp>
        <p:nvSpPr>
          <p:cNvPr id="400" name="Google Shape;400;p54"/>
          <p:cNvSpPr txBox="1">
            <a:spLocks noGrp="1"/>
          </p:cNvSpPr>
          <p:nvPr>
            <p:ph type="title"/>
          </p:nvPr>
        </p:nvSpPr>
        <p:spPr>
          <a:xfrm>
            <a:off x="311700" y="399750"/>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Trivia Time! </a:t>
            </a:r>
            <a:endParaRPr dirty="0"/>
          </a:p>
        </p:txBody>
      </p:sp>
      <p:pic>
        <p:nvPicPr>
          <p:cNvPr descr="File:Hand-writing-exam-classroom.jpg - Wikimedia Commons" id="404" name="Google Shape;404;p54"/>
          <p:cNvPicPr preferRelativeResize="0"/>
          <p:nvPr/>
        </p:nvPicPr>
        <p:blipFill>
          <a:blip r:embed="rId3">
            <a:alphaModFix/>
          </a:blip>
          <a:stretch>
            <a:fillRect/>
          </a:stretch>
        </p:blipFill>
        <p:spPr>
          <a:xfrm>
            <a:off x="311700" y="1261975"/>
            <a:ext cx="3999898" cy="3416400"/>
          </a:xfrm>
          <a:prstGeom prst="rect">
            <a:avLst/>
          </a:prstGeom>
          <a:noFill/>
          <a:ln>
            <a:noFill/>
          </a:ln>
        </p:spPr>
      </p:pic>
      <p:sp>
        <p:nvSpPr>
          <p:cNvPr id="405" name="Google Shape;405;p54"/>
          <p:cNvSpPr txBox="1">
            <a:spLocks noGrp="1"/>
          </p:cNvSpPr>
          <p:nvPr>
            <p:ph idx="2" type="body"/>
          </p:nvPr>
        </p:nvSpPr>
        <p:spPr>
          <a:xfrm>
            <a:off x="4538425" y="1261975"/>
            <a:ext cx="3999900" cy="3416400"/>
          </a:xfrm>
          <a:prstGeom prst="rect">
            <a:avLst/>
          </a:prstGeom>
        </p:spPr>
        <p:txBody>
          <a:bodyPr anchor="t" anchorCtr="0" bIns="91425" lIns="91425" numCol="1" rIns="91425" spcFirstLastPara="1" tIns="91425" wrap="square">
            <a:noAutofit/>
          </a:bodyPr>
          <a:lstStyle/>
          <a:p>
            <a:pPr algn="l" indent="0" lvl="0" marL="0" rtl="0">
              <a:lnSpc>
                <a:spcPct val="100000"/>
              </a:lnSpc>
              <a:spcBef>
                <a:spcPts val="0"/>
              </a:spcBef>
              <a:spcAft>
                <a:spcPts val="0"/>
              </a:spcAft>
              <a:buNone/>
            </a:pPr>
            <a:r>
              <a:rPr altLang="en" b="1" lang="en" sz="2800">
                <a:solidFill>
                  <a:srgbClr val="002665"/>
                </a:solidFill>
              </a:rPr>
              <a:t>What is a GWAC?</a:t>
            </a:r>
            <a:endParaRPr dirty="0">
              <a:solidFill>
                <a:srgbClr val="002665"/>
              </a:solidFill>
            </a:endParaRPr>
          </a:p>
          <a:p>
            <a:pPr algn="l" indent="0" lvl="0" marL="0" rtl="0">
              <a:lnSpc>
                <a:spcPct val="100000"/>
              </a:lnSpc>
              <a:spcBef>
                <a:spcPts val="0"/>
              </a:spcBef>
              <a:spcAft>
                <a:spcPts val="0"/>
              </a:spcAft>
              <a:buNone/>
            </a:pPr>
            <a:endParaRPr dirty="0"/>
          </a:p>
          <a:p>
            <a:pPr algn="l" indent="-317500" lvl="0" marL="457200" rtl="0">
              <a:lnSpc>
                <a:spcPct val="100000"/>
              </a:lnSpc>
              <a:spcBef>
                <a:spcPts val="0"/>
              </a:spcBef>
              <a:spcAft>
                <a:spcPts val="0"/>
              </a:spcAft>
              <a:buClr>
                <a:schemeClr val="dk1"/>
              </a:buClr>
              <a:buSzPts val="1400"/>
              <a:buAutoNum type="alphaUcPeriod"/>
            </a:pPr>
            <a:r>
              <a:rPr altLang="en" lang="en">
                <a:solidFill>
                  <a:srgbClr val="41464A"/>
                </a:solidFill>
              </a:rPr>
              <a:t>Established by one agency for Governmentwide use</a:t>
            </a:r>
            <a:endParaRPr dirty="0">
              <a:solidFill>
                <a:srgbClr val="41464A"/>
              </a:solidFill>
            </a:endParaRPr>
          </a:p>
          <a:p>
            <a:pPr algn="l" indent="-317500" lvl="0" marL="457200" rtl="0">
              <a:lnSpc>
                <a:spcPct val="100000"/>
              </a:lnSpc>
              <a:spcBef>
                <a:spcPts val="1000"/>
              </a:spcBef>
              <a:spcAft>
                <a:spcPts val="0"/>
              </a:spcAft>
              <a:buClr>
                <a:srgbClr val="41464A"/>
              </a:buClr>
              <a:buSzPts val="1400"/>
              <a:buAutoNum type="alphaUcPeriod"/>
            </a:pPr>
            <a:r>
              <a:rPr altLang="en" lang="en">
                <a:solidFill>
                  <a:srgbClr val="41464A"/>
                </a:solidFill>
              </a:rPr>
              <a:t>A task or delivery order contract for information technology</a:t>
            </a:r>
            <a:endParaRPr dirty="0">
              <a:solidFill>
                <a:srgbClr val="41464A"/>
              </a:solidFill>
            </a:endParaRPr>
          </a:p>
          <a:p>
            <a:pPr algn="l" indent="-317500" lvl="0" marL="457200" rtl="0">
              <a:lnSpc>
                <a:spcPct val="100000"/>
              </a:lnSpc>
              <a:spcBef>
                <a:spcPts val="1000"/>
              </a:spcBef>
              <a:spcAft>
                <a:spcPts val="0"/>
              </a:spcAft>
              <a:buClr>
                <a:srgbClr val="41464A"/>
              </a:buClr>
              <a:buSzPts val="1400"/>
              <a:buAutoNum type="alphaUcPeriod"/>
            </a:pPr>
            <a:r>
              <a:rPr altLang="en" lang="en">
                <a:solidFill>
                  <a:srgbClr val="41464A"/>
                </a:solidFill>
              </a:rPr>
              <a:t>Operated by an Executive Agent designated by the OMB</a:t>
            </a:r>
            <a:endParaRPr dirty="0">
              <a:solidFill>
                <a:srgbClr val="41464A"/>
              </a:solidFill>
            </a:endParaRPr>
          </a:p>
          <a:p>
            <a:pPr algn="l" indent="-317500" lvl="0" marL="457200" rtl="0">
              <a:lnSpc>
                <a:spcPct val="100000"/>
              </a:lnSpc>
              <a:spcBef>
                <a:spcPts val="1000"/>
              </a:spcBef>
              <a:spcAft>
                <a:spcPts val="1000"/>
              </a:spcAft>
              <a:buClr>
                <a:srgbClr val="41464A"/>
              </a:buClr>
              <a:buSzPts val="1400"/>
              <a:buAutoNum type="alphaUcPeriod"/>
            </a:pPr>
            <a:r>
              <a:rPr altLang="en" lang="en">
                <a:solidFill>
                  <a:srgbClr val="41464A"/>
                </a:solidFill>
              </a:rPr>
              <a:t>All of the above</a:t>
            </a:r>
            <a:endParaRPr dirty="0">
              <a:solidFill>
                <a:srgbClr val="41464A"/>
              </a:solidFill>
            </a:endParaRPr>
          </a:p>
        </p:txBody>
      </p:sp>
      <p:sp>
        <p:nvSpPr>
          <p:cNvPr id="401" name="Google Shape;401;p5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39</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TechAcq Community of Practice </a:t>
            </a:r>
            <a:endParaRPr dirty="0"/>
          </a:p>
        </p:txBody>
      </p:sp>
      <p:sp>
        <p:nvSpPr>
          <p:cNvPr id="137" name="Google Shape;137;p19"/>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a:t>
            </a:fld>
            <a:endParaRPr dirty="0"/>
          </a:p>
        </p:txBody>
      </p:sp>
      <p:sp>
        <p:nvSpPr>
          <p:cNvPr id="138" name="Google Shape;138;p19"/>
          <p:cNvSpPr txBox="1"/>
          <p:nvPr/>
        </p:nvSpPr>
        <p:spPr>
          <a:xfrm>
            <a:off x="311700" y="1198013"/>
            <a:ext cx="8708700" cy="3491400"/>
          </a:xfrm>
          <a:prstGeom prst="rect">
            <a:avLst/>
          </a:prstGeom>
          <a:noFill/>
          <a:ln>
            <a:noFill/>
          </a:ln>
        </p:spPr>
        <p:txBody>
          <a:bodyPr anchor="t" anchorCtr="0" bIns="91425" lIns="91425" numCol="1" rIns="91425" spcFirstLastPara="1" tIns="91425" wrap="square">
            <a:normAutofit lnSpcReduction="10000"/>
          </a:bodyPr>
          <a:lstStyle/>
          <a:p>
            <a:pPr algn="l" indent="-342900" lvl="0" marL="457200" rtl="0">
              <a:lnSpc>
                <a:spcPct val="100000"/>
              </a:lnSpc>
              <a:spcBef>
                <a:spcPts val="1200"/>
              </a:spcBef>
              <a:spcAft>
                <a:spcPts val="0"/>
              </a:spcAft>
              <a:buClr>
                <a:schemeClr val="dk2"/>
              </a:buClr>
              <a:buSzPts val="1800"/>
              <a:buFont typeface="Public Sans"/>
              <a:buChar char="●"/>
            </a:pPr>
            <a:r>
              <a:rPr altLang="en" lang="en" sz="1800">
                <a:solidFill>
                  <a:schemeClr val="dk2"/>
                </a:solidFill>
                <a:latin typeface="Public Sans"/>
                <a:ea typeface="Public Sans"/>
                <a:cs typeface="Public Sans"/>
                <a:sym typeface="Public Sans"/>
              </a:rPr>
              <a:t>Supports federal IT acquisition professionals- membership is federal government only</a:t>
            </a:r>
            <a:br>
              <a:rPr altLang="en" lang="en" sz="1800">
                <a:solidFill>
                  <a:schemeClr val="dk2"/>
                </a:solidFill>
                <a:latin typeface="Public Sans"/>
                <a:ea typeface="Public Sans"/>
                <a:cs typeface="Public Sans"/>
                <a:sym typeface="Public Sans"/>
              </a:rPr>
            </a:br>
            <a:endParaRPr dirty="0" sz="1800">
              <a:solidFill>
                <a:schemeClr val="dk2"/>
              </a:solidFill>
              <a:latin typeface="Public Sans"/>
              <a:ea typeface="Public Sans"/>
              <a:cs typeface="Public Sans"/>
              <a:sym typeface="Public Sans"/>
            </a:endParaRPr>
          </a:p>
          <a:p>
            <a:pPr algn="l" indent="-342900" lvl="0" marL="457200" rtl="0">
              <a:lnSpc>
                <a:spcPct val="100000"/>
              </a:lnSpc>
              <a:spcBef>
                <a:spcPts val="0"/>
              </a:spcBef>
              <a:spcAft>
                <a:spcPts val="0"/>
              </a:spcAft>
              <a:buClr>
                <a:schemeClr val="dk2"/>
              </a:buClr>
              <a:buSzPts val="1800"/>
              <a:buFont typeface="Public Sans"/>
              <a:buChar char="●"/>
            </a:pPr>
            <a:r>
              <a:rPr altLang="en" lang="en" sz="1800">
                <a:solidFill>
                  <a:schemeClr val="dk2"/>
                </a:solidFill>
                <a:latin typeface="Public Sans"/>
                <a:ea typeface="Public Sans"/>
                <a:cs typeface="Public Sans"/>
                <a:sym typeface="Public Sans"/>
              </a:rPr>
              <a:t>A safe space that shares </a:t>
            </a:r>
            <a:r>
              <a:rPr altLang="en" b="1" lang="en" sz="1800">
                <a:solidFill>
                  <a:schemeClr val="dk2"/>
                </a:solidFill>
                <a:latin typeface="Public Sans"/>
                <a:ea typeface="Public Sans"/>
                <a:cs typeface="Public Sans"/>
                <a:sym typeface="Public Sans"/>
              </a:rPr>
              <a:t>resources, promotes best practices, and fosters interagency collaboration</a:t>
            </a:r>
            <a:br>
              <a:rPr altLang="en" lang="en" sz="1800">
                <a:solidFill>
                  <a:schemeClr val="dk2"/>
                </a:solidFill>
                <a:latin typeface="Public Sans"/>
                <a:ea typeface="Public Sans"/>
                <a:cs typeface="Public Sans"/>
                <a:sym typeface="Public Sans"/>
              </a:rPr>
            </a:br>
            <a:endParaRPr dirty="0" sz="1800">
              <a:solidFill>
                <a:schemeClr val="dk2"/>
              </a:solidFill>
              <a:latin typeface="Public Sans"/>
              <a:ea typeface="Public Sans"/>
              <a:cs typeface="Public Sans"/>
              <a:sym typeface="Public Sans"/>
            </a:endParaRPr>
          </a:p>
          <a:p>
            <a:pPr algn="l" indent="-342900" lvl="0" marL="457200" rtl="0">
              <a:lnSpc>
                <a:spcPct val="100000"/>
              </a:lnSpc>
              <a:spcBef>
                <a:spcPts val="0"/>
              </a:spcBef>
              <a:spcAft>
                <a:spcPts val="0"/>
              </a:spcAft>
              <a:buClr>
                <a:schemeClr val="dk2"/>
              </a:buClr>
              <a:buSzPts val="1800"/>
              <a:buFont typeface="Public Sans"/>
              <a:buChar char="●"/>
            </a:pPr>
            <a:r>
              <a:rPr altLang="en" lang="en" sz="1800">
                <a:solidFill>
                  <a:schemeClr val="dk2"/>
                </a:solidFill>
                <a:latin typeface="Public Sans"/>
                <a:ea typeface="Public Sans"/>
                <a:cs typeface="Public Sans"/>
                <a:sym typeface="Public Sans"/>
              </a:rPr>
              <a:t>The community hosts </a:t>
            </a:r>
            <a:r>
              <a:rPr altLang="en" b="1" lang="en" sz="1800">
                <a:solidFill>
                  <a:schemeClr val="dk2"/>
                </a:solidFill>
                <a:latin typeface="Public Sans"/>
                <a:ea typeface="Public Sans"/>
                <a:cs typeface="Public Sans"/>
                <a:sym typeface="Public Sans"/>
              </a:rPr>
              <a:t>events and</a:t>
            </a:r>
            <a:r>
              <a:rPr altLang="en" lang="en" sz="1800">
                <a:solidFill>
                  <a:schemeClr val="dk2"/>
                </a:solidFill>
                <a:latin typeface="Public Sans"/>
                <a:ea typeface="Public Sans"/>
                <a:cs typeface="Public Sans"/>
                <a:sym typeface="Public Sans"/>
              </a:rPr>
              <a:t> forms </a:t>
            </a:r>
            <a:r>
              <a:rPr altLang="en" b="1" lang="en" sz="1800">
                <a:solidFill>
                  <a:schemeClr val="dk2"/>
                </a:solidFill>
                <a:latin typeface="Public Sans"/>
                <a:ea typeface="Public Sans"/>
                <a:cs typeface="Public Sans"/>
                <a:sym typeface="Public Sans"/>
              </a:rPr>
              <a:t>working groups</a:t>
            </a:r>
            <a:r>
              <a:rPr altLang="en" lang="en" sz="1800">
                <a:solidFill>
                  <a:schemeClr val="dk2"/>
                </a:solidFill>
                <a:latin typeface="Public Sans"/>
                <a:ea typeface="Public Sans"/>
                <a:cs typeface="Public Sans"/>
                <a:sym typeface="Public Sans"/>
              </a:rPr>
              <a:t> to address specific IT acquisition topics</a:t>
            </a:r>
            <a:br>
              <a:rPr altLang="en" lang="en" sz="1800">
                <a:solidFill>
                  <a:schemeClr val="dk2"/>
                </a:solidFill>
                <a:latin typeface="Public Sans"/>
                <a:ea typeface="Public Sans"/>
                <a:cs typeface="Public Sans"/>
                <a:sym typeface="Public Sans"/>
              </a:rPr>
            </a:br>
            <a:endParaRPr dirty="0" sz="1800">
              <a:solidFill>
                <a:schemeClr val="dk2"/>
              </a:solidFill>
              <a:latin typeface="Public Sans"/>
              <a:ea typeface="Public Sans"/>
              <a:cs typeface="Public Sans"/>
              <a:sym typeface="Public Sans"/>
            </a:endParaRPr>
          </a:p>
          <a:p>
            <a:pPr algn="l" indent="-342900" lvl="0" marL="457200" rtl="0">
              <a:lnSpc>
                <a:spcPct val="100000"/>
              </a:lnSpc>
              <a:spcBef>
                <a:spcPts val="0"/>
              </a:spcBef>
              <a:spcAft>
                <a:spcPts val="0"/>
              </a:spcAft>
              <a:buClr>
                <a:schemeClr val="dk2"/>
              </a:buClr>
              <a:buSzPts val="1800"/>
              <a:buFont typeface="Public Sans"/>
              <a:buChar char="●"/>
            </a:pPr>
            <a:r>
              <a:rPr altLang="en" b="1" lang="en" sz="1800">
                <a:solidFill>
                  <a:schemeClr val="dk2"/>
                </a:solidFill>
                <a:latin typeface="Public Sans"/>
                <a:ea typeface="Public Sans"/>
                <a:cs typeface="Public Sans"/>
                <a:sym typeface="Public Sans"/>
              </a:rPr>
              <a:t>Join the Listserv</a:t>
            </a:r>
            <a:r>
              <a:rPr altLang="en" lang="en" sz="1800">
                <a:solidFill>
                  <a:schemeClr val="dk2"/>
                </a:solidFill>
                <a:latin typeface="Public Sans"/>
                <a:ea typeface="Public Sans"/>
                <a:cs typeface="Public Sans"/>
                <a:sym typeface="Public Sans"/>
              </a:rPr>
              <a:t> to engage with the 500+ in the community!</a:t>
            </a:r>
            <a:endParaRPr dirty="0" sz="1800">
              <a:solidFill>
                <a:schemeClr val="dk2"/>
              </a:solidFill>
              <a:latin typeface="Public Sans"/>
              <a:ea typeface="Public Sans"/>
              <a:cs typeface="Public Sans"/>
              <a:sym typeface="Public Sans"/>
            </a:endParaRPr>
          </a:p>
          <a:p>
            <a:pPr algn="l" indent="-342900" lvl="1" marL="914400" rtl="0">
              <a:lnSpc>
                <a:spcPct val="100000"/>
              </a:lnSpc>
              <a:spcBef>
                <a:spcPts val="0"/>
              </a:spcBef>
              <a:spcAft>
                <a:spcPts val="0"/>
              </a:spcAft>
              <a:buClr>
                <a:schemeClr val="dk2"/>
              </a:buClr>
              <a:buSzPts val="1800"/>
              <a:buFont typeface="Public Sans"/>
              <a:buAutoNum type="alphaLcPeriod"/>
            </a:pPr>
            <a:r>
              <a:rPr altLang="en" lang="en" sz="1800">
                <a:solidFill>
                  <a:schemeClr val="dk2"/>
                </a:solidFill>
                <a:latin typeface="Public Sans"/>
                <a:ea typeface="Public Sans"/>
                <a:cs typeface="Public Sans"/>
                <a:sym typeface="Public Sans"/>
              </a:rPr>
              <a:t>Email </a:t>
            </a:r>
            <a:r>
              <a:rPr altLang="en" lang="en" sz="1800" u="sng">
                <a:solidFill>
                  <a:schemeClr val="hlink"/>
                </a:solidFill>
                <a:latin typeface="Public Sans"/>
                <a:ea typeface="Public Sans"/>
                <a:cs typeface="Public Sans"/>
                <a:sym typeface="Public Sans"/>
                <a:hlinkClick r:id="rId3"/>
              </a:rPr>
              <a:t>TECHACQ-COP-subscribe-request@LISTSERV.GSA.GOV </a:t>
            </a:r>
            <a:br>
              <a:rPr altLang="en" lang="en" sz="1800">
                <a:solidFill>
                  <a:schemeClr val="dk2"/>
                </a:solidFill>
                <a:latin typeface="Public Sans"/>
                <a:ea typeface="Public Sans"/>
                <a:cs typeface="Public Sans"/>
                <a:sym typeface="Public Sans"/>
              </a:rPr>
            </a:br>
            <a:r>
              <a:rPr altLang="en" lang="en" sz="1800">
                <a:solidFill>
                  <a:schemeClr val="dk2"/>
                </a:solidFill>
                <a:latin typeface="Public Sans"/>
                <a:ea typeface="Public Sans"/>
                <a:cs typeface="Public Sans"/>
                <a:sym typeface="Public Sans"/>
              </a:rPr>
              <a:t>with an empty subject line.</a:t>
            </a:r>
            <a:endParaRPr dirty="0" sz="1800">
              <a:solidFill>
                <a:schemeClr val="dk2"/>
              </a:solidFill>
              <a:latin typeface="Public Sans"/>
              <a:ea typeface="Public Sans"/>
              <a:cs typeface="Public Sans"/>
              <a:sym typeface="Public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sp>
        <p:nvSpPr>
          <p:cNvPr id="410" name="Google Shape;410;p55">
            <a:extLst>
              <a:ext uri="{C183D7F6-B498-43B3-948B-1728B52AA6E4}">
                <adec:decorative xmlns:adec="http://schemas.microsoft.com/office/drawing/2017/decorative" val="1"/>
              </a:ext>
            </a:extLst>
          </p:cNvPr>
          <p:cNvSpPr/>
          <p:nvPr/>
        </p:nvSpPr>
        <p:spPr>
          <a:xfrm>
            <a:off x="5855550" y="1388400"/>
            <a:ext cx="3066600" cy="20574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chemeClr val="lt1"/>
              </a:solidFill>
              <a:latin typeface="Arial"/>
              <a:ea typeface="Arial"/>
              <a:cs typeface="Arial"/>
              <a:sym typeface="Arial"/>
            </a:endParaRPr>
          </a:p>
        </p:txBody>
      </p:sp>
      <p:sp>
        <p:nvSpPr>
          <p:cNvPr id="411" name="Google Shape;411;p55"/>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What is a GWAC?</a:t>
            </a:r>
            <a:endParaRPr dirty="0"/>
          </a:p>
        </p:txBody>
      </p:sp>
      <p:sp>
        <p:nvSpPr>
          <p:cNvPr id="412" name="Google Shape;412;p55"/>
          <p:cNvSpPr txBox="1">
            <a:spLocks noGrp="1"/>
          </p:cNvSpPr>
          <p:nvPr>
            <p:ph idx="1" type="body"/>
          </p:nvPr>
        </p:nvSpPr>
        <p:spPr>
          <a:xfrm>
            <a:off x="311700" y="1152475"/>
            <a:ext cx="5152500" cy="3416400"/>
          </a:xfrm>
          <a:prstGeom prst="rect">
            <a:avLst/>
          </a:prstGeom>
        </p:spPr>
        <p:txBody>
          <a:bodyPr anchor="t" anchorCtr="0" bIns="91425" lIns="91425" numCol="1" rIns="91425" spcFirstLastPara="1" tIns="91425" wrap="square">
            <a:noAutofit/>
          </a:bodyPr>
          <a:lstStyle/>
          <a:p>
            <a:pPr algn="l" indent="0" lvl="0" marL="0" rtl="0">
              <a:lnSpc>
                <a:spcPct val="132121"/>
              </a:lnSpc>
              <a:spcBef>
                <a:spcPts val="0"/>
              </a:spcBef>
              <a:spcAft>
                <a:spcPts val="0"/>
              </a:spcAft>
              <a:buNone/>
            </a:pPr>
            <a:r>
              <a:rPr altLang="en" lang="en" sz="1650">
                <a:solidFill>
                  <a:srgbClr val="41464A"/>
                </a:solidFill>
              </a:rPr>
              <a:t>A Governmentwide Acquisition Contract (GWAC) is defined as a task or delivery order contract for information technology. GSA GWACs are specifically for information technology (IT) services-based solutions. A GWAC is:</a:t>
            </a:r>
            <a:endParaRPr dirty="0" sz="1650">
              <a:solidFill>
                <a:srgbClr val="41464A"/>
              </a:solidFill>
            </a:endParaRPr>
          </a:p>
          <a:p>
            <a:pPr algn="l" indent="-266700" lvl="0" marL="285750" rtl="0">
              <a:lnSpc>
                <a:spcPct val="100000"/>
              </a:lnSpc>
              <a:spcBef>
                <a:spcPts val="0"/>
              </a:spcBef>
              <a:spcAft>
                <a:spcPts val="0"/>
              </a:spcAft>
              <a:buClr>
                <a:srgbClr val="41464A"/>
              </a:buClr>
              <a:buSzPts val="1900"/>
              <a:buFont typeface="Public Sans"/>
              <a:buChar char="•"/>
            </a:pPr>
            <a:r>
              <a:rPr altLang="en" lang="en" sz="1350">
                <a:solidFill>
                  <a:srgbClr val="41464A"/>
                </a:solidFill>
              </a:rPr>
              <a:t>Established by one agency for Governmentwide use</a:t>
            </a:r>
            <a:endParaRPr dirty="0" sz="1500">
              <a:solidFill>
                <a:srgbClr val="41464A"/>
              </a:solidFill>
            </a:endParaRPr>
          </a:p>
          <a:p>
            <a:pPr algn="l" indent="-266700" lvl="0" marL="285750" rtl="0">
              <a:lnSpc>
                <a:spcPct val="100000"/>
              </a:lnSpc>
              <a:spcBef>
                <a:spcPts val="1530"/>
              </a:spcBef>
              <a:spcAft>
                <a:spcPts val="0"/>
              </a:spcAft>
              <a:buClr>
                <a:srgbClr val="41464A"/>
              </a:buClr>
              <a:buSzPts val="1900"/>
              <a:buFont typeface="Public Sans"/>
              <a:buChar char="•"/>
            </a:pPr>
            <a:r>
              <a:rPr altLang="en" lang="en" sz="1350">
                <a:solidFill>
                  <a:srgbClr val="41464A"/>
                </a:solidFill>
              </a:rPr>
              <a:t>Operated by an Executive Agent designated by the OMB  </a:t>
            </a:r>
            <a:endParaRPr dirty="0" sz="1300">
              <a:solidFill>
                <a:srgbClr val="41464A"/>
              </a:solidFill>
            </a:endParaRPr>
          </a:p>
          <a:p>
            <a:pPr algn="l" indent="-266700" lvl="0" marL="285750" rtl="0">
              <a:lnSpc>
                <a:spcPct val="100000"/>
              </a:lnSpc>
              <a:spcBef>
                <a:spcPts val="1530"/>
              </a:spcBef>
              <a:spcAft>
                <a:spcPts val="0"/>
              </a:spcAft>
              <a:buClr>
                <a:srgbClr val="41464A"/>
              </a:buClr>
              <a:buSzPts val="1900"/>
              <a:buFont typeface="Public Sans"/>
              <a:buChar char="•"/>
            </a:pPr>
            <a:r>
              <a:rPr altLang="en" lang="en" sz="1350">
                <a:solidFill>
                  <a:srgbClr val="41464A"/>
                </a:solidFill>
              </a:rPr>
              <a:t>Not subject to the Economy Act</a:t>
            </a:r>
            <a:endParaRPr dirty="0" sz="1650">
              <a:solidFill>
                <a:srgbClr val="41464A"/>
              </a:solidFill>
            </a:endParaRPr>
          </a:p>
          <a:p>
            <a:pPr algn="l" indent="0" lvl="0" marL="0" rtl="0">
              <a:spcBef>
                <a:spcPts val="1200"/>
              </a:spcBef>
              <a:spcAft>
                <a:spcPts val="1600"/>
              </a:spcAft>
              <a:buNone/>
            </a:pPr>
            <a:endParaRPr dirty="0">
              <a:highlight>
                <a:schemeClr val="dk1"/>
              </a:highlight>
            </a:endParaRPr>
          </a:p>
        </p:txBody>
      </p:sp>
      <p:pic>
        <p:nvPicPr>
          <p:cNvPr descr="Close-up of a handshake of two people." id="414" name="Google Shape;414;p55">
            <a:hlinkClick r:id="rId3"/>
          </p:cNvPr>
          <p:cNvPicPr preferRelativeResize="0"/>
          <p:nvPr/>
        </p:nvPicPr>
        <p:blipFill rotWithShape="1">
          <a:blip r:embed="rId4">
            <a:alphaModFix/>
          </a:blip>
          <a:srcRect b="9698"/>
          <a:stretch/>
        </p:blipFill>
        <p:spPr>
          <a:xfrm>
            <a:off x="5464039" y="1647408"/>
            <a:ext cx="3266225" cy="1968445"/>
          </a:xfrm>
          <a:prstGeom prst="rect">
            <a:avLst/>
          </a:prstGeom>
          <a:noFill/>
          <a:ln>
            <a:noFill/>
          </a:ln>
        </p:spPr>
      </p:pic>
      <p:sp>
        <p:nvSpPr>
          <p:cNvPr id="413" name="Google Shape;413;p5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40</a:t>
            </a:fld>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p56"/>
          <p:cNvSpPr txBox="1">
            <a:spLocks noGrp="1"/>
          </p:cNvSpPr>
          <p:nvPr>
            <p:ph idx="2147483647" type="title"/>
          </p:nvPr>
        </p:nvSpPr>
        <p:spPr>
          <a:xfrm>
            <a:off x="311700" y="2869425"/>
            <a:ext cx="5905200" cy="841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GWAC Program Responsibilities	</a:t>
            </a:r>
            <a:endParaRPr dirty="0"/>
          </a:p>
        </p:txBody>
      </p:sp>
      <p:sp>
        <p:nvSpPr>
          <p:cNvPr id="421" name="Google Shape;421;p56"/>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GWAC Program Responsibilities</a:t>
            </a:r>
            <a:endParaRPr dirty="0"/>
          </a:p>
        </p:txBody>
      </p:sp>
      <p:sp>
        <p:nvSpPr>
          <p:cNvPr id="419" name="Google Shape;419;p56"/>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41</a:t>
            </a:fld>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57"/>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SzPts val="2800"/>
              <a:buFont typeface="Arial"/>
              <a:buNone/>
            </a:pPr>
            <a:r>
              <a:rPr altLang="en" lang="en"/>
              <a:t>GSA Responsibilities</a:t>
            </a:r>
            <a:endParaRPr dirty="0"/>
          </a:p>
        </p:txBody>
      </p:sp>
      <p:sp>
        <p:nvSpPr>
          <p:cNvPr id="427" name="Google Shape;427;p57"/>
          <p:cNvSpPr txBox="1">
            <a:spLocks noGrp="1"/>
          </p:cNvSpPr>
          <p:nvPr>
            <p:ph idx="1" type="body"/>
          </p:nvPr>
        </p:nvSpPr>
        <p:spPr>
          <a:xfrm>
            <a:off x="311700" y="1152475"/>
            <a:ext cx="8520600" cy="3416400"/>
          </a:xfrm>
          <a:prstGeom prst="rect">
            <a:avLst/>
          </a:prstGeom>
        </p:spPr>
        <p:txBody>
          <a:bodyPr anchor="t" anchorCtr="0" bIns="91425" lIns="91425" numCol="1" rIns="91425" spcFirstLastPara="1" tIns="91425" wrap="square">
            <a:noAutofit/>
          </a:bodyPr>
          <a:lstStyle/>
          <a:p>
            <a:pPr algn="l" indent="-285750" lvl="0" marL="342900" rtl="0">
              <a:lnSpc>
                <a:spcPct val="150000"/>
              </a:lnSpc>
              <a:spcBef>
                <a:spcPts val="0"/>
              </a:spcBef>
              <a:spcAft>
                <a:spcPts val="0"/>
              </a:spcAft>
              <a:buClr>
                <a:srgbClr val="434343"/>
              </a:buClr>
              <a:buSzPts val="1800"/>
              <a:buFont typeface="Public Sans"/>
              <a:buChar char="•"/>
            </a:pPr>
            <a:r>
              <a:rPr altLang="en" lang="en">
                <a:solidFill>
                  <a:srgbClr val="424242"/>
                </a:solidFill>
              </a:rPr>
              <a:t>Establish and manage GWACs</a:t>
            </a:r>
            <a:endParaRPr dirty="0">
              <a:solidFill>
                <a:srgbClr val="424242"/>
              </a:solidFill>
            </a:endParaRPr>
          </a:p>
          <a:p>
            <a:pPr algn="l" indent="-285750" lvl="0" marL="342900" rtl="0">
              <a:lnSpc>
                <a:spcPct val="150000"/>
              </a:lnSpc>
              <a:spcBef>
                <a:spcPts val="0"/>
              </a:spcBef>
              <a:spcAft>
                <a:spcPts val="0"/>
              </a:spcAft>
              <a:buClr>
                <a:srgbClr val="434343"/>
              </a:buClr>
              <a:buSzPts val="1800"/>
              <a:buFont typeface="Public Sans"/>
              <a:buChar char="•"/>
            </a:pPr>
            <a:r>
              <a:rPr altLang="en" lang="en">
                <a:solidFill>
                  <a:srgbClr val="424242"/>
                </a:solidFill>
              </a:rPr>
              <a:t>Advise customers and contractors on proper use of GWACs</a:t>
            </a:r>
            <a:endParaRPr dirty="0">
              <a:solidFill>
                <a:srgbClr val="424242"/>
              </a:solidFill>
            </a:endParaRPr>
          </a:p>
          <a:p>
            <a:pPr algn="l" indent="-285750" lvl="1" marL="685800" rtl="0">
              <a:lnSpc>
                <a:spcPct val="150000"/>
              </a:lnSpc>
              <a:spcBef>
                <a:spcPts val="300"/>
              </a:spcBef>
              <a:spcAft>
                <a:spcPts val="0"/>
              </a:spcAft>
              <a:buClr>
                <a:srgbClr val="434343"/>
              </a:buClr>
              <a:buSzPts val="1500"/>
              <a:buFont typeface="Public Sans"/>
              <a:buChar char="o"/>
            </a:pPr>
            <a:r>
              <a:rPr altLang="en" lang="en" sz="1500">
                <a:solidFill>
                  <a:srgbClr val="424242"/>
                </a:solidFill>
              </a:rPr>
              <a:t>Conduct Delegation of Procurement Authority (DPA) training and issue DPA’s to Ordering Contracting Officers (OCOs)</a:t>
            </a:r>
            <a:endParaRPr dirty="0" sz="1500">
              <a:solidFill>
                <a:srgbClr val="424242"/>
              </a:solidFill>
            </a:endParaRPr>
          </a:p>
          <a:p>
            <a:pPr algn="l" indent="-285750" lvl="1" marL="685800" rtl="0">
              <a:lnSpc>
                <a:spcPct val="150000"/>
              </a:lnSpc>
              <a:spcBef>
                <a:spcPts val="300"/>
              </a:spcBef>
              <a:spcAft>
                <a:spcPts val="0"/>
              </a:spcAft>
              <a:buClr>
                <a:srgbClr val="434343"/>
              </a:buClr>
              <a:buSzPts val="1500"/>
              <a:buFont typeface="Public Sans"/>
              <a:buChar char="o"/>
            </a:pPr>
            <a:r>
              <a:rPr altLang="en" lang="en" sz="1500">
                <a:solidFill>
                  <a:srgbClr val="424242"/>
                </a:solidFill>
              </a:rPr>
              <a:t>Conduct program meetings with industry partners</a:t>
            </a:r>
            <a:endParaRPr dirty="0" sz="1500">
              <a:solidFill>
                <a:srgbClr val="424242"/>
              </a:solidFill>
            </a:endParaRPr>
          </a:p>
          <a:p>
            <a:pPr algn="l" indent="-285750" lvl="1" marL="685800" rtl="0">
              <a:lnSpc>
                <a:spcPct val="150000"/>
              </a:lnSpc>
              <a:spcBef>
                <a:spcPts val="300"/>
              </a:spcBef>
              <a:spcAft>
                <a:spcPts val="0"/>
              </a:spcAft>
              <a:buClr>
                <a:srgbClr val="434343"/>
              </a:buClr>
              <a:buSzPts val="1500"/>
              <a:buFont typeface="Public Sans"/>
              <a:buChar char="o"/>
            </a:pPr>
            <a:r>
              <a:rPr altLang="en" lang="en" sz="1500">
                <a:solidFill>
                  <a:srgbClr val="424242"/>
                </a:solidFill>
              </a:rPr>
              <a:t>Maintain resources on GWAC websites</a:t>
            </a:r>
            <a:endParaRPr dirty="0" sz="1500">
              <a:solidFill>
                <a:srgbClr val="424242"/>
              </a:solidFill>
            </a:endParaRPr>
          </a:p>
          <a:p>
            <a:pPr algn="l" indent="-285750" lvl="0" marL="342900" rtl="0">
              <a:lnSpc>
                <a:spcPct val="150000"/>
              </a:lnSpc>
              <a:spcBef>
                <a:spcPts val="90"/>
              </a:spcBef>
              <a:spcAft>
                <a:spcPts val="0"/>
              </a:spcAft>
              <a:buClr>
                <a:srgbClr val="434343"/>
              </a:buClr>
              <a:buSzPts val="1800"/>
              <a:buFont typeface="Public Sans"/>
              <a:buChar char="•"/>
            </a:pPr>
            <a:r>
              <a:rPr altLang="en" lang="en">
                <a:solidFill>
                  <a:srgbClr val="424242"/>
                </a:solidFill>
              </a:rPr>
              <a:t>Perform risk mitigation and contractor oversight</a:t>
            </a:r>
            <a:endParaRPr dirty="0">
              <a:solidFill>
                <a:srgbClr val="424242"/>
              </a:solidFill>
            </a:endParaRPr>
          </a:p>
          <a:p>
            <a:pPr algn="l" indent="-285750" lvl="1" marL="685800" rtl="0">
              <a:lnSpc>
                <a:spcPct val="150000"/>
              </a:lnSpc>
              <a:spcBef>
                <a:spcPts val="75"/>
              </a:spcBef>
              <a:spcAft>
                <a:spcPts val="0"/>
              </a:spcAft>
              <a:buClr>
                <a:srgbClr val="434343"/>
              </a:buClr>
              <a:buSzPts val="1500"/>
              <a:buFont typeface="Public Sans"/>
              <a:buChar char="o"/>
            </a:pPr>
            <a:r>
              <a:rPr altLang="en" lang="en" sz="1500">
                <a:solidFill>
                  <a:srgbClr val="424242"/>
                </a:solidFill>
              </a:rPr>
              <a:t>Conduct pre-award scope reviews upon request</a:t>
            </a:r>
            <a:endParaRPr dirty="0" sz="1500">
              <a:solidFill>
                <a:srgbClr val="424242"/>
              </a:solidFill>
            </a:endParaRPr>
          </a:p>
          <a:p>
            <a:pPr algn="l" indent="-285750" lvl="1" marL="685800" rtl="0">
              <a:lnSpc>
                <a:spcPct val="150000"/>
              </a:lnSpc>
              <a:spcBef>
                <a:spcPts val="75"/>
              </a:spcBef>
              <a:spcAft>
                <a:spcPts val="0"/>
              </a:spcAft>
              <a:buClr>
                <a:srgbClr val="434343"/>
              </a:buClr>
              <a:buSzPts val="1500"/>
              <a:buFont typeface="Courier New"/>
              <a:buChar char="o"/>
            </a:pPr>
            <a:r>
              <a:rPr altLang="en" lang="en" sz="1500">
                <a:solidFill>
                  <a:srgbClr val="424242"/>
                </a:solidFill>
              </a:rPr>
              <a:t>Monitor subcontracting at the Basic/Master Contract lev</a:t>
            </a:r>
            <a:r>
              <a:rPr altLang="en" lang="en" sz="1500">
                <a:solidFill>
                  <a:srgbClr val="424242"/>
                </a:solidFill>
                <a:latin typeface="Arial"/>
                <a:ea typeface="Arial"/>
                <a:cs typeface="Arial"/>
                <a:sym typeface="Arial"/>
              </a:rPr>
              <a:t>el</a:t>
            </a:r>
            <a:endParaRPr dirty="0"/>
          </a:p>
        </p:txBody>
      </p:sp>
      <p:sp>
        <p:nvSpPr>
          <p:cNvPr id="428" name="Google Shape;428;p57"/>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42</a:t>
            </a:fld>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sp>
        <p:nvSpPr>
          <p:cNvPr id="433" name="Google Shape;433;p58"/>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SzPts val="1100"/>
              <a:buFont typeface="Arial"/>
              <a:buNone/>
            </a:pPr>
            <a:r>
              <a:rPr altLang="en" lang="en"/>
              <a:t>GSA Responsibilities (continued)</a:t>
            </a:r>
            <a:endParaRPr dirty="0"/>
          </a:p>
        </p:txBody>
      </p:sp>
      <p:sp>
        <p:nvSpPr>
          <p:cNvPr id="434" name="Google Shape;434;p58"/>
          <p:cNvSpPr txBox="1">
            <a:spLocks noGrp="1"/>
          </p:cNvSpPr>
          <p:nvPr>
            <p:ph idx="1" type="body"/>
          </p:nvPr>
        </p:nvSpPr>
        <p:spPr>
          <a:xfrm>
            <a:off x="311700" y="1152475"/>
            <a:ext cx="8520600" cy="3416400"/>
          </a:xfrm>
          <a:prstGeom prst="rect">
            <a:avLst/>
          </a:prstGeom>
        </p:spPr>
        <p:txBody>
          <a:bodyPr anchor="t" anchorCtr="0" bIns="91425" lIns="91425" numCol="1" rIns="91425" spcFirstLastPara="1" tIns="91425" wrap="square">
            <a:noAutofit/>
          </a:bodyPr>
          <a:lstStyle/>
          <a:p>
            <a:pPr algn="l" indent="-285750" lvl="0" marL="342900" rtl="0">
              <a:spcBef>
                <a:spcPts val="0"/>
              </a:spcBef>
              <a:spcAft>
                <a:spcPts val="0"/>
              </a:spcAft>
              <a:buClr>
                <a:srgbClr val="434343"/>
              </a:buClr>
              <a:buSzPts val="1800"/>
              <a:buFont typeface="Public Sans"/>
              <a:buChar char="•"/>
            </a:pPr>
            <a:r>
              <a:rPr altLang="en" lang="en">
                <a:solidFill>
                  <a:srgbClr val="424242"/>
                </a:solidFill>
              </a:rPr>
              <a:t>Manage contract compliance	</a:t>
            </a:r>
            <a:endParaRPr dirty="0">
              <a:solidFill>
                <a:srgbClr val="424242"/>
              </a:solidFill>
            </a:endParaRPr>
          </a:p>
          <a:p>
            <a:pPr algn="l" indent="-285750" lvl="1" marL="685800" rtl="0">
              <a:spcBef>
                <a:spcPts val="675"/>
              </a:spcBef>
              <a:spcAft>
                <a:spcPts val="0"/>
              </a:spcAft>
              <a:buClr>
                <a:srgbClr val="434343"/>
              </a:buClr>
              <a:buSzPts val="1500"/>
              <a:buFont typeface="Public Sans"/>
              <a:buChar char="o"/>
            </a:pPr>
            <a:r>
              <a:rPr altLang="en" lang="en" sz="1500">
                <a:solidFill>
                  <a:srgbClr val="424242"/>
                </a:solidFill>
              </a:rPr>
              <a:t>Conduct post award scope reviews</a:t>
            </a:r>
            <a:endParaRPr dirty="0" sz="1500">
              <a:solidFill>
                <a:srgbClr val="424242"/>
              </a:solidFill>
            </a:endParaRPr>
          </a:p>
          <a:p>
            <a:pPr algn="l" indent="-285750" lvl="0" marL="342900" rtl="0">
              <a:spcBef>
                <a:spcPts val="960"/>
              </a:spcBef>
              <a:spcAft>
                <a:spcPts val="0"/>
              </a:spcAft>
              <a:buClr>
                <a:srgbClr val="434343"/>
              </a:buClr>
              <a:buSzPts val="1800"/>
              <a:buFont typeface="Public Sans"/>
              <a:buChar char="•"/>
            </a:pPr>
            <a:r>
              <a:rPr altLang="en" lang="en">
                <a:solidFill>
                  <a:srgbClr val="424242"/>
                </a:solidFill>
              </a:rPr>
              <a:t>Report annually to Office of Management and Budget </a:t>
            </a:r>
            <a:endParaRPr dirty="0">
              <a:solidFill>
                <a:srgbClr val="424242"/>
              </a:solidFill>
            </a:endParaRPr>
          </a:p>
          <a:p>
            <a:pPr algn="l" indent="-285750" lvl="1" marL="685800" rtl="0">
              <a:spcBef>
                <a:spcPts val="675"/>
              </a:spcBef>
              <a:spcAft>
                <a:spcPts val="0"/>
              </a:spcAft>
              <a:buClr>
                <a:srgbClr val="434343"/>
              </a:buClr>
              <a:buSzPts val="1500"/>
              <a:buFont typeface="Public Sans"/>
              <a:buChar char="o"/>
            </a:pPr>
            <a:r>
              <a:rPr altLang="en" lang="en" sz="1500">
                <a:solidFill>
                  <a:srgbClr val="424242"/>
                </a:solidFill>
              </a:rPr>
              <a:t>Assessment of client satisfaction</a:t>
            </a:r>
            <a:endParaRPr dirty="0" sz="1500">
              <a:solidFill>
                <a:srgbClr val="424242"/>
              </a:solidFill>
            </a:endParaRPr>
          </a:p>
          <a:p>
            <a:pPr algn="l" indent="-285750" lvl="1" marL="685800" rtl="0">
              <a:spcBef>
                <a:spcPts val="675"/>
              </a:spcBef>
              <a:spcAft>
                <a:spcPts val="0"/>
              </a:spcAft>
              <a:buClr>
                <a:srgbClr val="434343"/>
              </a:buClr>
              <a:buSzPts val="1500"/>
              <a:buFont typeface="Public Sans"/>
              <a:buChar char="o"/>
            </a:pPr>
            <a:r>
              <a:rPr altLang="en" lang="en" sz="1500">
                <a:solidFill>
                  <a:srgbClr val="424242"/>
                </a:solidFill>
              </a:rPr>
              <a:t>Competition on orders </a:t>
            </a:r>
            <a:endParaRPr dirty="0" sz="1500">
              <a:solidFill>
                <a:srgbClr val="424242"/>
              </a:solidFill>
            </a:endParaRPr>
          </a:p>
          <a:p>
            <a:pPr algn="l" indent="-285750" lvl="1" marL="685800" rtl="0">
              <a:spcBef>
                <a:spcPts val="675"/>
              </a:spcBef>
              <a:spcAft>
                <a:spcPts val="0"/>
              </a:spcAft>
              <a:buClr>
                <a:srgbClr val="434343"/>
              </a:buClr>
              <a:buSzPts val="1500"/>
              <a:buFont typeface="Public Sans"/>
              <a:buChar char="o"/>
            </a:pPr>
            <a:r>
              <a:rPr altLang="en" lang="en" sz="1500">
                <a:solidFill>
                  <a:srgbClr val="424242"/>
                </a:solidFill>
              </a:rPr>
              <a:t>Cumulative number and total dollar value of orders</a:t>
            </a:r>
            <a:endParaRPr dirty="0" sz="1500">
              <a:solidFill>
                <a:srgbClr val="424242"/>
              </a:solidFill>
            </a:endParaRPr>
          </a:p>
          <a:p>
            <a:pPr algn="l" indent="-285750" lvl="1" marL="685800" rtl="0">
              <a:spcBef>
                <a:spcPts val="675"/>
              </a:spcBef>
              <a:spcAft>
                <a:spcPts val="0"/>
              </a:spcAft>
              <a:buClr>
                <a:srgbClr val="434343"/>
              </a:buClr>
              <a:buSzPts val="1500"/>
              <a:buFont typeface="Public Sans"/>
              <a:buChar char="o"/>
            </a:pPr>
            <a:r>
              <a:rPr altLang="en" lang="en" sz="1500">
                <a:solidFill>
                  <a:srgbClr val="424242"/>
                </a:solidFill>
              </a:rPr>
              <a:t>Number and value of performance based orders</a:t>
            </a:r>
            <a:endParaRPr dirty="0" sz="1500">
              <a:solidFill>
                <a:srgbClr val="424242"/>
              </a:solidFill>
            </a:endParaRPr>
          </a:p>
          <a:p>
            <a:pPr algn="l" indent="-285750" lvl="0" marL="342900" rtl="0">
              <a:spcBef>
                <a:spcPts val="690"/>
              </a:spcBef>
              <a:spcAft>
                <a:spcPts val="0"/>
              </a:spcAft>
              <a:buClr>
                <a:srgbClr val="434343"/>
              </a:buClr>
              <a:buSzPts val="1800"/>
              <a:buFont typeface="Public Sans"/>
              <a:buChar char="•"/>
            </a:pPr>
            <a:r>
              <a:rPr altLang="en" lang="en">
                <a:solidFill>
                  <a:srgbClr val="424242"/>
                </a:solidFill>
              </a:rPr>
              <a:t>Complete basic contract closeout </a:t>
            </a:r>
            <a:endParaRPr dirty="0"/>
          </a:p>
        </p:txBody>
      </p:sp>
      <p:sp>
        <p:nvSpPr>
          <p:cNvPr id="435" name="Google Shape;435;p5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43</a:t>
            </a:fld>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sp>
        <p:nvSpPr>
          <p:cNvPr id="440" name="Google Shape;440;p59"/>
          <p:cNvSpPr txBox="1">
            <a:spLocks noGrp="1"/>
          </p:cNvSpPr>
          <p:nvPr>
            <p:ph type="title"/>
          </p:nvPr>
        </p:nvSpPr>
        <p:spPr>
          <a:xfrm>
            <a:off x="311700" y="4169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SzPts val="1100"/>
              <a:buFont typeface="Arial"/>
              <a:buNone/>
            </a:pPr>
            <a:r>
              <a:rPr altLang="en" dirty="0" lang="en" sz="2600"/>
              <a:t>Trivia Time!</a:t>
            </a:r>
            <a:r>
              <a:rPr altLang="en" dirty="0" lang="en" sz="2600">
                <a:solidFill>
                  <a:schemeClr val="bg1"/>
                </a:solidFill>
              </a:rPr>
              <a:t>!</a:t>
            </a:r>
            <a:endParaRPr dirty="0">
              <a:solidFill>
                <a:schemeClr val="bg1"/>
              </a:solidFill>
            </a:endParaRPr>
          </a:p>
        </p:txBody>
      </p:sp>
      <p:pic>
        <p:nvPicPr>
          <p:cNvPr id="442" name="Google Shape;442;p59">
            <a:extLst>
              <a:ext uri="{C183D7F6-B498-43B3-948B-1728B52AA6E4}">
                <adec:decorative xmlns:adec="http://schemas.microsoft.com/office/drawing/2017/decorative" val="1"/>
              </a:ext>
            </a:extLst>
          </p:cNvPr>
          <p:cNvPicPr preferRelativeResize="0"/>
          <p:nvPr/>
        </p:nvPicPr>
        <p:blipFill rotWithShape="1">
          <a:blip r:embed="rId3">
            <a:alphaModFix/>
          </a:blip>
          <a:srcRect r="22324"/>
          <a:stretch/>
        </p:blipFill>
        <p:spPr>
          <a:xfrm>
            <a:off x="311700" y="1723825"/>
            <a:ext cx="6668526" cy="3106500"/>
          </a:xfrm>
          <a:prstGeom prst="rect">
            <a:avLst/>
          </a:prstGeom>
          <a:noFill/>
          <a:ln>
            <a:noFill/>
          </a:ln>
        </p:spPr>
      </p:pic>
      <p:sp>
        <p:nvSpPr>
          <p:cNvPr id="443" name="Google Shape;443;p59"/>
          <p:cNvSpPr txBox="1">
            <a:spLocks noGrp="1"/>
          </p:cNvSpPr>
          <p:nvPr>
            <p:ph type="title"/>
          </p:nvPr>
        </p:nvSpPr>
        <p:spPr>
          <a:xfrm>
            <a:off x="311700" y="11511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SzPts val="1100"/>
              <a:buFont typeface="Arial"/>
              <a:buNone/>
            </a:pPr>
            <a:r>
              <a:rPr altLang="en" lang="en" sz="2100">
                <a:solidFill>
                  <a:srgbClr val="41464A"/>
                </a:solidFill>
              </a:rPr>
              <a:t>Which of the following statements are true regarding GWACs?</a:t>
            </a:r>
            <a:endParaRPr dirty="0" sz="2300">
              <a:solidFill>
                <a:srgbClr val="41464A"/>
              </a:solidFill>
            </a:endParaRPr>
          </a:p>
        </p:txBody>
      </p:sp>
      <p:sp>
        <p:nvSpPr>
          <p:cNvPr id="441" name="Google Shape;441;p59"/>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44</a:t>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60"/>
          <p:cNvSpPr txBox="1">
            <a:spLocks noGrp="1"/>
          </p:cNvSpPr>
          <p:nvPr>
            <p:ph type="title"/>
          </p:nvPr>
        </p:nvSpPr>
        <p:spPr>
          <a:xfrm>
            <a:off x="311700" y="38467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sz="2600"/>
              <a:t>And the answer is…</a:t>
            </a:r>
            <a:r>
              <a:rPr altLang="en" dirty="0" lang="en" sz="2600">
                <a:solidFill>
                  <a:schemeClr val="bg1"/>
                </a:solidFill>
              </a:rPr>
              <a:t>.</a:t>
            </a:r>
            <a:endParaRPr dirty="0" sz="2600">
              <a:solidFill>
                <a:schemeClr val="bg1"/>
              </a:solidFill>
            </a:endParaRPr>
          </a:p>
        </p:txBody>
      </p:sp>
      <p:sp>
        <p:nvSpPr>
          <p:cNvPr id="451" name="Google Shape;451;p60"/>
          <p:cNvSpPr txBox="1">
            <a:spLocks noGrp="1"/>
          </p:cNvSpPr>
          <p:nvPr>
            <p:ph type="title"/>
          </p:nvPr>
        </p:nvSpPr>
        <p:spPr>
          <a:xfrm>
            <a:off x="311700" y="12096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2100">
                <a:solidFill>
                  <a:srgbClr val="41464A"/>
                </a:solidFill>
              </a:rPr>
              <a:t>D.   All of the Above</a:t>
            </a:r>
            <a:endParaRPr dirty="0" sz="2100">
              <a:solidFill>
                <a:srgbClr val="41464A"/>
              </a:solidFill>
            </a:endParaRPr>
          </a:p>
        </p:txBody>
      </p:sp>
      <p:pic>
        <p:nvPicPr>
          <p:cNvPr descr="Icon of a handshake" id="456" name="Google Shape;456;p60"/>
          <p:cNvPicPr preferRelativeResize="0"/>
          <p:nvPr/>
        </p:nvPicPr>
        <p:blipFill rotWithShape="1">
          <a:blip r:embed="rId3">
            <a:alphaModFix/>
          </a:blip>
          <a:srcRect/>
          <a:stretch/>
        </p:blipFill>
        <p:spPr>
          <a:xfrm>
            <a:off x="249848" y="1632376"/>
            <a:ext cx="672400" cy="672400"/>
          </a:xfrm>
          <a:prstGeom prst="rect">
            <a:avLst/>
          </a:prstGeom>
          <a:noFill/>
          <a:ln>
            <a:noFill/>
          </a:ln>
        </p:spPr>
      </p:pic>
      <p:pic>
        <p:nvPicPr>
          <p:cNvPr descr="Icon of a speedometer" id="455" name="Google Shape;455;p60"/>
          <p:cNvPicPr preferRelativeResize="0"/>
          <p:nvPr/>
        </p:nvPicPr>
        <p:blipFill rotWithShape="1">
          <a:blip r:embed="rId4">
            <a:alphaModFix/>
          </a:blip>
          <a:srcRect/>
          <a:stretch/>
        </p:blipFill>
        <p:spPr>
          <a:xfrm>
            <a:off x="312541" y="2298248"/>
            <a:ext cx="547006" cy="547006"/>
          </a:xfrm>
          <a:prstGeom prst="rect">
            <a:avLst/>
          </a:prstGeom>
          <a:noFill/>
          <a:ln>
            <a:noFill/>
          </a:ln>
        </p:spPr>
      </p:pic>
      <p:pic>
        <p:nvPicPr>
          <p:cNvPr descr="Icon of a globe" id="454" name="Google Shape;454;p60"/>
          <p:cNvPicPr preferRelativeResize="0"/>
          <p:nvPr/>
        </p:nvPicPr>
        <p:blipFill rotWithShape="1">
          <a:blip r:embed="rId5">
            <a:alphaModFix/>
          </a:blip>
          <a:srcRect/>
          <a:stretch/>
        </p:blipFill>
        <p:spPr>
          <a:xfrm>
            <a:off x="311699" y="3061598"/>
            <a:ext cx="548700" cy="548681"/>
          </a:xfrm>
          <a:prstGeom prst="rect">
            <a:avLst/>
          </a:prstGeom>
          <a:noFill/>
          <a:ln>
            <a:noFill/>
          </a:ln>
        </p:spPr>
      </p:pic>
      <p:pic>
        <p:nvPicPr>
          <p:cNvPr descr="Icon of a small storefront" id="453" name="Google Shape;453;p60"/>
          <p:cNvPicPr preferRelativeResize="0"/>
          <p:nvPr/>
        </p:nvPicPr>
        <p:blipFill rotWithShape="1">
          <a:blip r:embed="rId6">
            <a:alphaModFix/>
          </a:blip>
          <a:srcRect/>
          <a:stretch/>
        </p:blipFill>
        <p:spPr>
          <a:xfrm>
            <a:off x="311700" y="3908876"/>
            <a:ext cx="548700" cy="548700"/>
          </a:xfrm>
          <a:prstGeom prst="rect">
            <a:avLst/>
          </a:prstGeom>
          <a:noFill/>
          <a:ln>
            <a:noFill/>
          </a:ln>
        </p:spPr>
      </p:pic>
      <p:sp>
        <p:nvSpPr>
          <p:cNvPr id="452" name="Google Shape;452;p60"/>
          <p:cNvSpPr txBox="1">
            <a:spLocks noGrp="1"/>
          </p:cNvSpPr>
          <p:nvPr>
            <p:ph idx="1" type="body"/>
          </p:nvPr>
        </p:nvSpPr>
        <p:spPr>
          <a:xfrm>
            <a:off x="922250" y="1693500"/>
            <a:ext cx="7289700" cy="3281400"/>
          </a:xfrm>
          <a:prstGeom prst="rect">
            <a:avLst/>
          </a:prstGeom>
          <a:noFill/>
          <a:ln>
            <a:noFill/>
          </a:ln>
        </p:spPr>
        <p:txBody>
          <a:bodyPr anchor="t" anchorCtr="0" bIns="34275" lIns="68550" numCol="1" rIns="68550" spcFirstLastPara="1" tIns="34275" wrap="square">
            <a:noAutofit/>
          </a:bodyPr>
          <a:lstStyle/>
          <a:p>
            <a:pPr algn="l" indent="0" lvl="0" marL="0" rtl="0">
              <a:lnSpc>
                <a:spcPct val="100000"/>
              </a:lnSpc>
              <a:spcBef>
                <a:spcPts val="0"/>
              </a:spcBef>
              <a:spcAft>
                <a:spcPts val="0"/>
              </a:spcAft>
              <a:buClr>
                <a:schemeClr val="dk1"/>
              </a:buClr>
              <a:buSzPts val="1100"/>
              <a:buFont typeface="Arial"/>
              <a:buNone/>
            </a:pPr>
            <a:r>
              <a:rPr altLang="en" b="1" dirty="0" lang="en" sz="1300">
                <a:solidFill>
                  <a:srgbClr val="41464A"/>
                </a:solidFill>
                <a:highlight>
                  <a:srgbClr val="FFFFFF"/>
                </a:highlight>
              </a:rPr>
              <a:t>Assisted Acquisitions</a:t>
            </a:r>
            <a:r>
              <a:rPr altLang="en" dirty="0" lang="en" sz="1300">
                <a:solidFill>
                  <a:srgbClr val="41464A"/>
                </a:solidFill>
                <a:highlight>
                  <a:srgbClr val="FFFFFF"/>
                </a:highlight>
              </a:rPr>
              <a:t> -Orders can be issued by an agency’s own staff or by using an assisted acquisition service to place orders on behalf of the agency.</a:t>
            </a:r>
            <a:endParaRPr dirty="0" sz="1300">
              <a:solidFill>
                <a:srgbClr val="41464A"/>
              </a:solidFill>
              <a:highlight>
                <a:srgbClr val="FFFFFF"/>
              </a:highlight>
            </a:endParaRPr>
          </a:p>
          <a:p>
            <a:pPr algn="l" indent="0" lvl="0" marL="0" rtl="0">
              <a:lnSpc>
                <a:spcPct val="100000"/>
              </a:lnSpc>
              <a:spcBef>
                <a:spcPts val="0"/>
              </a:spcBef>
              <a:spcAft>
                <a:spcPts val="0"/>
              </a:spcAft>
              <a:buNone/>
            </a:pPr>
            <a:endParaRPr b="1" dirty="0" sz="1300">
              <a:solidFill>
                <a:srgbClr val="41464A"/>
              </a:solidFill>
              <a:highlight>
                <a:srgbClr val="FFFFFF"/>
              </a:highlight>
            </a:endParaRPr>
          </a:p>
          <a:p>
            <a:pPr algn="l" indent="0" lvl="0" marL="0" rtl="0">
              <a:lnSpc>
                <a:spcPct val="100000"/>
              </a:lnSpc>
              <a:spcBef>
                <a:spcPts val="0"/>
              </a:spcBef>
              <a:spcAft>
                <a:spcPts val="0"/>
              </a:spcAft>
              <a:buNone/>
            </a:pPr>
            <a:r>
              <a:rPr altLang="en" b="1" dirty="0" lang="en" sz="1300">
                <a:solidFill>
                  <a:srgbClr val="41464A"/>
                </a:solidFill>
              </a:rPr>
              <a:t>PALT </a:t>
            </a:r>
            <a:r>
              <a:rPr altLang="en" dirty="0" lang="en" sz="1300">
                <a:solidFill>
                  <a:srgbClr val="41464A"/>
                </a:solidFill>
              </a:rPr>
              <a:t>—The contracts are already fully competed; projects become task orders issued against an existing GWAC contract. Procurement action lead time is drastically reduced compared to conventional contracting methods.</a:t>
            </a:r>
            <a:endParaRPr dirty="0" sz="1300">
              <a:solidFill>
                <a:srgbClr val="41464A"/>
              </a:solidFill>
              <a:highlight>
                <a:srgbClr val="FFFFFF"/>
              </a:highlight>
            </a:endParaRPr>
          </a:p>
          <a:p>
            <a:pPr algn="l" indent="0" lvl="0" marL="0" rtl="0">
              <a:lnSpc>
                <a:spcPct val="100000"/>
              </a:lnSpc>
              <a:spcBef>
                <a:spcPts val="0"/>
              </a:spcBef>
              <a:spcAft>
                <a:spcPts val="0"/>
              </a:spcAft>
              <a:buNone/>
            </a:pPr>
            <a:endParaRPr dirty="0" sz="1300">
              <a:solidFill>
                <a:srgbClr val="41464A"/>
              </a:solidFill>
              <a:highlight>
                <a:srgbClr val="FFFFFF"/>
              </a:highlight>
            </a:endParaRPr>
          </a:p>
          <a:p>
            <a:pPr algn="l" indent="0" lvl="0" marL="0" rtl="0">
              <a:lnSpc>
                <a:spcPct val="100000"/>
              </a:lnSpc>
              <a:spcBef>
                <a:spcPts val="0"/>
              </a:spcBef>
              <a:spcAft>
                <a:spcPts val="0"/>
              </a:spcAft>
              <a:buNone/>
            </a:pPr>
            <a:r>
              <a:rPr altLang="en" b="1" dirty="0" lang="en" sz="1300">
                <a:solidFill>
                  <a:srgbClr val="41464A"/>
                </a:solidFill>
              </a:rPr>
              <a:t>Worldwide Geographic Coverage </a:t>
            </a:r>
            <a:r>
              <a:rPr altLang="en" dirty="0" lang="en" sz="1300">
                <a:solidFill>
                  <a:srgbClr val="41464A"/>
                </a:solidFill>
              </a:rPr>
              <a:t>— GWACs may be used for solutions needed anywhere in the world.</a:t>
            </a:r>
            <a:endParaRPr dirty="0" sz="1300">
              <a:solidFill>
                <a:srgbClr val="41464A"/>
              </a:solidFill>
              <a:highlight>
                <a:srgbClr val="FFFFFF"/>
              </a:highlight>
            </a:endParaRPr>
          </a:p>
          <a:p>
            <a:pPr algn="l" indent="0" lvl="0" marL="0" rtl="0">
              <a:lnSpc>
                <a:spcPct val="100000"/>
              </a:lnSpc>
              <a:spcBef>
                <a:spcPts val="240"/>
              </a:spcBef>
              <a:spcAft>
                <a:spcPts val="0"/>
              </a:spcAft>
              <a:buNone/>
            </a:pPr>
            <a:endParaRPr dirty="0" sz="1300">
              <a:solidFill>
                <a:srgbClr val="41464A"/>
              </a:solidFill>
              <a:highlight>
                <a:srgbClr val="FFFFFF"/>
              </a:highlight>
            </a:endParaRPr>
          </a:p>
          <a:p>
            <a:pPr algn="l" indent="0" lvl="0" marL="0" rtl="0">
              <a:lnSpc>
                <a:spcPct val="100000"/>
              </a:lnSpc>
              <a:spcBef>
                <a:spcPts val="240"/>
              </a:spcBef>
              <a:spcAft>
                <a:spcPts val="0"/>
              </a:spcAft>
              <a:buNone/>
            </a:pPr>
            <a:r>
              <a:rPr altLang="en" b="1" dirty="0" lang="en" sz="1300">
                <a:solidFill>
                  <a:srgbClr val="41464A"/>
                </a:solidFill>
              </a:rPr>
              <a:t>Socioeconomic Credit </a:t>
            </a:r>
            <a:r>
              <a:rPr altLang="en" dirty="0" lang="en" sz="1300">
                <a:solidFill>
                  <a:srgbClr val="41464A"/>
                </a:solidFill>
              </a:rPr>
              <a:t>— The Small Business GWACs provide agencies with access to qualified small businesses and associated socioeconomic credit. The Alliant 2 unrestricted GWAC sets small business subcontracting goals and provides socioeconomic credit to agencies at the Task Order lev</a:t>
            </a:r>
            <a:endParaRPr b="1" dirty="0" sz="1300">
              <a:solidFill>
                <a:srgbClr val="41464A"/>
              </a:solidFill>
            </a:endParaRPr>
          </a:p>
          <a:p>
            <a:pPr algn="l" indent="0" lvl="0" marL="0" rtl="0">
              <a:lnSpc>
                <a:spcPct val="100000"/>
              </a:lnSpc>
              <a:spcBef>
                <a:spcPts val="0"/>
              </a:spcBef>
              <a:spcAft>
                <a:spcPts val="0"/>
              </a:spcAft>
              <a:buNone/>
            </a:pPr>
            <a:endParaRPr b="1" dirty="0" sz="1300">
              <a:solidFill>
                <a:srgbClr val="41464A"/>
              </a:solidFill>
            </a:endParaRPr>
          </a:p>
          <a:p>
            <a:pPr algn="l" indent="-190500" lvl="0" marL="257175" rtl="0">
              <a:lnSpc>
                <a:spcPct val="80000"/>
              </a:lnSpc>
              <a:spcBef>
                <a:spcPts val="210"/>
              </a:spcBef>
              <a:spcAft>
                <a:spcPts val="0"/>
              </a:spcAft>
              <a:buSzPts val="1400"/>
              <a:buNone/>
            </a:pPr>
            <a:endParaRPr dirty="0" sz="1050">
              <a:solidFill>
                <a:schemeClr val="dk1"/>
              </a:solidFill>
            </a:endParaRPr>
          </a:p>
        </p:txBody>
      </p:sp>
      <p:sp>
        <p:nvSpPr>
          <p:cNvPr id="450" name="Google Shape;450;p60"/>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45</a:t>
            </a:fld>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8" name="Google Shape;468;p61"/>
          <p:cNvSpPr txBox="1">
            <a:spLocks noGrp="1"/>
          </p:cNvSpPr>
          <p:nvPr>
            <p:ph type="title"/>
          </p:nvPr>
        </p:nvSpPr>
        <p:spPr>
          <a:xfrm>
            <a:off x="343029" y="358626"/>
            <a:ext cx="7928400" cy="500100"/>
          </a:xfrm>
          <a:prstGeom prst="rect">
            <a:avLst/>
          </a:prstGeom>
          <a:noFill/>
          <a:ln>
            <a:noFill/>
          </a:ln>
        </p:spPr>
        <p:txBody>
          <a:bodyPr anchor="t" anchorCtr="0" bIns="34275" lIns="68550" numCol="1" rIns="68550" spcFirstLastPara="1" tIns="34275" wrap="square">
            <a:spAutoFit/>
          </a:bodyPr>
          <a:lstStyle/>
          <a:p>
            <a:pPr algn="l" indent="0" lvl="0" marL="0" rtl="0">
              <a:lnSpc>
                <a:spcPct val="100000"/>
              </a:lnSpc>
              <a:spcBef>
                <a:spcPts val="0"/>
              </a:spcBef>
              <a:spcAft>
                <a:spcPts val="0"/>
              </a:spcAft>
              <a:buSzPts val="2800"/>
              <a:buNone/>
            </a:pPr>
            <a:r>
              <a:rPr altLang="en" lang="en"/>
              <a:t>Why use a GWAC?</a:t>
            </a:r>
            <a:endParaRPr dirty="0"/>
          </a:p>
        </p:txBody>
      </p:sp>
      <p:pic>
        <p:nvPicPr>
          <p:cNvPr descr="Icon of a trophy" id="466" name="Google Shape;466;p61"/>
          <p:cNvPicPr preferRelativeResize="0"/>
          <p:nvPr/>
        </p:nvPicPr>
        <p:blipFill rotWithShape="1">
          <a:blip r:embed="rId3">
            <a:alphaModFix/>
          </a:blip>
          <a:srcRect/>
          <a:stretch/>
        </p:blipFill>
        <p:spPr>
          <a:xfrm>
            <a:off x="392150" y="1364754"/>
            <a:ext cx="595988" cy="595988"/>
          </a:xfrm>
          <a:prstGeom prst="rect">
            <a:avLst/>
          </a:prstGeom>
          <a:noFill/>
          <a:ln>
            <a:noFill/>
          </a:ln>
        </p:spPr>
      </p:pic>
      <p:pic>
        <p:nvPicPr>
          <p:cNvPr descr="Icon of arrows pointing to shapes" id="465" name="Google Shape;465;p61"/>
          <p:cNvPicPr preferRelativeResize="0"/>
          <p:nvPr/>
        </p:nvPicPr>
        <p:blipFill rotWithShape="1">
          <a:blip r:embed="rId4">
            <a:alphaModFix/>
          </a:blip>
          <a:srcRect/>
          <a:stretch/>
        </p:blipFill>
        <p:spPr>
          <a:xfrm>
            <a:off x="371741" y="2253346"/>
            <a:ext cx="636813" cy="636813"/>
          </a:xfrm>
          <a:prstGeom prst="rect">
            <a:avLst/>
          </a:prstGeom>
          <a:noFill/>
          <a:ln>
            <a:noFill/>
          </a:ln>
        </p:spPr>
      </p:pic>
      <p:pic>
        <p:nvPicPr>
          <p:cNvPr descr="Icon of a dollar and a coin" id="464" name="Google Shape;464;p61"/>
          <p:cNvPicPr preferRelativeResize="0"/>
          <p:nvPr/>
        </p:nvPicPr>
        <p:blipFill rotWithShape="1">
          <a:blip r:embed="rId5">
            <a:alphaModFix/>
          </a:blip>
          <a:srcRect/>
          <a:stretch/>
        </p:blipFill>
        <p:spPr>
          <a:xfrm>
            <a:off x="371740" y="3139497"/>
            <a:ext cx="636813" cy="636813"/>
          </a:xfrm>
          <a:prstGeom prst="rect">
            <a:avLst/>
          </a:prstGeom>
          <a:noFill/>
          <a:ln>
            <a:noFill/>
          </a:ln>
        </p:spPr>
      </p:pic>
      <p:sp>
        <p:nvSpPr>
          <p:cNvPr id="467" name="Google Shape;467;p61"/>
          <p:cNvSpPr txBox="1">
            <a:spLocks noGrp="1"/>
          </p:cNvSpPr>
          <p:nvPr>
            <p:ph idx="1" type="body"/>
          </p:nvPr>
        </p:nvSpPr>
        <p:spPr>
          <a:xfrm>
            <a:off x="1008550" y="1291500"/>
            <a:ext cx="7828500" cy="3281400"/>
          </a:xfrm>
          <a:prstGeom prst="rect">
            <a:avLst/>
          </a:prstGeom>
          <a:noFill/>
          <a:ln>
            <a:noFill/>
          </a:ln>
        </p:spPr>
        <p:txBody>
          <a:bodyPr anchor="t" anchorCtr="0" bIns="34275" lIns="68550" numCol="1" rIns="68550" spcFirstLastPara="1" tIns="34275" wrap="square">
            <a:noAutofit/>
          </a:bodyPr>
          <a:lstStyle/>
          <a:p>
            <a:pPr algn="l" indent="0" lvl="0" marL="0" rtl="0">
              <a:lnSpc>
                <a:spcPct val="100000"/>
              </a:lnSpc>
              <a:spcBef>
                <a:spcPts val="0"/>
              </a:spcBef>
              <a:spcAft>
                <a:spcPts val="0"/>
              </a:spcAft>
              <a:buNone/>
            </a:pPr>
            <a:r>
              <a:rPr altLang="en" b="1" lang="en" sz="1400">
                <a:solidFill>
                  <a:srgbClr val="41464A"/>
                </a:solidFill>
              </a:rPr>
              <a:t>Best-in-Class- </a:t>
            </a:r>
            <a:r>
              <a:rPr altLang="en" lang="en" sz="1400">
                <a:solidFill>
                  <a:srgbClr val="41464A"/>
                </a:solidFill>
              </a:rPr>
              <a:t>All GSA GWACs are designated as “Best-In-Class” by the Office of Management and Budget (OMB). OMB memo 19-13 (March 2019) encourages use of BIC solutions for agency requirements.</a:t>
            </a:r>
            <a:endParaRPr dirty="0" sz="1400">
              <a:solidFill>
                <a:srgbClr val="41464A"/>
              </a:solidFill>
            </a:endParaRPr>
          </a:p>
          <a:p>
            <a:pPr algn="l" indent="0" lvl="0" marL="0" rtl="0">
              <a:lnSpc>
                <a:spcPct val="100000"/>
              </a:lnSpc>
              <a:spcBef>
                <a:spcPts val="150"/>
              </a:spcBef>
              <a:spcAft>
                <a:spcPts val="0"/>
              </a:spcAft>
              <a:buSzPts val="1000"/>
              <a:buNone/>
            </a:pPr>
            <a:endParaRPr dirty="0" sz="1400">
              <a:solidFill>
                <a:srgbClr val="41464A"/>
              </a:solidFill>
            </a:endParaRPr>
          </a:p>
          <a:p>
            <a:pPr algn="l" indent="0" lvl="0" marL="0" rtl="0">
              <a:lnSpc>
                <a:spcPct val="100000"/>
              </a:lnSpc>
              <a:spcBef>
                <a:spcPts val="240"/>
              </a:spcBef>
              <a:spcAft>
                <a:spcPts val="0"/>
              </a:spcAft>
              <a:buNone/>
            </a:pPr>
            <a:r>
              <a:rPr altLang="en" b="1" lang="en" sz="1400">
                <a:solidFill>
                  <a:srgbClr val="41464A"/>
                </a:solidFill>
              </a:rPr>
              <a:t>Wide Range of Contract Types —</a:t>
            </a:r>
            <a:r>
              <a:rPr altLang="en" lang="en" sz="1400">
                <a:solidFill>
                  <a:srgbClr val="41464A"/>
                </a:solidFill>
              </a:rPr>
              <a:t> GWACs provide a full range of contract types, i.e., fixed price, cost reimbursement, time and material, and labor hour (contract type availability varies by contract). In addition, Alliant 2 allows for requirements-type task orders.</a:t>
            </a:r>
            <a:endParaRPr dirty="0" sz="1400">
              <a:solidFill>
                <a:srgbClr val="41464A"/>
              </a:solidFill>
            </a:endParaRPr>
          </a:p>
          <a:p>
            <a:pPr algn="l" indent="-209550" lvl="0" marL="257175" rtl="0">
              <a:lnSpc>
                <a:spcPct val="100000"/>
              </a:lnSpc>
              <a:spcBef>
                <a:spcPts val="150"/>
              </a:spcBef>
              <a:spcAft>
                <a:spcPts val="0"/>
              </a:spcAft>
              <a:buSzPts val="1000"/>
              <a:buNone/>
            </a:pPr>
            <a:endParaRPr dirty="0" sz="1400">
              <a:solidFill>
                <a:srgbClr val="41464A"/>
              </a:solidFill>
            </a:endParaRPr>
          </a:p>
          <a:p>
            <a:pPr algn="l" indent="0" lvl="0" marL="0" rtl="0">
              <a:lnSpc>
                <a:spcPct val="100000"/>
              </a:lnSpc>
              <a:spcBef>
                <a:spcPts val="360"/>
              </a:spcBef>
              <a:spcAft>
                <a:spcPts val="0"/>
              </a:spcAft>
              <a:buNone/>
            </a:pPr>
            <a:r>
              <a:rPr altLang="en" b="1" lang="en" sz="1400">
                <a:solidFill>
                  <a:srgbClr val="41464A"/>
                </a:solidFill>
              </a:rPr>
              <a:t>Low Fee </a:t>
            </a:r>
            <a:r>
              <a:rPr altLang="en" lang="en" sz="1400">
                <a:solidFill>
                  <a:srgbClr val="41464A"/>
                </a:solidFill>
              </a:rPr>
              <a:t>– The contract access fee (CAF) is only ¾ of one percent (.0075) to be applied to the total price for contractor performance as billed to the government. Payment is made by the contractor to GSA.</a:t>
            </a:r>
            <a:br>
              <a:rPr altLang="en" lang="en">
                <a:solidFill>
                  <a:srgbClr val="41464A"/>
                </a:solidFill>
              </a:rPr>
            </a:br>
            <a:endParaRPr dirty="0">
              <a:solidFill>
                <a:srgbClr val="41464A"/>
              </a:solidFill>
            </a:endParaRPr>
          </a:p>
          <a:p>
            <a:pPr algn="l" indent="-165496" lvl="1" marL="557212" rtl="0">
              <a:lnSpc>
                <a:spcPct val="80000"/>
              </a:lnSpc>
              <a:spcBef>
                <a:spcPts val="210"/>
              </a:spcBef>
              <a:spcAft>
                <a:spcPts val="0"/>
              </a:spcAft>
              <a:buSzPts val="1400"/>
              <a:buNone/>
            </a:pPr>
            <a:endParaRPr dirty="0" sz="1050">
              <a:solidFill>
                <a:schemeClr val="dk1"/>
              </a:solidFill>
            </a:endParaRPr>
          </a:p>
          <a:p>
            <a:pPr algn="l" indent="-190500" lvl="0" marL="257175" rtl="0">
              <a:lnSpc>
                <a:spcPct val="80000"/>
              </a:lnSpc>
              <a:spcBef>
                <a:spcPts val="210"/>
              </a:spcBef>
              <a:spcAft>
                <a:spcPts val="0"/>
              </a:spcAft>
              <a:buSzPts val="1400"/>
              <a:buNone/>
            </a:pPr>
            <a:endParaRPr dirty="0" sz="1050">
              <a:solidFill>
                <a:schemeClr val="dk1"/>
              </a:solidFill>
            </a:endParaRPr>
          </a:p>
        </p:txBody>
      </p:sp>
      <p:sp>
        <p:nvSpPr>
          <p:cNvPr id="2" name="Google Shape;450;p60">
            <a:extLst>
              <a:ext uri="{FF2B5EF4-FFF2-40B4-BE49-F238E27FC236}">
                <a16:creationId xmlns:a16="http://schemas.microsoft.com/office/drawing/2014/main" id="{6F663C9C-D982-9BCD-BAB2-C21D586E150B}"/>
              </a:ext>
            </a:extLst>
          </p:cNvPr>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46</a:t>
            </a:fld>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5"/>
        <p:cNvGrpSpPr/>
        <p:nvPr/>
      </p:nvGrpSpPr>
      <p:grpSpPr>
        <a:xfrm>
          <a:off x="0" y="0"/>
          <a:ext cx="0" cy="0"/>
          <a:chOff x="0" y="0"/>
          <a:chExt cx="0" cy="0"/>
        </a:xfrm>
      </p:grpSpPr>
      <p:sp>
        <p:nvSpPr>
          <p:cNvPr id="479" name="Google Shape;479;p62"/>
          <p:cNvSpPr txBox="1">
            <a:spLocks noGrp="1"/>
          </p:cNvSpPr>
          <p:nvPr>
            <p:ph type="title"/>
          </p:nvPr>
        </p:nvSpPr>
        <p:spPr>
          <a:xfrm>
            <a:off x="321254" y="367676"/>
            <a:ext cx="7928400" cy="500100"/>
          </a:xfrm>
          <a:prstGeom prst="rect">
            <a:avLst/>
          </a:prstGeom>
          <a:noFill/>
          <a:ln>
            <a:noFill/>
          </a:ln>
        </p:spPr>
        <p:txBody>
          <a:bodyPr anchor="t" anchorCtr="0" bIns="34275" lIns="68550" numCol="1" rIns="68550" spcFirstLastPara="1" tIns="34275" wrap="square">
            <a:spAutoFit/>
          </a:bodyPr>
          <a:lstStyle/>
          <a:p>
            <a:pPr algn="l" indent="0" lvl="0" marL="0" rtl="0">
              <a:lnSpc>
                <a:spcPct val="100000"/>
              </a:lnSpc>
              <a:spcBef>
                <a:spcPts val="0"/>
              </a:spcBef>
              <a:spcAft>
                <a:spcPts val="0"/>
              </a:spcAft>
              <a:buSzPts val="2800"/>
              <a:buNone/>
            </a:pPr>
            <a:r>
              <a:rPr altLang="en" lang="en"/>
              <a:t>Additional GWAC Features</a:t>
            </a:r>
            <a:endParaRPr dirty="0" i="1"/>
          </a:p>
        </p:txBody>
      </p:sp>
      <p:pic>
        <p:nvPicPr>
          <p:cNvPr descr="Icon of a handshake" id="477" name="Google Shape;477;p62"/>
          <p:cNvPicPr preferRelativeResize="0"/>
          <p:nvPr/>
        </p:nvPicPr>
        <p:blipFill rotWithShape="1">
          <a:blip r:embed="rId3">
            <a:alphaModFix/>
          </a:blip>
          <a:srcRect/>
          <a:stretch/>
        </p:blipFill>
        <p:spPr>
          <a:xfrm>
            <a:off x="255407" y="1396103"/>
            <a:ext cx="851606" cy="851606"/>
          </a:xfrm>
          <a:prstGeom prst="rect">
            <a:avLst/>
          </a:prstGeom>
          <a:noFill/>
          <a:ln>
            <a:noFill/>
          </a:ln>
        </p:spPr>
      </p:pic>
      <p:pic>
        <p:nvPicPr>
          <p:cNvPr descr="Icon of a stopping hand" id="476" name="Google Shape;476;p62"/>
          <p:cNvPicPr preferRelativeResize="0"/>
          <p:nvPr/>
        </p:nvPicPr>
        <p:blipFill rotWithShape="1">
          <a:blip r:embed="rId4">
            <a:alphaModFix/>
          </a:blip>
          <a:srcRect/>
          <a:stretch/>
        </p:blipFill>
        <p:spPr>
          <a:xfrm>
            <a:off x="303003" y="2515482"/>
            <a:ext cx="756431" cy="756431"/>
          </a:xfrm>
          <a:prstGeom prst="rect">
            <a:avLst/>
          </a:prstGeom>
          <a:noFill/>
          <a:ln>
            <a:noFill/>
          </a:ln>
        </p:spPr>
      </p:pic>
      <p:sp>
        <p:nvSpPr>
          <p:cNvPr id="478" name="Google Shape;478;p62"/>
          <p:cNvSpPr txBox="1">
            <a:spLocks noGrp="1"/>
          </p:cNvSpPr>
          <p:nvPr>
            <p:ph idx="1" type="body"/>
          </p:nvPr>
        </p:nvSpPr>
        <p:spPr>
          <a:xfrm>
            <a:off x="639725" y="981235"/>
            <a:ext cx="7454400" cy="3281400"/>
          </a:xfrm>
          <a:prstGeom prst="rect">
            <a:avLst/>
          </a:prstGeom>
          <a:noFill/>
          <a:ln>
            <a:noFill/>
          </a:ln>
        </p:spPr>
        <p:txBody>
          <a:bodyPr anchor="t" anchorCtr="0" bIns="34275" lIns="68550" numCol="1" rIns="68550" spcFirstLastPara="1" tIns="34275" wrap="square">
            <a:noAutofit/>
          </a:bodyPr>
          <a:lstStyle/>
          <a:p>
            <a:pPr algn="l" indent="0" lvl="0" marL="0" rtl="0">
              <a:lnSpc>
                <a:spcPct val="100000"/>
              </a:lnSpc>
              <a:spcBef>
                <a:spcPts val="0"/>
              </a:spcBef>
              <a:spcAft>
                <a:spcPts val="0"/>
              </a:spcAft>
              <a:buNone/>
            </a:pPr>
            <a:endParaRPr dirty="0" sz="1400"/>
          </a:p>
          <a:p>
            <a:pPr algn="l" indent="0" lvl="0" marL="47625" rtl="0">
              <a:lnSpc>
                <a:spcPct val="100000"/>
              </a:lnSpc>
              <a:spcBef>
                <a:spcPts val="150"/>
              </a:spcBef>
              <a:spcAft>
                <a:spcPts val="0"/>
              </a:spcAft>
              <a:buSzPts val="1000"/>
              <a:buNone/>
            </a:pPr>
            <a:endParaRPr dirty="0" sz="1400"/>
          </a:p>
          <a:p>
            <a:pPr algn="l" indent="0" lvl="0" marL="457200" rtl="0">
              <a:lnSpc>
                <a:spcPct val="100000"/>
              </a:lnSpc>
              <a:spcBef>
                <a:spcPts val="240"/>
              </a:spcBef>
              <a:spcAft>
                <a:spcPts val="0"/>
              </a:spcAft>
              <a:buNone/>
            </a:pPr>
            <a:r>
              <a:rPr altLang="en" b="1" lang="en" sz="1400">
                <a:solidFill>
                  <a:srgbClr val="41464A"/>
                </a:solidFill>
              </a:rPr>
              <a:t>Highly Qualified Industry Partners </a:t>
            </a:r>
            <a:r>
              <a:rPr altLang="en" lang="en" sz="1400">
                <a:solidFill>
                  <a:srgbClr val="41464A"/>
                </a:solidFill>
              </a:rPr>
              <a:t>— GWACs provide access to a premier industry partner pool which has undergone a stringent selection process. Our industry partners offer innovative technology solutions and expertise on federal agency requirements.</a:t>
            </a:r>
            <a:endParaRPr dirty="0" sz="1400">
              <a:solidFill>
                <a:srgbClr val="41464A"/>
              </a:solidFill>
            </a:endParaRPr>
          </a:p>
          <a:p>
            <a:pPr algn="l" indent="-209550" lvl="0" marL="257175" rtl="0">
              <a:lnSpc>
                <a:spcPct val="100000"/>
              </a:lnSpc>
              <a:spcBef>
                <a:spcPts val="150"/>
              </a:spcBef>
              <a:spcAft>
                <a:spcPts val="0"/>
              </a:spcAft>
              <a:buSzPts val="1000"/>
              <a:buNone/>
            </a:pPr>
            <a:endParaRPr dirty="0" sz="1400">
              <a:solidFill>
                <a:srgbClr val="41464A"/>
              </a:solidFill>
            </a:endParaRPr>
          </a:p>
          <a:p>
            <a:pPr algn="l" indent="0" lvl="0" marL="457200" rtl="0">
              <a:lnSpc>
                <a:spcPct val="100000"/>
              </a:lnSpc>
              <a:spcBef>
                <a:spcPts val="240"/>
              </a:spcBef>
              <a:spcAft>
                <a:spcPts val="0"/>
              </a:spcAft>
              <a:buNone/>
            </a:pPr>
            <a:r>
              <a:rPr altLang="en" b="1" lang="en" sz="1400">
                <a:solidFill>
                  <a:srgbClr val="41464A"/>
                </a:solidFill>
              </a:rPr>
              <a:t>Limited Protestability </a:t>
            </a:r>
            <a:r>
              <a:rPr altLang="en" lang="en" sz="1400">
                <a:solidFill>
                  <a:srgbClr val="41464A"/>
                </a:solidFill>
              </a:rPr>
              <a:t>— Protests are not authorized on task orders under $10 million except on the grounds that the order increases the scope, period of performance, or maximum value of the GWAC. </a:t>
            </a:r>
            <a:endParaRPr dirty="0" sz="1400">
              <a:solidFill>
                <a:srgbClr val="41464A"/>
              </a:solidFill>
            </a:endParaRPr>
          </a:p>
          <a:p>
            <a:pPr algn="l" indent="0" lvl="0" marL="0" rtl="0">
              <a:lnSpc>
                <a:spcPct val="100000"/>
              </a:lnSpc>
              <a:spcBef>
                <a:spcPts val="240"/>
              </a:spcBef>
              <a:spcAft>
                <a:spcPts val="0"/>
              </a:spcAft>
              <a:buSzPts val="1600"/>
              <a:buNone/>
            </a:pPr>
            <a:endParaRPr dirty="0" sz="1275">
              <a:solidFill>
                <a:srgbClr val="002665"/>
              </a:solidFill>
            </a:endParaRPr>
          </a:p>
        </p:txBody>
      </p:sp>
      <p:sp>
        <p:nvSpPr>
          <p:cNvPr id="2" name="Google Shape;450;p60">
            <a:extLst>
              <a:ext uri="{FF2B5EF4-FFF2-40B4-BE49-F238E27FC236}">
                <a16:creationId xmlns:a16="http://schemas.microsoft.com/office/drawing/2014/main" id="{F558745D-3987-B6D6-0D3A-2EF843BED44F}"/>
              </a:ext>
            </a:extLst>
          </p:cNvPr>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47</a:t>
            </a:fld>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p63"/>
          <p:cNvSpPr txBox="1">
            <a:spLocks noGrp="1"/>
          </p:cNvSpPr>
          <p:nvPr>
            <p:ph idx="2147483647" type="title"/>
          </p:nvPr>
        </p:nvSpPr>
        <p:spPr>
          <a:xfrm>
            <a:off x="311700" y="2869425"/>
            <a:ext cx="5905200" cy="841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Accessing a GWAC	</a:t>
            </a:r>
            <a:endParaRPr dirty="0"/>
          </a:p>
        </p:txBody>
      </p:sp>
      <p:sp>
        <p:nvSpPr>
          <p:cNvPr id="486" name="Google Shape;486;p63"/>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Accessing a GWAC</a:t>
            </a:r>
            <a:endParaRPr dirty="0"/>
          </a:p>
        </p:txBody>
      </p:sp>
      <p:sp>
        <p:nvSpPr>
          <p:cNvPr id="484" name="Google Shape;484;p63"/>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48</a:t>
            </a:fld>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64"/>
          <p:cNvSpPr txBox="1">
            <a:spLocks noGrp="1"/>
          </p:cNvSpPr>
          <p:nvPr>
            <p:ph type="title"/>
          </p:nvPr>
        </p:nvSpPr>
        <p:spPr>
          <a:xfrm>
            <a:off x="311700" y="426900"/>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rgbClr val="434343"/>
              </a:buClr>
              <a:buSzPts val="3111"/>
              <a:buFont typeface="Arial"/>
              <a:buNone/>
            </a:pPr>
            <a:r>
              <a:rPr altLang="en" lang="en"/>
              <a:t>Options for Accessing a GWAC</a:t>
            </a:r>
            <a:endParaRPr dirty="0"/>
          </a:p>
        </p:txBody>
      </p:sp>
      <p:pic>
        <p:nvPicPr>
          <p:cNvPr descr="Icon of an arrow hitting a bullseye" id="497" name="Google Shape;497;p64"/>
          <p:cNvPicPr preferRelativeResize="0"/>
          <p:nvPr/>
        </p:nvPicPr>
        <p:blipFill rotWithShape="1">
          <a:blip r:embed="rId3">
            <a:alphaModFix/>
          </a:blip>
          <a:srcRect/>
          <a:stretch/>
        </p:blipFill>
        <p:spPr>
          <a:xfrm>
            <a:off x="626054" y="1557157"/>
            <a:ext cx="898069" cy="898069"/>
          </a:xfrm>
          <a:prstGeom prst="rect">
            <a:avLst/>
          </a:prstGeom>
          <a:noFill/>
          <a:ln>
            <a:noFill/>
          </a:ln>
        </p:spPr>
      </p:pic>
      <p:sp>
        <p:nvSpPr>
          <p:cNvPr id="496" name="Google Shape;496;p64"/>
          <p:cNvSpPr txBox="1"/>
          <p:nvPr/>
        </p:nvSpPr>
        <p:spPr>
          <a:xfrm>
            <a:off x="609600" y="2571750"/>
            <a:ext cx="3366300" cy="1997100"/>
          </a:xfrm>
          <a:prstGeom prst="rect">
            <a:avLst/>
          </a:prstGeom>
          <a:noFill/>
          <a:ln>
            <a:noFill/>
          </a:ln>
        </p:spPr>
        <p:txBody>
          <a:bodyPr anchor="t" anchorCtr="0" bIns="91425" lIns="91425" numCol="1" rIns="91425" spcFirstLastPara="1" tIns="91425" wrap="square">
            <a:normAutofit/>
          </a:bodyPr>
          <a:lstStyle/>
          <a:p>
            <a:pPr algn="l" indent="0" lvl="0" marL="0" rtl="0">
              <a:lnSpc>
                <a:spcPct val="115000"/>
              </a:lnSpc>
              <a:spcBef>
                <a:spcPts val="0"/>
              </a:spcBef>
              <a:spcAft>
                <a:spcPts val="0"/>
              </a:spcAft>
              <a:buNone/>
            </a:pPr>
            <a:r>
              <a:rPr altLang="en" b="1" lang="en" sz="1900">
                <a:solidFill>
                  <a:srgbClr val="3774B7"/>
                </a:solidFill>
                <a:latin typeface="Public Sans"/>
                <a:ea typeface="Public Sans"/>
                <a:cs typeface="Public Sans"/>
                <a:sym typeface="Public Sans"/>
              </a:rPr>
              <a:t>DIRECT ACQUISITION</a:t>
            </a:r>
            <a:endParaRPr dirty="0" sz="1800">
              <a:solidFill>
                <a:srgbClr val="434343"/>
              </a:solidFill>
              <a:latin typeface="Public Sans"/>
              <a:ea typeface="Public Sans"/>
              <a:cs typeface="Public Sans"/>
              <a:sym typeface="Public Sans"/>
            </a:endParaRPr>
          </a:p>
          <a:p>
            <a:pPr algn="l" indent="0" lvl="0" marL="0" rtl="0">
              <a:lnSpc>
                <a:spcPct val="115000"/>
              </a:lnSpc>
              <a:spcBef>
                <a:spcPts val="1200"/>
              </a:spcBef>
              <a:spcAft>
                <a:spcPts val="0"/>
              </a:spcAft>
              <a:buNone/>
            </a:pPr>
            <a:r>
              <a:rPr altLang="en" lang="en" sz="1800">
                <a:solidFill>
                  <a:srgbClr val="41464A"/>
                </a:solidFill>
                <a:latin typeface="Public Sans"/>
                <a:ea typeface="Public Sans"/>
                <a:cs typeface="Public Sans"/>
                <a:sym typeface="Public Sans"/>
              </a:rPr>
              <a:t>Requesting/Funding Agency conducts acquisition and </a:t>
            </a:r>
            <a:br>
              <a:rPr altLang="en" lang="en" sz="1800">
                <a:solidFill>
                  <a:srgbClr val="41464A"/>
                </a:solidFill>
                <a:latin typeface="Public Sans"/>
                <a:ea typeface="Public Sans"/>
                <a:cs typeface="Public Sans"/>
                <a:sym typeface="Public Sans"/>
              </a:rPr>
            </a:br>
            <a:r>
              <a:rPr altLang="en" lang="en" sz="1800">
                <a:solidFill>
                  <a:srgbClr val="41464A"/>
                </a:solidFill>
                <a:latin typeface="Public Sans"/>
                <a:ea typeface="Public Sans"/>
                <a:cs typeface="Public Sans"/>
                <a:sym typeface="Public Sans"/>
              </a:rPr>
              <a:t>administers the order</a:t>
            </a:r>
            <a:endParaRPr dirty="0" sz="1800">
              <a:solidFill>
                <a:srgbClr val="41464A"/>
              </a:solidFill>
              <a:latin typeface="Public Sans"/>
              <a:ea typeface="Public Sans"/>
              <a:cs typeface="Public Sans"/>
              <a:sym typeface="Public Sans"/>
            </a:endParaRPr>
          </a:p>
          <a:p>
            <a:pPr algn="l" indent="0" lvl="0" marL="38100" rtl="0">
              <a:lnSpc>
                <a:spcPct val="115000"/>
              </a:lnSpc>
              <a:spcBef>
                <a:spcPts val="0"/>
              </a:spcBef>
              <a:spcAft>
                <a:spcPts val="0"/>
              </a:spcAft>
              <a:buNone/>
            </a:pPr>
            <a:endParaRPr dirty="0" sz="1800">
              <a:solidFill>
                <a:srgbClr val="41464A"/>
              </a:solidFill>
            </a:endParaRPr>
          </a:p>
          <a:p>
            <a:pPr algn="l" indent="-228600" lvl="0" marL="457200" rtl="0">
              <a:lnSpc>
                <a:spcPct val="115000"/>
              </a:lnSpc>
              <a:spcBef>
                <a:spcPts val="0"/>
              </a:spcBef>
              <a:spcAft>
                <a:spcPts val="0"/>
              </a:spcAft>
              <a:buNone/>
            </a:pPr>
            <a:endParaRPr dirty="0" sz="1800">
              <a:solidFill>
                <a:srgbClr val="434343"/>
              </a:solidFill>
            </a:endParaRPr>
          </a:p>
          <a:p>
            <a:pPr algn="l" indent="-228600" lvl="0" marL="457200" rtl="0">
              <a:lnSpc>
                <a:spcPct val="115000"/>
              </a:lnSpc>
              <a:spcBef>
                <a:spcPts val="0"/>
              </a:spcBef>
              <a:spcAft>
                <a:spcPts val="0"/>
              </a:spcAft>
              <a:buNone/>
            </a:pPr>
            <a:endParaRPr dirty="0" sz="1800">
              <a:solidFill>
                <a:srgbClr val="434343"/>
              </a:solidFill>
            </a:endParaRPr>
          </a:p>
        </p:txBody>
      </p:sp>
      <p:cxnSp>
        <p:nvCxnSpPr>
          <p:cNvPr id="495" name="Google Shape;495;p64">
            <a:extLst>
              <a:ext uri="{C183D7F6-B498-43B3-948B-1728B52AA6E4}">
                <adec:decorative xmlns:adec="http://schemas.microsoft.com/office/drawing/2017/decorative" val="1"/>
              </a:ext>
            </a:extLst>
          </p:cNvPr>
          <p:cNvCxnSpPr/>
          <p:nvPr/>
        </p:nvCxnSpPr>
        <p:spPr>
          <a:xfrm>
            <a:off x="4365171" y="1611086"/>
            <a:ext cx="0" cy="2765100"/>
          </a:xfrm>
          <a:prstGeom prst="straightConnector1">
            <a:avLst/>
          </a:prstGeom>
          <a:noFill/>
          <a:ln cap="flat" cmpd="sng" w="9525">
            <a:solidFill>
              <a:srgbClr val="3774B7"/>
            </a:solidFill>
            <a:prstDash val="solid"/>
            <a:round/>
            <a:headEnd len="sm" type="none" w="sm"/>
            <a:tailEnd len="sm" type="none" w="sm"/>
          </a:ln>
        </p:spPr>
      </p:cxnSp>
      <p:pic>
        <p:nvPicPr>
          <p:cNvPr descr="Icon of a hand holding up a person icon with two arrows circling it" id="494" name="Google Shape;494;p64"/>
          <p:cNvPicPr preferRelativeResize="0"/>
          <p:nvPr/>
        </p:nvPicPr>
        <p:blipFill rotWithShape="1">
          <a:blip r:embed="rId4">
            <a:alphaModFix/>
          </a:blip>
          <a:srcRect/>
          <a:stretch/>
        </p:blipFill>
        <p:spPr>
          <a:xfrm>
            <a:off x="5167995" y="1570264"/>
            <a:ext cx="819150" cy="819150"/>
          </a:xfrm>
          <a:prstGeom prst="rect">
            <a:avLst/>
          </a:prstGeom>
          <a:noFill/>
          <a:ln>
            <a:noFill/>
          </a:ln>
        </p:spPr>
      </p:pic>
      <p:sp>
        <p:nvSpPr>
          <p:cNvPr id="493" name="Google Shape;493;p64"/>
          <p:cNvSpPr txBox="1"/>
          <p:nvPr/>
        </p:nvSpPr>
        <p:spPr>
          <a:xfrm>
            <a:off x="4973305" y="2455228"/>
            <a:ext cx="3527100" cy="2438400"/>
          </a:xfrm>
          <a:prstGeom prst="rect">
            <a:avLst/>
          </a:prstGeom>
          <a:noFill/>
          <a:ln>
            <a:noFill/>
          </a:ln>
        </p:spPr>
        <p:txBody>
          <a:bodyPr anchor="t" anchorCtr="0" bIns="91425" lIns="91425" numCol="1" rIns="91425" spcFirstLastPara="1" tIns="91425" wrap="square">
            <a:normAutofit fontScale="92500" lnSpcReduction="10000"/>
          </a:bodyPr>
          <a:lstStyle/>
          <a:p>
            <a:pPr algn="l" indent="0" lvl="0" marL="38100" marR="0" rtl="0">
              <a:lnSpc>
                <a:spcPct val="115000"/>
              </a:lnSpc>
              <a:spcBef>
                <a:spcPts val="0"/>
              </a:spcBef>
              <a:spcAft>
                <a:spcPts val="0"/>
              </a:spcAft>
              <a:buClr>
                <a:srgbClr val="434343"/>
              </a:buClr>
              <a:buSzPct val="70588"/>
              <a:buFont typeface="Arial"/>
              <a:buNone/>
            </a:pPr>
            <a:r>
              <a:rPr altLang="en" b="1" cap="none" i="0" lang="en" strike="noStrike" sz="2550" u="none">
                <a:solidFill>
                  <a:srgbClr val="3774B7"/>
                </a:solidFill>
                <a:latin typeface="Public Sans"/>
                <a:ea typeface="Public Sans"/>
                <a:cs typeface="Public Sans"/>
                <a:sym typeface="Public Sans"/>
              </a:rPr>
              <a:t>ASSISTED ACQUISITION</a:t>
            </a:r>
            <a:endParaRPr cap="none" dirty="0" i="0" strike="noStrike" sz="2550" u="none">
              <a:solidFill>
                <a:srgbClr val="000000"/>
              </a:solidFill>
              <a:latin typeface="Public Sans"/>
              <a:ea typeface="Public Sans"/>
              <a:cs typeface="Public Sans"/>
              <a:sym typeface="Public Sans"/>
            </a:endParaRPr>
          </a:p>
          <a:p>
            <a:pPr algn="l" indent="0" lvl="1" marL="38100" marR="0" rtl="0">
              <a:lnSpc>
                <a:spcPct val="115000"/>
              </a:lnSpc>
              <a:spcBef>
                <a:spcPts val="1200"/>
              </a:spcBef>
              <a:spcAft>
                <a:spcPts val="0"/>
              </a:spcAft>
              <a:buClr>
                <a:srgbClr val="434343"/>
              </a:buClr>
              <a:buSzPct val="66666"/>
              <a:buFont typeface="Arial"/>
              <a:buNone/>
            </a:pPr>
            <a:r>
              <a:rPr altLang="en" cap="none" i="0" lang="en" strike="noStrike" sz="2100" u="none">
                <a:solidFill>
                  <a:srgbClr val="434343"/>
                </a:solidFill>
                <a:latin typeface="Public Sans"/>
                <a:ea typeface="Public Sans"/>
                <a:cs typeface="Public Sans"/>
                <a:sym typeface="Public Sans"/>
              </a:rPr>
              <a:t>Servicing Agency conducts acquisition and administers the order on behalf of the Funding Agency for a fee</a:t>
            </a:r>
            <a:endParaRPr cap="none" dirty="0" i="0" strike="noStrike" sz="2100" u="none">
              <a:solidFill>
                <a:srgbClr val="000000"/>
              </a:solidFill>
              <a:latin typeface="Public Sans"/>
              <a:ea typeface="Public Sans"/>
              <a:cs typeface="Public Sans"/>
              <a:sym typeface="Public Sans"/>
            </a:endParaRPr>
          </a:p>
          <a:p>
            <a:pPr algn="l" indent="0" lvl="0" marL="38100" marR="0" rtl="0">
              <a:lnSpc>
                <a:spcPct val="115000"/>
              </a:lnSpc>
              <a:spcBef>
                <a:spcPts val="0"/>
              </a:spcBef>
              <a:spcAft>
                <a:spcPts val="0"/>
              </a:spcAft>
              <a:buClr>
                <a:srgbClr val="434343"/>
              </a:buClr>
              <a:buSzPct val="100000"/>
              <a:buFont typeface="Arial"/>
              <a:buNone/>
            </a:pPr>
            <a:endParaRPr b="0" cap="none" dirty="0" i="0" strike="noStrike" sz="1800" u="none">
              <a:solidFill>
                <a:srgbClr val="434343"/>
              </a:solidFill>
              <a:latin typeface="Arial"/>
              <a:ea typeface="Arial"/>
              <a:cs typeface="Arial"/>
              <a:sym typeface="Arial"/>
            </a:endParaRPr>
          </a:p>
          <a:p>
            <a:pPr algn="l" indent="-228600" lvl="1" marL="914400" marR="0" rtl="0">
              <a:lnSpc>
                <a:spcPct val="115000"/>
              </a:lnSpc>
              <a:spcBef>
                <a:spcPts val="0"/>
              </a:spcBef>
              <a:spcAft>
                <a:spcPts val="0"/>
              </a:spcAft>
              <a:buClr>
                <a:srgbClr val="434343"/>
              </a:buClr>
              <a:buSzPct val="100000"/>
              <a:buFont typeface="Arial"/>
              <a:buNone/>
            </a:pPr>
            <a:endParaRPr b="0" cap="none" dirty="0" i="0" strike="noStrike" sz="1400" u="none">
              <a:solidFill>
                <a:srgbClr val="434343"/>
              </a:solidFill>
              <a:latin typeface="Arial"/>
              <a:ea typeface="Arial"/>
              <a:cs typeface="Arial"/>
              <a:sym typeface="Arial"/>
            </a:endParaRPr>
          </a:p>
          <a:p>
            <a:pPr algn="l" indent="-228600" lvl="0" marL="457200" marR="0" rtl="0">
              <a:lnSpc>
                <a:spcPct val="115000"/>
              </a:lnSpc>
              <a:spcBef>
                <a:spcPts val="0"/>
              </a:spcBef>
              <a:spcAft>
                <a:spcPts val="0"/>
              </a:spcAft>
              <a:buClr>
                <a:srgbClr val="434343"/>
              </a:buClr>
              <a:buSzPct val="100000"/>
              <a:buFont typeface="Arial"/>
              <a:buNone/>
            </a:pPr>
            <a:endParaRPr b="0" cap="none" dirty="0" i="0" strike="noStrike" sz="1800" u="none">
              <a:solidFill>
                <a:srgbClr val="434343"/>
              </a:solidFill>
              <a:latin typeface="Arial"/>
              <a:ea typeface="Arial"/>
              <a:cs typeface="Arial"/>
              <a:sym typeface="Arial"/>
            </a:endParaRPr>
          </a:p>
          <a:p>
            <a:pPr algn="l" indent="-228600" lvl="0" marL="457200" marR="0" rtl="0">
              <a:lnSpc>
                <a:spcPct val="115000"/>
              </a:lnSpc>
              <a:spcBef>
                <a:spcPts val="0"/>
              </a:spcBef>
              <a:spcAft>
                <a:spcPts val="0"/>
              </a:spcAft>
              <a:buClr>
                <a:srgbClr val="434343"/>
              </a:buClr>
              <a:buSzPct val="100000"/>
              <a:buFont typeface="Arial"/>
              <a:buNone/>
            </a:pPr>
            <a:endParaRPr b="0" cap="none" dirty="0" i="0" strike="noStrike" sz="1800" u="none">
              <a:solidFill>
                <a:srgbClr val="434343"/>
              </a:solidFill>
              <a:latin typeface="Arial"/>
              <a:ea typeface="Arial"/>
              <a:cs typeface="Arial"/>
              <a:sym typeface="Arial"/>
            </a:endParaRPr>
          </a:p>
          <a:p>
            <a:pPr algn="l" indent="0" lvl="0" marL="38100" marR="0" rtl="0">
              <a:lnSpc>
                <a:spcPct val="115000"/>
              </a:lnSpc>
              <a:spcBef>
                <a:spcPts val="0"/>
              </a:spcBef>
              <a:spcAft>
                <a:spcPts val="0"/>
              </a:spcAft>
              <a:buClr>
                <a:srgbClr val="434343"/>
              </a:buClr>
              <a:buSzPct val="100000"/>
              <a:buFont typeface="Arial"/>
              <a:buNone/>
            </a:pPr>
            <a:endParaRPr b="0" cap="none" dirty="0" i="0" strike="noStrike" sz="1800" u="none">
              <a:solidFill>
                <a:srgbClr val="434343"/>
              </a:solidFill>
              <a:latin typeface="Arial"/>
              <a:ea typeface="Arial"/>
              <a:cs typeface="Arial"/>
              <a:sym typeface="Arial"/>
            </a:endParaRPr>
          </a:p>
          <a:p>
            <a:pPr algn="l" indent="-228600" lvl="0" marL="457200" marR="0" rtl="0">
              <a:lnSpc>
                <a:spcPct val="115000"/>
              </a:lnSpc>
              <a:spcBef>
                <a:spcPts val="0"/>
              </a:spcBef>
              <a:spcAft>
                <a:spcPts val="0"/>
              </a:spcAft>
              <a:buClr>
                <a:srgbClr val="434343"/>
              </a:buClr>
              <a:buSzPct val="100000"/>
              <a:buFont typeface="Arial"/>
              <a:buNone/>
            </a:pPr>
            <a:endParaRPr b="0" cap="none" dirty="0" i="0" strike="noStrike" sz="1800" u="none">
              <a:solidFill>
                <a:srgbClr val="434343"/>
              </a:solidFill>
              <a:latin typeface="Arial"/>
              <a:ea typeface="Arial"/>
              <a:cs typeface="Arial"/>
              <a:sym typeface="Arial"/>
            </a:endParaRPr>
          </a:p>
          <a:p>
            <a:pPr algn="l" indent="-228600" lvl="0" marL="457200" marR="0" rtl="0">
              <a:lnSpc>
                <a:spcPct val="115000"/>
              </a:lnSpc>
              <a:spcBef>
                <a:spcPts val="0"/>
              </a:spcBef>
              <a:spcAft>
                <a:spcPts val="0"/>
              </a:spcAft>
              <a:buClr>
                <a:srgbClr val="434343"/>
              </a:buClr>
              <a:buSzPct val="100000"/>
              <a:buFont typeface="Arial"/>
              <a:buNone/>
            </a:pPr>
            <a:endParaRPr b="0" cap="none" dirty="0" i="0" strike="noStrike" sz="1800" u="none">
              <a:solidFill>
                <a:srgbClr val="434343"/>
              </a:solidFill>
              <a:latin typeface="Arial"/>
              <a:ea typeface="Arial"/>
              <a:cs typeface="Arial"/>
              <a:sym typeface="Arial"/>
            </a:endParaRPr>
          </a:p>
        </p:txBody>
      </p:sp>
      <p:sp>
        <p:nvSpPr>
          <p:cNvPr id="492" name="Google Shape;492;p6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49</a:t>
            </a:fld>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ctrTitle"/>
          </p:nvPr>
        </p:nvSpPr>
        <p:spPr>
          <a:xfrm>
            <a:off x="524025" y="1337450"/>
            <a:ext cx="4991100" cy="2052600"/>
          </a:xfrm>
          <a:prstGeom prst="rect">
            <a:avLst/>
          </a:prstGeom>
        </p:spPr>
        <p:txBody>
          <a:bodyPr anchor="b" anchorCtr="0" bIns="91425" lIns="91425" numCol="1" rIns="91425" spcFirstLastPara="1" tIns="91425" wrap="square">
            <a:noAutofit/>
          </a:bodyPr>
          <a:lstStyle/>
          <a:p>
            <a:pPr algn="l" indent="0" lvl="0" marL="0" rtl="0">
              <a:spcBef>
                <a:spcPts val="0"/>
              </a:spcBef>
              <a:spcAft>
                <a:spcPts val="0"/>
              </a:spcAft>
              <a:buNone/>
            </a:pPr>
            <a:r>
              <a:rPr altLang="en" lang="en">
                <a:solidFill>
                  <a:srgbClr val="27278B"/>
                </a:solidFill>
              </a:rPr>
              <a:t>MAS IT: Accelerating Government IT Acquisition</a:t>
            </a:r>
            <a:endParaRPr dirty="0">
              <a:solidFill>
                <a:srgbClr val="27278B"/>
              </a:solidFill>
            </a:endParaRPr>
          </a:p>
        </p:txBody>
      </p:sp>
      <p:sp>
        <p:nvSpPr>
          <p:cNvPr id="144" name="Google Shape;144;p20"/>
          <p:cNvSpPr txBox="1">
            <a:spLocks noGrp="1"/>
          </p:cNvSpPr>
          <p:nvPr>
            <p:ph idx="1" type="subTitle"/>
          </p:nvPr>
        </p:nvSpPr>
        <p:spPr>
          <a:xfrm>
            <a:off x="406575" y="3494575"/>
            <a:ext cx="5383500" cy="7926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solidFill>
                  <a:schemeClr val="dk1"/>
                </a:solidFill>
              </a:rPr>
              <a:t>Brian Gladney &amp; Tyrees Jones</a:t>
            </a:r>
            <a:endParaRPr dirty="0">
              <a:solidFill>
                <a:schemeClr val="dk1"/>
              </a:solidFill>
            </a:endParaRPr>
          </a:p>
        </p:txBody>
      </p:sp>
      <p:sp>
        <p:nvSpPr>
          <p:cNvPr id="2" name="Google Shape;450;p60">
            <a:extLst>
              <a:ext uri="{FF2B5EF4-FFF2-40B4-BE49-F238E27FC236}">
                <a16:creationId xmlns:a16="http://schemas.microsoft.com/office/drawing/2014/main" id="{2A57E5CD-7C6F-D18B-C790-B03C2A9AB90A}"/>
              </a:ext>
            </a:extLst>
          </p:cNvPr>
          <p:cNvSpPr txBox="1">
            <a:spLocks/>
          </p:cNvSpPr>
          <p:nvPr/>
        </p:nvSpPr>
        <p:spPr>
          <a:xfrm>
            <a:off x="8595308" y="4830317"/>
            <a:ext cx="548700" cy="393600"/>
          </a:xfrm>
          <a:prstGeom prst="rect">
            <a:avLst/>
          </a:prstGeom>
        </p:spPr>
        <p:txBody>
          <a:bodyPr anchor="ctr" anchorCtr="0" bIns="91425" lIns="91425" numCol="1" rIns="91425" spcFirstLastPara="1" tIns="91425" wrap="square">
            <a:noAutofit/>
          </a:bodyPr>
          <a:ls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a:lstStyle>
          <a:p>
            <a:pPr algn="r"/>
            <a:fld id="{00000000-1234-1234-1234-123412341234}" type="slidenum">
              <a:rPr altLang="en" lang="en" smtClean="0" sz="1200">
                <a:solidFill>
                  <a:schemeClr val="bg1"/>
                </a:solidFill>
              </a:rPr>
              <a:pPr algn="r"/>
              <a:t>5</a:t>
            </a:fld>
            <a:endParaRPr altLang="en" dirty="0" lang="en" sz="120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3" name="Google Shape;503;p65"/>
          <p:cNvSpPr txBox="1">
            <a:spLocks noGrp="1"/>
          </p:cNvSpPr>
          <p:nvPr>
            <p:ph idx="2147483647" type="title"/>
          </p:nvPr>
        </p:nvSpPr>
        <p:spPr>
          <a:xfrm>
            <a:off x="311700" y="2869425"/>
            <a:ext cx="5905200" cy="841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GWAC Scope	</a:t>
            </a:r>
            <a:endParaRPr dirty="0"/>
          </a:p>
        </p:txBody>
      </p:sp>
      <p:sp>
        <p:nvSpPr>
          <p:cNvPr id="504" name="Google Shape;504;p65"/>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GWAC Scope</a:t>
            </a:r>
            <a:endParaRPr dirty="0"/>
          </a:p>
        </p:txBody>
      </p:sp>
      <p:sp>
        <p:nvSpPr>
          <p:cNvPr id="502" name="Google Shape;502;p6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50</a:t>
            </a:fld>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8"/>
        <p:cNvGrpSpPr/>
        <p:nvPr/>
      </p:nvGrpSpPr>
      <p:grpSpPr>
        <a:xfrm>
          <a:off x="0" y="0"/>
          <a:ext cx="0" cy="0"/>
          <a:chOff x="0" y="0"/>
          <a:chExt cx="0" cy="0"/>
        </a:xfrm>
      </p:grpSpPr>
      <p:sp>
        <p:nvSpPr>
          <p:cNvPr id="509" name="Google Shape;509;p66"/>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SzPts val="2800"/>
              <a:buFont typeface="Arial"/>
              <a:buNone/>
            </a:pPr>
            <a:r>
              <a:rPr altLang="en" lang="en" sz="3000"/>
              <a:t>GWAC Scope</a:t>
            </a:r>
            <a:endParaRPr dirty="0"/>
          </a:p>
        </p:txBody>
      </p:sp>
      <p:sp>
        <p:nvSpPr>
          <p:cNvPr id="510" name="Google Shape;510;p66"/>
          <p:cNvSpPr txBox="1">
            <a:spLocks noGrp="1"/>
          </p:cNvSpPr>
          <p:nvPr>
            <p:ph idx="1" type="body"/>
          </p:nvPr>
        </p:nvSpPr>
        <p:spPr>
          <a:xfrm>
            <a:off x="311700" y="1152475"/>
            <a:ext cx="5615400" cy="3416400"/>
          </a:xfrm>
          <a:prstGeom prst="rect">
            <a:avLst/>
          </a:prstGeom>
        </p:spPr>
        <p:txBody>
          <a:bodyPr anchor="t" anchorCtr="0" bIns="91425" lIns="91425" numCol="1" rIns="91425" spcFirstLastPara="1" tIns="91425" wrap="square">
            <a:noAutofit/>
          </a:bodyPr>
          <a:lstStyle/>
          <a:p>
            <a:pPr algn="l" indent="-279400" lvl="0" marL="342900" rtl="0">
              <a:spcBef>
                <a:spcPts val="90"/>
              </a:spcBef>
              <a:spcAft>
                <a:spcPts val="0"/>
              </a:spcAft>
              <a:buClr>
                <a:srgbClr val="41464A"/>
              </a:buClr>
              <a:buSzPts val="2300"/>
              <a:buFont typeface="Public Sans"/>
              <a:buChar char="•"/>
            </a:pPr>
            <a:r>
              <a:rPr altLang="en" lang="en" sz="1700">
                <a:solidFill>
                  <a:srgbClr val="41464A"/>
                </a:solidFill>
              </a:rPr>
              <a:t>Task orders may be customized to meet the full range of IT services-based solutions</a:t>
            </a:r>
            <a:endParaRPr dirty="0" sz="1700">
              <a:solidFill>
                <a:srgbClr val="41464A"/>
              </a:solidFill>
            </a:endParaRPr>
          </a:p>
          <a:p>
            <a:pPr algn="l" indent="-279400" lvl="0" marL="342900" rtl="0">
              <a:spcBef>
                <a:spcPts val="750"/>
              </a:spcBef>
              <a:spcAft>
                <a:spcPts val="0"/>
              </a:spcAft>
              <a:buClr>
                <a:srgbClr val="41464A"/>
              </a:buClr>
              <a:buSzPts val="2300"/>
              <a:buFont typeface="Public Sans"/>
              <a:buChar char="•"/>
            </a:pPr>
            <a:r>
              <a:rPr altLang="en" lang="en" sz="1700">
                <a:solidFill>
                  <a:srgbClr val="41464A"/>
                </a:solidFill>
              </a:rPr>
              <a:t>Regardless of which GWAC that is used, IT services-based solutions may include ancillary IT and non-IT components if integral and necessary </a:t>
            </a:r>
            <a:endParaRPr dirty="0" sz="1700">
              <a:solidFill>
                <a:srgbClr val="41464A"/>
              </a:solidFill>
            </a:endParaRPr>
          </a:p>
          <a:p>
            <a:pPr algn="l" indent="-279400" lvl="0" marL="342900" rtl="0">
              <a:spcBef>
                <a:spcPts val="750"/>
              </a:spcBef>
              <a:spcAft>
                <a:spcPts val="0"/>
              </a:spcAft>
              <a:buClr>
                <a:srgbClr val="41464A"/>
              </a:buClr>
              <a:buSzPts val="2300"/>
              <a:buFont typeface="Public Sans"/>
              <a:buChar char="•"/>
            </a:pPr>
            <a:r>
              <a:rPr altLang="en" lang="en" sz="1700">
                <a:solidFill>
                  <a:srgbClr val="41464A"/>
                </a:solidFill>
              </a:rPr>
              <a:t>The sole purpose of the requirement may not be for a commodity (e.g., laptop computers) or non-IT related service (e.g., legal consulting).</a:t>
            </a:r>
            <a:endParaRPr dirty="0" sz="1700">
              <a:solidFill>
                <a:srgbClr val="41464A"/>
              </a:solidFill>
            </a:endParaRPr>
          </a:p>
          <a:p>
            <a:pPr algn="l" indent="0" lvl="0" marL="342900" rtl="0">
              <a:spcBef>
                <a:spcPts val="750"/>
              </a:spcBef>
              <a:spcAft>
                <a:spcPts val="0"/>
              </a:spcAft>
              <a:buClr>
                <a:schemeClr val="dk1"/>
              </a:buClr>
              <a:buSzPts val="1800"/>
              <a:buFont typeface="Arial"/>
              <a:buNone/>
            </a:pPr>
            <a:endParaRPr dirty="0" sz="1700">
              <a:solidFill>
                <a:srgbClr val="002665"/>
              </a:solidFill>
              <a:latin typeface="Arial"/>
              <a:ea typeface="Arial"/>
              <a:cs typeface="Arial"/>
              <a:sym typeface="Arial"/>
            </a:endParaRPr>
          </a:p>
          <a:p>
            <a:pPr algn="l" indent="0" lvl="0" marL="0" rtl="0">
              <a:spcBef>
                <a:spcPts val="0"/>
              </a:spcBef>
              <a:spcAft>
                <a:spcPts val="1600"/>
              </a:spcAft>
              <a:buNone/>
            </a:pPr>
            <a:endParaRPr dirty="0"/>
          </a:p>
        </p:txBody>
      </p:sp>
      <p:sp>
        <p:nvSpPr>
          <p:cNvPr id="512" name="Google Shape;512;p66">
            <a:extLst>
              <a:ext uri="{C183D7F6-B498-43B3-948B-1728B52AA6E4}">
                <adec:decorative xmlns:adec="http://schemas.microsoft.com/office/drawing/2017/decorative" val="1"/>
              </a:ext>
            </a:extLst>
          </p:cNvPr>
          <p:cNvSpPr/>
          <p:nvPr/>
        </p:nvSpPr>
        <p:spPr>
          <a:xfrm>
            <a:off x="6228450" y="1454284"/>
            <a:ext cx="2667000" cy="20574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rgbClr val="FFFFFF"/>
              </a:solidFill>
              <a:latin typeface="Arial"/>
              <a:ea typeface="Arial"/>
              <a:cs typeface="Arial"/>
              <a:sym typeface="Arial"/>
            </a:endParaRPr>
          </a:p>
        </p:txBody>
      </p:sp>
      <p:pic>
        <p:nvPicPr>
          <p:cNvPr descr="create an image for a something being within scope of a requirement" id="513" name="Google Shape;513;p66"/>
          <p:cNvPicPr preferRelativeResize="0"/>
          <p:nvPr/>
        </p:nvPicPr>
        <p:blipFill rotWithShape="1">
          <a:blip r:embed="rId3">
            <a:alphaModFix/>
          </a:blip>
          <a:srcRect b="5271" t="10255"/>
          <a:stretch/>
        </p:blipFill>
        <p:spPr>
          <a:xfrm>
            <a:off x="6125400" y="1734876"/>
            <a:ext cx="2520650" cy="1913700"/>
          </a:xfrm>
          <a:prstGeom prst="rect">
            <a:avLst/>
          </a:prstGeom>
          <a:noFill/>
          <a:ln>
            <a:noFill/>
          </a:ln>
        </p:spPr>
      </p:pic>
      <p:sp>
        <p:nvSpPr>
          <p:cNvPr id="511" name="Google Shape;511;p66"/>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51</a:t>
            </a:fld>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7"/>
        <p:cNvGrpSpPr/>
        <p:nvPr/>
      </p:nvGrpSpPr>
      <p:grpSpPr>
        <a:xfrm>
          <a:off x="0" y="0"/>
          <a:ext cx="0" cy="0"/>
          <a:chOff x="0" y="0"/>
          <a:chExt cx="0" cy="0"/>
        </a:xfrm>
      </p:grpSpPr>
      <p:sp>
        <p:nvSpPr>
          <p:cNvPr id="518" name="Google Shape;518;p67"/>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SzPts val="2800"/>
              <a:buFont typeface="Arial"/>
              <a:buNone/>
            </a:pPr>
            <a:r>
              <a:rPr altLang="en" lang="en" sz="3000"/>
              <a:t>GWAC Scope </a:t>
            </a:r>
            <a:r>
              <a:rPr altLang="en" b="0" lang="en" sz="1500"/>
              <a:t>(continued)</a:t>
            </a:r>
            <a:endParaRPr dirty="0"/>
          </a:p>
        </p:txBody>
      </p:sp>
      <p:sp>
        <p:nvSpPr>
          <p:cNvPr id="519" name="Google Shape;519;p67"/>
          <p:cNvSpPr txBox="1">
            <a:spLocks noGrp="1"/>
          </p:cNvSpPr>
          <p:nvPr>
            <p:ph idx="1" type="body"/>
          </p:nvPr>
        </p:nvSpPr>
        <p:spPr>
          <a:xfrm>
            <a:off x="218775" y="1152475"/>
            <a:ext cx="5967900" cy="3416400"/>
          </a:xfrm>
          <a:prstGeom prst="rect">
            <a:avLst/>
          </a:prstGeom>
        </p:spPr>
        <p:txBody>
          <a:bodyPr anchor="t" anchorCtr="0" bIns="91425" lIns="91425" numCol="1" rIns="91425" spcFirstLastPara="1" tIns="91425" wrap="square">
            <a:noAutofit/>
          </a:bodyPr>
          <a:lstStyle/>
          <a:p>
            <a:pPr algn="l" indent="-285750" lvl="0" marL="342900" rtl="0">
              <a:spcBef>
                <a:spcPts val="200"/>
              </a:spcBef>
              <a:spcAft>
                <a:spcPts val="0"/>
              </a:spcAft>
              <a:buClr>
                <a:srgbClr val="41464A"/>
              </a:buClr>
              <a:buSzPts val="2400"/>
              <a:buFont typeface="Public Sans"/>
              <a:buChar char="•"/>
            </a:pPr>
            <a:r>
              <a:rPr altLang="en" lang="en">
                <a:solidFill>
                  <a:srgbClr val="41464A"/>
                </a:solidFill>
              </a:rPr>
              <a:t>Ancillary Support- must be integral and necessary to the IT services-based solution</a:t>
            </a:r>
            <a:endParaRPr dirty="0">
              <a:solidFill>
                <a:srgbClr val="41464A"/>
              </a:solidFill>
            </a:endParaRPr>
          </a:p>
          <a:p>
            <a:pPr algn="l" indent="-285750" lvl="1" marL="685800" rtl="0">
              <a:spcBef>
                <a:spcPts val="400"/>
              </a:spcBef>
              <a:spcAft>
                <a:spcPts val="0"/>
              </a:spcAft>
              <a:buClr>
                <a:srgbClr val="41464A"/>
              </a:buClr>
              <a:buSzPts val="1500"/>
              <a:buFont typeface="Public Sans"/>
              <a:buChar char="o"/>
            </a:pPr>
            <a:r>
              <a:rPr altLang="en" lang="en" sz="1500">
                <a:solidFill>
                  <a:srgbClr val="41464A"/>
                </a:solidFill>
              </a:rPr>
              <a:t>Ancillary Services (i.e. clerical support; training; construction, alteration and repair, etc.) </a:t>
            </a:r>
            <a:endParaRPr dirty="0" sz="1500">
              <a:solidFill>
                <a:srgbClr val="41464A"/>
              </a:solidFill>
            </a:endParaRPr>
          </a:p>
          <a:p>
            <a:pPr algn="l" indent="-285750" lvl="1" marL="685800" rtl="0">
              <a:spcBef>
                <a:spcPts val="400"/>
              </a:spcBef>
              <a:spcAft>
                <a:spcPts val="0"/>
              </a:spcAft>
              <a:buClr>
                <a:srgbClr val="41464A"/>
              </a:buClr>
              <a:buSzPts val="1500"/>
              <a:buFont typeface="Public Sans"/>
              <a:buChar char="o"/>
            </a:pPr>
            <a:r>
              <a:rPr altLang="en" lang="en" sz="1500">
                <a:solidFill>
                  <a:srgbClr val="41464A"/>
                </a:solidFill>
              </a:rPr>
              <a:t>Ancillary Equipment (hardware, software, licenses, racks, mounts, etc.) </a:t>
            </a:r>
            <a:endParaRPr dirty="0" sz="1500">
              <a:solidFill>
                <a:srgbClr val="41464A"/>
              </a:solidFill>
            </a:endParaRPr>
          </a:p>
          <a:p>
            <a:pPr algn="l" indent="-285750" lvl="1" marL="685800" rtl="0">
              <a:spcBef>
                <a:spcPts val="400"/>
              </a:spcBef>
              <a:spcAft>
                <a:spcPts val="0"/>
              </a:spcAft>
              <a:buClr>
                <a:srgbClr val="41464A"/>
              </a:buClr>
              <a:buSzPts val="1500"/>
              <a:buFont typeface="Public Sans"/>
              <a:buChar char="o"/>
            </a:pPr>
            <a:r>
              <a:rPr altLang="en" lang="en" sz="1500">
                <a:solidFill>
                  <a:srgbClr val="41464A"/>
                </a:solidFill>
              </a:rPr>
              <a:t>Telecommunications, Wireless, and Satellite products and services </a:t>
            </a:r>
            <a:endParaRPr dirty="0" sz="1500">
              <a:solidFill>
                <a:srgbClr val="41464A"/>
              </a:solidFill>
            </a:endParaRPr>
          </a:p>
          <a:p>
            <a:pPr algn="l" indent="-285750" lvl="0" marL="342900" rtl="0">
              <a:spcBef>
                <a:spcPts val="400"/>
              </a:spcBef>
              <a:spcAft>
                <a:spcPts val="0"/>
              </a:spcAft>
              <a:buClr>
                <a:srgbClr val="41464A"/>
              </a:buClr>
              <a:buSzPts val="2400"/>
              <a:buFont typeface="Public Sans"/>
              <a:buChar char="•"/>
            </a:pPr>
            <a:r>
              <a:rPr altLang="en" lang="en">
                <a:solidFill>
                  <a:srgbClr val="41464A"/>
                </a:solidFill>
              </a:rPr>
              <a:t>IDIQs/Blanket Purchase Agreements are not allowed</a:t>
            </a:r>
            <a:endParaRPr dirty="0">
              <a:solidFill>
                <a:srgbClr val="41464A"/>
              </a:solidFill>
            </a:endParaRPr>
          </a:p>
          <a:p>
            <a:pPr algn="l" indent="0" lvl="0" marL="0" rtl="0">
              <a:lnSpc>
                <a:spcPct val="100000"/>
              </a:lnSpc>
              <a:spcBef>
                <a:spcPts val="440"/>
              </a:spcBef>
              <a:spcAft>
                <a:spcPts val="0"/>
              </a:spcAft>
              <a:buClr>
                <a:schemeClr val="dk1"/>
              </a:buClr>
              <a:buSzPts val="1800"/>
              <a:buFont typeface="Arial"/>
              <a:buNone/>
            </a:pPr>
            <a:endParaRPr b="1" dirty="0" sz="1275">
              <a:solidFill>
                <a:schemeClr val="dk1"/>
              </a:solidFill>
              <a:latin typeface="Arial"/>
              <a:ea typeface="Arial"/>
              <a:cs typeface="Arial"/>
              <a:sym typeface="Arial"/>
            </a:endParaRPr>
          </a:p>
          <a:p>
            <a:pPr algn="l" indent="0" lvl="0" marL="0" rtl="0">
              <a:lnSpc>
                <a:spcPct val="100000"/>
              </a:lnSpc>
              <a:spcBef>
                <a:spcPts val="240"/>
              </a:spcBef>
              <a:spcAft>
                <a:spcPts val="0"/>
              </a:spcAft>
              <a:buClr>
                <a:schemeClr val="dk1"/>
              </a:buClr>
              <a:buSzPts val="1600"/>
              <a:buFont typeface="Arial"/>
              <a:buNone/>
            </a:pPr>
            <a:endParaRPr dirty="0" sz="1275">
              <a:solidFill>
                <a:schemeClr val="dk1"/>
              </a:solidFill>
              <a:latin typeface="Arial"/>
              <a:ea typeface="Arial"/>
              <a:cs typeface="Arial"/>
              <a:sym typeface="Arial"/>
            </a:endParaRPr>
          </a:p>
          <a:p>
            <a:pPr algn="l" indent="0" lvl="0" marL="0" rtl="0">
              <a:spcBef>
                <a:spcPts val="0"/>
              </a:spcBef>
              <a:spcAft>
                <a:spcPts val="1600"/>
              </a:spcAft>
              <a:buNone/>
            </a:pPr>
            <a:endParaRPr dirty="0"/>
          </a:p>
        </p:txBody>
      </p:sp>
      <p:sp>
        <p:nvSpPr>
          <p:cNvPr id="521" name="Google Shape;521;p67">
            <a:extLst>
              <a:ext uri="{C183D7F6-B498-43B3-948B-1728B52AA6E4}">
                <adec:decorative xmlns:adec="http://schemas.microsoft.com/office/drawing/2017/decorative" val="1"/>
              </a:ext>
            </a:extLst>
          </p:cNvPr>
          <p:cNvSpPr/>
          <p:nvPr/>
        </p:nvSpPr>
        <p:spPr>
          <a:xfrm>
            <a:off x="6274425" y="1353084"/>
            <a:ext cx="2667000" cy="2057400"/>
          </a:xfrm>
          <a:prstGeom prst="rect">
            <a:avLst/>
          </a:prstGeom>
          <a:solidFill>
            <a:srgbClr val="021F4F"/>
          </a:solidFill>
          <a:ln>
            <a:noFill/>
          </a:ln>
          <a:effectLst>
            <a:outerShdw algn="bl" blurRad="57150" dir="5400000" dist="19050" rotWithShape="0">
              <a:srgbClr val="000000">
                <a:alpha val="50000"/>
              </a:srgbClr>
            </a:outerShdw>
          </a:effectLst>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rgbClr val="FFFFFF"/>
              </a:solidFill>
              <a:latin typeface="Arial"/>
              <a:ea typeface="Arial"/>
              <a:cs typeface="Arial"/>
              <a:sym typeface="Arial"/>
            </a:endParaRPr>
          </a:p>
        </p:txBody>
      </p:sp>
      <p:pic>
        <p:nvPicPr>
          <p:cNvPr descr="create an image for a something being within scope of a requirement" id="522" name="Google Shape;522;p67"/>
          <p:cNvPicPr preferRelativeResize="0"/>
          <p:nvPr/>
        </p:nvPicPr>
        <p:blipFill rotWithShape="1">
          <a:blip r:embed="rId3">
            <a:alphaModFix/>
          </a:blip>
          <a:srcRect b="5271" t="10255"/>
          <a:stretch/>
        </p:blipFill>
        <p:spPr>
          <a:xfrm>
            <a:off x="6150450" y="1590038"/>
            <a:ext cx="2586125" cy="1963428"/>
          </a:xfrm>
          <a:prstGeom prst="rect">
            <a:avLst/>
          </a:prstGeom>
          <a:noFill/>
          <a:ln>
            <a:noFill/>
          </a:ln>
        </p:spPr>
      </p:pic>
      <p:sp>
        <p:nvSpPr>
          <p:cNvPr id="520" name="Google Shape;520;p67"/>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52</a:t>
            </a:fld>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Google Shape;527;p68"/>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Trivia Time!</a:t>
            </a:r>
            <a:r>
              <a:rPr altLang="en" dirty="0" lang="en">
                <a:solidFill>
                  <a:schemeClr val="bg1"/>
                </a:solidFill>
              </a:rPr>
              <a:t>!!</a:t>
            </a:r>
            <a:endParaRPr dirty="0">
              <a:solidFill>
                <a:schemeClr val="bg1"/>
              </a:solidFill>
            </a:endParaRPr>
          </a:p>
        </p:txBody>
      </p:sp>
      <p:sp>
        <p:nvSpPr>
          <p:cNvPr id="528" name="Google Shape;528;p6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53</a:t>
            </a:fld>
            <a:endParaRPr dirty="0"/>
          </a:p>
        </p:txBody>
      </p:sp>
      <p:pic>
        <p:nvPicPr>
          <p:cNvPr id="529" name="Google Shape;529;p6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11700" y="1220775"/>
            <a:ext cx="7234325" cy="36095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sp>
        <p:nvSpPr>
          <p:cNvPr id="534" name="Google Shape;534;p69"/>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And the answer is…</a:t>
            </a:r>
            <a:endParaRPr dirty="0"/>
          </a:p>
        </p:txBody>
      </p:sp>
      <p:sp>
        <p:nvSpPr>
          <p:cNvPr id="535" name="Google Shape;535;p69"/>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54</a:t>
            </a:fld>
            <a:endParaRPr dirty="0"/>
          </a:p>
        </p:txBody>
      </p:sp>
      <p:pic>
        <p:nvPicPr>
          <p:cNvPr id="536" name="Google Shape;536;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11700" y="1284575"/>
            <a:ext cx="6949175" cy="34552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0"/>
        <p:cNvGrpSpPr/>
        <p:nvPr/>
      </p:nvGrpSpPr>
      <p:grpSpPr>
        <a:xfrm>
          <a:off x="0" y="0"/>
          <a:ext cx="0" cy="0"/>
          <a:chOff x="0" y="0"/>
          <a:chExt cx="0" cy="0"/>
        </a:xfrm>
      </p:grpSpPr>
      <p:sp>
        <p:nvSpPr>
          <p:cNvPr id="543" name="Google Shape;543;p70"/>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Trivia Time!</a:t>
            </a:r>
            <a:r>
              <a:rPr altLang="en" dirty="0" lang="en">
                <a:solidFill>
                  <a:schemeClr val="bg1"/>
                </a:solidFill>
              </a:rPr>
              <a:t>!!!</a:t>
            </a:r>
            <a:endParaRPr dirty="0">
              <a:solidFill>
                <a:schemeClr val="bg1"/>
              </a:solidFill>
            </a:endParaRPr>
          </a:p>
        </p:txBody>
      </p:sp>
      <p:sp>
        <p:nvSpPr>
          <p:cNvPr id="542" name="Google Shape;542;p70">
            <a:extLst>
              <a:ext uri="{C183D7F6-B498-43B3-948B-1728B52AA6E4}">
                <adec:decorative xmlns:adec="http://schemas.microsoft.com/office/drawing/2017/decorative" val="1"/>
              </a:ext>
            </a:extLst>
          </p:cNvPr>
          <p:cNvSpPr/>
          <p:nvPr/>
        </p:nvSpPr>
        <p:spPr>
          <a:xfrm>
            <a:off x="443875" y="1331225"/>
            <a:ext cx="2866584" cy="3318932"/>
          </a:xfrm>
          <a:custGeom>
            <a:avLst/>
            <a:gdLst/>
            <a:ahLst/>
            <a:cxnLst/>
            <a:rect b="b" l="l" r="r" t="t"/>
            <a:pathLst>
              <a:path extrusionOk="0" h="1593725" w="1365040">
                <a:moveTo>
                  <a:pt x="0" y="0"/>
                </a:moveTo>
                <a:lnTo>
                  <a:pt x="1365040" y="0"/>
                </a:lnTo>
                <a:lnTo>
                  <a:pt x="1365040" y="1593725"/>
                </a:lnTo>
                <a:lnTo>
                  <a:pt x="0" y="1593725"/>
                </a:lnTo>
                <a:close/>
              </a:path>
            </a:pathLst>
          </a:custGeom>
          <a:blipFill rotWithShape="1">
            <a:blip r:embed="rId3">
              <a:alphaModFix/>
            </a:blip>
            <a:stretch>
              <a:fillRect l="-37557" r="-37567"/>
            </a:stretch>
          </a:blipFill>
          <a:ln>
            <a:noFill/>
          </a:ln>
        </p:spPr>
        <p:txBody>
          <a:bodyPr numCol="1"/>
          <a:lstStyle/>
          <a:p>
            <a:endParaRPr dirty="0" lang="en-US"/>
          </a:p>
        </p:txBody>
      </p:sp>
      <p:sp>
        <p:nvSpPr>
          <p:cNvPr id="544" name="Google Shape;544;p70"/>
          <p:cNvSpPr txBox="1">
            <a:spLocks noGrp="1"/>
          </p:cNvSpPr>
          <p:nvPr>
            <p:ph idx="2" type="body"/>
          </p:nvPr>
        </p:nvSpPr>
        <p:spPr>
          <a:xfrm>
            <a:off x="3417750" y="1331225"/>
            <a:ext cx="4598700" cy="2821800"/>
          </a:xfrm>
          <a:prstGeom prst="rect">
            <a:avLst/>
          </a:prstGeom>
        </p:spPr>
        <p:txBody>
          <a:bodyPr anchor="t" anchorCtr="0" bIns="91425" lIns="91425" numCol="1" rIns="91425" spcFirstLastPara="1" tIns="91425" wrap="square">
            <a:spAutoFit/>
          </a:bodyPr>
          <a:lstStyle/>
          <a:p>
            <a:pPr algn="l" indent="0" lvl="0" marL="0" rtl="0">
              <a:spcBef>
                <a:spcPts val="0"/>
              </a:spcBef>
              <a:spcAft>
                <a:spcPts val="0"/>
              </a:spcAft>
              <a:buNone/>
            </a:pPr>
            <a:r>
              <a:rPr altLang="en" dirty="0" lang="en" sz="2000">
                <a:solidFill>
                  <a:srgbClr val="41464A"/>
                </a:solidFill>
              </a:rPr>
              <a:t>True or False:</a:t>
            </a:r>
            <a:endParaRPr dirty="0" sz="2000">
              <a:solidFill>
                <a:srgbClr val="41464A"/>
              </a:solidFill>
            </a:endParaRPr>
          </a:p>
          <a:p>
            <a:pPr algn="l" indent="0" lvl="0" marL="0" rtl="0">
              <a:spcBef>
                <a:spcPts val="1600"/>
              </a:spcBef>
              <a:spcAft>
                <a:spcPts val="1600"/>
              </a:spcAft>
              <a:buNone/>
            </a:pPr>
            <a:r>
              <a:rPr altLang="en" dirty="0" lang="en" sz="2000">
                <a:solidFill>
                  <a:srgbClr val="41464A"/>
                </a:solidFill>
              </a:rPr>
              <a:t>An agency has a requirement to purchase 500 servers with $20,000 of the requirement going towards integration services.  This is not allowed because it is predominantly IT services.</a:t>
            </a:r>
            <a:endParaRPr dirty="0" sz="2000">
              <a:solidFill>
                <a:srgbClr val="41464A"/>
              </a:solidFill>
            </a:endParaRPr>
          </a:p>
        </p:txBody>
      </p:sp>
      <p:sp>
        <p:nvSpPr>
          <p:cNvPr id="541" name="Google Shape;541;p70"/>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55</a:t>
            </a:fld>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8"/>
        <p:cNvGrpSpPr/>
        <p:nvPr/>
      </p:nvGrpSpPr>
      <p:grpSpPr>
        <a:xfrm>
          <a:off x="0" y="0"/>
          <a:ext cx="0" cy="0"/>
          <a:chOff x="0" y="0"/>
          <a:chExt cx="0" cy="0"/>
        </a:xfrm>
      </p:grpSpPr>
      <p:sp>
        <p:nvSpPr>
          <p:cNvPr id="552" name="Google Shape;552;p71"/>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And the answer is…</a:t>
            </a:r>
            <a:r>
              <a:rPr altLang="en" dirty="0" lang="en">
                <a:solidFill>
                  <a:schemeClr val="bg1"/>
                </a:solidFill>
              </a:rPr>
              <a:t>…</a:t>
            </a:r>
            <a:endParaRPr dirty="0">
              <a:solidFill>
                <a:schemeClr val="bg1"/>
              </a:solidFill>
            </a:endParaRPr>
          </a:p>
        </p:txBody>
      </p:sp>
      <p:sp>
        <p:nvSpPr>
          <p:cNvPr id="550" name="Google Shape;550;p71">
            <a:extLst>
              <a:ext uri="{C183D7F6-B498-43B3-948B-1728B52AA6E4}">
                <adec:decorative xmlns:adec="http://schemas.microsoft.com/office/drawing/2017/decorative" val="1"/>
              </a:ext>
            </a:extLst>
          </p:cNvPr>
          <p:cNvSpPr/>
          <p:nvPr/>
        </p:nvSpPr>
        <p:spPr>
          <a:xfrm>
            <a:off x="380500" y="1331225"/>
            <a:ext cx="2866584" cy="3318932"/>
          </a:xfrm>
          <a:custGeom>
            <a:avLst/>
            <a:gdLst/>
            <a:ahLst/>
            <a:cxnLst/>
            <a:rect b="b" l="l" r="r" t="t"/>
            <a:pathLst>
              <a:path extrusionOk="0" h="1593725" w="1365040">
                <a:moveTo>
                  <a:pt x="0" y="0"/>
                </a:moveTo>
                <a:lnTo>
                  <a:pt x="1365040" y="0"/>
                </a:lnTo>
                <a:lnTo>
                  <a:pt x="1365040" y="1593725"/>
                </a:lnTo>
                <a:lnTo>
                  <a:pt x="0" y="1593725"/>
                </a:lnTo>
                <a:close/>
              </a:path>
            </a:pathLst>
          </a:custGeom>
          <a:blipFill rotWithShape="1">
            <a:blip r:embed="rId3">
              <a:alphaModFix/>
            </a:blip>
            <a:stretch>
              <a:fillRect l="-37557" r="-37567"/>
            </a:stretch>
          </a:blipFill>
          <a:ln>
            <a:noFill/>
          </a:ln>
        </p:spPr>
        <p:txBody>
          <a:bodyPr numCol="1"/>
          <a:lstStyle/>
          <a:p>
            <a:endParaRPr dirty="0" lang="en-US"/>
          </a:p>
        </p:txBody>
      </p:sp>
      <p:sp>
        <p:nvSpPr>
          <p:cNvPr id="551" name="Google Shape;551;p71"/>
          <p:cNvSpPr txBox="1">
            <a:spLocks noGrp="1"/>
          </p:cNvSpPr>
          <p:nvPr>
            <p:ph idx="2147483647" type="body"/>
          </p:nvPr>
        </p:nvSpPr>
        <p:spPr>
          <a:xfrm>
            <a:off x="3435850" y="1331225"/>
            <a:ext cx="4598700" cy="1405800"/>
          </a:xfrm>
          <a:prstGeom prst="rect">
            <a:avLst/>
          </a:prstGeom>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41464A"/>
                </a:solidFill>
              </a:rPr>
              <a:t>True</a:t>
            </a:r>
            <a:endParaRPr dirty="0" sz="2000">
              <a:solidFill>
                <a:srgbClr val="41464A"/>
              </a:solidFill>
            </a:endParaRPr>
          </a:p>
          <a:p>
            <a:pPr algn="l" indent="0" lvl="0" marL="0" rtl="0">
              <a:spcBef>
                <a:spcPts val="1600"/>
              </a:spcBef>
              <a:spcAft>
                <a:spcPts val="1600"/>
              </a:spcAft>
              <a:buNone/>
            </a:pPr>
            <a:r>
              <a:rPr altLang="en" lang="en" sz="2000">
                <a:solidFill>
                  <a:srgbClr val="41464A"/>
                </a:solidFill>
              </a:rPr>
              <a:t>The requirement is predominantly for IT products. </a:t>
            </a:r>
            <a:endParaRPr dirty="0" sz="2000">
              <a:solidFill>
                <a:srgbClr val="41464A"/>
              </a:solidFill>
            </a:endParaRPr>
          </a:p>
        </p:txBody>
      </p:sp>
      <p:sp>
        <p:nvSpPr>
          <p:cNvPr id="549" name="Google Shape;549;p71"/>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56</a:t>
            </a:fld>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6"/>
        <p:cNvGrpSpPr/>
        <p:nvPr/>
      </p:nvGrpSpPr>
      <p:grpSpPr>
        <a:xfrm>
          <a:off x="0" y="0"/>
          <a:ext cx="0" cy="0"/>
          <a:chOff x="0" y="0"/>
          <a:chExt cx="0" cy="0"/>
        </a:xfrm>
      </p:grpSpPr>
      <p:sp>
        <p:nvSpPr>
          <p:cNvPr id="558" name="Google Shape;558;p72"/>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Trivia Time!</a:t>
            </a:r>
            <a:r>
              <a:rPr altLang="en" dirty="0" lang="en">
                <a:solidFill>
                  <a:schemeClr val="bg1"/>
                </a:solidFill>
              </a:rPr>
              <a:t>!!!!!</a:t>
            </a:r>
            <a:endParaRPr dirty="0">
              <a:solidFill>
                <a:schemeClr val="bg1"/>
              </a:solidFill>
            </a:endParaRPr>
          </a:p>
        </p:txBody>
      </p:sp>
      <p:sp>
        <p:nvSpPr>
          <p:cNvPr id="557" name="Google Shape;557;p72">
            <a:extLst>
              <a:ext uri="{C183D7F6-B498-43B3-948B-1728B52AA6E4}">
                <adec:decorative xmlns:adec="http://schemas.microsoft.com/office/drawing/2017/decorative" val="1"/>
              </a:ext>
            </a:extLst>
          </p:cNvPr>
          <p:cNvSpPr/>
          <p:nvPr/>
        </p:nvSpPr>
        <p:spPr>
          <a:xfrm>
            <a:off x="6346475" y="1152475"/>
            <a:ext cx="2190900" cy="23793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rgbClr val="FFFFFF"/>
              </a:solidFill>
              <a:latin typeface="Arial"/>
              <a:ea typeface="Arial"/>
              <a:cs typeface="Arial"/>
              <a:sym typeface="Arial"/>
            </a:endParaRPr>
          </a:p>
        </p:txBody>
      </p:sp>
      <p:sp>
        <p:nvSpPr>
          <p:cNvPr id="559" name="Google Shape;559;p72"/>
          <p:cNvSpPr txBox="1">
            <a:spLocks noGrp="1"/>
          </p:cNvSpPr>
          <p:nvPr>
            <p:ph idx="1" type="body"/>
          </p:nvPr>
        </p:nvSpPr>
        <p:spPr>
          <a:xfrm>
            <a:off x="311700" y="1152475"/>
            <a:ext cx="54372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solidFill>
                  <a:srgbClr val="41464A"/>
                </a:solidFill>
              </a:rPr>
              <a:t>True or False</a:t>
            </a:r>
            <a:endParaRPr dirty="0">
              <a:solidFill>
                <a:srgbClr val="41464A"/>
              </a:solidFill>
            </a:endParaRPr>
          </a:p>
          <a:p>
            <a:pPr algn="l" indent="0" lvl="0" marL="0" rtl="0">
              <a:spcBef>
                <a:spcPts val="1600"/>
              </a:spcBef>
              <a:spcAft>
                <a:spcPts val="1600"/>
              </a:spcAft>
              <a:buNone/>
            </a:pPr>
            <a:r>
              <a:rPr altLang="en" lang="en">
                <a:solidFill>
                  <a:srgbClr val="41464A"/>
                </a:solidFill>
              </a:rPr>
              <a:t>You have a requirement to expand your data center.  This requirement will require updating the office space (tearing down walls, pulling electrical wire, replacing carpet, etc.) The construction portion would have to be competed as a separate contract.</a:t>
            </a:r>
            <a:endParaRPr dirty="0">
              <a:solidFill>
                <a:srgbClr val="41464A"/>
              </a:solidFill>
            </a:endParaRPr>
          </a:p>
        </p:txBody>
      </p:sp>
      <p:pic>
        <p:nvPicPr>
          <p:cNvPr descr="Two businessmen using computer in server room (Provided by Getty Images)" id="561" name="Google Shape;561;p72"/>
          <p:cNvPicPr preferRelativeResize="0"/>
          <p:nvPr/>
        </p:nvPicPr>
        <p:blipFill>
          <a:blip r:embed="rId3">
            <a:alphaModFix/>
          </a:blip>
          <a:stretch>
            <a:fillRect/>
          </a:stretch>
        </p:blipFill>
        <p:spPr>
          <a:xfrm>
            <a:off x="6136075" y="1350650"/>
            <a:ext cx="2120675" cy="2379377"/>
          </a:xfrm>
          <a:prstGeom prst="rect">
            <a:avLst/>
          </a:prstGeom>
          <a:noFill/>
          <a:ln>
            <a:noFill/>
          </a:ln>
        </p:spPr>
      </p:pic>
      <p:sp>
        <p:nvSpPr>
          <p:cNvPr id="560" name="Google Shape;560;p72"/>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57</a:t>
            </a:fld>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5"/>
        <p:cNvGrpSpPr/>
        <p:nvPr/>
      </p:nvGrpSpPr>
      <p:grpSpPr>
        <a:xfrm>
          <a:off x="0" y="0"/>
          <a:ext cx="0" cy="0"/>
          <a:chOff x="0" y="0"/>
          <a:chExt cx="0" cy="0"/>
        </a:xfrm>
      </p:grpSpPr>
      <p:sp>
        <p:nvSpPr>
          <p:cNvPr id="566" name="Google Shape;566;p73">
            <a:extLst>
              <a:ext uri="{C183D7F6-B498-43B3-948B-1728B52AA6E4}">
                <adec:decorative xmlns:adec="http://schemas.microsoft.com/office/drawing/2017/decorative" val="1"/>
              </a:ext>
            </a:extLst>
          </p:cNvPr>
          <p:cNvSpPr/>
          <p:nvPr/>
        </p:nvSpPr>
        <p:spPr>
          <a:xfrm>
            <a:off x="6346475" y="1152475"/>
            <a:ext cx="2190900" cy="23793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rgbClr val="FFFFFF"/>
              </a:solidFill>
              <a:latin typeface="Arial"/>
              <a:ea typeface="Arial"/>
              <a:cs typeface="Arial"/>
              <a:sym typeface="Arial"/>
            </a:endParaRPr>
          </a:p>
        </p:txBody>
      </p:sp>
      <p:sp>
        <p:nvSpPr>
          <p:cNvPr id="567" name="Google Shape;567;p73"/>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And the answer is…</a:t>
            </a:r>
            <a:r>
              <a:rPr altLang="en" dirty="0" lang="en">
                <a:solidFill>
                  <a:schemeClr val="bg1"/>
                </a:solidFill>
              </a:rPr>
              <a:t>….</a:t>
            </a:r>
            <a:endParaRPr dirty="0">
              <a:solidFill>
                <a:schemeClr val="bg1"/>
              </a:solidFill>
            </a:endParaRPr>
          </a:p>
        </p:txBody>
      </p:sp>
      <p:sp>
        <p:nvSpPr>
          <p:cNvPr id="568" name="Google Shape;568;p73"/>
          <p:cNvSpPr txBox="1">
            <a:spLocks noGrp="1"/>
          </p:cNvSpPr>
          <p:nvPr>
            <p:ph idx="1" type="body"/>
          </p:nvPr>
        </p:nvSpPr>
        <p:spPr>
          <a:xfrm>
            <a:off x="311700" y="1152475"/>
            <a:ext cx="54372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solidFill>
                  <a:srgbClr val="695D46"/>
                </a:solidFill>
              </a:rPr>
              <a:t>False</a:t>
            </a:r>
            <a:endParaRPr dirty="0">
              <a:solidFill>
                <a:srgbClr val="695D46"/>
              </a:solidFill>
            </a:endParaRPr>
          </a:p>
          <a:p>
            <a:pPr algn="l" indent="0" lvl="0" marL="0" rtl="0">
              <a:spcBef>
                <a:spcPts val="1600"/>
              </a:spcBef>
              <a:spcAft>
                <a:spcPts val="0"/>
              </a:spcAft>
              <a:buNone/>
            </a:pPr>
            <a:r>
              <a:rPr altLang="en" dirty="0" lang="en">
                <a:solidFill>
                  <a:srgbClr val="695D46"/>
                </a:solidFill>
              </a:rPr>
              <a:t>The office space updates are considered an integral and necessary ancillary service for the IT Service based solution and are therefore within scope.</a:t>
            </a:r>
            <a:endParaRPr dirty="0">
              <a:solidFill>
                <a:srgbClr val="695D46"/>
              </a:solidFill>
            </a:endParaRPr>
          </a:p>
          <a:p>
            <a:pPr algn="l" indent="0" lvl="0" marL="0" rtl="0">
              <a:spcBef>
                <a:spcPts val="1600"/>
              </a:spcBef>
              <a:spcAft>
                <a:spcPts val="0"/>
              </a:spcAft>
              <a:buNone/>
            </a:pPr>
            <a:endParaRPr dirty="0">
              <a:solidFill>
                <a:srgbClr val="695D46"/>
              </a:solidFill>
            </a:endParaRPr>
          </a:p>
          <a:p>
            <a:pPr algn="l" indent="0" lvl="0" marL="0" rtl="0">
              <a:spcBef>
                <a:spcPts val="1600"/>
              </a:spcBef>
              <a:spcAft>
                <a:spcPts val="1600"/>
              </a:spcAft>
              <a:buNone/>
            </a:pPr>
            <a:endParaRPr dirty="0">
              <a:solidFill>
                <a:srgbClr val="695D46"/>
              </a:solidFill>
            </a:endParaRPr>
          </a:p>
        </p:txBody>
      </p:sp>
      <p:pic>
        <p:nvPicPr>
          <p:cNvPr descr="Two businessmen using computer in server room (Provided by Getty Images)" id="570" name="Google Shape;570;p73"/>
          <p:cNvPicPr preferRelativeResize="0"/>
          <p:nvPr/>
        </p:nvPicPr>
        <p:blipFill>
          <a:blip r:embed="rId3">
            <a:alphaModFix/>
          </a:blip>
          <a:stretch>
            <a:fillRect/>
          </a:stretch>
        </p:blipFill>
        <p:spPr>
          <a:xfrm>
            <a:off x="6136075" y="1350650"/>
            <a:ext cx="2120675" cy="2379377"/>
          </a:xfrm>
          <a:prstGeom prst="rect">
            <a:avLst/>
          </a:prstGeom>
          <a:noFill/>
          <a:ln>
            <a:noFill/>
          </a:ln>
        </p:spPr>
      </p:pic>
      <p:sp>
        <p:nvSpPr>
          <p:cNvPr id="569" name="Google Shape;569;p73"/>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58</a:t>
            </a:fld>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4"/>
        <p:cNvGrpSpPr/>
        <p:nvPr/>
      </p:nvGrpSpPr>
      <p:grpSpPr>
        <a:xfrm>
          <a:off x="0" y="0"/>
          <a:ext cx="0" cy="0"/>
          <a:chOff x="0" y="0"/>
          <a:chExt cx="0" cy="0"/>
        </a:xfrm>
      </p:grpSpPr>
      <p:sp>
        <p:nvSpPr>
          <p:cNvPr id="575" name="Google Shape;575;p74"/>
          <p:cNvSpPr txBox="1">
            <a:spLocks noGrp="1"/>
          </p:cNvSpPr>
          <p:nvPr>
            <p:ph type="title"/>
          </p:nvPr>
        </p:nvSpPr>
        <p:spPr>
          <a:xfrm>
            <a:off x="311700" y="41837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SzPts val="2800"/>
              <a:buFont typeface="Arial"/>
              <a:buNone/>
            </a:pPr>
            <a:r>
              <a:rPr altLang="en" lang="en" sz="3000"/>
              <a:t>Pre-Award Scope Review</a:t>
            </a:r>
            <a:endParaRPr dirty="0"/>
          </a:p>
        </p:txBody>
      </p:sp>
      <p:sp>
        <p:nvSpPr>
          <p:cNvPr id="576" name="Google Shape;576;p74"/>
          <p:cNvSpPr txBox="1">
            <a:spLocks noGrp="1"/>
          </p:cNvSpPr>
          <p:nvPr>
            <p:ph idx="1" type="body"/>
          </p:nvPr>
        </p:nvSpPr>
        <p:spPr>
          <a:xfrm>
            <a:off x="311700" y="1152475"/>
            <a:ext cx="5783100" cy="3416400"/>
          </a:xfrm>
          <a:prstGeom prst="rect">
            <a:avLst/>
          </a:prstGeom>
        </p:spPr>
        <p:txBody>
          <a:bodyPr anchor="t" anchorCtr="0" bIns="91425" lIns="91425" numCol="1" rIns="91425" spcFirstLastPara="1" tIns="91425" wrap="square">
            <a:noAutofit/>
          </a:bodyPr>
          <a:lstStyle/>
          <a:p>
            <a:pPr algn="l" indent="-279400" lvl="0" marL="342900" rtl="0">
              <a:spcBef>
                <a:spcPts val="90"/>
              </a:spcBef>
              <a:spcAft>
                <a:spcPts val="0"/>
              </a:spcAft>
              <a:buClr>
                <a:srgbClr val="41464A"/>
              </a:buClr>
              <a:buSzPts val="2300"/>
              <a:buFont typeface="Public Sans"/>
              <a:buChar char="•"/>
            </a:pPr>
            <a:r>
              <a:rPr altLang="en" lang="en" sz="1700">
                <a:solidFill>
                  <a:srgbClr val="41464A"/>
                </a:solidFill>
              </a:rPr>
              <a:t>GSA offers a free &amp; optional scope review to determine if your requirement is a good fit for the selected GWAC</a:t>
            </a:r>
            <a:endParaRPr dirty="0" sz="1700">
              <a:solidFill>
                <a:srgbClr val="41464A"/>
              </a:solidFill>
            </a:endParaRPr>
          </a:p>
          <a:p>
            <a:pPr algn="l" indent="-279400" lvl="0" marL="342900" rtl="0">
              <a:spcBef>
                <a:spcPts val="750"/>
              </a:spcBef>
              <a:spcAft>
                <a:spcPts val="0"/>
              </a:spcAft>
              <a:buClr>
                <a:srgbClr val="41464A"/>
              </a:buClr>
              <a:buSzPts val="2300"/>
              <a:buFont typeface="Public Sans"/>
              <a:buChar char="•"/>
            </a:pPr>
            <a:r>
              <a:rPr altLang="en" lang="en" sz="1700">
                <a:solidFill>
                  <a:srgbClr val="41464A"/>
                </a:solidFill>
              </a:rPr>
              <a:t>The review team is:</a:t>
            </a:r>
            <a:endParaRPr dirty="0" sz="1700">
              <a:solidFill>
                <a:srgbClr val="41464A"/>
              </a:solidFill>
            </a:endParaRPr>
          </a:p>
          <a:p>
            <a:pPr algn="l" indent="-285750" lvl="1" marL="685800" rtl="0">
              <a:spcBef>
                <a:spcPts val="750"/>
              </a:spcBef>
              <a:spcAft>
                <a:spcPts val="0"/>
              </a:spcAft>
              <a:buClr>
                <a:srgbClr val="41464A"/>
              </a:buClr>
              <a:buSzPts val="1500"/>
              <a:buFont typeface="Public Sans"/>
              <a:buChar char="o"/>
            </a:pPr>
            <a:r>
              <a:rPr altLang="en" lang="en" sz="1500">
                <a:solidFill>
                  <a:srgbClr val="41464A"/>
                </a:solidFill>
              </a:rPr>
              <a:t>Comprised of technical &amp; contracting professionals</a:t>
            </a:r>
            <a:endParaRPr dirty="0" sz="1500">
              <a:solidFill>
                <a:srgbClr val="41464A"/>
              </a:solidFill>
            </a:endParaRPr>
          </a:p>
          <a:p>
            <a:pPr algn="l" indent="-285750" lvl="1" marL="685800" rtl="0">
              <a:spcBef>
                <a:spcPts val="90"/>
              </a:spcBef>
              <a:spcAft>
                <a:spcPts val="0"/>
              </a:spcAft>
              <a:buClr>
                <a:srgbClr val="41464A"/>
              </a:buClr>
              <a:buSzPts val="1500"/>
              <a:buFont typeface="Public Sans"/>
              <a:buChar char="o"/>
            </a:pPr>
            <a:r>
              <a:rPr altLang="en" lang="en" sz="1500">
                <a:solidFill>
                  <a:srgbClr val="41464A"/>
                </a:solidFill>
              </a:rPr>
              <a:t>Provides a written response (5 business days or less)</a:t>
            </a:r>
            <a:endParaRPr dirty="0" sz="1500">
              <a:solidFill>
                <a:srgbClr val="41464A"/>
              </a:solidFill>
            </a:endParaRPr>
          </a:p>
          <a:p>
            <a:pPr algn="l" indent="-279400" lvl="0" marL="342900" rtl="0">
              <a:spcBef>
                <a:spcPts val="750"/>
              </a:spcBef>
              <a:spcAft>
                <a:spcPts val="0"/>
              </a:spcAft>
              <a:buClr>
                <a:srgbClr val="41464A"/>
              </a:buClr>
              <a:buSzPts val="2300"/>
              <a:buFont typeface="Public Sans"/>
              <a:buChar char="•"/>
            </a:pPr>
            <a:r>
              <a:rPr altLang="en" lang="en" sz="1700">
                <a:solidFill>
                  <a:srgbClr val="41464A"/>
                </a:solidFill>
              </a:rPr>
              <a:t>The written response is beneficial for your acquisition files</a:t>
            </a:r>
            <a:endParaRPr dirty="0" sz="1700">
              <a:solidFill>
                <a:srgbClr val="41464A"/>
              </a:solidFill>
            </a:endParaRPr>
          </a:p>
          <a:p>
            <a:pPr algn="l" indent="0" lvl="0" marL="0" rtl="0">
              <a:spcBef>
                <a:spcPts val="0"/>
              </a:spcBef>
              <a:spcAft>
                <a:spcPts val="1600"/>
              </a:spcAft>
              <a:buNone/>
            </a:pPr>
            <a:endParaRPr dirty="0"/>
          </a:p>
        </p:txBody>
      </p:sp>
      <p:sp>
        <p:nvSpPr>
          <p:cNvPr id="578" name="Google Shape;578;p74">
            <a:extLst>
              <a:ext uri="{C183D7F6-B498-43B3-948B-1728B52AA6E4}">
                <adec:decorative xmlns:adec="http://schemas.microsoft.com/office/drawing/2017/decorative" val="1"/>
              </a:ext>
            </a:extLst>
          </p:cNvPr>
          <p:cNvSpPr/>
          <p:nvPr/>
        </p:nvSpPr>
        <p:spPr>
          <a:xfrm>
            <a:off x="6292091" y="1449125"/>
            <a:ext cx="2353800" cy="19257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rgbClr val="FFFFFF"/>
              </a:solidFill>
              <a:latin typeface="Arial"/>
              <a:ea typeface="Arial"/>
              <a:cs typeface="Arial"/>
              <a:sym typeface="Arial"/>
            </a:endParaRPr>
          </a:p>
        </p:txBody>
      </p:sp>
      <p:pic>
        <p:nvPicPr>
          <p:cNvPr descr="A person looking at paper through a magnifying glass." id="579" name="Google Shape;579;p74">
            <a:hlinkClick r:id="rId3"/>
          </p:cNvPr>
          <p:cNvPicPr preferRelativeResize="0"/>
          <p:nvPr/>
        </p:nvPicPr>
        <p:blipFill rotWithShape="1">
          <a:blip r:embed="rId4">
            <a:alphaModFix/>
          </a:blip>
          <a:srcRect l="5284" r="5293"/>
          <a:stretch/>
        </p:blipFill>
        <p:spPr>
          <a:xfrm>
            <a:off x="5900475" y="1743156"/>
            <a:ext cx="2345381" cy="1854195"/>
          </a:xfrm>
          <a:prstGeom prst="rect">
            <a:avLst/>
          </a:prstGeom>
          <a:noFill/>
          <a:ln>
            <a:noFill/>
          </a:ln>
        </p:spPr>
      </p:pic>
      <p:sp>
        <p:nvSpPr>
          <p:cNvPr id="577" name="Google Shape;577;p7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59</a:t>
            </a:fld>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5" name="Google Shape;155;p21"/>
          <p:cNvSpPr txBox="1">
            <a:spLocks noGrp="1"/>
          </p:cNvSpPr>
          <p:nvPr>
            <p:ph idx="2147483647" type="title"/>
          </p:nvPr>
        </p:nvSpPr>
        <p:spPr>
          <a:xfrm>
            <a:off x="418800" y="1241100"/>
            <a:ext cx="3191400" cy="554100"/>
          </a:xfrm>
          <a:prstGeom prst="rect">
            <a:avLst/>
          </a:prstGeom>
          <a:noFill/>
          <a:ln>
            <a:noFill/>
            <a:prstDash/>
          </a:ln>
          <a:effectLst/>
        </p:spPr>
        <p:txBody>
          <a:bodyPr anchor="t" anchorCtr="0" bIns="91425" compatLnSpc="1" forceAA="0" fromWordArt="0" horzOverflow="overflow" lIns="91425" numCol="1" rIns="91425" rot="0" rtlCol="0" spcCol="0" spcFirstLastPara="1" tIns="91425" vert="horz" vertOverflow="overflow" wrap="square">
            <a:prstTxWarp prst="textNoShape">
              <a:avLst/>
            </a:prstTxWarp>
            <a:spAutoFit/>
          </a:bodyPr>
          <a:lstStyle/>
          <a:p>
            <a:pPr algn="ctr" defTabSz="914400" eaLnBrk="1" hangingPunct="1" indent="0" latinLnBrk="0" lvl="0" marL="0" marR="0" rtl="0">
              <a:lnSpc>
                <a:spcPct val="115000"/>
              </a:lnSpc>
              <a:spcBef>
                <a:spcPts val="0"/>
              </a:spcBef>
              <a:spcAft>
                <a:spcPts val="0"/>
              </a:spcAft>
              <a:buClr>
                <a:srgbClr val="000000"/>
              </a:buClr>
              <a:buSzPts val="2800"/>
              <a:buFont typeface="Arial"/>
              <a:buNone/>
              <a:tabLst/>
              <a:defRPr/>
            </a:pPr>
            <a:r>
              <a:rPr b="1" baseline="0" cap="none" dirty="0" i="0" kern="0" kumimoji="0" lang="en-US" noProof="0" normalizeH="0" spc="0" strike="noStrike" sz="2400" u="none">
                <a:ln>
                  <a:noFill/>
                </a:ln>
                <a:solidFill>
                  <a:srgbClr val="27278B"/>
                </a:solidFill>
                <a:effectLst/>
                <a:uLnTx/>
                <a:uFillTx/>
                <a:latin typeface="Arial"/>
                <a:ea typeface="Arial"/>
                <a:cs typeface="Arial"/>
                <a:sym typeface="Arial"/>
              </a:rPr>
              <a:t>Session Presenters:</a:t>
            </a:r>
          </a:p>
        </p:txBody>
      </p:sp>
      <p:pic>
        <p:nvPicPr>
          <p:cNvPr descr="Picture of Brian Gladney Division Director" id="157" name="Google Shape;157;p21"/>
          <p:cNvPicPr preferRelativeResize="0"/>
          <p:nvPr/>
        </p:nvPicPr>
        <p:blipFill rotWithShape="1">
          <a:blip r:embed="rId3">
            <a:alphaModFix/>
          </a:blip>
          <a:srcRect b="15454"/>
          <a:stretch/>
        </p:blipFill>
        <p:spPr>
          <a:xfrm>
            <a:off x="3824100" y="1079675"/>
            <a:ext cx="1978500" cy="1997400"/>
          </a:xfrm>
          <a:prstGeom prst="ellipse">
            <a:avLst/>
          </a:prstGeom>
          <a:noFill/>
          <a:ln>
            <a:noFill/>
          </a:ln>
        </p:spPr>
      </p:pic>
      <p:sp>
        <p:nvSpPr>
          <p:cNvPr id="154" name="Google Shape;154;p21"/>
          <p:cNvSpPr txBox="1"/>
          <p:nvPr/>
        </p:nvSpPr>
        <p:spPr>
          <a:xfrm>
            <a:off x="3635249" y="3378375"/>
            <a:ext cx="2356200" cy="708000"/>
          </a:xfrm>
          <a:prstGeom prst="rect">
            <a:avLst/>
          </a:prstGeom>
          <a:noFill/>
          <a:ln>
            <a:noFill/>
          </a:ln>
        </p:spPr>
        <p:txBody>
          <a:bodyPr anchor="t" anchorCtr="0" bIns="91425" lIns="91425" numCol="1" rIns="91425" spcFirstLastPara="1" tIns="91425" wrap="square">
            <a:spAutoFit/>
          </a:bodyPr>
          <a:lstStyle/>
          <a:p>
            <a:pPr algn="ctr" indent="0" lvl="0" marL="0" marR="0" rtl="0">
              <a:lnSpc>
                <a:spcPct val="100000"/>
              </a:lnSpc>
              <a:spcBef>
                <a:spcPts val="0"/>
              </a:spcBef>
              <a:spcAft>
                <a:spcPts val="0"/>
              </a:spcAft>
              <a:buClr>
                <a:srgbClr val="000000"/>
              </a:buClr>
              <a:buSzPts val="1400"/>
              <a:buFont typeface="Arial"/>
              <a:buNone/>
            </a:pPr>
            <a:r>
              <a:rPr altLang="en" cap="none" i="0" lang="en" strike="noStrike" sz="1700" u="none">
                <a:solidFill>
                  <a:schemeClr val="dk1"/>
                </a:solidFill>
              </a:rPr>
              <a:t>Brian T. Gladney</a:t>
            </a:r>
            <a:endParaRPr cap="none" dirty="0" i="0" strike="noStrike" sz="1700" u="none">
              <a:solidFill>
                <a:schemeClr val="dk1"/>
              </a:solidFill>
            </a:endParaRPr>
          </a:p>
          <a:p>
            <a:pPr algn="ctr" indent="0" lvl="0" marL="0" marR="0" rtl="0">
              <a:lnSpc>
                <a:spcPct val="100000"/>
              </a:lnSpc>
              <a:spcBef>
                <a:spcPts val="0"/>
              </a:spcBef>
              <a:spcAft>
                <a:spcPts val="0"/>
              </a:spcAft>
              <a:buClr>
                <a:srgbClr val="000000"/>
              </a:buClr>
              <a:buSzPts val="1400"/>
              <a:buFont typeface="Arial"/>
              <a:buNone/>
            </a:pPr>
            <a:r>
              <a:rPr altLang="en" lang="en" sz="1700">
                <a:solidFill>
                  <a:schemeClr val="dk1"/>
                </a:solidFill>
              </a:rPr>
              <a:t>Division Director</a:t>
            </a:r>
            <a:endParaRPr dirty="0" sz="1700">
              <a:solidFill>
                <a:schemeClr val="dk1"/>
              </a:solidFill>
            </a:endParaRPr>
          </a:p>
        </p:txBody>
      </p:sp>
      <p:pic>
        <p:nvPicPr>
          <p:cNvPr descr="Picture of Tyrees Jones II Division Director" id="156" name="Google Shape;156;p21"/>
          <p:cNvPicPr preferRelativeResize="0"/>
          <p:nvPr/>
        </p:nvPicPr>
        <p:blipFill rotWithShape="1">
          <a:blip r:embed="rId4">
            <a:alphaModFix/>
          </a:blip>
          <a:srcRect b="18046" r="19393"/>
          <a:stretch/>
        </p:blipFill>
        <p:spPr>
          <a:xfrm>
            <a:off x="6519925" y="1079675"/>
            <a:ext cx="1890600" cy="1997400"/>
          </a:xfrm>
          <a:prstGeom prst="ellipse">
            <a:avLst/>
          </a:prstGeom>
          <a:noFill/>
          <a:ln>
            <a:noFill/>
          </a:ln>
        </p:spPr>
      </p:pic>
      <p:sp>
        <p:nvSpPr>
          <p:cNvPr id="153" name="Google Shape;153;p21"/>
          <p:cNvSpPr txBox="1"/>
          <p:nvPr/>
        </p:nvSpPr>
        <p:spPr>
          <a:xfrm>
            <a:off x="6339045" y="3378375"/>
            <a:ext cx="2356200" cy="708000"/>
          </a:xfrm>
          <a:prstGeom prst="rect">
            <a:avLst/>
          </a:prstGeom>
          <a:noFill/>
          <a:ln>
            <a:noFill/>
          </a:ln>
        </p:spPr>
        <p:txBody>
          <a:bodyPr anchor="t" anchorCtr="0" bIns="91425" lIns="91425" numCol="1" rIns="91425" spcFirstLastPara="1" tIns="91425" wrap="square">
            <a:spAutoFit/>
          </a:bodyPr>
          <a:lstStyle/>
          <a:p>
            <a:pPr algn="ctr" indent="0" lvl="0" marL="0" marR="0" rtl="0">
              <a:lnSpc>
                <a:spcPct val="100000"/>
              </a:lnSpc>
              <a:spcBef>
                <a:spcPts val="0"/>
              </a:spcBef>
              <a:spcAft>
                <a:spcPts val="0"/>
              </a:spcAft>
              <a:buClr>
                <a:srgbClr val="000000"/>
              </a:buClr>
              <a:buSzPts val="1400"/>
              <a:buFont typeface="Arial"/>
              <a:buNone/>
            </a:pPr>
            <a:r>
              <a:rPr altLang="en" lang="en" sz="1700">
                <a:solidFill>
                  <a:schemeClr val="dk1"/>
                </a:solidFill>
              </a:rPr>
              <a:t>Tyrees P. Jones, II</a:t>
            </a:r>
            <a:endParaRPr cap="none" dirty="0" i="0" strike="noStrike" sz="1700" u="none">
              <a:solidFill>
                <a:schemeClr val="dk1"/>
              </a:solidFill>
            </a:endParaRPr>
          </a:p>
          <a:p>
            <a:pPr algn="ctr" indent="0" lvl="0" marL="0" marR="0" rtl="0">
              <a:lnSpc>
                <a:spcPct val="100000"/>
              </a:lnSpc>
              <a:spcBef>
                <a:spcPts val="0"/>
              </a:spcBef>
              <a:spcAft>
                <a:spcPts val="0"/>
              </a:spcAft>
              <a:buClr>
                <a:srgbClr val="000000"/>
              </a:buClr>
              <a:buSzPts val="1400"/>
              <a:buFont typeface="Arial"/>
              <a:buNone/>
            </a:pPr>
            <a:r>
              <a:rPr altLang="en" lang="en" sz="1700">
                <a:solidFill>
                  <a:schemeClr val="dk1"/>
                </a:solidFill>
              </a:rPr>
              <a:t>Division Director</a:t>
            </a:r>
            <a:endParaRPr dirty="0" sz="1700">
              <a:solidFill>
                <a:schemeClr val="dk1"/>
              </a:solidFill>
            </a:endParaRPr>
          </a:p>
        </p:txBody>
      </p:sp>
      <p:sp>
        <p:nvSpPr>
          <p:cNvPr id="150" name="Google Shape;150;p21"/>
          <p:cNvSpPr txBox="1"/>
          <p:nvPr/>
        </p:nvSpPr>
        <p:spPr>
          <a:xfrm>
            <a:off x="3697509" y="4063825"/>
            <a:ext cx="5018700" cy="620400"/>
          </a:xfrm>
          <a:prstGeom prst="rect">
            <a:avLst/>
          </a:prstGeom>
          <a:noFill/>
          <a:ln>
            <a:noFill/>
          </a:ln>
        </p:spPr>
        <p:txBody>
          <a:bodyPr anchor="ctr" anchorCtr="0" bIns="91425" lIns="91425" numCol="1" rIns="91425" spcFirstLastPara="1" tIns="91425" wrap="square">
            <a:noAutofit/>
          </a:bodyPr>
          <a:lstStyle/>
          <a:p>
            <a:pPr algn="ctr" indent="0" lvl="0" marL="466090" marR="0" rtl="0">
              <a:lnSpc>
                <a:spcPct val="100000"/>
              </a:lnSpc>
              <a:spcBef>
                <a:spcPts val="0"/>
              </a:spcBef>
              <a:spcAft>
                <a:spcPts val="0"/>
              </a:spcAft>
              <a:buClr>
                <a:srgbClr val="000000"/>
              </a:buClr>
              <a:buSzPts val="1050"/>
              <a:buFont typeface="Arial"/>
              <a:buNone/>
            </a:pPr>
            <a:endParaRPr cap="none" dirty="0" i="0" strike="noStrike" sz="1700" u="none">
              <a:solidFill>
                <a:schemeClr val="dk1"/>
              </a:solidFill>
            </a:endParaRPr>
          </a:p>
          <a:p>
            <a:pPr algn="ctr" indent="0" lvl="0" marL="466090" marR="0" rtl="0">
              <a:lnSpc>
                <a:spcPct val="100000"/>
              </a:lnSpc>
              <a:spcBef>
                <a:spcPts val="0"/>
              </a:spcBef>
              <a:spcAft>
                <a:spcPts val="0"/>
              </a:spcAft>
              <a:buClr>
                <a:srgbClr val="000000"/>
              </a:buClr>
              <a:buSzPts val="1400"/>
              <a:buFont typeface="Arial"/>
              <a:buNone/>
            </a:pPr>
            <a:r>
              <a:rPr altLang="en" cap="none" dirty="0" i="0" lang="en" strike="noStrike" sz="1700" u="none">
                <a:solidFill>
                  <a:schemeClr val="dk1"/>
                </a:solidFill>
              </a:rPr>
              <a:t>Office of Acquisition Operations (QT2)</a:t>
            </a:r>
            <a:endParaRPr cap="none" dirty="0" i="0" strike="noStrike" sz="1700" u="none">
              <a:solidFill>
                <a:schemeClr val="dk1"/>
              </a:solidFill>
            </a:endParaRPr>
          </a:p>
          <a:p>
            <a:pPr algn="ctr" indent="0" lvl="0" marL="466090" marR="0" rtl="0">
              <a:lnSpc>
                <a:spcPct val="100000"/>
              </a:lnSpc>
              <a:spcBef>
                <a:spcPts val="0"/>
              </a:spcBef>
              <a:spcAft>
                <a:spcPts val="0"/>
              </a:spcAft>
              <a:buClr>
                <a:srgbClr val="000000"/>
              </a:buClr>
              <a:buSzPts val="1400"/>
              <a:buFont typeface="Arial"/>
              <a:buNone/>
            </a:pPr>
            <a:r>
              <a:rPr altLang="en" cap="none" dirty="0" i="0" lang="en" strike="noStrike" sz="1700" u="none">
                <a:solidFill>
                  <a:schemeClr val="dk1"/>
                </a:solidFill>
              </a:rPr>
              <a:t>Information Technology Category (ITC)</a:t>
            </a:r>
            <a:endParaRPr cap="none" dirty="0" i="0" strike="noStrike" sz="1700" u="none">
              <a:solidFill>
                <a:schemeClr val="dk1"/>
              </a:solidFill>
            </a:endParaRPr>
          </a:p>
          <a:p>
            <a:pPr algn="ctr" indent="0" lvl="0" marL="466090" marR="0" rtl="0">
              <a:lnSpc>
                <a:spcPct val="100000"/>
              </a:lnSpc>
              <a:spcBef>
                <a:spcPts val="0"/>
              </a:spcBef>
              <a:spcAft>
                <a:spcPts val="0"/>
              </a:spcAft>
              <a:buClr>
                <a:srgbClr val="000000"/>
              </a:buClr>
              <a:buSzPts val="1400"/>
              <a:buFont typeface="Arial"/>
              <a:buNone/>
            </a:pPr>
            <a:r>
              <a:rPr altLang="en" cap="none" dirty="0" i="0" lang="en" strike="noStrike" sz="1700" u="none">
                <a:solidFill>
                  <a:schemeClr val="dk1"/>
                </a:solidFill>
              </a:rPr>
              <a:t>Federal Acquisition Service (FAS) </a:t>
            </a:r>
            <a:endParaRPr cap="none" dirty="0" i="0" strike="noStrike" sz="1700" u="none">
              <a:solidFill>
                <a:schemeClr val="dk1"/>
              </a:solidFill>
            </a:endParaRPr>
          </a:p>
        </p:txBody>
      </p:sp>
      <p:sp>
        <p:nvSpPr>
          <p:cNvPr id="158" name="Google Shape;158;p21"/>
          <p:cNvSpPr txBox="1">
            <a:spLocks noGrp="1"/>
          </p:cNvSpPr>
          <p:nvPr>
            <p:ph idx="2147483647" type="sldNum"/>
          </p:nvPr>
        </p:nvSpPr>
        <p:spPr>
          <a:xfrm>
            <a:off x="8595309" y="4838026"/>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sz="1000">
                <a:solidFill>
                  <a:schemeClr val="lt1"/>
                </a:solidFill>
                <a:latin typeface="Arial"/>
                <a:ea typeface="Arial"/>
                <a:cs typeface="Arial"/>
                <a:sym typeface="Arial"/>
              </a:rPr>
              <a:t>6</a:t>
            </a:fld>
            <a:endParaRPr dirty="0" sz="1000">
              <a:solidFill>
                <a:schemeClr val="lt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5" name="Google Shape;585;p75"/>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Trivia Time!</a:t>
            </a:r>
            <a:r>
              <a:rPr altLang="en" dirty="0" lang="en">
                <a:solidFill>
                  <a:schemeClr val="bg1"/>
                </a:solidFill>
              </a:rPr>
              <a:t>!!!!</a:t>
            </a:r>
            <a:endParaRPr dirty="0">
              <a:solidFill>
                <a:schemeClr val="bg1"/>
              </a:solidFill>
            </a:endParaRPr>
          </a:p>
        </p:txBody>
      </p:sp>
      <p:sp>
        <p:nvSpPr>
          <p:cNvPr id="584" name="Google Shape;584;p75">
            <a:extLst>
              <a:ext uri="{C183D7F6-B498-43B3-948B-1728B52AA6E4}">
                <adec:decorative xmlns:adec="http://schemas.microsoft.com/office/drawing/2017/decorative" val="1"/>
              </a:ext>
            </a:extLst>
          </p:cNvPr>
          <p:cNvSpPr/>
          <p:nvPr/>
        </p:nvSpPr>
        <p:spPr>
          <a:xfrm>
            <a:off x="6346475" y="1152475"/>
            <a:ext cx="2190900" cy="23793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rgbClr val="FFFFFF"/>
              </a:solidFill>
              <a:latin typeface="Arial"/>
              <a:ea typeface="Arial"/>
              <a:cs typeface="Arial"/>
              <a:sym typeface="Arial"/>
            </a:endParaRPr>
          </a:p>
        </p:txBody>
      </p:sp>
      <p:sp>
        <p:nvSpPr>
          <p:cNvPr id="586" name="Google Shape;586;p75"/>
          <p:cNvSpPr txBox="1">
            <a:spLocks noGrp="1"/>
          </p:cNvSpPr>
          <p:nvPr>
            <p:ph idx="1" type="body"/>
          </p:nvPr>
        </p:nvSpPr>
        <p:spPr>
          <a:xfrm>
            <a:off x="311700" y="1152475"/>
            <a:ext cx="57360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sz="1300">
                <a:solidFill>
                  <a:srgbClr val="41464A"/>
                </a:solidFill>
              </a:rPr>
              <a:t>Is this requirement within scope?</a:t>
            </a:r>
            <a:endParaRPr dirty="0" sz="1300">
              <a:solidFill>
                <a:srgbClr val="41464A"/>
              </a:solidFill>
            </a:endParaRPr>
          </a:p>
          <a:p>
            <a:pPr algn="l" indent="0" lvl="0" marL="0" rtl="0">
              <a:spcBef>
                <a:spcPts val="0"/>
              </a:spcBef>
              <a:spcAft>
                <a:spcPts val="0"/>
              </a:spcAft>
              <a:buNone/>
            </a:pPr>
            <a:endParaRPr dirty="0" sz="1300">
              <a:solidFill>
                <a:srgbClr val="41464A"/>
              </a:solidFill>
            </a:endParaRPr>
          </a:p>
          <a:p>
            <a:pPr algn="l" indent="0" lvl="0" marL="0" rtl="0">
              <a:spcBef>
                <a:spcPts val="0"/>
              </a:spcBef>
              <a:spcAft>
                <a:spcPts val="0"/>
              </a:spcAft>
              <a:buClr>
                <a:schemeClr val="dk1"/>
              </a:buClr>
              <a:buSzPts val="1100"/>
              <a:buFont typeface="Arial"/>
              <a:buNone/>
            </a:pPr>
            <a:r>
              <a:rPr altLang="en" lang="en" sz="1300">
                <a:solidFill>
                  <a:srgbClr val="41464A"/>
                </a:solidFill>
              </a:rPr>
              <a:t>An agency has identified a requirement for national security systems, which includes a need for security services such as testing, software development, and IT operations and maintenance.</a:t>
            </a:r>
            <a:endParaRPr dirty="0" sz="1300">
              <a:solidFill>
                <a:srgbClr val="41464A"/>
              </a:solidFill>
            </a:endParaRPr>
          </a:p>
          <a:p>
            <a:pPr algn="l" indent="0" lvl="0" marL="0" rtl="0">
              <a:spcBef>
                <a:spcPts val="0"/>
              </a:spcBef>
              <a:spcAft>
                <a:spcPts val="0"/>
              </a:spcAft>
              <a:buClr>
                <a:schemeClr val="dk1"/>
              </a:buClr>
              <a:buSzPts val="1100"/>
              <a:buFont typeface="Arial"/>
              <a:buNone/>
            </a:pPr>
            <a:endParaRPr dirty="0" sz="1300">
              <a:solidFill>
                <a:srgbClr val="41464A"/>
              </a:solidFill>
            </a:endParaRPr>
          </a:p>
          <a:p>
            <a:pPr algn="l" indent="0" lvl="0" marL="0" rtl="0">
              <a:spcBef>
                <a:spcPts val="0"/>
              </a:spcBef>
              <a:spcAft>
                <a:spcPts val="0"/>
              </a:spcAft>
              <a:buClr>
                <a:schemeClr val="dk1"/>
              </a:buClr>
              <a:buSzPts val="1100"/>
              <a:buFont typeface="Arial"/>
              <a:buNone/>
            </a:pPr>
            <a:r>
              <a:rPr altLang="en" lang="en" sz="1300">
                <a:solidFill>
                  <a:srgbClr val="41464A"/>
                </a:solidFill>
              </a:rPr>
              <a:t>The requirement packet has been submitted; however, the Performance Work Statement (PWS) offers limited information and lacks clearly defined specifications, aside from the indication that this requirement will heavily involve both hardware and software.</a:t>
            </a:r>
            <a:endParaRPr dirty="0" sz="1300">
              <a:solidFill>
                <a:srgbClr val="41464A"/>
              </a:solidFill>
            </a:endParaRPr>
          </a:p>
          <a:p>
            <a:pPr algn="l" indent="0" lvl="0" marL="0" rtl="0">
              <a:spcBef>
                <a:spcPts val="0"/>
              </a:spcBef>
              <a:spcAft>
                <a:spcPts val="0"/>
              </a:spcAft>
              <a:buClr>
                <a:schemeClr val="dk1"/>
              </a:buClr>
              <a:buSzPts val="1100"/>
              <a:buFont typeface="Arial"/>
              <a:buNone/>
            </a:pPr>
            <a:endParaRPr dirty="0" sz="1300">
              <a:solidFill>
                <a:srgbClr val="41464A"/>
              </a:solidFill>
            </a:endParaRPr>
          </a:p>
          <a:p>
            <a:pPr algn="l" indent="0" lvl="0" marL="0" rtl="0">
              <a:spcBef>
                <a:spcPts val="0"/>
              </a:spcBef>
              <a:spcAft>
                <a:spcPts val="0"/>
              </a:spcAft>
              <a:buClr>
                <a:schemeClr val="dk1"/>
              </a:buClr>
              <a:buSzPts val="1100"/>
              <a:buFont typeface="Arial"/>
              <a:buNone/>
            </a:pPr>
            <a:r>
              <a:rPr altLang="en" lang="en" sz="1300">
                <a:solidFill>
                  <a:srgbClr val="41464A"/>
                </a:solidFill>
              </a:rPr>
              <a:t>Additionally, the Independent Government Cost Estimate (IGCE) was not included in the submitted documentation.</a:t>
            </a:r>
            <a:endParaRPr dirty="0" sz="1300">
              <a:solidFill>
                <a:srgbClr val="41464A"/>
              </a:solidFill>
            </a:endParaRPr>
          </a:p>
          <a:p>
            <a:pPr algn="l" indent="0" lvl="0" marL="0" rtl="0">
              <a:spcBef>
                <a:spcPts val="0"/>
              </a:spcBef>
              <a:spcAft>
                <a:spcPts val="0"/>
              </a:spcAft>
              <a:buClr>
                <a:schemeClr val="dk1"/>
              </a:buClr>
              <a:buSzPts val="1100"/>
              <a:buFont typeface="Arial"/>
              <a:buNone/>
            </a:pPr>
            <a:endParaRPr dirty="0" sz="1300">
              <a:solidFill>
                <a:srgbClr val="41464A"/>
              </a:solidFill>
            </a:endParaRPr>
          </a:p>
          <a:p>
            <a:pPr algn="l" indent="0" lvl="0" marL="0" rtl="0">
              <a:spcBef>
                <a:spcPts val="0"/>
              </a:spcBef>
              <a:spcAft>
                <a:spcPts val="0"/>
              </a:spcAft>
              <a:buNone/>
            </a:pPr>
            <a:r>
              <a:rPr altLang="en" lang="en" sz="1300">
                <a:solidFill>
                  <a:srgbClr val="41464A"/>
                </a:solidFill>
              </a:rPr>
              <a:t>NAICS code is 99999</a:t>
            </a:r>
            <a:endParaRPr dirty="0" sz="1300">
              <a:solidFill>
                <a:srgbClr val="41464A"/>
              </a:solidFill>
            </a:endParaRPr>
          </a:p>
          <a:p>
            <a:pPr algn="l" indent="0" lvl="0" marL="0" rtl="0">
              <a:spcBef>
                <a:spcPts val="0"/>
              </a:spcBef>
              <a:spcAft>
                <a:spcPts val="1600"/>
              </a:spcAft>
              <a:buNone/>
            </a:pPr>
            <a:endParaRPr dirty="0" sz="1300">
              <a:solidFill>
                <a:srgbClr val="41464A"/>
              </a:solidFill>
            </a:endParaRPr>
          </a:p>
        </p:txBody>
      </p:sp>
      <p:pic>
        <p:nvPicPr>
          <p:cNvPr descr="Digital software technology development (Provided by Getty Images)" id="588" name="Google Shape;588;p75"/>
          <p:cNvPicPr preferRelativeResize="0"/>
          <p:nvPr/>
        </p:nvPicPr>
        <p:blipFill>
          <a:blip r:embed="rId3">
            <a:alphaModFix/>
          </a:blip>
          <a:stretch>
            <a:fillRect/>
          </a:stretch>
        </p:blipFill>
        <p:spPr>
          <a:xfrm>
            <a:off x="5948125" y="1358050"/>
            <a:ext cx="2353900" cy="2300699"/>
          </a:xfrm>
          <a:prstGeom prst="rect">
            <a:avLst/>
          </a:prstGeom>
          <a:noFill/>
          <a:ln>
            <a:noFill/>
          </a:ln>
        </p:spPr>
      </p:pic>
      <p:sp>
        <p:nvSpPr>
          <p:cNvPr id="587" name="Google Shape;587;p7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60</a:t>
            </a:fld>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2"/>
        <p:cNvGrpSpPr/>
        <p:nvPr/>
      </p:nvGrpSpPr>
      <p:grpSpPr>
        <a:xfrm>
          <a:off x="0" y="0"/>
          <a:ext cx="0" cy="0"/>
          <a:chOff x="0" y="0"/>
          <a:chExt cx="0" cy="0"/>
        </a:xfrm>
      </p:grpSpPr>
      <p:sp>
        <p:nvSpPr>
          <p:cNvPr id="593" name="Google Shape;593;p76">
            <a:extLst>
              <a:ext uri="{C183D7F6-B498-43B3-948B-1728B52AA6E4}">
                <adec:decorative xmlns:adec="http://schemas.microsoft.com/office/drawing/2017/decorative" val="1"/>
              </a:ext>
            </a:extLst>
          </p:cNvPr>
          <p:cNvSpPr/>
          <p:nvPr/>
        </p:nvSpPr>
        <p:spPr>
          <a:xfrm>
            <a:off x="6346475" y="1152475"/>
            <a:ext cx="2190900" cy="23793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rgbClr val="FFFFFF"/>
              </a:solidFill>
              <a:latin typeface="Arial"/>
              <a:ea typeface="Arial"/>
              <a:cs typeface="Arial"/>
              <a:sym typeface="Arial"/>
            </a:endParaRPr>
          </a:p>
        </p:txBody>
      </p:sp>
      <p:sp>
        <p:nvSpPr>
          <p:cNvPr id="594" name="Google Shape;594;p76"/>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And the answer is…</a:t>
            </a:r>
            <a:r>
              <a:rPr altLang="en" dirty="0" lang="en">
                <a:solidFill>
                  <a:schemeClr val="bg1"/>
                </a:solidFill>
              </a:rPr>
              <a:t>..</a:t>
            </a:r>
            <a:endParaRPr dirty="0">
              <a:solidFill>
                <a:schemeClr val="bg1"/>
              </a:solidFill>
            </a:endParaRPr>
          </a:p>
        </p:txBody>
      </p:sp>
      <p:sp>
        <p:nvSpPr>
          <p:cNvPr id="595" name="Google Shape;595;p76"/>
          <p:cNvSpPr txBox="1">
            <a:spLocks noGrp="1"/>
          </p:cNvSpPr>
          <p:nvPr>
            <p:ph idx="1" type="body"/>
          </p:nvPr>
        </p:nvSpPr>
        <p:spPr>
          <a:xfrm>
            <a:off x="311700" y="1152475"/>
            <a:ext cx="5111400" cy="34164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sz="1350">
                <a:solidFill>
                  <a:srgbClr val="1F1F1F"/>
                </a:solidFill>
                <a:highlight>
                  <a:srgbClr val="FFFFFF"/>
                </a:highlight>
              </a:rPr>
              <a:t>Given the limited information provided in the initial submission, we strongly recommend resubmitting the pre-award scope review with the following:</a:t>
            </a:r>
            <a:endParaRPr dirty="0" sz="1350">
              <a:solidFill>
                <a:srgbClr val="1F1F1F"/>
              </a:solidFill>
              <a:highlight>
                <a:srgbClr val="FFFFFF"/>
              </a:highlight>
            </a:endParaRPr>
          </a:p>
          <a:p>
            <a:pPr algn="l" indent="-314325" lvl="0" marL="457200" rtl="0">
              <a:spcBef>
                <a:spcPts val="1600"/>
              </a:spcBef>
              <a:spcAft>
                <a:spcPts val="0"/>
              </a:spcAft>
              <a:buClr>
                <a:srgbClr val="1F1F1F"/>
              </a:buClr>
              <a:buSzPts val="1350"/>
              <a:buChar char="●"/>
            </a:pPr>
            <a:r>
              <a:rPr altLang="en" dirty="0" lang="en" sz="1350">
                <a:solidFill>
                  <a:srgbClr val="1F1F1F"/>
                </a:solidFill>
                <a:highlight>
                  <a:srgbClr val="FFFFFF"/>
                </a:highlight>
              </a:rPr>
              <a:t>A clearly defined Performance Work Statement (PWS)</a:t>
            </a:r>
            <a:endParaRPr dirty="0" sz="1350">
              <a:solidFill>
                <a:srgbClr val="1F1F1F"/>
              </a:solidFill>
              <a:highlight>
                <a:srgbClr val="FFFFFF"/>
              </a:highlight>
            </a:endParaRPr>
          </a:p>
          <a:p>
            <a:pPr algn="l" indent="-314325" lvl="0" marL="457200" rtl="0">
              <a:spcBef>
                <a:spcPts val="0"/>
              </a:spcBef>
              <a:spcAft>
                <a:spcPts val="0"/>
              </a:spcAft>
              <a:buClr>
                <a:srgbClr val="1F1F1F"/>
              </a:buClr>
              <a:buSzPts val="1350"/>
              <a:buChar char="●"/>
            </a:pPr>
            <a:r>
              <a:rPr altLang="en" dirty="0" lang="en" sz="1350">
                <a:solidFill>
                  <a:srgbClr val="1F1F1F"/>
                </a:solidFill>
                <a:highlight>
                  <a:srgbClr val="FFFFFF"/>
                </a:highlight>
              </a:rPr>
              <a:t>The Independent Government Cost Estimate (IGCE) with a detailed breakdown of work allocations, labor categories, and associated costs</a:t>
            </a:r>
            <a:endParaRPr dirty="0" sz="1350">
              <a:solidFill>
                <a:srgbClr val="1F1F1F"/>
              </a:solidFill>
              <a:highlight>
                <a:srgbClr val="FFFFFF"/>
              </a:highlight>
            </a:endParaRPr>
          </a:p>
          <a:p>
            <a:pPr algn="l" indent="-314325" lvl="0" marL="457200" rtl="0">
              <a:spcBef>
                <a:spcPts val="0"/>
              </a:spcBef>
              <a:spcAft>
                <a:spcPts val="0"/>
              </a:spcAft>
              <a:buClr>
                <a:srgbClr val="1F1F1F"/>
              </a:buClr>
              <a:buSzPts val="1350"/>
              <a:buChar char="●"/>
            </a:pPr>
            <a:r>
              <a:rPr altLang="en" dirty="0" lang="en" sz="1350">
                <a:solidFill>
                  <a:srgbClr val="1F1F1F"/>
                </a:solidFill>
                <a:highlight>
                  <a:srgbClr val="FFFFFF"/>
                </a:highlight>
              </a:rPr>
              <a:t>An IT service-related North American Industry Classification System (NAICS) code</a:t>
            </a:r>
            <a:endParaRPr dirty="0" sz="1350">
              <a:solidFill>
                <a:srgbClr val="1F1F1F"/>
              </a:solidFill>
              <a:highlight>
                <a:srgbClr val="FFFFFF"/>
              </a:highlight>
            </a:endParaRPr>
          </a:p>
          <a:p>
            <a:pPr algn="l" indent="0" lvl="0" marL="0" rtl="0">
              <a:spcBef>
                <a:spcPts val="1600"/>
              </a:spcBef>
              <a:spcAft>
                <a:spcPts val="0"/>
              </a:spcAft>
              <a:buNone/>
            </a:pPr>
            <a:r>
              <a:rPr altLang="en" dirty="0" lang="en" sz="1350">
                <a:solidFill>
                  <a:srgbClr val="1F1F1F"/>
                </a:solidFill>
                <a:highlight>
                  <a:srgbClr val="FFFFFF"/>
                </a:highlight>
              </a:rPr>
              <a:t>Providing this comprehensive information will help expedite the review process.</a:t>
            </a:r>
            <a:endParaRPr dirty="0" sz="1350">
              <a:solidFill>
                <a:srgbClr val="1F1F1F"/>
              </a:solidFill>
              <a:highlight>
                <a:srgbClr val="FFFFFF"/>
              </a:highlight>
            </a:endParaRPr>
          </a:p>
          <a:p>
            <a:pPr algn="l" indent="0" lvl="0" marL="0" rtl="0">
              <a:spcBef>
                <a:spcPts val="1600"/>
              </a:spcBef>
              <a:spcAft>
                <a:spcPts val="0"/>
              </a:spcAft>
              <a:buNone/>
            </a:pPr>
            <a:endParaRPr dirty="0" sz="1350">
              <a:solidFill>
                <a:srgbClr val="1F1F1F"/>
              </a:solidFill>
              <a:highlight>
                <a:srgbClr val="FFFFFF"/>
              </a:highlight>
            </a:endParaRPr>
          </a:p>
          <a:p>
            <a:pPr algn="l" indent="0" lvl="0" marL="0" rtl="0">
              <a:spcBef>
                <a:spcPts val="1600"/>
              </a:spcBef>
              <a:spcAft>
                <a:spcPts val="0"/>
              </a:spcAft>
              <a:buNone/>
            </a:pPr>
            <a:endParaRPr dirty="0" sz="1350">
              <a:solidFill>
                <a:srgbClr val="1F1F1F"/>
              </a:solidFill>
              <a:highlight>
                <a:srgbClr val="FFFFFF"/>
              </a:highlight>
            </a:endParaRPr>
          </a:p>
          <a:p>
            <a:pPr algn="l" indent="0" lvl="0" marL="0" rtl="0">
              <a:spcBef>
                <a:spcPts val="1600"/>
              </a:spcBef>
              <a:spcAft>
                <a:spcPts val="0"/>
              </a:spcAft>
              <a:buNone/>
            </a:pPr>
            <a:endParaRPr dirty="0" sz="1050">
              <a:solidFill>
                <a:srgbClr val="1F1F1F"/>
              </a:solidFill>
              <a:highlight>
                <a:srgbClr val="FFFFFF"/>
              </a:highlight>
              <a:latin typeface="Roboto"/>
              <a:ea typeface="Roboto"/>
              <a:cs typeface="Roboto"/>
              <a:sym typeface="Roboto"/>
            </a:endParaRPr>
          </a:p>
          <a:p>
            <a:pPr algn="l" indent="0" lvl="0" marL="0" rtl="0">
              <a:spcBef>
                <a:spcPts val="1600"/>
              </a:spcBef>
              <a:spcAft>
                <a:spcPts val="0"/>
              </a:spcAft>
              <a:buNone/>
            </a:pPr>
            <a:endParaRPr dirty="0">
              <a:solidFill>
                <a:srgbClr val="41464A"/>
              </a:solidFill>
            </a:endParaRPr>
          </a:p>
          <a:p>
            <a:pPr algn="l" indent="0" lvl="0" marL="0" rtl="0">
              <a:spcBef>
                <a:spcPts val="1600"/>
              </a:spcBef>
              <a:spcAft>
                <a:spcPts val="1600"/>
              </a:spcAft>
              <a:buNone/>
            </a:pPr>
            <a:endParaRPr dirty="0">
              <a:solidFill>
                <a:srgbClr val="41464A"/>
              </a:solidFill>
            </a:endParaRPr>
          </a:p>
        </p:txBody>
      </p:sp>
      <p:pic>
        <p:nvPicPr>
          <p:cNvPr descr="Digital software technology development (Provided by Getty Images)" id="597" name="Google Shape;597;p76"/>
          <p:cNvPicPr preferRelativeResize="0"/>
          <p:nvPr/>
        </p:nvPicPr>
        <p:blipFill>
          <a:blip r:embed="rId3">
            <a:alphaModFix/>
          </a:blip>
          <a:stretch>
            <a:fillRect/>
          </a:stretch>
        </p:blipFill>
        <p:spPr>
          <a:xfrm>
            <a:off x="5948125" y="1358050"/>
            <a:ext cx="2353900" cy="2300699"/>
          </a:xfrm>
          <a:prstGeom prst="rect">
            <a:avLst/>
          </a:prstGeom>
          <a:noFill/>
          <a:ln>
            <a:noFill/>
          </a:ln>
        </p:spPr>
      </p:pic>
      <p:sp>
        <p:nvSpPr>
          <p:cNvPr id="596" name="Google Shape;596;p76"/>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61</a:t>
            </a:fld>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7"/>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GWAC Ordering</a:t>
            </a:r>
            <a:endParaRPr dirty="0"/>
          </a:p>
        </p:txBody>
      </p:sp>
      <p:sp>
        <p:nvSpPr>
          <p:cNvPr id="603" name="Google Shape;603;p77"/>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62</a:t>
            </a:fld>
            <a:endParaRPr dirty="0">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7"/>
        <p:cNvGrpSpPr/>
        <p:nvPr/>
      </p:nvGrpSpPr>
      <p:grpSpPr>
        <a:xfrm>
          <a:off x="0" y="0"/>
          <a:ext cx="0" cy="0"/>
          <a:chOff x="0" y="0"/>
          <a:chExt cx="0" cy="0"/>
        </a:xfrm>
      </p:grpSpPr>
      <p:sp>
        <p:nvSpPr>
          <p:cNvPr id="608" name="Google Shape;608;p78"/>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Competitive Ordering Process</a:t>
            </a:r>
            <a:endParaRPr dirty="0"/>
          </a:p>
        </p:txBody>
      </p:sp>
      <p:pic>
        <p:nvPicPr>
          <p:cNvPr descr="Bar chart illustrating the nine steps in the competitive ordering process for the GWAC DPA closeout phase." id="610" name="Google Shape;610;p78">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13725" y="1152475"/>
            <a:ext cx="7822925" cy="3416400"/>
          </a:xfrm>
          <a:prstGeom prst="rect">
            <a:avLst/>
          </a:prstGeom>
          <a:noFill/>
          <a:ln>
            <a:noFill/>
          </a:ln>
        </p:spPr>
      </p:pic>
      <p:sp>
        <p:nvSpPr>
          <p:cNvPr id="609" name="Google Shape;609;p7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63</a:t>
            </a:fld>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4"/>
        <p:cNvGrpSpPr/>
        <p:nvPr/>
      </p:nvGrpSpPr>
      <p:grpSpPr>
        <a:xfrm>
          <a:off x="0" y="0"/>
          <a:ext cx="0" cy="0"/>
          <a:chOff x="0" y="0"/>
          <a:chExt cx="0" cy="0"/>
        </a:xfrm>
      </p:grpSpPr>
      <p:sp>
        <p:nvSpPr>
          <p:cNvPr id="615" name="Google Shape;615;p79"/>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rgbClr val="434343"/>
              </a:buClr>
              <a:buSzPts val="2800"/>
              <a:buFont typeface="Arial"/>
              <a:buNone/>
            </a:pPr>
            <a:r>
              <a:rPr altLang="en" lang="en"/>
              <a:t>GWAC Labor Categories (LCATs)</a:t>
            </a:r>
            <a:endParaRPr dirty="0"/>
          </a:p>
          <a:p>
            <a:pPr algn="l" indent="0" lvl="0" marL="0" rtl="0">
              <a:spcBef>
                <a:spcPts val="0"/>
              </a:spcBef>
              <a:spcAft>
                <a:spcPts val="0"/>
              </a:spcAft>
              <a:buNone/>
            </a:pPr>
            <a:endParaRPr dirty="0"/>
          </a:p>
        </p:txBody>
      </p:sp>
      <p:pic>
        <p:nvPicPr>
          <p:cNvPr descr="GWAC Labor Categories: Explaining the Labor Category Types, Standard IT Service Labor Category, and Non-Standard IT Service." id="617" name="Google Shape;617;p79"/>
          <p:cNvPicPr preferRelativeResize="0"/>
          <p:nvPr/>
        </p:nvPicPr>
        <p:blipFill>
          <a:blip r:embed="rId3">
            <a:alphaModFix/>
          </a:blip>
          <a:stretch>
            <a:fillRect/>
          </a:stretch>
        </p:blipFill>
        <p:spPr>
          <a:xfrm>
            <a:off x="311700" y="1216800"/>
            <a:ext cx="7558175" cy="3357454"/>
          </a:xfrm>
          <a:prstGeom prst="rect">
            <a:avLst/>
          </a:prstGeom>
          <a:noFill/>
          <a:ln>
            <a:noFill/>
          </a:ln>
        </p:spPr>
      </p:pic>
      <p:sp>
        <p:nvSpPr>
          <p:cNvPr id="616" name="Google Shape;616;p79"/>
          <p:cNvSpPr txBox="1">
            <a:spLocks noGrp="1"/>
          </p:cNvSpPr>
          <p:nvPr>
            <p:ph idx="12" type="sldNum"/>
          </p:nvPr>
        </p:nvSpPr>
        <p:spPr>
          <a:xfrm>
            <a:off x="8595300" y="4853218"/>
            <a:ext cx="548700" cy="393600"/>
          </a:xfrm>
          <a:prstGeom prst="rect">
            <a:avLst/>
          </a:prstGeom>
        </p:spPr>
        <p:txBody>
          <a:bodyPr anchor="t"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sz="1100">
                <a:solidFill>
                  <a:schemeClr val="bg1"/>
                </a:solidFill>
                <a:latin typeface="Public Sans"/>
                <a:ea typeface="Public Sans"/>
                <a:cs typeface="Public Sans"/>
                <a:sym typeface="Public Sans"/>
              </a:rPr>
              <a:t>64</a:t>
            </a:fld>
            <a:endParaRPr dirty="0" sz="1300">
              <a:solidFill>
                <a:schemeClr val="bg1"/>
              </a:solidFill>
              <a:latin typeface="Public Sans"/>
              <a:ea typeface="Public Sans"/>
              <a:cs typeface="Public Sans"/>
              <a:sym typeface="Public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0"/>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Tools for Ordering Offices</a:t>
            </a:r>
            <a:endParaRPr dirty="0"/>
          </a:p>
        </p:txBody>
      </p:sp>
      <p:sp>
        <p:nvSpPr>
          <p:cNvPr id="623" name="Google Shape;623;p80"/>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65</a:t>
            </a:fld>
            <a:endParaRPr dirty="0">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7"/>
        <p:cNvGrpSpPr/>
        <p:nvPr/>
      </p:nvGrpSpPr>
      <p:grpSpPr>
        <a:xfrm>
          <a:off x="0" y="0"/>
          <a:ext cx="0" cy="0"/>
          <a:chOff x="0" y="0"/>
          <a:chExt cx="0" cy="0"/>
        </a:xfrm>
      </p:grpSpPr>
      <p:sp>
        <p:nvSpPr>
          <p:cNvPr id="628" name="Google Shape;628;p81"/>
          <p:cNvSpPr txBox="1">
            <a:spLocks noGrp="1"/>
          </p:cNvSpPr>
          <p:nvPr>
            <p:ph type="title"/>
          </p:nvPr>
        </p:nvSpPr>
        <p:spPr>
          <a:xfrm>
            <a:off x="311700" y="43657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Clr>
                <a:schemeClr val="dk1"/>
              </a:buClr>
              <a:buSzPts val="2800"/>
              <a:buFont typeface="Arial"/>
              <a:buNone/>
            </a:pPr>
            <a:r>
              <a:rPr altLang="en" lang="en"/>
              <a:t>Tools for Ordering Contracting Officers</a:t>
            </a:r>
            <a:endParaRPr dirty="0"/>
          </a:p>
          <a:p>
            <a:pPr algn="l" indent="0" lvl="0" marL="0" rtl="0">
              <a:spcBef>
                <a:spcPts val="0"/>
              </a:spcBef>
              <a:spcAft>
                <a:spcPts val="0"/>
              </a:spcAft>
              <a:buNone/>
            </a:pPr>
            <a:endParaRPr dirty="0"/>
          </a:p>
        </p:txBody>
      </p:sp>
      <p:sp>
        <p:nvSpPr>
          <p:cNvPr id="629" name="Google Shape;629;p81"/>
          <p:cNvSpPr txBox="1">
            <a:spLocks noGrp="1"/>
          </p:cNvSpPr>
          <p:nvPr>
            <p:ph idx="1" type="body"/>
          </p:nvPr>
        </p:nvSpPr>
        <p:spPr>
          <a:xfrm>
            <a:off x="311700" y="1152475"/>
            <a:ext cx="4260300" cy="3416400"/>
          </a:xfrm>
          <a:prstGeom prst="rect">
            <a:avLst/>
          </a:prstGeom>
        </p:spPr>
        <p:txBody>
          <a:bodyPr anchor="t" anchorCtr="0" bIns="91425" lIns="91425" numCol="1" rIns="91425" spcFirstLastPara="1" tIns="91425" wrap="square">
            <a:noAutofit/>
          </a:bodyPr>
          <a:lstStyle/>
          <a:p>
            <a:pPr algn="l" indent="0" lvl="0" marL="76200" rtl="0">
              <a:spcBef>
                <a:spcPts val="90"/>
              </a:spcBef>
              <a:spcAft>
                <a:spcPts val="0"/>
              </a:spcAft>
              <a:buNone/>
            </a:pPr>
            <a:r>
              <a:rPr altLang="en" b="1" lang="en" sz="1500">
                <a:solidFill>
                  <a:srgbClr val="002665"/>
                </a:solidFill>
              </a:rPr>
              <a:t>GSA GWAC Online Resources</a:t>
            </a:r>
            <a:endParaRPr b="1" dirty="0" sz="1500">
              <a:solidFill>
                <a:srgbClr val="002665"/>
              </a:solidFill>
            </a:endParaRPr>
          </a:p>
          <a:p>
            <a:pPr algn="l" indent="-285750" lvl="1" marL="704850" rtl="0">
              <a:spcBef>
                <a:spcPts val="750"/>
              </a:spcBef>
              <a:spcAft>
                <a:spcPts val="0"/>
              </a:spcAft>
              <a:buClr>
                <a:srgbClr val="434343"/>
              </a:buClr>
              <a:buSzPts val="2000"/>
              <a:buFont typeface="Public Sans"/>
              <a:buChar char="•"/>
            </a:pPr>
            <a:r>
              <a:rPr altLang="en" lang="en" sz="1500">
                <a:solidFill>
                  <a:srgbClr val="424242"/>
                </a:solidFill>
              </a:rPr>
              <a:t>Full contract copy</a:t>
            </a:r>
            <a:endParaRPr dirty="0" sz="1500">
              <a:solidFill>
                <a:srgbClr val="424242"/>
              </a:solidFill>
            </a:endParaRPr>
          </a:p>
          <a:p>
            <a:pPr algn="l" indent="-285750" lvl="1" marL="704850" rtl="0">
              <a:spcBef>
                <a:spcPts val="90"/>
              </a:spcBef>
              <a:spcAft>
                <a:spcPts val="0"/>
              </a:spcAft>
              <a:buClr>
                <a:srgbClr val="434343"/>
              </a:buClr>
              <a:buSzPts val="2000"/>
              <a:buFont typeface="Public Sans"/>
              <a:buChar char="•"/>
            </a:pPr>
            <a:r>
              <a:rPr altLang="en" lang="en" sz="1500">
                <a:solidFill>
                  <a:srgbClr val="424242"/>
                </a:solidFill>
              </a:rPr>
              <a:t>GWAC ordering guide</a:t>
            </a:r>
            <a:endParaRPr dirty="0" sz="1500">
              <a:solidFill>
                <a:srgbClr val="424242"/>
              </a:solidFill>
            </a:endParaRPr>
          </a:p>
          <a:p>
            <a:pPr algn="l" indent="-285750" lvl="1" marL="704850" rtl="0">
              <a:spcBef>
                <a:spcPts val="90"/>
              </a:spcBef>
              <a:spcAft>
                <a:spcPts val="0"/>
              </a:spcAft>
              <a:buClr>
                <a:srgbClr val="434343"/>
              </a:buClr>
              <a:buSzPts val="2000"/>
              <a:buFont typeface="Public Sans"/>
              <a:buChar char="•"/>
            </a:pPr>
            <a:r>
              <a:rPr altLang="en" lang="en" sz="1500">
                <a:solidFill>
                  <a:srgbClr val="424242"/>
                </a:solidFill>
              </a:rPr>
              <a:t>Ceiling pricing for Labor Hour/T&amp;M tasks</a:t>
            </a:r>
            <a:endParaRPr dirty="0" sz="1500">
              <a:solidFill>
                <a:srgbClr val="424242"/>
              </a:solidFill>
            </a:endParaRPr>
          </a:p>
          <a:p>
            <a:pPr algn="l" indent="-285750" lvl="1" marL="704850" rtl="0">
              <a:spcBef>
                <a:spcPts val="90"/>
              </a:spcBef>
              <a:spcAft>
                <a:spcPts val="0"/>
              </a:spcAft>
              <a:buClr>
                <a:srgbClr val="434343"/>
              </a:buClr>
              <a:buSzPts val="2000"/>
              <a:buFont typeface="Public Sans"/>
              <a:buChar char="•"/>
            </a:pPr>
            <a:r>
              <a:rPr altLang="en" lang="en" sz="1500">
                <a:solidFill>
                  <a:srgbClr val="424242"/>
                </a:solidFill>
              </a:rPr>
              <a:t>GWAC dashboard</a:t>
            </a:r>
            <a:endParaRPr dirty="0" sz="1500">
              <a:solidFill>
                <a:srgbClr val="424242"/>
              </a:solidFill>
            </a:endParaRPr>
          </a:p>
          <a:p>
            <a:pPr algn="l" indent="0" lvl="0" marL="76200" rtl="0">
              <a:spcBef>
                <a:spcPts val="750"/>
              </a:spcBef>
              <a:spcAft>
                <a:spcPts val="0"/>
              </a:spcAft>
              <a:buNone/>
            </a:pPr>
            <a:r>
              <a:rPr altLang="en" b="1" lang="en" sz="1500">
                <a:solidFill>
                  <a:srgbClr val="002665"/>
                </a:solidFill>
              </a:rPr>
              <a:t>GSA e-Buy-www.ebuy.gsa.gov </a:t>
            </a:r>
            <a:endParaRPr b="1" dirty="0" sz="1500">
              <a:solidFill>
                <a:srgbClr val="002665"/>
              </a:solidFill>
            </a:endParaRPr>
          </a:p>
          <a:p>
            <a:pPr algn="l" indent="-285750" lvl="1" marL="704850" rtl="0">
              <a:spcBef>
                <a:spcPts val="90"/>
              </a:spcBef>
              <a:spcAft>
                <a:spcPts val="0"/>
              </a:spcAft>
              <a:buClr>
                <a:srgbClr val="434343"/>
              </a:buClr>
              <a:buSzPts val="2000"/>
              <a:buFont typeface="Public Sans"/>
              <a:buChar char="•"/>
            </a:pPr>
            <a:r>
              <a:rPr altLang="en" lang="en" sz="1500">
                <a:solidFill>
                  <a:srgbClr val="424242"/>
                </a:solidFill>
              </a:rPr>
              <a:t>Online RFQ tool</a:t>
            </a:r>
            <a:endParaRPr dirty="0" sz="1500">
              <a:solidFill>
                <a:srgbClr val="424242"/>
              </a:solidFill>
            </a:endParaRPr>
          </a:p>
          <a:p>
            <a:pPr algn="l" indent="-285750" lvl="1" marL="704850" rtl="0">
              <a:spcBef>
                <a:spcPts val="90"/>
              </a:spcBef>
              <a:spcAft>
                <a:spcPts val="0"/>
              </a:spcAft>
              <a:buClr>
                <a:srgbClr val="434343"/>
              </a:buClr>
              <a:buSzPts val="2000"/>
              <a:buFont typeface="Public Sans"/>
              <a:buChar char="•"/>
            </a:pPr>
            <a:r>
              <a:rPr altLang="en" lang="en" sz="1500">
                <a:solidFill>
                  <a:srgbClr val="424242"/>
                </a:solidFill>
              </a:rPr>
              <a:t>RFQ handled electronically</a:t>
            </a:r>
            <a:endParaRPr dirty="0" sz="1500">
              <a:solidFill>
                <a:srgbClr val="424242"/>
              </a:solidFill>
            </a:endParaRPr>
          </a:p>
          <a:p>
            <a:pPr algn="l" indent="-285750" lvl="1" marL="704850" rtl="0">
              <a:spcBef>
                <a:spcPts val="90"/>
              </a:spcBef>
              <a:spcAft>
                <a:spcPts val="0"/>
              </a:spcAft>
              <a:buClr>
                <a:srgbClr val="434343"/>
              </a:buClr>
              <a:buSzPts val="2000"/>
              <a:buFont typeface="Public Sans"/>
              <a:buChar char="•"/>
            </a:pPr>
            <a:r>
              <a:rPr altLang="en" lang="en" sz="1500">
                <a:solidFill>
                  <a:srgbClr val="424242"/>
                </a:solidFill>
              </a:rPr>
              <a:t>Ensures transmittal of requirements</a:t>
            </a:r>
            <a:endParaRPr dirty="0" sz="1500">
              <a:solidFill>
                <a:srgbClr val="424242"/>
              </a:solidFill>
            </a:endParaRPr>
          </a:p>
          <a:p>
            <a:pPr algn="l" indent="0" lvl="0" marL="0" rtl="0">
              <a:spcBef>
                <a:spcPts val="0"/>
              </a:spcBef>
              <a:spcAft>
                <a:spcPts val="1600"/>
              </a:spcAft>
              <a:buNone/>
            </a:pPr>
            <a:endParaRPr dirty="0"/>
          </a:p>
        </p:txBody>
      </p:sp>
      <p:sp>
        <p:nvSpPr>
          <p:cNvPr id="631" name="Google Shape;631;p81"/>
          <p:cNvSpPr txBox="1">
            <a:spLocks noGrp="1"/>
          </p:cNvSpPr>
          <p:nvPr>
            <p:ph idx="1" type="body"/>
          </p:nvPr>
        </p:nvSpPr>
        <p:spPr>
          <a:xfrm>
            <a:off x="4345800" y="1054550"/>
            <a:ext cx="4486500" cy="3416400"/>
          </a:xfrm>
          <a:prstGeom prst="rect">
            <a:avLst/>
          </a:prstGeom>
        </p:spPr>
        <p:txBody>
          <a:bodyPr anchor="t" anchorCtr="0" bIns="91425" lIns="91425" numCol="1" rIns="91425" spcFirstLastPara="1" tIns="91425" wrap="square">
            <a:noAutofit/>
          </a:bodyPr>
          <a:lstStyle/>
          <a:p>
            <a:pPr algn="l" indent="0" lvl="0" marL="76200" rtl="0">
              <a:spcBef>
                <a:spcPts val="750"/>
              </a:spcBef>
              <a:spcAft>
                <a:spcPts val="0"/>
              </a:spcAft>
              <a:buClr>
                <a:srgbClr val="434343"/>
              </a:buClr>
              <a:buSzPts val="2000"/>
              <a:buFont typeface="Arial"/>
              <a:buNone/>
            </a:pPr>
            <a:r>
              <a:rPr altLang="en" b="1" lang="en" sz="1500">
                <a:solidFill>
                  <a:srgbClr val="002665"/>
                </a:solidFill>
              </a:rPr>
              <a:t>Each contract has a group email address for all awardees:</a:t>
            </a:r>
            <a:endParaRPr dirty="0" sz="1400">
              <a:solidFill>
                <a:srgbClr val="002665"/>
              </a:solidFill>
            </a:endParaRPr>
          </a:p>
          <a:p>
            <a:pPr algn="l" indent="-285750" lvl="1" marL="704850" rtl="0">
              <a:spcBef>
                <a:spcPts val="0"/>
              </a:spcBef>
              <a:spcAft>
                <a:spcPts val="0"/>
              </a:spcAft>
              <a:buClr>
                <a:srgbClr val="434343"/>
              </a:buClr>
              <a:buSzPts val="2000"/>
              <a:buFont typeface="Public Sans"/>
              <a:buChar char="•"/>
            </a:pPr>
            <a:r>
              <a:rPr altLang="en" lang="en" sz="1500">
                <a:solidFill>
                  <a:schemeClr val="dk1"/>
                </a:solidFill>
              </a:rPr>
              <a:t>Alliant 2: </a:t>
            </a:r>
            <a:r>
              <a:rPr altLang="en" lang="en" sz="1500" u="sng">
                <a:solidFill>
                  <a:srgbClr val="021F4F"/>
                </a:solidFill>
                <a:hlinkClick r:id="rId3">
                  <a:extLst>
                    <a:ext uri="{A12FA001-AC4F-418D-AE19-62706E023703}">
                      <ahyp:hlinkClr xmlns:ahyp="http://schemas.microsoft.com/office/drawing/2018/hyperlinkcolor" val="tx"/>
                    </a:ext>
                  </a:extLst>
                </a:hlinkClick>
              </a:rPr>
              <a:t>alliant2awardees@gsa.gov</a:t>
            </a:r>
            <a:endParaRPr dirty="0" sz="1500" u="sng">
              <a:solidFill>
                <a:srgbClr val="021F4F"/>
              </a:solidFill>
            </a:endParaRPr>
          </a:p>
          <a:p>
            <a:pPr algn="l" indent="-285750" lvl="1" marL="704850" rtl="0">
              <a:spcBef>
                <a:spcPts val="0"/>
              </a:spcBef>
              <a:spcAft>
                <a:spcPts val="0"/>
              </a:spcAft>
              <a:buClr>
                <a:srgbClr val="434343"/>
              </a:buClr>
              <a:buSzPts val="2000"/>
              <a:buFont typeface="Public Sans"/>
              <a:buChar char="•"/>
            </a:pPr>
            <a:r>
              <a:rPr altLang="en" lang="en" sz="1500">
                <a:solidFill>
                  <a:schemeClr val="dk1"/>
                </a:solidFill>
              </a:rPr>
              <a:t>VETS 2: </a:t>
            </a:r>
            <a:r>
              <a:rPr altLang="en" lang="en" sz="1500" u="sng">
                <a:solidFill>
                  <a:srgbClr val="021F4F"/>
                </a:solidFill>
                <a:hlinkClick r:id="rId4">
                  <a:extLst>
                    <a:ext uri="{A12FA001-AC4F-418D-AE19-62706E023703}">
                      <ahyp:hlinkClr xmlns:ahyp="http://schemas.microsoft.com/office/drawing/2018/hyperlinkcolor" val="tx"/>
                    </a:ext>
                  </a:extLst>
                </a:hlinkClick>
              </a:rPr>
              <a:t>vets2awardees</a:t>
            </a:r>
            <a:r>
              <a:rPr altLang="en" lang="en" sz="1500" u="sng">
                <a:solidFill>
                  <a:srgbClr val="021F4F"/>
                </a:solidFill>
                <a:hlinkClick r:id="rId5">
                  <a:extLst>
                    <a:ext uri="{A12FA001-AC4F-418D-AE19-62706E023703}">
                      <ahyp:hlinkClr xmlns:ahyp="http://schemas.microsoft.com/office/drawing/2018/hyperlinkcolor" val="tx"/>
                    </a:ext>
                  </a:extLst>
                </a:hlinkClick>
              </a:rPr>
              <a:t>@gsa.gov</a:t>
            </a:r>
            <a:endParaRPr dirty="0" sz="1500">
              <a:solidFill>
                <a:srgbClr val="021F4F"/>
              </a:solidFill>
            </a:endParaRPr>
          </a:p>
          <a:p>
            <a:pPr algn="l" indent="-285750" lvl="1" marL="704850" rtl="0">
              <a:spcBef>
                <a:spcPts val="90"/>
              </a:spcBef>
              <a:spcAft>
                <a:spcPts val="0"/>
              </a:spcAft>
              <a:buClr>
                <a:srgbClr val="434343"/>
              </a:buClr>
              <a:buSzPts val="2000"/>
              <a:buFont typeface="Public Sans"/>
              <a:buChar char="•"/>
            </a:pPr>
            <a:r>
              <a:rPr altLang="en" lang="en" sz="1500">
                <a:solidFill>
                  <a:schemeClr val="dk1"/>
                </a:solidFill>
              </a:rPr>
              <a:t>8(a) STARS III: </a:t>
            </a:r>
            <a:r>
              <a:rPr altLang="en" lang="en" sz="1500" u="sng">
                <a:solidFill>
                  <a:srgbClr val="021F4F"/>
                </a:solidFill>
                <a:hlinkClick r:id="rId6">
                  <a:extLst>
                    <a:ext uri="{A12FA001-AC4F-418D-AE19-62706E023703}">
                      <ahyp:hlinkClr xmlns:ahyp="http://schemas.microsoft.com/office/drawing/2018/hyperlinkcolor" val="tx"/>
                    </a:ext>
                  </a:extLst>
                </a:hlinkClick>
              </a:rPr>
              <a:t>stars3awardees@gsa.gov</a:t>
            </a:r>
            <a:endParaRPr dirty="0" sz="1500">
              <a:solidFill>
                <a:srgbClr val="021F4F"/>
              </a:solidFill>
            </a:endParaRPr>
          </a:p>
          <a:p>
            <a:pPr algn="l" indent="0" lvl="0" marL="914400" rtl="0">
              <a:spcBef>
                <a:spcPts val="90"/>
              </a:spcBef>
              <a:spcAft>
                <a:spcPts val="0"/>
              </a:spcAft>
              <a:buNone/>
            </a:pPr>
            <a:endParaRPr dirty="0" sz="1500">
              <a:solidFill>
                <a:srgbClr val="424242"/>
              </a:solidFill>
            </a:endParaRPr>
          </a:p>
          <a:p>
            <a:pPr algn="l" indent="0" lvl="0" marL="0" rtl="0">
              <a:spcBef>
                <a:spcPts val="0"/>
              </a:spcBef>
              <a:spcAft>
                <a:spcPts val="1600"/>
              </a:spcAft>
              <a:buNone/>
            </a:pPr>
            <a:endParaRPr dirty="0"/>
          </a:p>
        </p:txBody>
      </p:sp>
      <p:sp>
        <p:nvSpPr>
          <p:cNvPr id="630" name="Google Shape;630;p81"/>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66</a:t>
            </a:fld>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5"/>
        <p:cNvGrpSpPr/>
        <p:nvPr/>
      </p:nvGrpSpPr>
      <p:grpSpPr>
        <a:xfrm>
          <a:off x="0" y="0"/>
          <a:ext cx="0" cy="0"/>
          <a:chOff x="0" y="0"/>
          <a:chExt cx="0" cy="0"/>
        </a:xfrm>
      </p:grpSpPr>
      <p:sp>
        <p:nvSpPr>
          <p:cNvPr id="638" name="Google Shape;638;p82"/>
          <p:cNvSpPr txBox="1">
            <a:spLocks noGrp="1"/>
          </p:cNvSpPr>
          <p:nvPr>
            <p:ph idx="2147483647" type="title"/>
          </p:nvPr>
        </p:nvSpPr>
        <p:spPr>
          <a:xfrm>
            <a:off x="109475" y="192725"/>
            <a:ext cx="1664700" cy="1792500"/>
          </a:xfrm>
          <a:prstGeom prst="rect">
            <a:avLst/>
          </a:prstGeom>
          <a:noFill/>
          <a:ln>
            <a:noFill/>
            <a:prstDash/>
          </a:ln>
          <a:effectLst/>
        </p:spPr>
        <p:txBody>
          <a:bodyPr anchor="t" anchorCtr="0" bIns="34275" compatLnSpc="1" forceAA="0" fromWordArt="0" horzOverflow="overflow" lIns="68550" numCol="1" rIns="68550" rot="0" rtlCol="0" spcCol="0" spcFirstLastPara="1" tIns="34275" vert="horz" vertOverflow="overflow" wrap="square">
            <a:prstTxWarp prst="textNoShape">
              <a:avLst/>
            </a:prstTxWarp>
            <a:noAutofit/>
          </a:bodyPr>
          <a:lstStyle/>
          <a:p>
            <a:pPr algn="l" defTabSz="914400" eaLnBrk="1" hangingPunct="1" indent="0" latinLnBrk="0" lvl="0" marL="0" marR="0" rtl="0">
              <a:lnSpc>
                <a:spcPct val="100000"/>
              </a:lnSpc>
              <a:spcBef>
                <a:spcPts val="0"/>
              </a:spcBef>
              <a:spcAft>
                <a:spcPts val="0"/>
              </a:spcAft>
              <a:buClr>
                <a:srgbClr val="000000"/>
              </a:buClr>
              <a:buSzTx/>
              <a:buFont typeface="Arial"/>
              <a:buNone/>
              <a:tabLst/>
              <a:defRPr/>
            </a:pPr>
            <a:r>
              <a:rPr b="1" baseline="0" cap="none" dirty="0" i="0" kern="0" kumimoji="0" lang="en-US" noProof="0" normalizeH="0" spc="0" strike="noStrike" sz="1900" u="none">
                <a:ln>
                  <a:noFill/>
                </a:ln>
                <a:solidFill>
                  <a:srgbClr val="002665"/>
                </a:solidFill>
                <a:effectLst/>
                <a:uLnTx/>
                <a:uFillTx/>
                <a:latin typeface="Public Sans"/>
                <a:ea typeface="Public Sans"/>
                <a:cs typeface="Public Sans"/>
                <a:sym typeface="Public Sans"/>
              </a:rPr>
              <a:t>Tools that will bring value to your efforts:</a:t>
            </a:r>
          </a:p>
        </p:txBody>
      </p:sp>
      <p:graphicFrame>
        <p:nvGraphicFramePr>
          <p:cNvPr id="637" name="Google Shape;637;p82"/>
          <p:cNvGraphicFramePr/>
          <p:nvPr/>
        </p:nvGraphicFramePr>
        <p:xfrm>
          <a:off x="1774168" y="192733"/>
          <a:ext cx="6397250" cy="4404715"/>
        </p:xfrm>
        <a:graphic>
          <a:graphicData uri="http://schemas.openxmlformats.org/drawingml/2006/table">
            <a:tbl>
              <a:tblPr bandRow="1" firstRow="1">
                <a:noFill/>
                <a:tableStyleId>{5BE165D8-EDAA-4623-B6B2-EA34B45BB8C0}</a:tableStyleId>
              </a:tblPr>
              <a:tblGrid>
                <a:gridCol w="1690700">
                  <a:extLst>
                    <a:ext uri="{9D8B030D-6E8A-4147-A177-3AD203B41FA5}">
                      <a16:colId xmlns:a16="http://schemas.microsoft.com/office/drawing/2014/main" val="20000"/>
                    </a:ext>
                  </a:extLst>
                </a:gridCol>
                <a:gridCol w="4706550">
                  <a:extLst>
                    <a:ext uri="{9D8B030D-6E8A-4147-A177-3AD203B41FA5}">
                      <a16:colId xmlns:a16="http://schemas.microsoft.com/office/drawing/2014/main" val="20001"/>
                    </a:ext>
                  </a:extLst>
                </a:gridCol>
              </a:tblGrid>
              <a:tr h="220875">
                <a:tc>
                  <a:txBody>
                    <a:bodyPr numCol="1"/>
                    <a:lstStyle/>
                    <a:p>
                      <a:pPr algn="l" indent="0" lvl="0" marL="0" marR="0" rtl="0">
                        <a:lnSpc>
                          <a:spcPct val="100000"/>
                        </a:lnSpc>
                        <a:spcBef>
                          <a:spcPts val="0"/>
                        </a:spcBef>
                        <a:spcAft>
                          <a:spcPts val="0"/>
                        </a:spcAft>
                        <a:buClr>
                          <a:srgbClr val="000000"/>
                        </a:buClr>
                        <a:buSzPts val="1200"/>
                        <a:buFont typeface="Arial"/>
                        <a:buNone/>
                      </a:pPr>
                      <a:r>
                        <a:rPr altLang="en" cap="none" lang="en" strike="noStrike" sz="1200" u="none"/>
                        <a:t>TOOLS</a:t>
                      </a:r>
                      <a:endParaRPr cap="none" dirty="0" strike="noStrike" sz="1400" u="none"/>
                    </a:p>
                  </a:txBody>
                  <a:tcP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cap="none" lang="en" strike="noStrike" sz="1200" u="none"/>
                        <a:t>WEBSITE</a:t>
                      </a:r>
                      <a:endParaRPr cap="none" dirty="0" strike="noStrike" sz="1400" u="none"/>
                    </a:p>
                  </a:txBody>
                  <a:tcP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extLst>
                  <a:ext uri="{0D108BD9-81ED-4DB2-BD59-A6C34878D82A}">
                    <a16:rowId xmlns:a16="http://schemas.microsoft.com/office/drawing/2014/main" val="10000"/>
                  </a:ext>
                </a:extLst>
              </a:tr>
              <a:tr h="78282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GWAC Websites</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3">
                            <a:extLst>
                              <a:ext uri="{A12FA001-AC4F-418D-AE19-62706E023703}">
                                <ahyp:hlinkClr xmlns:ahyp="http://schemas.microsoft.com/office/drawing/2018/hyperlinkcolor" val="tx"/>
                              </a:ext>
                            </a:extLst>
                          </a:hlinkClick>
                        </a:rPr>
                        <a:t>www.gsa.gov/gwacs</a:t>
                      </a:r>
                      <a:endParaRPr cap="none" dirty="0" strike="noStrike" sz="900" u="none"/>
                    </a:p>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4">
                            <a:extLst>
                              <a:ext uri="{A12FA001-AC4F-418D-AE19-62706E023703}">
                                <ahyp:hlinkClr xmlns:ahyp="http://schemas.microsoft.com/office/drawing/2018/hyperlinkcolor" val="tx"/>
                              </a:ext>
                            </a:extLst>
                          </a:hlinkClick>
                        </a:rPr>
                        <a:t>www.gsa.gov/starsiii</a:t>
                      </a:r>
                      <a:endParaRPr cap="none" dirty="0" strike="noStrike" sz="900" u="none"/>
                    </a:p>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5">
                            <a:extLst>
                              <a:ext uri="{A12FA001-AC4F-418D-AE19-62706E023703}">
                                <ahyp:hlinkClr xmlns:ahyp="http://schemas.microsoft.com/office/drawing/2018/hyperlinkcolor" val="tx"/>
                              </a:ext>
                            </a:extLst>
                          </a:hlinkClick>
                        </a:rPr>
                        <a:t>www.gsa.gov/alliant2</a:t>
                      </a:r>
                      <a:endParaRPr cap="none" dirty="0" strike="noStrike" sz="900" u="none"/>
                    </a:p>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6">
                            <a:extLst>
                              <a:ext uri="{A12FA001-AC4F-418D-AE19-62706E023703}">
                                <ahyp:hlinkClr xmlns:ahyp="http://schemas.microsoft.com/office/drawing/2018/hyperlinkcolor" val="tx"/>
                              </a:ext>
                            </a:extLst>
                          </a:hlinkClick>
                        </a:rPr>
                        <a:t>www.gsa.gov/vets2</a:t>
                      </a:r>
                      <a:endParaRPr cap="none" dirty="0" strike="noStrike" sz="900" u="none"/>
                    </a:p>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7">
                            <a:extLst>
                              <a:ext uri="{A12FA001-AC4F-418D-AE19-62706E023703}">
                                <ahyp:hlinkClr xmlns:ahyp="http://schemas.microsoft.com/office/drawing/2018/hyperlinkcolor" val="tx"/>
                              </a:ext>
                            </a:extLst>
                          </a:hlinkClick>
                        </a:rPr>
                        <a:t>www.gsa.gov/alliant3</a:t>
                      </a:r>
                      <a:endParaRPr cap="none" dirty="0" strike="noStrike" sz="900" u="none"/>
                    </a:p>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8">
                            <a:extLst>
                              <a:ext uri="{A12FA001-AC4F-418D-AE19-62706E023703}">
                                <ahyp:hlinkClr xmlns:ahyp="http://schemas.microsoft.com/office/drawing/2018/hyperlinkcolor" val="tx"/>
                              </a:ext>
                            </a:extLst>
                          </a:hlinkClick>
                        </a:rPr>
                        <a:t>www.gsa.gov/polaris</a:t>
                      </a:r>
                      <a:endParaRPr cap="none" dirty="0" strike="noStrike" sz="9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1"/>
                  </a:ext>
                </a:extLst>
              </a:tr>
              <a:tr h="3083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GWAC Dashboards – Open to the public</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9">
                            <a:extLst>
                              <a:ext uri="{A12FA001-AC4F-418D-AE19-62706E023703}">
                                <ahyp:hlinkClr xmlns:ahyp="http://schemas.microsoft.com/office/drawing/2018/hyperlinkcolor" val="tx"/>
                              </a:ext>
                            </a:extLst>
                          </a:hlinkClick>
                        </a:rPr>
                        <a:t>www.gsa.gov/gwacdashboards</a:t>
                      </a:r>
                      <a:endParaRPr cap="none" dirty="0" strike="noStrike" sz="900" u="none"/>
                    </a:p>
                    <a:p>
                      <a:pPr algn="l" indent="0" lvl="0" marL="0" marR="0" rtl="0">
                        <a:lnSpc>
                          <a:spcPct val="100000"/>
                        </a:lnSpc>
                        <a:spcBef>
                          <a:spcPts val="0"/>
                        </a:spcBef>
                        <a:spcAft>
                          <a:spcPts val="0"/>
                        </a:spcAft>
                        <a:buClr>
                          <a:srgbClr val="000000"/>
                        </a:buClr>
                        <a:buSzPts val="900"/>
                        <a:buFont typeface="Arial"/>
                        <a:buNone/>
                      </a:pPr>
                      <a:endParaRPr cap="none" dirty="0" strike="noStrike" sz="9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2"/>
                  </a:ext>
                </a:extLst>
              </a:tr>
              <a:tr h="3083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Scope Review - Free</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0">
                            <a:extLst>
                              <a:ext uri="{A12FA001-AC4F-418D-AE19-62706E023703}">
                                <ahyp:hlinkClr xmlns:ahyp="http://schemas.microsoft.com/office/drawing/2018/hyperlinkcolor" val="tx"/>
                              </a:ext>
                            </a:extLst>
                          </a:hlinkClick>
                        </a:rPr>
                        <a:t>www.gsa.gov/gwacscopereview</a:t>
                      </a:r>
                      <a:endParaRPr cap="none" dirty="0" strike="noStrike" sz="900" u="none"/>
                    </a:p>
                    <a:p>
                      <a:pPr algn="l" indent="0" lvl="0" marL="0" marR="0" rtl="0">
                        <a:lnSpc>
                          <a:spcPct val="100000"/>
                        </a:lnSpc>
                        <a:spcBef>
                          <a:spcPts val="0"/>
                        </a:spcBef>
                        <a:spcAft>
                          <a:spcPts val="0"/>
                        </a:spcAft>
                        <a:buClr>
                          <a:srgbClr val="000000"/>
                        </a:buClr>
                        <a:buSzPts val="900"/>
                        <a:buFont typeface="Arial"/>
                        <a:buNone/>
                      </a:pPr>
                      <a:endParaRPr cap="none" dirty="0" strike="noStrike" sz="9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3"/>
                  </a:ext>
                </a:extLst>
              </a:tr>
              <a:tr h="4269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GWAC Contract &amp; Ordering Guide</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1">
                            <a:extLst>
                              <a:ext uri="{A12FA001-AC4F-418D-AE19-62706E023703}">
                                <ahyp:hlinkClr xmlns:ahyp="http://schemas.microsoft.com/office/drawing/2018/hyperlinkcolor" val="tx"/>
                              </a:ext>
                            </a:extLst>
                          </a:hlinkClick>
                        </a:rPr>
                        <a:t>www.gsa.gov/alliant2</a:t>
                      </a:r>
                      <a:r>
                        <a:rPr altLang="en" cap="none" lang="en" strike="noStrike" sz="900" u="none"/>
                        <a:t> - select “Resources” on left side</a:t>
                      </a:r>
                      <a:endParaRPr cap="none" dirty="0" strike="noStrike" sz="1400" u="none"/>
                    </a:p>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2">
                            <a:extLst>
                              <a:ext uri="{A12FA001-AC4F-418D-AE19-62706E023703}">
                                <ahyp:hlinkClr xmlns:ahyp="http://schemas.microsoft.com/office/drawing/2018/hyperlinkcolor" val="tx"/>
                              </a:ext>
                            </a:extLst>
                          </a:hlinkClick>
                        </a:rPr>
                        <a:t>www.gsa.gov/starsiii</a:t>
                      </a:r>
                      <a:r>
                        <a:rPr altLang="en" cap="none" lang="en" strike="noStrike" sz="900" u="none"/>
                        <a:t> - select “Resources” on left side</a:t>
                      </a:r>
                      <a:endParaRPr cap="none" dirty="0" strike="noStrike" sz="1400" u="none"/>
                    </a:p>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3">
                            <a:extLst>
                              <a:ext uri="{A12FA001-AC4F-418D-AE19-62706E023703}">
                                <ahyp:hlinkClr xmlns:ahyp="http://schemas.microsoft.com/office/drawing/2018/hyperlinkcolor" val="tx"/>
                              </a:ext>
                            </a:extLst>
                          </a:hlinkClick>
                        </a:rPr>
                        <a:t>www.gsa.gov/vets2</a:t>
                      </a:r>
                      <a:r>
                        <a:rPr altLang="en" cap="none" lang="en" strike="noStrike" sz="900" u="none"/>
                        <a:t> - select “Resources” on left side</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4"/>
                  </a:ext>
                </a:extLst>
              </a:tr>
              <a:tr h="4269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Sample Statement Works &amp; Acquisition Templates</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4">
                            <a:extLst>
                              <a:ext uri="{A12FA001-AC4F-418D-AE19-62706E023703}">
                                <ahyp:hlinkClr xmlns:ahyp="http://schemas.microsoft.com/office/drawing/2018/hyperlinkcolor" val="tx"/>
                              </a:ext>
                            </a:extLst>
                          </a:hlinkClick>
                        </a:rPr>
                        <a:t>https://acquisitiongateway.gov/</a:t>
                      </a:r>
                      <a:r>
                        <a:rPr altLang="en" cap="none" lang="en" strike="noStrike" sz="900" u="none"/>
                        <a:t> and</a:t>
                      </a:r>
                      <a:endParaRPr cap="none" dirty="0" strike="noStrike" sz="1400" u="none"/>
                    </a:p>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5">
                            <a:extLst>
                              <a:ext uri="{A12FA001-AC4F-418D-AE19-62706E023703}">
                                <ahyp:hlinkClr xmlns:ahyp="http://schemas.microsoft.com/office/drawing/2018/hyperlinkcolor" val="tx"/>
                              </a:ext>
                            </a:extLst>
                          </a:hlinkClick>
                        </a:rPr>
                        <a:t>https://acquisitiongateway.gov/documents</a:t>
                      </a:r>
                      <a:endParaRPr cap="none" dirty="0" strike="noStrike" sz="9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5"/>
                  </a:ext>
                </a:extLst>
              </a:tr>
              <a:tr h="1897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DPA Training</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6">
                            <a:extLst>
                              <a:ext uri="{A12FA001-AC4F-418D-AE19-62706E023703}">
                                <ahyp:hlinkClr xmlns:ahyp="http://schemas.microsoft.com/office/drawing/2018/hyperlinkcolor" val="tx"/>
                              </a:ext>
                            </a:extLst>
                          </a:hlinkClick>
                        </a:rPr>
                        <a:t>www.gsa.gov/events</a:t>
                      </a:r>
                      <a:endParaRPr cap="none" dirty="0" strike="noStrike" sz="9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6"/>
                  </a:ext>
                </a:extLst>
              </a:tr>
              <a:tr h="3083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DAU – for 24/7 Online GWAC DPA Training</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7">
                            <a:extLst>
                              <a:ext uri="{A12FA001-AC4F-418D-AE19-62706E023703}">
                                <ahyp:hlinkClr xmlns:ahyp="http://schemas.microsoft.com/office/drawing/2018/hyperlinkcolor" val="tx"/>
                              </a:ext>
                            </a:extLst>
                          </a:hlinkClick>
                        </a:rPr>
                        <a:t>www.dau.mil/training</a:t>
                      </a:r>
                      <a:endParaRPr cap="none" dirty="0" strike="noStrike" sz="9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7"/>
                  </a:ext>
                </a:extLst>
              </a:tr>
              <a:tr h="1897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Acquisition Gateway</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linkClick r:id="rId18">
                            <a:extLst>
                              <a:ext uri="{A12FA001-AC4F-418D-AE19-62706E023703}">
                                <ahyp:hlinkClr xmlns:ahyp="http://schemas.microsoft.com/office/drawing/2018/hyperlinkcolor" val="tx"/>
                              </a:ext>
                            </a:extLst>
                          </a:hlinkClick>
                        </a:rPr>
                        <a:t>https://acquisitiongateway.gov/</a:t>
                      </a:r>
                      <a:r>
                        <a:rPr altLang="en" cap="none" lang="en" strike="noStrike" sz="900" u="none"/>
                        <a:t> (industry has limited access)</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8"/>
                  </a:ext>
                </a:extLst>
              </a:tr>
              <a:tr h="3083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GWAC Prices Paid Tool (Govt access only)</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lang="en" strike="noStrike" sz="900" u="sng">
                          <a:solidFill>
                            <a:srgbClr val="007692"/>
                          </a:solidFill>
                          <a:highlight>
                            <a:srgbClr val="FFFFFF"/>
                          </a:highlight>
                          <a:hlinkClick r:id="rId19">
                            <a:extLst>
                              <a:ext uri="{A12FA001-AC4F-418D-AE19-62706E023703}">
                                <ahyp:hlinkClr xmlns:ahyp="http://schemas.microsoft.com/office/drawing/2018/hyperlinkcolor" val="tx"/>
                              </a:ext>
                            </a:extLst>
                          </a:hlinkClick>
                        </a:rPr>
                        <a:t>https://buy.gsa.gov/pricing/</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09"/>
                  </a:ext>
                </a:extLst>
              </a:tr>
              <a:tr h="308375">
                <a:tc>
                  <a:txBody>
                    <a:bodyPr numCol="1"/>
                    <a:lstStyle/>
                    <a:p>
                      <a:pPr algn="l" indent="0" lvl="0" marL="0" marR="0" rtl="0">
                        <a:lnSpc>
                          <a:spcPct val="100000"/>
                        </a:lnSpc>
                        <a:spcBef>
                          <a:spcPts val="0"/>
                        </a:spcBef>
                        <a:spcAft>
                          <a:spcPts val="0"/>
                        </a:spcAft>
                        <a:buClr>
                          <a:srgbClr val="000000"/>
                        </a:buClr>
                        <a:buSzPts val="900"/>
                        <a:buFont typeface="Arial"/>
                        <a:buNone/>
                      </a:pPr>
                      <a:r>
                        <a:rPr altLang="en" b="1" cap="none" lang="en" strike="noStrike" sz="900" u="none"/>
                        <a:t>Centralized Mailing List Service (CMLS)</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900"/>
                        <a:buFont typeface="Arial"/>
                        <a:buNone/>
                      </a:pPr>
                      <a:r>
                        <a:rPr altLang="en" cap="none" dirty="0" lang="en" strike="noStrike" sz="900" u="sng">
                          <a:solidFill>
                            <a:srgbClr val="007692"/>
                          </a:solidFill>
                          <a:hlinkClick r:id="rId20">
                            <a:extLst>
                              <a:ext uri="{A12FA001-AC4F-418D-AE19-62706E023703}">
                                <ahyp:hlinkClr xmlns:ahyp="http://schemas.microsoft.com/office/drawing/2018/hyperlinkcolor" val="tx"/>
                              </a:ext>
                            </a:extLst>
                          </a:hlinkClick>
                        </a:rPr>
                        <a:t>www.gsa.gov/cmls</a:t>
                      </a:r>
                      <a:r>
                        <a:rPr altLang="en" cap="none" dirty="0" lang="en" strike="noStrike" sz="900" u="none"/>
                        <a:t> (Download PDFs available)</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FFFFFF"/>
                    </a:solidFill>
                  </a:tcPr>
                </a:tc>
                <a:extLst>
                  <a:ext uri="{0D108BD9-81ED-4DB2-BD59-A6C34878D82A}">
                    <a16:rowId xmlns:a16="http://schemas.microsoft.com/office/drawing/2014/main" val="10010"/>
                  </a:ext>
                </a:extLst>
              </a:tr>
            </a:tbl>
          </a:graphicData>
        </a:graphic>
      </p:graphicFrame>
      <p:sp>
        <p:nvSpPr>
          <p:cNvPr id="636" name="Google Shape;636;p82"/>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67</a:t>
            </a:fld>
            <a:endParaRPr dirty="0">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Center for GWAC Program Resources</a:t>
            </a:r>
            <a:endParaRPr dirty="0"/>
          </a:p>
        </p:txBody>
      </p:sp>
      <p:sp>
        <p:nvSpPr>
          <p:cNvPr id="644" name="Google Shape;644;p83"/>
          <p:cNvSpPr txBox="1">
            <a:spLocks noGrp="1"/>
          </p:cNvSpPr>
          <p:nvPr>
            <p:ph idx="1" type="body"/>
          </p:nvPr>
        </p:nvSpPr>
        <p:spPr>
          <a:xfrm>
            <a:off x="148750" y="1179625"/>
            <a:ext cx="5889900" cy="3416400"/>
          </a:xfrm>
          <a:prstGeom prst="rect">
            <a:avLst/>
          </a:prstGeom>
        </p:spPr>
        <p:txBody>
          <a:bodyPr anchor="t" anchorCtr="0" bIns="91425" lIns="91425" numCol="1" rIns="91425" spcFirstLastPara="1" tIns="91425" wrap="square">
            <a:noAutofit/>
          </a:bodyPr>
          <a:lstStyle/>
          <a:p>
            <a:pPr algn="l" indent="-342900" lvl="0" marL="457200" rtl="0">
              <a:spcBef>
                <a:spcPts val="0"/>
              </a:spcBef>
              <a:spcAft>
                <a:spcPts val="0"/>
              </a:spcAft>
              <a:buNone/>
            </a:pPr>
            <a:r>
              <a:rPr altLang="en" b="1" lang="en" sz="1700">
                <a:solidFill>
                  <a:srgbClr val="41464A"/>
                </a:solidFill>
              </a:rPr>
              <a:t>Small Business GWAC Acquisition Division: </a:t>
            </a:r>
            <a:endParaRPr dirty="0" i="1" sz="2000">
              <a:solidFill>
                <a:srgbClr val="41464A"/>
              </a:solidFill>
            </a:endParaRPr>
          </a:p>
          <a:p>
            <a:pPr algn="l" indent="-342900" lvl="0" marL="457200" rtl="0">
              <a:spcBef>
                <a:spcPts val="0"/>
              </a:spcBef>
              <a:spcAft>
                <a:spcPts val="0"/>
              </a:spcAft>
              <a:buNone/>
            </a:pPr>
            <a:r>
              <a:rPr altLang="en" lang="en" sz="1700">
                <a:solidFill>
                  <a:srgbClr val="41464A"/>
                </a:solidFill>
              </a:rPr>
              <a:t>Center Email: </a:t>
            </a:r>
            <a:r>
              <a:rPr altLang="en" lang="en" sz="1700">
                <a:solidFill>
                  <a:srgbClr val="41464A"/>
                </a:solidFill>
                <a:uFill>
                  <a:noFill/>
                </a:uFill>
                <a:hlinkClick r:id="rId3">
                  <a:extLst>
                    <a:ext uri="{A12FA001-AC4F-418D-AE19-62706E023703}">
                      <ahyp:hlinkClr xmlns:ahyp="http://schemas.microsoft.com/office/drawing/2018/hyperlinkcolor" val="tx"/>
                    </a:ext>
                  </a:extLst>
                </a:hlinkClick>
              </a:rPr>
              <a:t>sbgwac@gsa.gov</a:t>
            </a:r>
            <a:endParaRPr dirty="0" sz="1700">
              <a:solidFill>
                <a:srgbClr val="41464A"/>
              </a:solidFill>
            </a:endParaRPr>
          </a:p>
          <a:p>
            <a:pPr algn="l" indent="-342900" lvl="0" marL="457200" rtl="0">
              <a:spcBef>
                <a:spcPts val="0"/>
              </a:spcBef>
              <a:spcAft>
                <a:spcPts val="0"/>
              </a:spcAft>
              <a:buNone/>
            </a:pPr>
            <a:r>
              <a:rPr altLang="en" lang="en" sz="1700">
                <a:solidFill>
                  <a:srgbClr val="41464A"/>
                </a:solidFill>
              </a:rPr>
              <a:t>STARS III Email: s3@gsa.gov</a:t>
            </a:r>
            <a:endParaRPr dirty="0" sz="1700">
              <a:solidFill>
                <a:srgbClr val="41464A"/>
              </a:solidFill>
            </a:endParaRPr>
          </a:p>
          <a:p>
            <a:pPr algn="l" indent="-342900" lvl="0" marL="457200" rtl="0">
              <a:spcBef>
                <a:spcPts val="0"/>
              </a:spcBef>
              <a:spcAft>
                <a:spcPts val="0"/>
              </a:spcAft>
              <a:buNone/>
            </a:pPr>
            <a:r>
              <a:rPr altLang="en" lang="en" sz="1700">
                <a:solidFill>
                  <a:srgbClr val="41464A"/>
                </a:solidFill>
              </a:rPr>
              <a:t>VETS 2 Email: vets2@gsa.gov</a:t>
            </a:r>
            <a:endParaRPr dirty="0" sz="1700">
              <a:solidFill>
                <a:srgbClr val="41464A"/>
              </a:solidFill>
            </a:endParaRPr>
          </a:p>
          <a:p>
            <a:pPr algn="l" indent="-342900" lvl="0" marL="457200" rtl="0">
              <a:spcBef>
                <a:spcPts val="0"/>
              </a:spcBef>
              <a:spcAft>
                <a:spcPts val="0"/>
              </a:spcAft>
              <a:buNone/>
            </a:pPr>
            <a:r>
              <a:rPr altLang="en" lang="en" sz="1700">
                <a:solidFill>
                  <a:srgbClr val="41464A"/>
                </a:solidFill>
              </a:rPr>
              <a:t>Center Website: www.gsa.gov/gwacs </a:t>
            </a:r>
            <a:endParaRPr dirty="0" sz="2000">
              <a:solidFill>
                <a:srgbClr val="41464A"/>
              </a:solidFill>
            </a:endParaRPr>
          </a:p>
          <a:p>
            <a:pPr algn="l" indent="-342900" lvl="0" marL="457200" rtl="0">
              <a:spcBef>
                <a:spcPts val="0"/>
              </a:spcBef>
              <a:spcAft>
                <a:spcPts val="0"/>
              </a:spcAft>
              <a:buNone/>
            </a:pPr>
            <a:endParaRPr b="1" dirty="0" sz="1700">
              <a:solidFill>
                <a:srgbClr val="41464A"/>
              </a:solidFill>
            </a:endParaRPr>
          </a:p>
          <a:p>
            <a:pPr algn="l" indent="-342900" lvl="0" marL="457200" rtl="0">
              <a:spcBef>
                <a:spcPts val="0"/>
              </a:spcBef>
              <a:spcAft>
                <a:spcPts val="0"/>
              </a:spcAft>
              <a:buNone/>
            </a:pPr>
            <a:r>
              <a:rPr altLang="en" b="1" lang="en" sz="1700">
                <a:solidFill>
                  <a:srgbClr val="41464A"/>
                </a:solidFill>
              </a:rPr>
              <a:t>Enterprise GWAC Acquisition Division</a:t>
            </a:r>
            <a:r>
              <a:rPr altLang="en" lang="en" sz="1700">
                <a:solidFill>
                  <a:srgbClr val="41464A"/>
                </a:solidFill>
              </a:rPr>
              <a:t>: </a:t>
            </a:r>
            <a:endParaRPr dirty="0" sz="2000">
              <a:solidFill>
                <a:srgbClr val="41464A"/>
              </a:solidFill>
            </a:endParaRPr>
          </a:p>
          <a:p>
            <a:pPr algn="l" indent="-342900" lvl="0" marL="457200" rtl="0">
              <a:spcBef>
                <a:spcPts val="0"/>
              </a:spcBef>
              <a:spcAft>
                <a:spcPts val="0"/>
              </a:spcAft>
              <a:buNone/>
            </a:pPr>
            <a:r>
              <a:rPr altLang="en" i="1" lang="en" sz="1700">
                <a:solidFill>
                  <a:srgbClr val="41464A"/>
                </a:solidFill>
              </a:rPr>
              <a:t>(877) 534-2208</a:t>
            </a:r>
            <a:endParaRPr dirty="0" i="1" sz="2000">
              <a:solidFill>
                <a:srgbClr val="41464A"/>
              </a:solidFill>
            </a:endParaRPr>
          </a:p>
          <a:p>
            <a:pPr algn="l" indent="-342900" lvl="0" marL="457200" rtl="0">
              <a:spcBef>
                <a:spcPts val="0"/>
              </a:spcBef>
              <a:spcAft>
                <a:spcPts val="0"/>
              </a:spcAft>
              <a:buNone/>
            </a:pPr>
            <a:r>
              <a:rPr altLang="en" lang="en" sz="1700">
                <a:solidFill>
                  <a:srgbClr val="41464A"/>
                </a:solidFill>
              </a:rPr>
              <a:t>Alliant 2 Email: alliant2@gsa.gov</a:t>
            </a:r>
            <a:endParaRPr dirty="0" sz="2000">
              <a:solidFill>
                <a:srgbClr val="41464A"/>
              </a:solidFill>
            </a:endParaRPr>
          </a:p>
          <a:p>
            <a:pPr algn="l" indent="-342900" lvl="0" marL="457200" rtl="0">
              <a:spcBef>
                <a:spcPts val="0"/>
              </a:spcBef>
              <a:spcAft>
                <a:spcPts val="0"/>
              </a:spcAft>
              <a:buNone/>
            </a:pPr>
            <a:r>
              <a:rPr altLang="en" lang="en" sz="1700">
                <a:solidFill>
                  <a:srgbClr val="41464A"/>
                </a:solidFill>
              </a:rPr>
              <a:t>Center Website: www.gsa.gov/gwacs </a:t>
            </a:r>
            <a:endParaRPr dirty="0" sz="2000">
              <a:solidFill>
                <a:srgbClr val="41464A"/>
              </a:solidFill>
            </a:endParaRPr>
          </a:p>
        </p:txBody>
      </p:sp>
      <p:sp>
        <p:nvSpPr>
          <p:cNvPr id="646" name="Google Shape;646;p83">
            <a:extLst>
              <a:ext uri="{C183D7F6-B498-43B3-948B-1728B52AA6E4}">
                <adec:decorative xmlns:adec="http://schemas.microsoft.com/office/drawing/2017/decorative" val="1"/>
              </a:ext>
            </a:extLst>
          </p:cNvPr>
          <p:cNvSpPr/>
          <p:nvPr/>
        </p:nvSpPr>
        <p:spPr>
          <a:xfrm>
            <a:off x="4992000" y="1506000"/>
            <a:ext cx="3603300" cy="2131500"/>
          </a:xfrm>
          <a:prstGeom prst="rect">
            <a:avLst/>
          </a:prstGeom>
          <a:solidFill>
            <a:srgbClr val="021F4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400"/>
              <a:buFont typeface="Arial"/>
              <a:buNone/>
            </a:pPr>
            <a:endParaRPr b="0" cap="none" dirty="0" i="0" strike="noStrike" sz="1400" u="none">
              <a:solidFill>
                <a:srgbClr val="FFFFFF"/>
              </a:solidFill>
              <a:latin typeface="Arial"/>
              <a:ea typeface="Arial"/>
              <a:cs typeface="Arial"/>
              <a:sym typeface="Arial"/>
            </a:endParaRPr>
          </a:p>
        </p:txBody>
      </p:sp>
      <p:sp>
        <p:nvSpPr>
          <p:cNvPr id="647" name="Google Shape;647;p83"/>
          <p:cNvSpPr txBox="1"/>
          <p:nvPr/>
        </p:nvSpPr>
        <p:spPr>
          <a:xfrm>
            <a:off x="5269653" y="1702050"/>
            <a:ext cx="3048000" cy="1739400"/>
          </a:xfrm>
          <a:prstGeom prst="rect">
            <a:avLst/>
          </a:prstGeom>
          <a:noFill/>
          <a:ln>
            <a:noFill/>
          </a:ln>
        </p:spPr>
        <p:txBody>
          <a:bodyPr anchor="t" anchorCtr="0" bIns="68550" lIns="68550" numCol="1" rIns="68550" spcFirstLastPara="1" tIns="68550" wrap="square">
            <a:spAutoFit/>
          </a:bodyPr>
          <a:lstStyle/>
          <a:p>
            <a:pPr algn="l" indent="0" lvl="0" marL="0" marR="0" rtl="0">
              <a:lnSpc>
                <a:spcPct val="100000"/>
              </a:lnSpc>
              <a:spcBef>
                <a:spcPts val="0"/>
              </a:spcBef>
              <a:spcAft>
                <a:spcPts val="0"/>
              </a:spcAft>
              <a:buClr>
                <a:srgbClr val="000000"/>
              </a:buClr>
              <a:buSzPts val="1400"/>
              <a:buFont typeface="Arial"/>
              <a:buNone/>
            </a:pPr>
            <a:r>
              <a:rPr altLang="en" b="0" cap="none" dirty="0" i="0" lang="en" strike="noStrike" sz="1600" u="none">
                <a:solidFill>
                  <a:schemeClr val="lt2"/>
                </a:solidFill>
                <a:latin typeface="Arial"/>
                <a:ea typeface="Arial"/>
                <a:cs typeface="Arial"/>
                <a:sym typeface="Arial"/>
              </a:rPr>
              <a:t>Available videos to learn more </a:t>
            </a:r>
            <a:br>
              <a:rPr altLang="en" b="0" cap="none" dirty="0" i="0" lang="en" strike="noStrike" sz="1600" u="none">
                <a:solidFill>
                  <a:schemeClr val="lt2"/>
                </a:solidFill>
                <a:latin typeface="Arial"/>
                <a:ea typeface="Arial"/>
                <a:cs typeface="Arial"/>
                <a:sym typeface="Arial"/>
              </a:rPr>
            </a:br>
            <a:r>
              <a:rPr altLang="en" b="0" cap="none" dirty="0" i="0" lang="en" strike="noStrike" sz="1600" u="none">
                <a:solidFill>
                  <a:schemeClr val="lt2"/>
                </a:solidFill>
                <a:latin typeface="Arial"/>
                <a:ea typeface="Arial"/>
                <a:cs typeface="Arial"/>
                <a:sym typeface="Arial"/>
              </a:rPr>
              <a:t>about GSA GWACs: </a:t>
            </a:r>
            <a:endParaRPr b="0" cap="none" dirty="0" i="0" strike="noStrike" sz="1600" u="none">
              <a:solidFill>
                <a:schemeClr val="lt2"/>
              </a:solidFill>
              <a:latin typeface="Arial"/>
              <a:ea typeface="Arial"/>
              <a:cs typeface="Arial"/>
              <a:sym typeface="Arial"/>
            </a:endParaRPr>
          </a:p>
          <a:p>
            <a:pPr algn="l" indent="-260350" lvl="0" marL="342900" marR="0" rtl="0">
              <a:lnSpc>
                <a:spcPct val="150000"/>
              </a:lnSpc>
              <a:spcBef>
                <a:spcPts val="0"/>
              </a:spcBef>
              <a:spcAft>
                <a:spcPts val="0"/>
              </a:spcAft>
              <a:buClr>
                <a:schemeClr val="lt2"/>
              </a:buClr>
              <a:buSzPts val="1800"/>
              <a:buFont typeface="Arial"/>
              <a:buChar char="•"/>
            </a:pPr>
            <a:r>
              <a:rPr altLang="en" b="1" cap="none" dirty="0" i="0" lang="en" strike="noStrike" u="sng">
                <a:solidFill>
                  <a:schemeClr val="lt2"/>
                </a:solidFill>
                <a:latin typeface="Arial"/>
                <a:ea typeface="Arial"/>
                <a:cs typeface="Arial"/>
                <a:sym typeface="Arial"/>
                <a:hlinkClick r:id="rId4">
                  <a:extLst>
                    <a:ext uri="{A12FA001-AC4F-418D-AE19-62706E023703}">
                      <ahyp:hlinkClr xmlns:ahyp="http://schemas.microsoft.com/office/drawing/2018/hyperlinkcolor" val="tx"/>
                    </a:ext>
                  </a:extLst>
                </a:hlinkClick>
              </a:rPr>
              <a:t>8(a) STARS III</a:t>
            </a:r>
            <a:endParaRPr b="1" cap="none" dirty="0" i="0" strike="noStrike" u="none">
              <a:solidFill>
                <a:schemeClr val="lt2"/>
              </a:solidFill>
              <a:latin typeface="Arial"/>
              <a:ea typeface="Arial"/>
              <a:cs typeface="Arial"/>
              <a:sym typeface="Arial"/>
            </a:endParaRPr>
          </a:p>
          <a:p>
            <a:pPr algn="l" indent="-260350" lvl="0" marL="342900" marR="0" rtl="0">
              <a:lnSpc>
                <a:spcPct val="150000"/>
              </a:lnSpc>
              <a:spcBef>
                <a:spcPts val="0"/>
              </a:spcBef>
              <a:spcAft>
                <a:spcPts val="0"/>
              </a:spcAft>
              <a:buClr>
                <a:schemeClr val="lt2"/>
              </a:buClr>
              <a:buSzPts val="1800"/>
              <a:buFont typeface="Arial"/>
              <a:buChar char="•"/>
            </a:pPr>
            <a:r>
              <a:rPr altLang="en" b="1" cap="none" dirty="0" i="0" lang="en" strike="noStrike" u="sng">
                <a:solidFill>
                  <a:schemeClr val="lt2"/>
                </a:solidFill>
                <a:latin typeface="Arial"/>
                <a:ea typeface="Arial"/>
                <a:cs typeface="Arial"/>
                <a:sym typeface="Arial"/>
                <a:hlinkClick r:id="rId5">
                  <a:extLst>
                    <a:ext uri="{A12FA001-AC4F-418D-AE19-62706E023703}">
                      <ahyp:hlinkClr xmlns:ahyp="http://schemas.microsoft.com/office/drawing/2018/hyperlinkcolor" val="tx"/>
                    </a:ext>
                  </a:extLst>
                </a:hlinkClick>
              </a:rPr>
              <a:t>Alliant 2</a:t>
            </a:r>
            <a:endParaRPr b="1" cap="none" dirty="0" i="0" strike="noStrike" u="none">
              <a:solidFill>
                <a:schemeClr val="lt2"/>
              </a:solidFill>
              <a:latin typeface="Arial"/>
              <a:ea typeface="Arial"/>
              <a:cs typeface="Arial"/>
              <a:sym typeface="Arial"/>
            </a:endParaRPr>
          </a:p>
          <a:p>
            <a:pPr algn="l" indent="-260350" lvl="0" marL="342900" marR="0" rtl="0">
              <a:lnSpc>
                <a:spcPct val="150000"/>
              </a:lnSpc>
              <a:spcBef>
                <a:spcPts val="0"/>
              </a:spcBef>
              <a:spcAft>
                <a:spcPts val="0"/>
              </a:spcAft>
              <a:buClr>
                <a:schemeClr val="lt2"/>
              </a:buClr>
              <a:buSzPts val="1800"/>
              <a:buFont typeface="Arial"/>
              <a:buChar char="•"/>
            </a:pPr>
            <a:r>
              <a:rPr altLang="en" b="1" cap="none" dirty="0" i="0" lang="en" strike="noStrike" u="sng">
                <a:solidFill>
                  <a:schemeClr val="lt2"/>
                </a:solidFill>
                <a:latin typeface="Arial"/>
                <a:ea typeface="Arial"/>
                <a:cs typeface="Arial"/>
                <a:sym typeface="Arial"/>
                <a:hlinkClick r:id="rId6">
                  <a:extLst>
                    <a:ext uri="{A12FA001-AC4F-418D-AE19-62706E023703}">
                      <ahyp:hlinkClr xmlns:ahyp="http://schemas.microsoft.com/office/drawing/2018/hyperlinkcolor" val="tx"/>
                    </a:ext>
                  </a:extLst>
                </a:hlinkClick>
              </a:rPr>
              <a:t>VETS 2</a:t>
            </a:r>
            <a:endParaRPr b="1" cap="none" dirty="0" i="0" strike="noStrike" u="none">
              <a:solidFill>
                <a:schemeClr val="lt2"/>
              </a:solidFill>
              <a:latin typeface="Arial"/>
              <a:ea typeface="Arial"/>
              <a:cs typeface="Arial"/>
              <a:sym typeface="Arial"/>
            </a:endParaRPr>
          </a:p>
        </p:txBody>
      </p:sp>
      <p:sp>
        <p:nvSpPr>
          <p:cNvPr id="645" name="Google Shape;645;p83"/>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68</a:t>
            </a:fld>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3" name="Google Shape;653;p84"/>
          <p:cNvSpPr txBox="1">
            <a:spLocks noGrp="1"/>
          </p:cNvSpPr>
          <p:nvPr>
            <p:ph idx="2147483647" type="title"/>
          </p:nvPr>
        </p:nvSpPr>
        <p:spPr>
          <a:xfrm>
            <a:off x="311700" y="2869425"/>
            <a:ext cx="5905200" cy="841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Basic Contract Information</a:t>
            </a:r>
            <a:endParaRPr dirty="0"/>
          </a:p>
        </p:txBody>
      </p:sp>
      <p:sp>
        <p:nvSpPr>
          <p:cNvPr id="654" name="Google Shape;654;p84"/>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Basic Contract Information</a:t>
            </a:r>
            <a:endParaRPr dirty="0"/>
          </a:p>
        </p:txBody>
      </p:sp>
      <p:sp>
        <p:nvSpPr>
          <p:cNvPr id="652" name="Google Shape;652;p8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69</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311700" y="445025"/>
            <a:ext cx="87288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solidFill>
                  <a:srgbClr val="27278B"/>
                </a:solidFill>
              </a:rPr>
              <a:t>GSA IT Category Executive Team</a:t>
            </a:r>
            <a:endParaRPr dirty="0">
              <a:solidFill>
                <a:srgbClr val="27278B"/>
              </a:solidFill>
            </a:endParaRPr>
          </a:p>
        </p:txBody>
      </p:sp>
      <p:sp>
        <p:nvSpPr>
          <p:cNvPr id="164" name="Google Shape;164;p22"/>
          <p:cNvSpPr txBox="1"/>
          <p:nvPr/>
        </p:nvSpPr>
        <p:spPr>
          <a:xfrm>
            <a:off x="311700" y="1264725"/>
            <a:ext cx="7882200" cy="3339600"/>
          </a:xfrm>
          <a:prstGeom prst="rect">
            <a:avLst/>
          </a:prstGeom>
          <a:noFill/>
          <a:ln>
            <a:noFill/>
          </a:ln>
        </p:spPr>
        <p:txBody>
          <a:bodyPr anchor="t" anchorCtr="0" bIns="91425" lIns="91425" numCol="1" rIns="91425" spcFirstLastPara="1" tIns="91425" wrap="square">
            <a:noAutofit/>
          </a:bodyPr>
          <a:lstStyle/>
          <a:p>
            <a:pPr algn="l" indent="-311150" lvl="0" marL="457200" rtl="0">
              <a:lnSpc>
                <a:spcPct val="150000"/>
              </a:lnSpc>
              <a:spcBef>
                <a:spcPts val="0"/>
              </a:spcBef>
              <a:spcAft>
                <a:spcPts val="0"/>
              </a:spcAft>
              <a:buClr>
                <a:schemeClr val="dk1"/>
              </a:buClr>
              <a:buSzPts val="1300"/>
              <a:buChar char="●"/>
            </a:pPr>
            <a:r>
              <a:rPr altLang="en" lang="en" sz="1300">
                <a:solidFill>
                  <a:schemeClr val="dk1"/>
                </a:solidFill>
              </a:rPr>
              <a:t>Lawrence Hale, </a:t>
            </a:r>
            <a:r>
              <a:rPr altLang="en" i="1" lang="en" sz="1300">
                <a:solidFill>
                  <a:schemeClr val="dk1"/>
                </a:solidFill>
              </a:rPr>
              <a:t>Acting </a:t>
            </a:r>
            <a:r>
              <a:rPr altLang="en" lang="en" sz="1300">
                <a:solidFill>
                  <a:schemeClr val="dk1"/>
                </a:solidFill>
              </a:rPr>
              <a:t>Assistant Commissioner</a:t>
            </a:r>
            <a:endParaRPr dirty="0" sz="1300">
              <a:solidFill>
                <a:schemeClr val="dk1"/>
              </a:solidFill>
            </a:endParaRPr>
          </a:p>
          <a:p>
            <a:pPr algn="l" indent="-311150" lvl="0" marL="457200" rtl="0">
              <a:lnSpc>
                <a:spcPct val="150000"/>
              </a:lnSpc>
              <a:spcBef>
                <a:spcPts val="0"/>
              </a:spcBef>
              <a:spcAft>
                <a:spcPts val="0"/>
              </a:spcAft>
              <a:buClr>
                <a:schemeClr val="dk1"/>
              </a:buClr>
              <a:buSzPts val="1300"/>
              <a:buFont typeface="Roboto"/>
              <a:buChar char="●"/>
            </a:pPr>
            <a:r>
              <a:rPr altLang="en" b="1" lang="en" sz="1300">
                <a:solidFill>
                  <a:schemeClr val="dk1"/>
                </a:solidFill>
              </a:rPr>
              <a:t>Cheryl Thornton-Cameron</a:t>
            </a:r>
            <a:r>
              <a:rPr altLang="en" lang="en" sz="1300">
                <a:solidFill>
                  <a:schemeClr val="dk1"/>
                </a:solidFill>
              </a:rPr>
              <a:t>, Deputy Assistant Commissioner for Acquisition </a:t>
            </a:r>
            <a:endParaRPr dirty="0" sz="1300">
              <a:solidFill>
                <a:schemeClr val="dk1"/>
              </a:solidFill>
            </a:endParaRPr>
          </a:p>
          <a:p>
            <a:pPr algn="l" indent="-311150" lvl="0" marL="457200" rtl="0">
              <a:lnSpc>
                <a:spcPct val="150000"/>
              </a:lnSpc>
              <a:spcBef>
                <a:spcPts val="0"/>
              </a:spcBef>
              <a:spcAft>
                <a:spcPts val="0"/>
              </a:spcAft>
              <a:buClr>
                <a:schemeClr val="dk1"/>
              </a:buClr>
              <a:buSzPts val="1300"/>
              <a:buChar char="●"/>
            </a:pPr>
            <a:r>
              <a:rPr altLang="en" lang="en" sz="1300">
                <a:solidFill>
                  <a:schemeClr val="dk1"/>
                </a:solidFill>
              </a:rPr>
              <a:t>Joel Lundy, </a:t>
            </a:r>
            <a:r>
              <a:rPr altLang="en" i="1" lang="en" sz="1300">
                <a:solidFill>
                  <a:schemeClr val="dk1"/>
                </a:solidFill>
              </a:rPr>
              <a:t>Acting </a:t>
            </a:r>
            <a:r>
              <a:rPr altLang="en" lang="en" sz="1300">
                <a:solidFill>
                  <a:schemeClr val="dk1"/>
                </a:solidFill>
              </a:rPr>
              <a:t>Deputy Assistant Commissioner for Category Management</a:t>
            </a:r>
            <a:endParaRPr dirty="0" sz="1300">
              <a:solidFill>
                <a:schemeClr val="dk1"/>
              </a:solidFill>
            </a:endParaRPr>
          </a:p>
          <a:p>
            <a:pPr algn="l" indent="-311150" lvl="0" marL="457200" rtl="0">
              <a:lnSpc>
                <a:spcPct val="150000"/>
              </a:lnSpc>
              <a:spcBef>
                <a:spcPts val="0"/>
              </a:spcBef>
              <a:spcAft>
                <a:spcPts val="0"/>
              </a:spcAft>
              <a:buClr>
                <a:schemeClr val="dk1"/>
              </a:buClr>
              <a:buSzPts val="1300"/>
              <a:buChar char="●"/>
            </a:pPr>
            <a:r>
              <a:rPr altLang="en" lang="en" sz="1300">
                <a:solidFill>
                  <a:schemeClr val="dk1"/>
                </a:solidFill>
              </a:rPr>
              <a:t>Everlean Rutherford, </a:t>
            </a:r>
            <a:r>
              <a:rPr altLang="en" i="1" lang="en" sz="1300">
                <a:solidFill>
                  <a:schemeClr val="dk1"/>
                </a:solidFill>
              </a:rPr>
              <a:t>Acting </a:t>
            </a:r>
            <a:r>
              <a:rPr altLang="en" lang="en" sz="1300">
                <a:solidFill>
                  <a:schemeClr val="dk1"/>
                </a:solidFill>
              </a:rPr>
              <a:t>Executive Director for Enterprise Technology Solutions</a:t>
            </a:r>
            <a:endParaRPr dirty="0" sz="1300">
              <a:solidFill>
                <a:schemeClr val="dk1"/>
              </a:solidFill>
            </a:endParaRPr>
          </a:p>
          <a:p>
            <a:pPr algn="l" indent="0" lvl="0" marL="0" rtl="0">
              <a:lnSpc>
                <a:spcPct val="150000"/>
              </a:lnSpc>
              <a:spcBef>
                <a:spcPts val="0"/>
              </a:spcBef>
              <a:spcAft>
                <a:spcPts val="0"/>
              </a:spcAft>
              <a:buNone/>
            </a:pPr>
            <a:endParaRPr dirty="0" sz="1300">
              <a:solidFill>
                <a:schemeClr val="dk1"/>
              </a:solidFill>
            </a:endParaRPr>
          </a:p>
          <a:p>
            <a:pPr algn="l" indent="0" lvl="0" marL="0" rtl="0">
              <a:lnSpc>
                <a:spcPct val="150000"/>
              </a:lnSpc>
              <a:spcBef>
                <a:spcPts val="0"/>
              </a:spcBef>
              <a:spcAft>
                <a:spcPts val="0"/>
              </a:spcAft>
              <a:buNone/>
            </a:pPr>
            <a:endParaRPr dirty="0" sz="1300">
              <a:solidFill>
                <a:schemeClr val="dk1"/>
              </a:solidFill>
            </a:endParaRPr>
          </a:p>
          <a:p>
            <a:pPr algn="ctr" indent="0" lvl="0" marL="0" rtl="0">
              <a:lnSpc>
                <a:spcPct val="150000"/>
              </a:lnSpc>
              <a:spcBef>
                <a:spcPts val="0"/>
              </a:spcBef>
              <a:spcAft>
                <a:spcPts val="0"/>
              </a:spcAft>
              <a:buNone/>
            </a:pPr>
            <a:r>
              <a:rPr altLang="en" b="1" lang="en" sz="1300">
                <a:solidFill>
                  <a:srgbClr val="27278B"/>
                </a:solidFill>
              </a:rPr>
              <a:t>“The GSA Information Technology (IT) Category provides a wide range of IT and telecommunications products, services, and solutions to government agencies through various acquisition vehicles, primarily the Multiple Award Schedule (MAS) program.”</a:t>
            </a:r>
            <a:endParaRPr b="1" dirty="0" sz="1300">
              <a:solidFill>
                <a:srgbClr val="27278B"/>
              </a:solidFill>
            </a:endParaRPr>
          </a:p>
        </p:txBody>
      </p:sp>
      <p:sp>
        <p:nvSpPr>
          <p:cNvPr id="165" name="Google Shape;165;p22"/>
          <p:cNvSpPr txBox="1">
            <a:spLocks noGrp="1"/>
          </p:cNvSpPr>
          <p:nvPr>
            <p:ph idx="12" type="sldNum"/>
          </p:nvPr>
        </p:nvSpPr>
        <p:spPr>
          <a:xfrm>
            <a:off x="8595309" y="4838026"/>
            <a:ext cx="548700" cy="393600"/>
          </a:xfrm>
          <a:prstGeom prst="rect">
            <a:avLst/>
          </a:prstGeom>
        </p:spPr>
        <p:txBody>
          <a:bodyPr anchor="t"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sz="1200">
                <a:solidFill>
                  <a:schemeClr val="bg1"/>
                </a:solidFill>
              </a:rPr>
              <a:t>7</a:t>
            </a:fld>
            <a:endParaRPr dirty="0" sz="120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8"/>
        <p:cNvGrpSpPr/>
        <p:nvPr/>
      </p:nvGrpSpPr>
      <p:grpSpPr>
        <a:xfrm>
          <a:off x="0" y="0"/>
          <a:ext cx="0" cy="0"/>
          <a:chOff x="0" y="0"/>
          <a:chExt cx="0" cy="0"/>
        </a:xfrm>
      </p:grpSpPr>
      <p:sp>
        <p:nvSpPr>
          <p:cNvPr id="659" name="Google Shape;659;p85"/>
          <p:cNvSpPr txBox="1">
            <a:spLocks noGrp="1"/>
          </p:cNvSpPr>
          <p:nvPr>
            <p:ph idx="2147483647" type="title"/>
          </p:nvPr>
        </p:nvSpPr>
        <p:spPr>
          <a:xfrm>
            <a:off x="133775" y="1495175"/>
            <a:ext cx="23187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dirty="0" lang="en"/>
              <a:t>GWAC Comparison</a:t>
            </a:r>
            <a:endParaRPr dirty="0"/>
          </a:p>
        </p:txBody>
      </p:sp>
      <p:graphicFrame>
        <p:nvGraphicFramePr>
          <p:cNvPr id="661" name="Google Shape;661;p85"/>
          <p:cNvGraphicFramePr/>
          <p:nvPr/>
        </p:nvGraphicFramePr>
        <p:xfrm>
          <a:off x="2323025" y="149701"/>
          <a:ext cx="5825100" cy="4504223"/>
        </p:xfrm>
        <a:graphic>
          <a:graphicData uri="http://schemas.openxmlformats.org/drawingml/2006/table">
            <a:tbl>
              <a:tblPr firstRow="1">
                <a:noFill/>
                <a:tableStyleId>{33891CFE-124B-458A-AA49-478080E5CC86}</a:tableStyleId>
              </a:tblPr>
              <a:tblGrid>
                <a:gridCol w="1456275">
                  <a:extLst>
                    <a:ext uri="{9D8B030D-6E8A-4147-A177-3AD203B41FA5}">
                      <a16:colId xmlns:a16="http://schemas.microsoft.com/office/drawing/2014/main" val="20000"/>
                    </a:ext>
                  </a:extLst>
                </a:gridCol>
                <a:gridCol w="1456275">
                  <a:extLst>
                    <a:ext uri="{9D8B030D-6E8A-4147-A177-3AD203B41FA5}">
                      <a16:colId xmlns:a16="http://schemas.microsoft.com/office/drawing/2014/main" val="20001"/>
                    </a:ext>
                  </a:extLst>
                </a:gridCol>
                <a:gridCol w="1456275">
                  <a:extLst>
                    <a:ext uri="{9D8B030D-6E8A-4147-A177-3AD203B41FA5}">
                      <a16:colId xmlns:a16="http://schemas.microsoft.com/office/drawing/2014/main" val="20002"/>
                    </a:ext>
                  </a:extLst>
                </a:gridCol>
                <a:gridCol w="1456275">
                  <a:extLst>
                    <a:ext uri="{9D8B030D-6E8A-4147-A177-3AD203B41FA5}">
                      <a16:colId xmlns:a16="http://schemas.microsoft.com/office/drawing/2014/main" val="20003"/>
                    </a:ext>
                  </a:extLst>
                </a:gridCol>
              </a:tblGrid>
              <a:tr h="599050">
                <a:tc>
                  <a:txBody>
                    <a:bodyPr numCol="1"/>
                    <a:lstStyle/>
                    <a:p>
                      <a:pPr algn="ctr"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PROGRAM</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ctr"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ALLIANT 2 (UNRESTRICTED)</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ctr"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8(a) STARS III</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ctr"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VETS 2</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extLst>
                  <a:ext uri="{0D108BD9-81ED-4DB2-BD59-A6C34878D82A}">
                    <a16:rowId xmlns:a16="http://schemas.microsoft.com/office/drawing/2014/main" val="10000"/>
                  </a:ext>
                </a:extLst>
              </a:tr>
              <a:tr h="635375">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000" u="none">
                          <a:latin typeface="Arial"/>
                          <a:ea typeface="Arial"/>
                          <a:cs typeface="Arial"/>
                          <a:sym typeface="Arial"/>
                        </a:rPr>
                        <a:t>Website</a:t>
                      </a:r>
                      <a:endParaRPr b="1"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15000"/>
                        </a:lnSpc>
                        <a:spcBef>
                          <a:spcPts val="0"/>
                        </a:spcBef>
                        <a:spcAft>
                          <a:spcPts val="0"/>
                        </a:spcAft>
                        <a:buClr>
                          <a:srgbClr val="000000"/>
                        </a:buClr>
                        <a:buSzPts val="1200"/>
                        <a:buFont typeface="Arial"/>
                        <a:buNone/>
                      </a:pPr>
                      <a:r>
                        <a:rPr altLang="en" cap="none" lang="en" strike="noStrike" sz="1000" u="sng">
                          <a:solidFill>
                            <a:srgbClr val="007692"/>
                          </a:solidFill>
                          <a:latin typeface="Arial"/>
                          <a:ea typeface="Arial"/>
                          <a:cs typeface="Arial"/>
                          <a:sym typeface="Arial"/>
                          <a:hlinkClick r:id="rId3">
                            <a:extLst>
                              <a:ext uri="{A12FA001-AC4F-418D-AE19-62706E023703}">
                                <ahyp:hlinkClr xmlns:ahyp="http://schemas.microsoft.com/office/drawing/2018/hyperlinkcolor" val="tx"/>
                              </a:ext>
                            </a:extLst>
                          </a:hlinkClick>
                        </a:rPr>
                        <a:t>www.gsa.gov/alliant2</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15000"/>
                        </a:lnSpc>
                        <a:spcBef>
                          <a:spcPts val="0"/>
                        </a:spcBef>
                        <a:spcAft>
                          <a:spcPts val="0"/>
                        </a:spcAft>
                        <a:buClr>
                          <a:srgbClr val="000000"/>
                        </a:buClr>
                        <a:buSzPts val="1200"/>
                        <a:buFont typeface="Arial"/>
                        <a:buNone/>
                      </a:pPr>
                      <a:r>
                        <a:rPr altLang="en" cap="none" lang="en" strike="noStrike" sz="1000" u="sng">
                          <a:solidFill>
                            <a:srgbClr val="007692"/>
                          </a:solidFill>
                          <a:latin typeface="Arial"/>
                          <a:ea typeface="Arial"/>
                          <a:cs typeface="Arial"/>
                          <a:sym typeface="Arial"/>
                          <a:hlinkClick r:id="rId4">
                            <a:extLst>
                              <a:ext uri="{A12FA001-AC4F-418D-AE19-62706E023703}">
                                <ahyp:hlinkClr xmlns:ahyp="http://schemas.microsoft.com/office/drawing/2018/hyperlinkcolor" val="tx"/>
                              </a:ext>
                            </a:extLst>
                          </a:hlinkClick>
                        </a:rPr>
                        <a:t>www.gsa.gov/8astars3</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15000"/>
                        </a:lnSpc>
                        <a:spcBef>
                          <a:spcPts val="0"/>
                        </a:spcBef>
                        <a:spcAft>
                          <a:spcPts val="0"/>
                        </a:spcAft>
                        <a:buClr>
                          <a:srgbClr val="000000"/>
                        </a:buClr>
                        <a:buSzPts val="1200"/>
                        <a:buFont typeface="Arial"/>
                        <a:buNone/>
                      </a:pPr>
                      <a:r>
                        <a:rPr altLang="en" cap="none" lang="en" strike="noStrike" sz="1000" u="sng">
                          <a:solidFill>
                            <a:srgbClr val="007692"/>
                          </a:solidFill>
                          <a:latin typeface="Arial"/>
                          <a:ea typeface="Arial"/>
                          <a:cs typeface="Arial"/>
                          <a:sym typeface="Arial"/>
                          <a:hlinkClick r:id="rId5">
                            <a:extLst>
                              <a:ext uri="{A12FA001-AC4F-418D-AE19-62706E023703}">
                                <ahyp:hlinkClr xmlns:ahyp="http://schemas.microsoft.com/office/drawing/2018/hyperlinkcolor" val="tx"/>
                              </a:ext>
                            </a:extLst>
                          </a:hlinkClick>
                        </a:rPr>
                        <a:t>www.gsa.gov/vets2</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1"/>
                  </a:ext>
                </a:extLst>
              </a:tr>
              <a:tr h="370450">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000" u="none">
                          <a:latin typeface="Arial"/>
                          <a:ea typeface="Arial"/>
                          <a:cs typeface="Arial"/>
                          <a:sym typeface="Arial"/>
                        </a:rPr>
                        <a:t>Contract Ceiling</a:t>
                      </a:r>
                      <a:endParaRPr b="1"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ctr" indent="0" lvl="0" marL="0" marR="0" rtl="0">
                        <a:lnSpc>
                          <a:spcPct val="115000"/>
                        </a:lnSpc>
                        <a:spcBef>
                          <a:spcPts val="0"/>
                        </a:spcBef>
                        <a:spcAft>
                          <a:spcPts val="0"/>
                        </a:spcAft>
                        <a:buClr>
                          <a:srgbClr val="000000"/>
                        </a:buClr>
                        <a:buSzPts val="1200"/>
                        <a:buFont typeface="Arial"/>
                        <a:buNone/>
                      </a:pPr>
                      <a:r>
                        <a:rPr altLang="en" cap="none" lang="en" strike="noStrike" sz="1000" u="none">
                          <a:latin typeface="Arial"/>
                          <a:ea typeface="Arial"/>
                          <a:cs typeface="Arial"/>
                          <a:sym typeface="Arial"/>
                        </a:rPr>
                        <a:t>$</a:t>
                      </a:r>
                      <a:r>
                        <a:rPr altLang="en" lang="en" sz="1000"/>
                        <a:t>82.5</a:t>
                      </a:r>
                      <a:r>
                        <a:rPr altLang="en" cap="none" lang="en" strike="noStrike" sz="1000" u="none">
                          <a:latin typeface="Arial"/>
                          <a:ea typeface="Arial"/>
                          <a:cs typeface="Arial"/>
                          <a:sym typeface="Arial"/>
                        </a:rPr>
                        <a:t>B</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ctr" indent="0" lvl="0" marL="0" marR="0" rtl="0">
                        <a:lnSpc>
                          <a:spcPct val="115000"/>
                        </a:lnSpc>
                        <a:spcBef>
                          <a:spcPts val="0"/>
                        </a:spcBef>
                        <a:spcAft>
                          <a:spcPts val="0"/>
                        </a:spcAft>
                        <a:buClr>
                          <a:srgbClr val="000000"/>
                        </a:buClr>
                        <a:buSzPts val="1200"/>
                        <a:buFont typeface="Arial"/>
                        <a:buNone/>
                      </a:pPr>
                      <a:r>
                        <a:rPr altLang="en" cap="none" lang="en" strike="noStrike" sz="1000" u="none">
                          <a:latin typeface="Arial"/>
                          <a:ea typeface="Arial"/>
                          <a:cs typeface="Arial"/>
                          <a:sym typeface="Arial"/>
                        </a:rPr>
                        <a:t>$50B</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ctr" indent="0" lvl="0" marL="0" marR="0" rtl="0">
                        <a:lnSpc>
                          <a:spcPct val="115000"/>
                        </a:lnSpc>
                        <a:spcBef>
                          <a:spcPts val="0"/>
                        </a:spcBef>
                        <a:spcAft>
                          <a:spcPts val="0"/>
                        </a:spcAft>
                        <a:buClr>
                          <a:srgbClr val="000000"/>
                        </a:buClr>
                        <a:buSzPts val="1200"/>
                        <a:buFont typeface="Arial"/>
                        <a:buNone/>
                      </a:pPr>
                      <a:r>
                        <a:rPr altLang="en" cap="none" lang="en" strike="noStrike" sz="1000" u="none">
                          <a:latin typeface="Arial"/>
                          <a:ea typeface="Arial"/>
                          <a:cs typeface="Arial"/>
                          <a:sym typeface="Arial"/>
                        </a:rPr>
                        <a:t>$</a:t>
                      </a:r>
                      <a:r>
                        <a:rPr altLang="en" cap="none" lang="en" strike="noStrike" sz="1000" u="none"/>
                        <a:t>6.1</a:t>
                      </a:r>
                      <a:r>
                        <a:rPr altLang="en" cap="none" lang="en" strike="noStrike" sz="1000" u="none">
                          <a:latin typeface="Arial"/>
                          <a:ea typeface="Arial"/>
                          <a:cs typeface="Arial"/>
                          <a:sym typeface="Arial"/>
                        </a:rPr>
                        <a:t>B</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2"/>
                  </a:ext>
                </a:extLst>
              </a:tr>
              <a:tr h="1981925">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000" u="none">
                          <a:latin typeface="Arial"/>
                          <a:ea typeface="Arial"/>
                          <a:cs typeface="Arial"/>
                          <a:sym typeface="Arial"/>
                        </a:rPr>
                        <a:t>Key Features</a:t>
                      </a:r>
                      <a:endParaRPr b="1"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171450" lvl="0" marL="171450" marR="0" rtl="0">
                        <a:lnSpc>
                          <a:spcPct val="115000"/>
                        </a:lnSpc>
                        <a:spcBef>
                          <a:spcPts val="0"/>
                        </a:spcBef>
                        <a:spcAft>
                          <a:spcPts val="0"/>
                        </a:spcAft>
                        <a:buClr>
                          <a:srgbClr val="000000"/>
                        </a:buClr>
                        <a:buSzPts val="1150"/>
                        <a:buFont typeface="Arial"/>
                        <a:buChar char="•"/>
                      </a:pPr>
                      <a:r>
                        <a:rPr altLang="en" cap="none" lang="en" strike="noStrike" sz="1000" u="none">
                          <a:latin typeface="Arial"/>
                          <a:ea typeface="Arial"/>
                          <a:cs typeface="Arial"/>
                          <a:sym typeface="Arial"/>
                        </a:rPr>
                        <a:t>Best-In-Class Designation</a:t>
                      </a:r>
                      <a:endParaRPr cap="none" dirty="0" strike="noStrike" sz="1000" u="none">
                        <a:latin typeface="Arial"/>
                        <a:ea typeface="Arial"/>
                        <a:cs typeface="Arial"/>
                        <a:sym typeface="Arial"/>
                      </a:endParaRPr>
                    </a:p>
                    <a:p>
                      <a:pPr algn="l" indent="0" lvl="0" marL="0" marR="0" rtl="0">
                        <a:lnSpc>
                          <a:spcPct val="115000"/>
                        </a:lnSpc>
                        <a:spcBef>
                          <a:spcPts val="0"/>
                        </a:spcBef>
                        <a:spcAft>
                          <a:spcPts val="0"/>
                        </a:spcAft>
                        <a:buClr>
                          <a:srgbClr val="000000"/>
                        </a:buClr>
                        <a:buSzPts val="1150"/>
                        <a:buFont typeface="Arial"/>
                        <a:buNone/>
                      </a:pP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71450" lvl="0" marL="171450" marR="0" rtl="0">
                        <a:lnSpc>
                          <a:spcPct val="115000"/>
                        </a:lnSpc>
                        <a:spcBef>
                          <a:spcPts val="0"/>
                        </a:spcBef>
                        <a:spcAft>
                          <a:spcPts val="0"/>
                        </a:spcAft>
                        <a:buClr>
                          <a:srgbClr val="000000"/>
                        </a:buClr>
                        <a:buSzPts val="1150"/>
                        <a:buFont typeface="Arial"/>
                        <a:buChar char="•"/>
                      </a:pPr>
                      <a:r>
                        <a:rPr altLang="en" cap="none" lang="en" strike="noStrike" sz="1000" u="none">
                          <a:latin typeface="Arial"/>
                          <a:ea typeface="Arial"/>
                          <a:cs typeface="Arial"/>
                          <a:sym typeface="Arial"/>
                        </a:rPr>
                        <a:t>Best-In-Class Designation</a:t>
                      </a:r>
                      <a:endParaRPr cap="none" dirty="0" strike="noStrike" sz="1000" u="none">
                        <a:latin typeface="Arial"/>
                        <a:ea typeface="Arial"/>
                        <a:cs typeface="Arial"/>
                        <a:sym typeface="Arial"/>
                      </a:endParaRPr>
                    </a:p>
                    <a:p>
                      <a:pPr algn="l" indent="-171450" lvl="0" marL="171450" marR="0" rtl="0">
                        <a:lnSpc>
                          <a:spcPct val="115000"/>
                        </a:lnSpc>
                        <a:spcBef>
                          <a:spcPts val="0"/>
                        </a:spcBef>
                        <a:spcAft>
                          <a:spcPts val="0"/>
                        </a:spcAft>
                        <a:buClr>
                          <a:srgbClr val="000000"/>
                        </a:buClr>
                        <a:buSzPts val="1150"/>
                        <a:buFont typeface="Arial"/>
                        <a:buChar char="•"/>
                      </a:pPr>
                      <a:r>
                        <a:rPr altLang="en" cap="none" lang="en" strike="noStrike" sz="1000" u="none">
                          <a:latin typeface="Arial"/>
                          <a:ea typeface="Arial"/>
                          <a:cs typeface="Arial"/>
                          <a:sym typeface="Arial"/>
                        </a:rPr>
                        <a:t>Provides 8(a) small disadvantaged business credit</a:t>
                      </a:r>
                      <a:endParaRPr cap="none" dirty="0" strike="noStrike" sz="1000" u="none">
                        <a:latin typeface="Arial"/>
                        <a:ea typeface="Arial"/>
                        <a:cs typeface="Arial"/>
                        <a:sym typeface="Arial"/>
                      </a:endParaRPr>
                    </a:p>
                    <a:p>
                      <a:pPr algn="l" indent="-171450" lvl="0" marL="171450" marR="0" rtl="0">
                        <a:lnSpc>
                          <a:spcPct val="115000"/>
                        </a:lnSpc>
                        <a:spcBef>
                          <a:spcPts val="0"/>
                        </a:spcBef>
                        <a:spcAft>
                          <a:spcPts val="0"/>
                        </a:spcAft>
                        <a:buClr>
                          <a:srgbClr val="000000"/>
                        </a:buClr>
                        <a:buSzPts val="1150"/>
                        <a:buFont typeface="Arial"/>
                        <a:buChar char="•"/>
                      </a:pPr>
                      <a:r>
                        <a:rPr altLang="en" cap="none" lang="en" strike="noStrike" sz="1000" u="none">
                          <a:latin typeface="Arial"/>
                          <a:ea typeface="Arial"/>
                          <a:cs typeface="Arial"/>
                          <a:sym typeface="Arial"/>
                        </a:rPr>
                        <a:t>Directed task order awards for orders at or below $4.5 million</a:t>
                      </a:r>
                      <a:endParaRPr cap="none" dirty="0" strike="noStrike" sz="1000" u="none">
                        <a:latin typeface="Arial"/>
                        <a:ea typeface="Arial"/>
                        <a:cs typeface="Arial"/>
                        <a:sym typeface="Arial"/>
                      </a:endParaRPr>
                    </a:p>
                    <a:p>
                      <a:pPr algn="l" indent="-171450" lvl="0" marL="171450" marR="0" rtl="0">
                        <a:lnSpc>
                          <a:spcPct val="115000"/>
                        </a:lnSpc>
                        <a:spcBef>
                          <a:spcPts val="0"/>
                        </a:spcBef>
                        <a:spcAft>
                          <a:spcPts val="0"/>
                        </a:spcAft>
                        <a:buClr>
                          <a:srgbClr val="000000"/>
                        </a:buClr>
                        <a:buSzPts val="1150"/>
                        <a:buFont typeface="Arial"/>
                        <a:buChar char="•"/>
                      </a:pPr>
                      <a:r>
                        <a:rPr altLang="en" cap="none" lang="en" strike="noStrike" sz="1000" u="none">
                          <a:latin typeface="Arial"/>
                          <a:ea typeface="Arial"/>
                          <a:cs typeface="Arial"/>
                          <a:sym typeface="Arial"/>
                        </a:rPr>
                        <a:t>Sub-areas for Emerging Tech and OCONUS</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71450" lvl="0" marL="171450" marR="0" rtl="0">
                        <a:lnSpc>
                          <a:spcPct val="115000"/>
                        </a:lnSpc>
                        <a:spcBef>
                          <a:spcPts val="0"/>
                        </a:spcBef>
                        <a:spcAft>
                          <a:spcPts val="0"/>
                        </a:spcAft>
                        <a:buClr>
                          <a:srgbClr val="000000"/>
                        </a:buClr>
                        <a:buSzPts val="1150"/>
                        <a:buFont typeface="Arial"/>
                        <a:buChar char="•"/>
                      </a:pPr>
                      <a:r>
                        <a:rPr altLang="en" cap="none" lang="en" strike="noStrike" sz="1000" u="none">
                          <a:latin typeface="Arial"/>
                          <a:ea typeface="Arial"/>
                          <a:cs typeface="Arial"/>
                          <a:sym typeface="Arial"/>
                        </a:rPr>
                        <a:t>Best-in-Class Designation</a:t>
                      </a:r>
                      <a:endParaRPr cap="none" dirty="0" strike="noStrike" sz="1000" u="none">
                        <a:latin typeface="Arial"/>
                        <a:ea typeface="Arial"/>
                        <a:cs typeface="Arial"/>
                        <a:sym typeface="Arial"/>
                      </a:endParaRPr>
                    </a:p>
                    <a:p>
                      <a:pPr algn="l" indent="-171450" lvl="0" marL="171450" marR="0" rtl="0">
                        <a:lnSpc>
                          <a:spcPct val="115000"/>
                        </a:lnSpc>
                        <a:spcBef>
                          <a:spcPts val="0"/>
                        </a:spcBef>
                        <a:spcAft>
                          <a:spcPts val="0"/>
                        </a:spcAft>
                        <a:buClr>
                          <a:srgbClr val="000000"/>
                        </a:buClr>
                        <a:buSzPts val="1150"/>
                        <a:buFont typeface="Arial"/>
                        <a:buChar char="•"/>
                      </a:pPr>
                      <a:r>
                        <a:rPr altLang="en" cap="none" lang="en" strike="noStrike" sz="1000" u="none">
                          <a:latin typeface="Arial"/>
                          <a:ea typeface="Arial"/>
                          <a:cs typeface="Arial"/>
                          <a:sym typeface="Arial"/>
                        </a:rPr>
                        <a:t>Only GWAC set aside exclusively for Service-Disabled, Veteran-Owned Small Businesses (SDVOSB)</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3"/>
                  </a:ext>
                </a:extLst>
              </a:tr>
              <a:tr h="323450">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000" u="none">
                          <a:latin typeface="Arial"/>
                          <a:ea typeface="Arial"/>
                          <a:cs typeface="Arial"/>
                          <a:sym typeface="Arial"/>
                        </a:rPr>
                        <a:t> # of Awardees</a:t>
                      </a:r>
                      <a:endParaRPr b="1"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1" cap="none" lang="en" strike="noStrike" sz="1000" u="none">
                          <a:latin typeface="Arial"/>
                          <a:ea typeface="Arial"/>
                          <a:cs typeface="Arial"/>
                          <a:sym typeface="Arial"/>
                        </a:rPr>
                        <a:t>  3</a:t>
                      </a:r>
                      <a:r>
                        <a:rPr altLang="en" b="1" cap="none" lang="en" strike="noStrike" sz="1000" u="none"/>
                        <a:t>8</a:t>
                      </a:r>
                      <a:endParaRPr b="1"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1" cap="none" lang="en" strike="noStrike" sz="1000" u="none">
                          <a:solidFill>
                            <a:srgbClr val="FF0000"/>
                          </a:solidFill>
                          <a:latin typeface="Arial"/>
                          <a:ea typeface="Arial"/>
                          <a:cs typeface="Arial"/>
                          <a:sym typeface="Arial"/>
                        </a:rPr>
                        <a:t> </a:t>
                      </a:r>
                      <a:r>
                        <a:rPr altLang="en" b="1" cap="none" lang="en" strike="noStrike" sz="1000" u="none">
                          <a:latin typeface="Arial"/>
                          <a:ea typeface="Arial"/>
                          <a:cs typeface="Arial"/>
                          <a:sym typeface="Arial"/>
                        </a:rPr>
                        <a:t> 1098</a:t>
                      </a:r>
                      <a:endParaRPr b="1"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1" cap="none" lang="en" strike="noStrike" sz="1000" u="none">
                          <a:latin typeface="Arial"/>
                          <a:ea typeface="Arial"/>
                          <a:cs typeface="Arial"/>
                          <a:sym typeface="Arial"/>
                        </a:rPr>
                        <a:t>  45</a:t>
                      </a:r>
                      <a:endParaRPr b="1"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4"/>
                  </a:ext>
                </a:extLst>
              </a:tr>
              <a:tr h="323450">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i="0" lang="en" strike="noStrike" sz="1000" u="none">
                          <a:solidFill>
                            <a:srgbClr val="000000"/>
                          </a:solidFill>
                          <a:latin typeface="Arial"/>
                          <a:ea typeface="Arial"/>
                          <a:cs typeface="Arial"/>
                          <a:sym typeface="Arial"/>
                        </a:rPr>
                        <a:t> Place of Performance</a:t>
                      </a:r>
                      <a:endParaRPr cap="none" dirty="0" strike="noStrike" sz="1000" u="none">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53975" marR="0" rtl="0">
                        <a:lnSpc>
                          <a:spcPct val="100000"/>
                        </a:lnSpc>
                        <a:spcBef>
                          <a:spcPts val="0"/>
                        </a:spcBef>
                        <a:spcAft>
                          <a:spcPts val="0"/>
                        </a:spcAft>
                        <a:buClr>
                          <a:srgbClr val="000000"/>
                        </a:buClr>
                        <a:buSzPts val="1200"/>
                        <a:buFont typeface="Arial"/>
                        <a:buNone/>
                      </a:pPr>
                      <a:r>
                        <a:rPr altLang="en" b="0" cap="none" i="0" lang="en" strike="noStrike" sz="1000" u="none">
                          <a:solidFill>
                            <a:srgbClr val="000000"/>
                          </a:solidFill>
                          <a:latin typeface="Arial"/>
                          <a:ea typeface="Arial"/>
                          <a:cs typeface="Arial"/>
                          <a:sym typeface="Arial"/>
                        </a:rPr>
                        <a:t>Global</a:t>
                      </a:r>
                      <a:endParaRPr b="0" cap="none" dirty="0" i="0" strike="noStrike" sz="10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53975" marR="0" rtl="0">
                        <a:lnSpc>
                          <a:spcPct val="100000"/>
                        </a:lnSpc>
                        <a:spcBef>
                          <a:spcPts val="0"/>
                        </a:spcBef>
                        <a:spcAft>
                          <a:spcPts val="0"/>
                        </a:spcAft>
                        <a:buClr>
                          <a:srgbClr val="000000"/>
                        </a:buClr>
                        <a:buSzPts val="1200"/>
                        <a:buFont typeface="Arial"/>
                        <a:buNone/>
                      </a:pPr>
                      <a:r>
                        <a:rPr altLang="en" b="0" cap="none" i="0" lang="en" strike="noStrike" sz="1000" u="none">
                          <a:solidFill>
                            <a:srgbClr val="000000"/>
                          </a:solidFill>
                          <a:latin typeface="Arial"/>
                          <a:ea typeface="Arial"/>
                          <a:cs typeface="Arial"/>
                          <a:sym typeface="Arial"/>
                        </a:rPr>
                        <a:t>Global</a:t>
                      </a:r>
                      <a:endParaRPr b="0" cap="none" dirty="0" i="0" strike="noStrike" sz="10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53975" marR="0" rtl="0">
                        <a:lnSpc>
                          <a:spcPct val="100000"/>
                        </a:lnSpc>
                        <a:spcBef>
                          <a:spcPts val="0"/>
                        </a:spcBef>
                        <a:spcAft>
                          <a:spcPts val="0"/>
                        </a:spcAft>
                        <a:buClr>
                          <a:srgbClr val="000000"/>
                        </a:buClr>
                        <a:buSzPts val="1200"/>
                        <a:buFont typeface="Arial"/>
                        <a:buNone/>
                      </a:pPr>
                      <a:r>
                        <a:rPr altLang="en" b="0" cap="none" i="0" lang="en" strike="noStrike" sz="1000" u="none">
                          <a:solidFill>
                            <a:srgbClr val="000000"/>
                          </a:solidFill>
                          <a:latin typeface="Arial"/>
                          <a:ea typeface="Arial"/>
                          <a:cs typeface="Arial"/>
                          <a:sym typeface="Arial"/>
                        </a:rPr>
                        <a:t>Global</a:t>
                      </a:r>
                      <a:endParaRPr b="0" cap="none" dirty="0" i="0" strike="noStrike" sz="10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5"/>
                  </a:ext>
                </a:extLst>
              </a:tr>
            </a:tbl>
          </a:graphicData>
        </a:graphic>
      </p:graphicFrame>
      <p:sp>
        <p:nvSpPr>
          <p:cNvPr id="660" name="Google Shape;660;p8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70</a:t>
            </a:fld>
            <a:endParaRPr dirty="0">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5"/>
        <p:cNvGrpSpPr/>
        <p:nvPr/>
      </p:nvGrpSpPr>
      <p:grpSpPr>
        <a:xfrm>
          <a:off x="0" y="0"/>
          <a:ext cx="0" cy="0"/>
          <a:chOff x="0" y="0"/>
          <a:chExt cx="0" cy="0"/>
        </a:xfrm>
      </p:grpSpPr>
      <p:sp>
        <p:nvSpPr>
          <p:cNvPr id="3" name="Title 2">
            <a:extLst>
              <a:ext uri="{FF2B5EF4-FFF2-40B4-BE49-F238E27FC236}">
                <a16:creationId xmlns:a16="http://schemas.microsoft.com/office/drawing/2014/main" id="{611FC9BC-CCD2-7D91-1BD2-99A2A46AD60C}"/>
              </a:ext>
            </a:extLst>
          </p:cNvPr>
          <p:cNvSpPr>
            <a:spLocks noGrp="1"/>
          </p:cNvSpPr>
          <p:nvPr>
            <p:ph idx="2147483647" type="title"/>
          </p:nvPr>
        </p:nvSpPr>
        <p:spPr>
          <a:xfrm>
            <a:off x="311700" y="-572700"/>
            <a:ext cx="8520600" cy="572700"/>
          </a:xfrm>
        </p:spPr>
        <p:txBody>
          <a:bodyPr anchor="b" anchorCtr="0" bIns="91425" lIns="91425" numCol="1" rIns="91425" spcFirstLastPara="1" tIns="91425" wrap="square">
            <a:noAutofit/>
          </a:bodyPr>
          <a:lstStyle/>
          <a:p>
            <a:r>
              <a:rPr altLang="en" dirty="0" lang="en"/>
              <a:t>GWAC Comparison</a:t>
            </a:r>
            <a:r>
              <a:rPr dirty="0" lang="en-US"/>
              <a:t> Cont</a:t>
            </a:r>
          </a:p>
        </p:txBody>
      </p:sp>
      <p:graphicFrame>
        <p:nvGraphicFramePr>
          <p:cNvPr id="667" name="Google Shape;667;p86"/>
          <p:cNvGraphicFramePr/>
          <p:nvPr/>
        </p:nvGraphicFramePr>
        <p:xfrm>
          <a:off x="318087" y="267199"/>
          <a:ext cx="7957425" cy="4033380"/>
        </p:xfrm>
        <a:graphic>
          <a:graphicData uri="http://schemas.openxmlformats.org/drawingml/2006/table">
            <a:tbl>
              <a:tblPr firstRow="1">
                <a:noFill/>
                <a:tableStyleId>{33891CFE-124B-458A-AA49-478080E5CC86}</a:tableStyleId>
              </a:tblPr>
              <a:tblGrid>
                <a:gridCol w="2207850">
                  <a:extLst>
                    <a:ext uri="{9D8B030D-6E8A-4147-A177-3AD203B41FA5}">
                      <a16:colId xmlns:a16="http://schemas.microsoft.com/office/drawing/2014/main" val="20000"/>
                    </a:ext>
                  </a:extLst>
                </a:gridCol>
                <a:gridCol w="1928850">
                  <a:extLst>
                    <a:ext uri="{9D8B030D-6E8A-4147-A177-3AD203B41FA5}">
                      <a16:colId xmlns:a16="http://schemas.microsoft.com/office/drawing/2014/main" val="20001"/>
                    </a:ext>
                  </a:extLst>
                </a:gridCol>
                <a:gridCol w="1891850">
                  <a:extLst>
                    <a:ext uri="{9D8B030D-6E8A-4147-A177-3AD203B41FA5}">
                      <a16:colId xmlns:a16="http://schemas.microsoft.com/office/drawing/2014/main" val="20002"/>
                    </a:ext>
                  </a:extLst>
                </a:gridCol>
                <a:gridCol w="1928875">
                  <a:extLst>
                    <a:ext uri="{9D8B030D-6E8A-4147-A177-3AD203B41FA5}">
                      <a16:colId xmlns:a16="http://schemas.microsoft.com/office/drawing/2014/main" val="20003"/>
                    </a:ext>
                  </a:extLst>
                </a:gridCol>
              </a:tblGrid>
              <a:tr h="278150">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PROGRAM</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ALLIANT 2</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8(a) STARS III</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VETS 2</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extLst>
                  <a:ext uri="{0D108BD9-81ED-4DB2-BD59-A6C34878D82A}">
                    <a16:rowId xmlns:a16="http://schemas.microsoft.com/office/drawing/2014/main" val="10000"/>
                  </a:ext>
                </a:extLst>
              </a:tr>
              <a:tr h="990125">
                <a:tc>
                  <a:txBody>
                    <a:bodyPr numCol="1"/>
                    <a:lstStyle/>
                    <a:p>
                      <a:pPr algn="l" indent="53975" lvl="0" marL="0" marR="0" rtl="0">
                        <a:lnSpc>
                          <a:spcPct val="100000"/>
                        </a:lnSpc>
                        <a:spcBef>
                          <a:spcPts val="0"/>
                        </a:spcBef>
                        <a:spcAft>
                          <a:spcPts val="0"/>
                        </a:spcAft>
                        <a:buClr>
                          <a:srgbClr val="000000"/>
                        </a:buClr>
                        <a:buSzPts val="1400"/>
                        <a:buFont typeface="Arial"/>
                        <a:buNone/>
                      </a:pPr>
                      <a:r>
                        <a:rPr altLang="en" b="1" cap="none" lang="en" strike="noStrike" sz="1100" u="none"/>
                        <a:t>Task Order Types</a:t>
                      </a:r>
                      <a:endParaRPr b="1" cap="none" dirty="0" i="1" strike="noStrike" sz="9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Fixed price (all types)</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Cost reimbursement (all types)</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Labor hour</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Time and materials</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cap="none" lang="en" strike="noStrike" sz="900" u="none"/>
                        <a:t>Combination</a:t>
                      </a:r>
                      <a:endParaRPr cap="none" dirty="0" strike="noStrike" sz="900" u="none"/>
                    </a:p>
                    <a:p>
                      <a:pPr algn="l" indent="-182880" lvl="0" marL="182880" marR="0" rtl="0">
                        <a:lnSpc>
                          <a:spcPct val="100000"/>
                        </a:lnSpc>
                        <a:spcBef>
                          <a:spcPts val="0"/>
                        </a:spcBef>
                        <a:spcAft>
                          <a:spcPts val="0"/>
                        </a:spcAft>
                        <a:buClr>
                          <a:srgbClr val="000000"/>
                        </a:buClr>
                        <a:buSzPts val="1200"/>
                        <a:buFont typeface="Arial"/>
                        <a:buChar char="•"/>
                      </a:pPr>
                      <a:r>
                        <a:rPr altLang="en" cap="none" lang="en" strike="noStrike" sz="900" u="none"/>
                        <a:t>Requirements Contracts</a:t>
                      </a:r>
                      <a:endParaRPr cap="none" dirty="0" strike="noStrike" sz="9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Fixed price (all types)</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Labor hour</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Time and materials</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Combination</a:t>
                      </a: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Fixed price (all types)</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Cost reimbursement (all types)</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Labor hour</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Time and materials</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Combination</a:t>
                      </a: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1"/>
                  </a:ext>
                </a:extLst>
              </a:tr>
              <a:tr h="715800">
                <a:tc>
                  <a:txBody>
                    <a:bodyPr numCol="1"/>
                    <a:lstStyle/>
                    <a:p>
                      <a:pPr algn="l" indent="53975" lvl="0" marL="0" marR="0" rtl="0">
                        <a:lnSpc>
                          <a:spcPct val="100000"/>
                        </a:lnSpc>
                        <a:spcBef>
                          <a:spcPts val="0"/>
                        </a:spcBef>
                        <a:spcAft>
                          <a:spcPts val="0"/>
                        </a:spcAft>
                        <a:buClr>
                          <a:srgbClr val="000000"/>
                        </a:buClr>
                        <a:buSzPts val="1400"/>
                        <a:buFont typeface="Arial"/>
                        <a:buNone/>
                      </a:pPr>
                      <a:r>
                        <a:rPr altLang="en" b="1" cap="none" i="0" lang="en" strike="noStrike" sz="1100" u="none">
                          <a:solidFill>
                            <a:srgbClr val="000000"/>
                          </a:solidFill>
                          <a:latin typeface="Arial"/>
                          <a:ea typeface="Arial"/>
                          <a:cs typeface="Arial"/>
                          <a:sym typeface="Arial"/>
                        </a:rPr>
                        <a:t>Primary NAICS Code</a:t>
                      </a:r>
                      <a:endParaRPr b="1" cap="none" dirty="0" i="0" strike="noStrike" sz="11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541512 – Computer Systems Design Services, task order scope is not limited to this NAICS Code</a:t>
                      </a: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541512 – Computer Systems Design Services, task order scope is not limited to this NAICS Code</a:t>
                      </a: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541512 – Computer Systems Design Services, task order scope is not limited to this NAICS Code</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None/>
                      </a:pP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2"/>
                  </a:ext>
                </a:extLst>
              </a:tr>
              <a:tr h="1127275">
                <a:tc>
                  <a:txBody>
                    <a:bodyPr numCol="1"/>
                    <a:lstStyle/>
                    <a:p>
                      <a:pPr algn="l" indent="53975" lvl="0" marL="0" marR="0" rtl="0">
                        <a:lnSpc>
                          <a:spcPct val="100000"/>
                        </a:lnSpc>
                        <a:spcBef>
                          <a:spcPts val="0"/>
                        </a:spcBef>
                        <a:spcAft>
                          <a:spcPts val="0"/>
                        </a:spcAft>
                        <a:buClr>
                          <a:srgbClr val="000000"/>
                        </a:buClr>
                        <a:buSzPts val="1400"/>
                        <a:buFont typeface="Arial"/>
                        <a:buNone/>
                      </a:pPr>
                      <a:r>
                        <a:rPr altLang="en" b="1" cap="none" i="0" lang="en" strike="noStrike" sz="1100" u="none">
                          <a:solidFill>
                            <a:srgbClr val="000000"/>
                          </a:solidFill>
                          <a:latin typeface="Arial"/>
                          <a:ea typeface="Arial"/>
                          <a:cs typeface="Arial"/>
                          <a:sym typeface="Arial"/>
                        </a:rPr>
                        <a:t>Period of Performance</a:t>
                      </a:r>
                      <a:endParaRPr b="1" cap="none" dirty="0" i="0" strike="noStrike" sz="11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10 Years (5 year base term through June 30, 2023 plus a 5 year option period through June 30, 2028)</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cap="none" lang="en" strike="noStrike" sz="900" u="none">
                          <a:latin typeface="Arial"/>
                          <a:ea typeface="Arial"/>
                          <a:cs typeface="Arial"/>
                          <a:sym typeface="Arial"/>
                        </a:rPr>
                        <a:t>Orders</a:t>
                      </a:r>
                      <a:r>
                        <a:rPr altLang="en" cap="none" lang="en" strike="noStrike" sz="900" u="none"/>
                        <a:t> performance </a:t>
                      </a:r>
                      <a:r>
                        <a:rPr altLang="en" cap="none" lang="en" strike="noStrike" sz="900" u="none">
                          <a:latin typeface="Arial"/>
                          <a:ea typeface="Arial"/>
                          <a:cs typeface="Arial"/>
                          <a:sym typeface="Arial"/>
                        </a:rPr>
                        <a:t>may extend up to five years beyond the ordering period</a:t>
                      </a: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cap="none" lang="en" strike="noStrike" sz="900" u="none"/>
                        <a:t>8</a:t>
                      </a:r>
                      <a:r>
                        <a:rPr altLang="en" b="0" cap="none" i="0" lang="en" strike="noStrike" sz="900" u="none">
                          <a:solidFill>
                            <a:srgbClr val="000000"/>
                          </a:solidFill>
                          <a:latin typeface="Arial"/>
                          <a:ea typeface="Arial"/>
                          <a:cs typeface="Arial"/>
                          <a:sym typeface="Arial"/>
                        </a:rPr>
                        <a:t> Years (5 year base term</a:t>
                      </a:r>
                      <a:r>
                        <a:rPr altLang="en" cap="none" lang="en" strike="noStrike" sz="900" u="none">
                          <a:solidFill>
                            <a:srgbClr val="000000"/>
                          </a:solidFill>
                          <a:latin typeface="Arial"/>
                          <a:ea typeface="Arial"/>
                          <a:cs typeface="Arial"/>
                          <a:sym typeface="Arial"/>
                        </a:rPr>
                        <a:t> through </a:t>
                      </a:r>
                      <a:r>
                        <a:rPr altLang="en" b="0" cap="none" i="0" lang="en" strike="noStrike" sz="900" u="none">
                          <a:solidFill>
                            <a:srgbClr val="000000"/>
                          </a:solidFill>
                          <a:latin typeface="Arial"/>
                          <a:ea typeface="Arial"/>
                          <a:cs typeface="Arial"/>
                          <a:sym typeface="Arial"/>
                        </a:rPr>
                        <a:t>July 1, 2026 plus </a:t>
                      </a:r>
                      <a:r>
                        <a:rPr altLang="en" cap="none" lang="en" strike="noStrike" sz="900" u="none"/>
                        <a:t>3</a:t>
                      </a:r>
                      <a:r>
                        <a:rPr altLang="en" b="0" cap="none" i="0" lang="en" strike="noStrike" sz="900" u="none">
                          <a:solidFill>
                            <a:srgbClr val="000000"/>
                          </a:solidFill>
                          <a:latin typeface="Arial"/>
                          <a:ea typeface="Arial"/>
                          <a:cs typeface="Arial"/>
                          <a:sym typeface="Arial"/>
                        </a:rPr>
                        <a:t> year option through July 1, 2029)</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cap="none" lang="en" strike="noStrike" sz="900" u="none">
                          <a:latin typeface="Arial"/>
                          <a:ea typeface="Arial"/>
                          <a:cs typeface="Arial"/>
                          <a:sym typeface="Arial"/>
                        </a:rPr>
                        <a:t>Order</a:t>
                      </a:r>
                      <a:r>
                        <a:rPr altLang="en" cap="none" lang="en" strike="noStrike" sz="900" u="none"/>
                        <a:t> performance </a:t>
                      </a:r>
                      <a:r>
                        <a:rPr altLang="en" cap="none" lang="en" strike="noStrike" sz="900" u="none">
                          <a:latin typeface="Arial"/>
                          <a:ea typeface="Arial"/>
                          <a:cs typeface="Arial"/>
                          <a:sym typeface="Arial"/>
                        </a:rPr>
                        <a:t>may extend up to five years beyond the ordering period</a:t>
                      </a: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10 years (5 year base term through February 22, 2023 plus 5 year option period through February 22, 2028)</a:t>
                      </a:r>
                      <a:endParaRPr cap="none" dirty="0" strike="noStrike" sz="1100" u="none"/>
                    </a:p>
                    <a:p>
                      <a:pPr algn="l" indent="-182880" lvl="0" marL="182880" marR="0" rtl="0">
                        <a:lnSpc>
                          <a:spcPct val="100000"/>
                        </a:lnSpc>
                        <a:spcBef>
                          <a:spcPts val="0"/>
                        </a:spcBef>
                        <a:spcAft>
                          <a:spcPts val="0"/>
                        </a:spcAft>
                        <a:buClr>
                          <a:srgbClr val="000000"/>
                        </a:buClr>
                        <a:buSzPts val="1200"/>
                        <a:buFont typeface="Arial"/>
                        <a:buChar char="•"/>
                      </a:pPr>
                      <a:r>
                        <a:rPr altLang="en" cap="none" lang="en" strike="noStrike" sz="900" u="none">
                          <a:latin typeface="Arial"/>
                          <a:ea typeface="Arial"/>
                          <a:cs typeface="Arial"/>
                          <a:sym typeface="Arial"/>
                        </a:rPr>
                        <a:t>Order</a:t>
                      </a:r>
                      <a:r>
                        <a:rPr altLang="en" cap="none" lang="en" strike="noStrike" sz="900" u="none"/>
                        <a:t> performance</a:t>
                      </a:r>
                      <a:r>
                        <a:rPr altLang="en" cap="none" lang="en" strike="noStrike" sz="900" u="none">
                          <a:latin typeface="Arial"/>
                          <a:ea typeface="Arial"/>
                          <a:cs typeface="Arial"/>
                          <a:sym typeface="Arial"/>
                        </a:rPr>
                        <a:t> may extend up to five years beyond the ordering period</a:t>
                      </a: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3"/>
                  </a:ext>
                </a:extLst>
              </a:tr>
              <a:tr h="830100">
                <a:tc>
                  <a:txBody>
                    <a:bodyPr numCol="1"/>
                    <a:lstStyle/>
                    <a:p>
                      <a:pPr algn="l" indent="0" lvl="0" marL="53975" marR="0" rtl="0">
                        <a:lnSpc>
                          <a:spcPct val="100000"/>
                        </a:lnSpc>
                        <a:spcBef>
                          <a:spcPts val="0"/>
                        </a:spcBef>
                        <a:spcAft>
                          <a:spcPts val="0"/>
                        </a:spcAft>
                        <a:buClr>
                          <a:srgbClr val="000000"/>
                        </a:buClr>
                        <a:buSzPts val="1400"/>
                        <a:buFont typeface="Arial"/>
                        <a:buNone/>
                      </a:pPr>
                      <a:r>
                        <a:rPr altLang="en" b="1" cap="none" i="0" lang="en" strike="noStrike" sz="1100" u="none">
                          <a:solidFill>
                            <a:srgbClr val="000000"/>
                          </a:solidFill>
                          <a:latin typeface="Arial"/>
                          <a:ea typeface="Arial"/>
                          <a:cs typeface="Arial"/>
                          <a:sym typeface="Arial"/>
                        </a:rPr>
                        <a:t>Fee for using this vehicle</a:t>
                      </a:r>
                      <a:endParaRPr b="1" cap="none" dirty="0" i="0" strike="noStrike" sz="11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.75% </a:t>
                      </a:r>
                      <a:endParaRPr cap="none" dirty="0" strike="noStrike" sz="900" u="none">
                        <a:latin typeface="Arial"/>
                        <a:ea typeface="Arial"/>
                        <a:cs typeface="Arial"/>
                        <a:sym typeface="Arial"/>
                      </a:endParaRPr>
                    </a:p>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CAF CAP $150K per year for direct orders  and $100K per year for GSA Assisted Acquisition Service</a:t>
                      </a:r>
                      <a:endParaRPr cap="none" dirty="0" strike="noStrike" sz="11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i="0" lang="en" strike="noStrike" sz="900" u="none">
                          <a:solidFill>
                            <a:srgbClr val="000000"/>
                          </a:solidFill>
                          <a:latin typeface="Arial"/>
                          <a:ea typeface="Arial"/>
                          <a:cs typeface="Arial"/>
                          <a:sym typeface="Arial"/>
                        </a:rPr>
                        <a:t>.75%</a:t>
                      </a:r>
                      <a:endParaRPr b="0" cap="none" dirty="0" i="0" strike="noStrike" sz="9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182880" lvl="0" marL="182880" marR="0" rtl="0">
                        <a:lnSpc>
                          <a:spcPct val="100000"/>
                        </a:lnSpc>
                        <a:spcBef>
                          <a:spcPts val="0"/>
                        </a:spcBef>
                        <a:spcAft>
                          <a:spcPts val="0"/>
                        </a:spcAft>
                        <a:buClr>
                          <a:srgbClr val="000000"/>
                        </a:buClr>
                        <a:buSzPts val="1200"/>
                        <a:buFont typeface="Arial"/>
                        <a:buChar char="•"/>
                      </a:pPr>
                      <a:r>
                        <a:rPr altLang="en" b="0" cap="none" dirty="0" i="0" lang="en" strike="noStrike" sz="900" u="none">
                          <a:solidFill>
                            <a:srgbClr val="000000"/>
                          </a:solidFill>
                          <a:latin typeface="Arial"/>
                          <a:ea typeface="Arial"/>
                          <a:cs typeface="Arial"/>
                          <a:sym typeface="Arial"/>
                        </a:rPr>
                        <a:t>.75%</a:t>
                      </a:r>
                      <a:endParaRPr b="0" cap="none" dirty="0" i="0" strike="noStrike" sz="9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4"/>
                  </a:ext>
                </a:extLst>
              </a:tr>
            </a:tbl>
          </a:graphicData>
        </a:graphic>
      </p:graphicFrame>
      <p:sp>
        <p:nvSpPr>
          <p:cNvPr id="666" name="Google Shape;666;p86"/>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71</a:t>
            </a:fld>
            <a:endParaRPr dirty="0">
              <a:solidFill>
                <a:schemeClr val="l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1"/>
        <p:cNvGrpSpPr/>
        <p:nvPr/>
      </p:nvGrpSpPr>
      <p:grpSpPr>
        <a:xfrm>
          <a:off x="0" y="0"/>
          <a:ext cx="0" cy="0"/>
          <a:chOff x="0" y="0"/>
          <a:chExt cx="0" cy="0"/>
        </a:xfrm>
      </p:grpSpPr>
      <p:sp>
        <p:nvSpPr>
          <p:cNvPr id="2" name="Title 1">
            <a:extLst>
              <a:ext uri="{FF2B5EF4-FFF2-40B4-BE49-F238E27FC236}">
                <a16:creationId xmlns:a16="http://schemas.microsoft.com/office/drawing/2014/main" id="{D9933462-8C25-DDD4-86CD-7DD8E0197AD9}"/>
              </a:ext>
            </a:extLst>
          </p:cNvPr>
          <p:cNvSpPr>
            <a:spLocks noGrp="1"/>
          </p:cNvSpPr>
          <p:nvPr>
            <p:ph idx="2147483647" type="title"/>
          </p:nvPr>
        </p:nvSpPr>
        <p:spPr>
          <a:xfrm>
            <a:off x="311700" y="-572700"/>
            <a:ext cx="8520600" cy="572700"/>
          </a:xfrm>
        </p:spPr>
        <p:txBody>
          <a:bodyPr anchor="b" anchorCtr="0" bIns="91425" lIns="91425" numCol="1" rIns="91425" spcFirstLastPara="1" tIns="91425" wrap="square">
            <a:noAutofit/>
          </a:bodyPr>
          <a:lstStyle/>
          <a:p>
            <a:r>
              <a:rPr altLang="en" dirty="0" lang="en"/>
              <a:t>GWAC Comparison Cont.</a:t>
            </a:r>
            <a:endParaRPr dirty="0" lang="en-US"/>
          </a:p>
        </p:txBody>
      </p:sp>
      <p:graphicFrame>
        <p:nvGraphicFramePr>
          <p:cNvPr id="673" name="Google Shape;673;p87"/>
          <p:cNvGraphicFramePr/>
          <p:nvPr/>
        </p:nvGraphicFramePr>
        <p:xfrm>
          <a:off x="255357" y="312010"/>
          <a:ext cx="7878675" cy="4083300"/>
        </p:xfrm>
        <a:graphic>
          <a:graphicData uri="http://schemas.openxmlformats.org/drawingml/2006/table">
            <a:tbl>
              <a:tblPr firstRow="1">
                <a:noFill/>
                <a:tableStyleId>{33891CFE-124B-458A-AA49-478080E5CC86}</a:tableStyleId>
              </a:tblPr>
              <a:tblGrid>
                <a:gridCol w="1413325">
                  <a:extLst>
                    <a:ext uri="{9D8B030D-6E8A-4147-A177-3AD203B41FA5}">
                      <a16:colId xmlns:a16="http://schemas.microsoft.com/office/drawing/2014/main" val="20000"/>
                    </a:ext>
                  </a:extLst>
                </a:gridCol>
                <a:gridCol w="2255375">
                  <a:extLst>
                    <a:ext uri="{9D8B030D-6E8A-4147-A177-3AD203B41FA5}">
                      <a16:colId xmlns:a16="http://schemas.microsoft.com/office/drawing/2014/main" val="20001"/>
                    </a:ext>
                  </a:extLst>
                </a:gridCol>
                <a:gridCol w="2074925">
                  <a:extLst>
                    <a:ext uri="{9D8B030D-6E8A-4147-A177-3AD203B41FA5}">
                      <a16:colId xmlns:a16="http://schemas.microsoft.com/office/drawing/2014/main" val="20002"/>
                    </a:ext>
                  </a:extLst>
                </a:gridCol>
                <a:gridCol w="2135050">
                  <a:extLst>
                    <a:ext uri="{9D8B030D-6E8A-4147-A177-3AD203B41FA5}">
                      <a16:colId xmlns:a16="http://schemas.microsoft.com/office/drawing/2014/main" val="20003"/>
                    </a:ext>
                  </a:extLst>
                </a:gridCol>
              </a:tblGrid>
              <a:tr h="335250">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PROGRAM</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ALLIANT 2</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8(a) STARS III</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VETS 2</a:t>
                      </a:r>
                      <a:endParaRPr cap="none" dirty="0" strike="noStrike" sz="14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extLst>
                  <a:ext uri="{0D108BD9-81ED-4DB2-BD59-A6C34878D82A}">
                    <a16:rowId xmlns:a16="http://schemas.microsoft.com/office/drawing/2014/main" val="10000"/>
                  </a:ext>
                </a:extLst>
              </a:tr>
              <a:tr h="1220950">
                <a:tc rowSpan="3">
                  <a:txBody>
                    <a:bodyPr numCol="1"/>
                    <a:lstStyle/>
                    <a:p>
                      <a:pPr algn="l" indent="0" lvl="0" marL="0" marR="0" rtl="0">
                        <a:lnSpc>
                          <a:spcPct val="100000"/>
                        </a:lnSpc>
                        <a:spcBef>
                          <a:spcPts val="0"/>
                        </a:spcBef>
                        <a:spcAft>
                          <a:spcPts val="0"/>
                        </a:spcAft>
                        <a:buClr>
                          <a:srgbClr val="000000"/>
                        </a:buClr>
                        <a:buSzPts val="1400"/>
                        <a:buFont typeface="Arial"/>
                        <a:buNone/>
                      </a:pPr>
                      <a:r>
                        <a:rPr altLang="en" b="1" cap="none" dirty="0" i="0" lang="en" strike="noStrike" sz="1100" u="none">
                          <a:solidFill>
                            <a:srgbClr val="000000"/>
                          </a:solidFill>
                          <a:latin typeface="Arial"/>
                          <a:ea typeface="Arial"/>
                          <a:cs typeface="Arial"/>
                          <a:sym typeface="Arial"/>
                        </a:rPr>
                        <a:t>Key Features</a:t>
                      </a:r>
                      <a:endParaRPr b="1" cap="none" dirty="0" i="0" strike="noStrike" sz="11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0" cap="none" i="0" lang="en" strike="noStrike" sz="1100" u="none">
                          <a:solidFill>
                            <a:srgbClr val="000000"/>
                          </a:solidFill>
                          <a:latin typeface="Arial"/>
                          <a:ea typeface="Arial"/>
                          <a:cs typeface="Arial"/>
                          <a:sym typeface="Arial"/>
                        </a:rPr>
                        <a:t>Pre-competed, easy-to-use contract with streamlined ordering procedures based on </a:t>
                      </a:r>
                      <a:r>
                        <a:rPr altLang="en" b="1" cap="none" i="0" lang="en" strike="noStrike" sz="1100" u="none">
                          <a:solidFill>
                            <a:srgbClr val="000000"/>
                          </a:solidFill>
                          <a:latin typeface="Arial"/>
                          <a:ea typeface="Arial"/>
                          <a:cs typeface="Arial"/>
                          <a:sym typeface="Arial"/>
                        </a:rPr>
                        <a:t>FAR 16.505</a:t>
                      </a:r>
                      <a:endParaRPr cap="none" dirty="0" strike="noStrike" sz="12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0" cap="none" i="0" lang="en" strike="noStrike" sz="1100" u="none">
                          <a:solidFill>
                            <a:srgbClr val="000000"/>
                          </a:solidFill>
                          <a:latin typeface="Arial"/>
                          <a:ea typeface="Arial"/>
                          <a:cs typeface="Arial"/>
                          <a:sym typeface="Arial"/>
                        </a:rPr>
                        <a:t>Pre-competed, easy-to-use contract with streamlined ordering procedures based on </a:t>
                      </a:r>
                      <a:r>
                        <a:rPr altLang="en" b="1" cap="none" i="0" lang="en" strike="noStrike" sz="1100" u="none">
                          <a:solidFill>
                            <a:srgbClr val="000000"/>
                          </a:solidFill>
                          <a:latin typeface="Arial"/>
                          <a:ea typeface="Arial"/>
                          <a:cs typeface="Arial"/>
                          <a:sym typeface="Arial"/>
                        </a:rPr>
                        <a:t>FAR 16.505 and 19.8</a:t>
                      </a:r>
                      <a:endParaRPr cap="none" dirty="0" strike="noStrike" sz="1200" u="none"/>
                    </a:p>
                    <a:p>
                      <a:pPr algn="l" indent="0" lvl="0" marL="76202" marR="0" rtl="0">
                        <a:lnSpc>
                          <a:spcPct val="100000"/>
                        </a:lnSpc>
                        <a:spcBef>
                          <a:spcPts val="0"/>
                        </a:spcBef>
                        <a:spcAft>
                          <a:spcPts val="0"/>
                        </a:spcAft>
                        <a:buClr>
                          <a:srgbClr val="000000"/>
                        </a:buClr>
                        <a:buSzPts val="1200"/>
                        <a:buFont typeface="Arial"/>
                        <a:buNone/>
                      </a:pPr>
                      <a:endParaRPr b="0" cap="none" dirty="0" i="0" strike="noStrike" sz="11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0" cap="none" dirty="0" i="0" lang="en" strike="noStrike" sz="1100" u="none">
                          <a:solidFill>
                            <a:srgbClr val="000000"/>
                          </a:solidFill>
                          <a:latin typeface="Arial"/>
                          <a:ea typeface="Arial"/>
                          <a:cs typeface="Arial"/>
                          <a:sym typeface="Arial"/>
                        </a:rPr>
                        <a:t>Pre-competed, easy-to-use contract with streamlined ordering procedures based on </a:t>
                      </a:r>
                      <a:r>
                        <a:rPr altLang="en" b="1" cap="none" dirty="0" i="0" lang="en" strike="noStrike" sz="1100" u="none">
                          <a:solidFill>
                            <a:srgbClr val="000000"/>
                          </a:solidFill>
                          <a:latin typeface="Arial"/>
                          <a:ea typeface="Arial"/>
                          <a:cs typeface="Arial"/>
                          <a:sym typeface="Arial"/>
                        </a:rPr>
                        <a:t>FAR 16.505</a:t>
                      </a:r>
                      <a:endParaRPr cap="none" dirty="0" strike="noStrike" sz="12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1"/>
                  </a:ext>
                </a:extLst>
              </a:tr>
              <a:tr h="1085725">
                <a:tc vMerge="1">
                  <a:txBody>
                    <a:bodyPr numCol="1"/>
                    <a:lstStyle/>
                    <a:p>
                      <a:endParaRPr lang="en-US"/>
                    </a:p>
                  </a:txBody>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1" cap="none" i="0" lang="en" strike="noStrike" sz="1100" u="none">
                          <a:solidFill>
                            <a:srgbClr val="000000"/>
                          </a:solidFill>
                          <a:latin typeface="Arial"/>
                          <a:ea typeface="Arial"/>
                          <a:cs typeface="Arial"/>
                          <a:sym typeface="Arial"/>
                        </a:rPr>
                        <a:t>Limited Protestability </a:t>
                      </a:r>
                      <a:r>
                        <a:rPr altLang="en" b="0" cap="none" i="0" lang="en" strike="noStrike" sz="1100" u="none">
                          <a:solidFill>
                            <a:srgbClr val="000000"/>
                          </a:solidFill>
                          <a:latin typeface="Arial"/>
                          <a:ea typeface="Arial"/>
                          <a:cs typeface="Arial"/>
                          <a:sym typeface="Arial"/>
                        </a:rPr>
                        <a:t>on orders $10M and under; Minimizes protest risk</a:t>
                      </a:r>
                      <a:endParaRPr cap="none" dirty="0" strike="noStrike" sz="12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1" cap="none" dirty="0" i="0" lang="en" strike="noStrike" sz="1100" u="none">
                          <a:solidFill>
                            <a:srgbClr val="000000"/>
                          </a:solidFill>
                          <a:latin typeface="Arial"/>
                          <a:ea typeface="Arial"/>
                          <a:cs typeface="Arial"/>
                          <a:sym typeface="Arial"/>
                        </a:rPr>
                        <a:t>Limited Protestability </a:t>
                      </a:r>
                      <a:r>
                        <a:rPr altLang="en" b="0" cap="none" dirty="0" i="0" lang="en" strike="noStrike" sz="1100" u="none">
                          <a:solidFill>
                            <a:srgbClr val="000000"/>
                          </a:solidFill>
                          <a:latin typeface="Arial"/>
                          <a:ea typeface="Arial"/>
                          <a:cs typeface="Arial"/>
                          <a:sym typeface="Arial"/>
                        </a:rPr>
                        <a:t>on orders $10M and under;    Minimizes protest risk</a:t>
                      </a:r>
                      <a:endParaRPr cap="none" dirty="0" strike="noStrike" sz="12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1" cap="none" i="0" lang="en" strike="noStrike" sz="1100" u="none">
                          <a:solidFill>
                            <a:srgbClr val="000000"/>
                          </a:solidFill>
                          <a:latin typeface="Arial"/>
                          <a:ea typeface="Arial"/>
                          <a:cs typeface="Arial"/>
                          <a:sym typeface="Arial"/>
                        </a:rPr>
                        <a:t>Limited Protestability </a:t>
                      </a:r>
                      <a:r>
                        <a:rPr altLang="en" b="0" cap="none" i="0" lang="en" strike="noStrike" sz="1100" u="none">
                          <a:solidFill>
                            <a:srgbClr val="000000"/>
                          </a:solidFill>
                          <a:latin typeface="Arial"/>
                          <a:ea typeface="Arial"/>
                          <a:cs typeface="Arial"/>
                          <a:sym typeface="Arial"/>
                        </a:rPr>
                        <a:t>on orders $10M and under; Minimizes protest risk</a:t>
                      </a:r>
                      <a:endParaRPr cap="none" dirty="0" strike="noStrike" sz="12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2"/>
                  </a:ext>
                </a:extLst>
              </a:tr>
              <a:tr h="1441375">
                <a:tc vMerge="1">
                  <a:txBody>
                    <a:bodyPr numCol="1"/>
                    <a:lstStyle/>
                    <a:p>
                      <a:endParaRPr lang="en-US"/>
                    </a:p>
                  </a:txBody>
                  <a:tcPr/>
                </a:tc>
                <a:tc>
                  <a:txBody>
                    <a:bodyPr numCol="1"/>
                    <a:lstStyle/>
                    <a:p>
                      <a:pPr algn="l" indent="0" lvl="0" marL="0" marR="0" rtl="0">
                        <a:lnSpc>
                          <a:spcPct val="100000"/>
                        </a:lnSpc>
                        <a:spcBef>
                          <a:spcPts val="0"/>
                        </a:spcBef>
                        <a:spcAft>
                          <a:spcPts val="0"/>
                        </a:spcAft>
                        <a:buClr>
                          <a:srgbClr val="000000"/>
                        </a:buClr>
                        <a:buSzPts val="1200"/>
                        <a:buFont typeface="Arial"/>
                        <a:buNone/>
                      </a:pPr>
                      <a:endParaRPr b="1" cap="none" dirty="0" strike="noStrike" sz="1100" u="none"/>
                    </a:p>
                    <a:p>
                      <a:pPr algn="l" indent="0" lvl="0" marL="0" marR="0" rtl="0">
                        <a:lnSpc>
                          <a:spcPct val="100000"/>
                        </a:lnSpc>
                        <a:spcBef>
                          <a:spcPts val="0"/>
                        </a:spcBef>
                        <a:spcAft>
                          <a:spcPts val="0"/>
                        </a:spcAft>
                        <a:buClr>
                          <a:srgbClr val="000000"/>
                        </a:buClr>
                        <a:buSzPts val="1200"/>
                        <a:buFont typeface="Arial"/>
                        <a:buNone/>
                      </a:pPr>
                      <a:r>
                        <a:rPr altLang="en" b="1" cap="none" i="0" lang="en" strike="noStrike" sz="1100" u="none">
                          <a:solidFill>
                            <a:srgbClr val="000000"/>
                          </a:solidFill>
                          <a:latin typeface="Arial"/>
                          <a:ea typeface="Arial"/>
                          <a:cs typeface="Arial"/>
                          <a:sym typeface="Arial"/>
                        </a:rPr>
                        <a:t>Integrated solutions </a:t>
                      </a:r>
                      <a:r>
                        <a:rPr altLang="en" b="0" cap="none" i="0" lang="en" strike="noStrike" sz="1100" u="none">
                          <a:solidFill>
                            <a:srgbClr val="000000"/>
                          </a:solidFill>
                          <a:latin typeface="Arial"/>
                          <a:ea typeface="Arial"/>
                          <a:cs typeface="Arial"/>
                          <a:sym typeface="Arial"/>
                        </a:rPr>
                        <a:t>for Products and Services allowing ancillary services and unlimited Products/IT Equip as long as part of solution</a:t>
                      </a:r>
                      <a:endParaRPr cap="none" dirty="0" strike="noStrike" sz="1200" u="none"/>
                    </a:p>
                    <a:p>
                      <a:pPr algn="l" indent="0" lvl="0" marL="76202" marR="0" rtl="0">
                        <a:lnSpc>
                          <a:spcPct val="100000"/>
                        </a:lnSpc>
                        <a:spcBef>
                          <a:spcPts val="0"/>
                        </a:spcBef>
                        <a:spcAft>
                          <a:spcPts val="0"/>
                        </a:spcAft>
                        <a:buClr>
                          <a:srgbClr val="000000"/>
                        </a:buClr>
                        <a:buSzPts val="1200"/>
                        <a:buFont typeface="Arial"/>
                        <a:buNone/>
                      </a:pPr>
                      <a:endParaRPr cap="none" dirty="0" strike="noStrike" sz="1200" u="none"/>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1" cap="none" i="0" lang="en" strike="noStrike" sz="1100" u="none">
                          <a:solidFill>
                            <a:srgbClr val="000000"/>
                          </a:solidFill>
                          <a:latin typeface="Arial"/>
                          <a:ea typeface="Arial"/>
                          <a:cs typeface="Arial"/>
                          <a:sym typeface="Arial"/>
                        </a:rPr>
                        <a:t>Integrated solutions </a:t>
                      </a:r>
                      <a:r>
                        <a:rPr altLang="en" b="0" cap="none" i="0" lang="en" strike="noStrike" sz="1100" u="none">
                          <a:solidFill>
                            <a:srgbClr val="000000"/>
                          </a:solidFill>
                          <a:latin typeface="Arial"/>
                          <a:ea typeface="Arial"/>
                          <a:cs typeface="Arial"/>
                          <a:sym typeface="Arial"/>
                        </a:rPr>
                        <a:t>for Products and Services allowing ancillary services and unlimited Products/IT Equip as long as part of solution</a:t>
                      </a:r>
                      <a:endParaRPr b="0" cap="none" dirty="0" i="0" strike="noStrike" sz="11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r>
                        <a:rPr altLang="en" b="1" cap="none" dirty="0" i="0" lang="en" strike="noStrike" sz="1100" u="none">
                          <a:solidFill>
                            <a:srgbClr val="000000"/>
                          </a:solidFill>
                          <a:latin typeface="Arial"/>
                          <a:ea typeface="Arial"/>
                          <a:cs typeface="Arial"/>
                          <a:sym typeface="Arial"/>
                        </a:rPr>
                        <a:t>Integrated solutions </a:t>
                      </a:r>
                      <a:r>
                        <a:rPr altLang="en" b="0" cap="none" dirty="0" i="0" lang="en" strike="noStrike" sz="1100" u="none">
                          <a:solidFill>
                            <a:srgbClr val="000000"/>
                          </a:solidFill>
                          <a:latin typeface="Arial"/>
                          <a:ea typeface="Arial"/>
                          <a:cs typeface="Arial"/>
                          <a:sym typeface="Arial"/>
                        </a:rPr>
                        <a:t>for Products and Services allowing ancillary services and unlimited Products/IT Equip as long as part of solution</a:t>
                      </a:r>
                      <a:endParaRPr b="0" cap="none" dirty="0" i="0" strike="noStrike" sz="1100" u="none">
                        <a:solidFill>
                          <a:srgbClr val="000000"/>
                        </a:solidFill>
                        <a:latin typeface="Arial"/>
                        <a:ea typeface="Arial"/>
                        <a:cs typeface="Arial"/>
                        <a:sym typeface="Arial"/>
                      </a:endParaRPr>
                    </a:p>
                  </a:txBody>
                  <a:tcPr anchor="ctr" marB="45725" marL="91450" marR="91450"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3"/>
                  </a:ext>
                </a:extLst>
              </a:tr>
            </a:tbl>
          </a:graphicData>
        </a:graphic>
      </p:graphicFrame>
      <p:sp>
        <p:nvSpPr>
          <p:cNvPr id="672" name="Google Shape;672;p87"/>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72</a:t>
            </a:fld>
            <a:endParaRPr dirty="0">
              <a:solidFill>
                <a:schemeClr val="l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7"/>
        <p:cNvGrpSpPr/>
        <p:nvPr/>
      </p:nvGrpSpPr>
      <p:grpSpPr>
        <a:xfrm>
          <a:off x="0" y="0"/>
          <a:ext cx="0" cy="0"/>
          <a:chOff x="0" y="0"/>
          <a:chExt cx="0" cy="0"/>
        </a:xfrm>
      </p:grpSpPr>
      <p:sp>
        <p:nvSpPr>
          <p:cNvPr id="678" name="Google Shape;678;p88"/>
          <p:cNvSpPr txBox="1">
            <a:spLocks noGrp="1"/>
          </p:cNvSpPr>
          <p:nvPr>
            <p:ph idx="2147483647" type="title"/>
          </p:nvPr>
        </p:nvSpPr>
        <p:spPr>
          <a:xfrm>
            <a:off x="202975" y="320725"/>
            <a:ext cx="2185200" cy="1579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Latest GWAC Stats</a:t>
            </a:r>
            <a:endParaRPr dirty="0"/>
          </a:p>
        </p:txBody>
      </p:sp>
      <p:graphicFrame>
        <p:nvGraphicFramePr>
          <p:cNvPr id="680" name="Google Shape;680;p88"/>
          <p:cNvGraphicFramePr/>
          <p:nvPr/>
        </p:nvGraphicFramePr>
        <p:xfrm>
          <a:off x="1802131" y="320724"/>
          <a:ext cx="6143275" cy="4325475"/>
        </p:xfrm>
        <a:graphic>
          <a:graphicData uri="http://schemas.openxmlformats.org/drawingml/2006/table">
            <a:tbl>
              <a:tblPr firstRow="1">
                <a:noFill/>
                <a:tableStyleId>{33891CFE-124B-458A-AA49-478080E5CC86}</a:tableStyleId>
              </a:tblPr>
              <a:tblGrid>
                <a:gridCol w="1406850">
                  <a:extLst>
                    <a:ext uri="{9D8B030D-6E8A-4147-A177-3AD203B41FA5}">
                      <a16:colId xmlns:a16="http://schemas.microsoft.com/office/drawing/2014/main" val="20000"/>
                    </a:ext>
                  </a:extLst>
                </a:gridCol>
                <a:gridCol w="163025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05975">
                  <a:extLst>
                    <a:ext uri="{9D8B030D-6E8A-4147-A177-3AD203B41FA5}">
                      <a16:colId xmlns:a16="http://schemas.microsoft.com/office/drawing/2014/main" val="20003"/>
                    </a:ext>
                  </a:extLst>
                </a:gridCol>
              </a:tblGrid>
              <a:tr h="478750">
                <a:tc>
                  <a:txBody>
                    <a:bodyPr numCol="1"/>
                    <a:lstStyle/>
                    <a:p>
                      <a:pPr algn="ctr"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STATISTICS</a:t>
                      </a:r>
                      <a:endParaRPr cap="none" dirty="0" strike="noStrike" sz="1400" u="none"/>
                    </a:p>
                  </a:txBody>
                  <a:tcPr anchor="ctr" marB="34300" marL="68600" marR="68600" marT="34300">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ctr"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ALLIANT 2</a:t>
                      </a:r>
                      <a:endParaRPr cap="none" dirty="0" strike="noStrike" sz="1400" u="none"/>
                    </a:p>
                  </a:txBody>
                  <a:tcPr anchor="ctr" marB="34300" marL="68600" marR="68600" marT="34300">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ctr"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8(</a:t>
                      </a:r>
                      <a:r>
                        <a:rPr altLang="en" b="1" lang="en" sz="1100">
                          <a:solidFill>
                            <a:srgbClr val="FFFFFF"/>
                          </a:solidFill>
                        </a:rPr>
                        <a:t>a</a:t>
                      </a:r>
                      <a:r>
                        <a:rPr altLang="en" b="1" cap="none" lang="en" strike="noStrike" sz="1100" u="none">
                          <a:solidFill>
                            <a:srgbClr val="FFFFFF"/>
                          </a:solidFill>
                        </a:rPr>
                        <a:t>) STARS III</a:t>
                      </a:r>
                      <a:endParaRPr cap="none" dirty="0" strike="noStrike" sz="1400" u="none"/>
                    </a:p>
                  </a:txBody>
                  <a:tcPr anchor="ctr" marB="34300" marL="68600" marR="68600" marT="34300">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tc>
                  <a:txBody>
                    <a:bodyPr numCol="1"/>
                    <a:lstStyle/>
                    <a:p>
                      <a:pPr algn="ctr" indent="0" lvl="0" marL="0" marR="0" rtl="0">
                        <a:lnSpc>
                          <a:spcPct val="100000"/>
                        </a:lnSpc>
                        <a:spcBef>
                          <a:spcPts val="0"/>
                        </a:spcBef>
                        <a:spcAft>
                          <a:spcPts val="0"/>
                        </a:spcAft>
                        <a:buClr>
                          <a:srgbClr val="000000"/>
                        </a:buClr>
                        <a:buSzPts val="1400"/>
                        <a:buFont typeface="Arial"/>
                        <a:buNone/>
                      </a:pPr>
                      <a:r>
                        <a:rPr altLang="en" b="1" cap="none" lang="en" strike="noStrike" sz="1100" u="none">
                          <a:solidFill>
                            <a:srgbClr val="FFFFFF"/>
                          </a:solidFill>
                        </a:rPr>
                        <a:t>VETS 2</a:t>
                      </a:r>
                      <a:endParaRPr cap="none" dirty="0" strike="noStrike" sz="1400" u="none"/>
                    </a:p>
                  </a:txBody>
                  <a:tcPr anchor="ctr" marB="34300" marL="68600" marR="68600" marT="34300">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3774B7"/>
                    </a:solidFill>
                  </a:tcPr>
                </a:tc>
                <a:extLst>
                  <a:ext uri="{0D108BD9-81ED-4DB2-BD59-A6C34878D82A}">
                    <a16:rowId xmlns:a16="http://schemas.microsoft.com/office/drawing/2014/main" val="10000"/>
                  </a:ext>
                </a:extLst>
              </a:tr>
              <a:tr h="921100">
                <a:tc>
                  <a:txBody>
                    <a:bodyPr numCol="1"/>
                    <a:lstStyle/>
                    <a:p>
                      <a:pPr algn="l" indent="0" lvl="0" marL="53975" marR="0" rtl="0">
                        <a:lnSpc>
                          <a:spcPct val="100000"/>
                        </a:lnSpc>
                        <a:spcBef>
                          <a:spcPts val="0"/>
                        </a:spcBef>
                        <a:spcAft>
                          <a:spcPts val="0"/>
                        </a:spcAft>
                        <a:buClr>
                          <a:srgbClr val="000000"/>
                        </a:buClr>
                        <a:buSzPts val="1400"/>
                        <a:buFont typeface="Arial"/>
                        <a:buNone/>
                      </a:pPr>
                      <a:r>
                        <a:rPr altLang="en" b="1" cap="none" lang="en" strike="noStrike" sz="1100" u="none"/>
                        <a:t>Total # of Task Orders Awarded</a:t>
                      </a:r>
                      <a:endParaRPr b="1" cap="none" dirty="0" i="1"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ctr" indent="0" lvl="0" marL="53975" marR="0" rtl="0">
                        <a:lnSpc>
                          <a:spcPct val="100000"/>
                        </a:lnSpc>
                        <a:spcBef>
                          <a:spcPts val="0"/>
                        </a:spcBef>
                        <a:spcAft>
                          <a:spcPts val="0"/>
                        </a:spcAft>
                        <a:buClr>
                          <a:srgbClr val="000000"/>
                        </a:buClr>
                        <a:buSzPts val="1200"/>
                        <a:buFont typeface="Arial"/>
                        <a:buNone/>
                      </a:pPr>
                      <a:r>
                        <a:rPr altLang="en" lang="en" sz="1100"/>
                        <a:t>766</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ctr" indent="0" lvl="0" marL="53975" marR="0" rtl="0">
                        <a:lnSpc>
                          <a:spcPct val="100000"/>
                        </a:lnSpc>
                        <a:spcBef>
                          <a:spcPts val="0"/>
                        </a:spcBef>
                        <a:spcAft>
                          <a:spcPts val="0"/>
                        </a:spcAft>
                        <a:buClr>
                          <a:srgbClr val="000000"/>
                        </a:buClr>
                        <a:buSzPts val="1200"/>
                        <a:buFont typeface="Arial"/>
                        <a:buNone/>
                      </a:pPr>
                      <a:r>
                        <a:rPr altLang="en" lang="en" sz="1100"/>
                        <a:t>1252</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ctr" indent="0" lvl="0" marL="53975" marR="0" rtl="0">
                        <a:lnSpc>
                          <a:spcPct val="100000"/>
                        </a:lnSpc>
                        <a:spcBef>
                          <a:spcPts val="0"/>
                        </a:spcBef>
                        <a:spcAft>
                          <a:spcPts val="0"/>
                        </a:spcAft>
                        <a:buClr>
                          <a:srgbClr val="000000"/>
                        </a:buClr>
                        <a:buSzPts val="1200"/>
                        <a:buFont typeface="Arial"/>
                        <a:buNone/>
                      </a:pPr>
                      <a:r>
                        <a:rPr altLang="en" lang="en" sz="1100"/>
                        <a:t>253</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1"/>
                  </a:ext>
                </a:extLst>
              </a:tr>
              <a:tr h="478750">
                <a:tc>
                  <a:txBody>
                    <a:bodyPr numCol="1"/>
                    <a:lstStyle/>
                    <a:p>
                      <a:pPr algn="l" indent="53975" lvl="0" marL="0" marR="0" rtl="0">
                        <a:lnSpc>
                          <a:spcPct val="100000"/>
                        </a:lnSpc>
                        <a:spcBef>
                          <a:spcPts val="0"/>
                        </a:spcBef>
                        <a:spcAft>
                          <a:spcPts val="0"/>
                        </a:spcAft>
                        <a:buClr>
                          <a:srgbClr val="000000"/>
                        </a:buClr>
                        <a:buSzPts val="1400"/>
                        <a:buFont typeface="Arial"/>
                        <a:buNone/>
                      </a:pPr>
                      <a:r>
                        <a:rPr altLang="en" b="1" cap="none" i="0" lang="en" strike="noStrike" sz="1100" u="none">
                          <a:solidFill>
                            <a:srgbClr val="000000"/>
                          </a:solidFill>
                          <a:latin typeface="Arial"/>
                          <a:ea typeface="Arial"/>
                          <a:cs typeface="Arial"/>
                          <a:sym typeface="Arial"/>
                        </a:rPr>
                        <a:t>Total Obligations</a:t>
                      </a:r>
                      <a:endParaRPr b="1" cap="none" dirty="0" i="0" strike="noStrike" sz="1100" u="none">
                        <a:solidFill>
                          <a:srgbClr val="000000"/>
                        </a:solidFill>
                        <a:latin typeface="Arial"/>
                        <a:ea typeface="Arial"/>
                        <a:cs typeface="Arial"/>
                        <a:sym typeface="Arial"/>
                      </a:endParaRPr>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ctr" indent="0" lvl="0" marL="0" marR="0" rtl="0">
                        <a:lnSpc>
                          <a:spcPct val="100000"/>
                        </a:lnSpc>
                        <a:spcBef>
                          <a:spcPts val="0"/>
                        </a:spcBef>
                        <a:spcAft>
                          <a:spcPts val="0"/>
                        </a:spcAft>
                        <a:buClr>
                          <a:srgbClr val="000000"/>
                        </a:buClr>
                        <a:buSzPts val="1200"/>
                        <a:buFont typeface="Arial"/>
                        <a:buNone/>
                      </a:pPr>
                      <a:r>
                        <a:rPr altLang="en" b="0" cap="none" i="0" lang="en" strike="noStrike" sz="1100" u="none">
                          <a:solidFill>
                            <a:srgbClr val="000000"/>
                          </a:solidFill>
                          <a:latin typeface="Arial"/>
                          <a:ea typeface="Arial"/>
                          <a:cs typeface="Arial"/>
                          <a:sym typeface="Arial"/>
                        </a:rPr>
                        <a:t> $</a:t>
                      </a:r>
                      <a:r>
                        <a:rPr altLang="en" lang="en" sz="1100"/>
                        <a:t>39.1</a:t>
                      </a:r>
                      <a:r>
                        <a:rPr altLang="en" b="0" cap="none" i="0" lang="en" strike="noStrike" sz="1100" u="none">
                          <a:solidFill>
                            <a:srgbClr val="000000"/>
                          </a:solidFill>
                          <a:latin typeface="Arial"/>
                          <a:ea typeface="Arial"/>
                          <a:cs typeface="Arial"/>
                          <a:sym typeface="Arial"/>
                        </a:rPr>
                        <a:t>B</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ctr" indent="0" lvl="0" marL="53975" marR="0" rtl="0">
                        <a:lnSpc>
                          <a:spcPct val="100000"/>
                        </a:lnSpc>
                        <a:spcBef>
                          <a:spcPts val="0"/>
                        </a:spcBef>
                        <a:spcAft>
                          <a:spcPts val="0"/>
                        </a:spcAft>
                        <a:buClr>
                          <a:srgbClr val="000000"/>
                        </a:buClr>
                        <a:buSzPts val="1200"/>
                        <a:buFont typeface="Arial"/>
                        <a:buNone/>
                      </a:pPr>
                      <a:r>
                        <a:rPr altLang="en" b="0" cap="none" i="0" lang="en" strike="noStrike" sz="1100" u="none">
                          <a:solidFill>
                            <a:srgbClr val="000000"/>
                          </a:solidFill>
                          <a:latin typeface="Arial"/>
                          <a:ea typeface="Arial"/>
                          <a:cs typeface="Arial"/>
                          <a:sym typeface="Arial"/>
                        </a:rPr>
                        <a:t> $</a:t>
                      </a:r>
                      <a:r>
                        <a:rPr altLang="en" lang="en" sz="1100"/>
                        <a:t>3.84</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ctr" indent="0" lvl="0" marL="53975" marR="0" rtl="0">
                        <a:lnSpc>
                          <a:spcPct val="100000"/>
                        </a:lnSpc>
                        <a:spcBef>
                          <a:spcPts val="0"/>
                        </a:spcBef>
                        <a:spcAft>
                          <a:spcPts val="0"/>
                        </a:spcAft>
                        <a:buClr>
                          <a:srgbClr val="000000"/>
                        </a:buClr>
                        <a:buSzPts val="1200"/>
                        <a:buFont typeface="Arial"/>
                        <a:buNone/>
                      </a:pPr>
                      <a:r>
                        <a:rPr altLang="en" cap="none" lang="en" strike="noStrike" sz="1100" u="none"/>
                        <a:t>$</a:t>
                      </a:r>
                      <a:r>
                        <a:rPr altLang="en" lang="en" sz="1100"/>
                        <a:t>2.3</a:t>
                      </a:r>
                      <a:r>
                        <a:rPr altLang="en" cap="none" lang="en" strike="noStrike" sz="1100" u="none"/>
                        <a:t> B</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2"/>
                  </a:ext>
                </a:extLst>
              </a:tr>
              <a:tr h="703300">
                <a:tc>
                  <a:txBody>
                    <a:bodyPr numCol="1"/>
                    <a:lstStyle/>
                    <a:p>
                      <a:pPr algn="l" indent="0" lvl="0" marL="53975" marR="0" rtl="0">
                        <a:lnSpc>
                          <a:spcPct val="100000"/>
                        </a:lnSpc>
                        <a:spcBef>
                          <a:spcPts val="0"/>
                        </a:spcBef>
                        <a:spcAft>
                          <a:spcPts val="0"/>
                        </a:spcAft>
                        <a:buClr>
                          <a:srgbClr val="000000"/>
                        </a:buClr>
                        <a:buSzPts val="1400"/>
                        <a:buFont typeface="Arial"/>
                        <a:buNone/>
                      </a:pPr>
                      <a:r>
                        <a:rPr altLang="en" b="1" cap="none" i="0" lang="en" strike="noStrike" sz="1100" u="none">
                          <a:solidFill>
                            <a:srgbClr val="000000"/>
                          </a:solidFill>
                          <a:latin typeface="Arial"/>
                          <a:ea typeface="Arial"/>
                          <a:cs typeface="Arial"/>
                          <a:sym typeface="Arial"/>
                        </a:rPr>
                        <a:t>Average Proposals Received</a:t>
                      </a:r>
                      <a:endParaRPr b="1" cap="none" dirty="0" i="0" strike="noStrike" sz="1100" u="none">
                        <a:solidFill>
                          <a:srgbClr val="000000"/>
                        </a:solidFill>
                        <a:latin typeface="Arial"/>
                        <a:ea typeface="Arial"/>
                        <a:cs typeface="Arial"/>
                        <a:sym typeface="Arial"/>
                      </a:endParaRPr>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ctr" indent="-44450" lvl="0" marL="174625" marR="0" rtl="0">
                        <a:lnSpc>
                          <a:spcPct val="100000"/>
                        </a:lnSpc>
                        <a:spcBef>
                          <a:spcPts val="0"/>
                        </a:spcBef>
                        <a:spcAft>
                          <a:spcPts val="0"/>
                        </a:spcAft>
                        <a:buClr>
                          <a:srgbClr val="000000"/>
                        </a:buClr>
                        <a:buSzPts val="1200"/>
                        <a:buFont typeface="Arial"/>
                        <a:buNone/>
                      </a:pPr>
                      <a:r>
                        <a:rPr altLang="en" cap="none" lang="en" strike="noStrike" sz="1100" u="none">
                          <a:solidFill>
                            <a:srgbClr val="000000"/>
                          </a:solidFill>
                        </a:rPr>
                        <a:t>3</a:t>
                      </a:r>
                      <a:endParaRPr b="0" cap="none" dirty="0" i="0" strike="noStrike" sz="1100" u="none">
                        <a:solidFill>
                          <a:srgbClr val="000000"/>
                        </a:solidFill>
                        <a:latin typeface="Arial"/>
                        <a:ea typeface="Arial"/>
                        <a:cs typeface="Arial"/>
                        <a:sym typeface="Arial"/>
                      </a:endParaRPr>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ctr" indent="-44450" lvl="0" marL="174625" marR="0" rtl="0">
                        <a:lnSpc>
                          <a:spcPct val="100000"/>
                        </a:lnSpc>
                        <a:spcBef>
                          <a:spcPts val="0"/>
                        </a:spcBef>
                        <a:spcAft>
                          <a:spcPts val="0"/>
                        </a:spcAft>
                        <a:buClr>
                          <a:srgbClr val="000000"/>
                        </a:buClr>
                        <a:buSzPts val="1200"/>
                        <a:buFont typeface="Arial"/>
                        <a:buNone/>
                      </a:pPr>
                      <a:r>
                        <a:rPr altLang="en" cap="none" lang="en" strike="noStrike" sz="1100" u="none">
                          <a:solidFill>
                            <a:srgbClr val="000000"/>
                          </a:solidFill>
                        </a:rPr>
                        <a:t>6.6 </a:t>
                      </a:r>
                      <a:br>
                        <a:rPr altLang="en" cap="none" lang="en" strike="noStrike" sz="1100" u="none">
                          <a:solidFill>
                            <a:srgbClr val="000000"/>
                          </a:solidFill>
                        </a:rPr>
                      </a:br>
                      <a:r>
                        <a:rPr altLang="en" cap="none" lang="en" strike="noStrike" sz="1100" u="none">
                          <a:solidFill>
                            <a:srgbClr val="000000"/>
                          </a:solidFill>
                        </a:rPr>
                        <a:t>(competitive tasks)</a:t>
                      </a:r>
                      <a:endParaRPr b="0" cap="none" dirty="0" i="0" strike="noStrike" sz="1100" u="none">
                        <a:solidFill>
                          <a:srgbClr val="000000"/>
                        </a:solidFill>
                        <a:latin typeface="Arial"/>
                        <a:ea typeface="Arial"/>
                        <a:cs typeface="Arial"/>
                        <a:sym typeface="Arial"/>
                      </a:endParaRPr>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ctr" indent="-44450" lvl="0" marL="174625" marR="0" rtl="0">
                        <a:lnSpc>
                          <a:spcPct val="100000"/>
                        </a:lnSpc>
                        <a:spcBef>
                          <a:spcPts val="0"/>
                        </a:spcBef>
                        <a:spcAft>
                          <a:spcPts val="0"/>
                        </a:spcAft>
                        <a:buClr>
                          <a:srgbClr val="000000"/>
                        </a:buClr>
                        <a:buSzPts val="1200"/>
                        <a:buFont typeface="Arial"/>
                        <a:buNone/>
                      </a:pPr>
                      <a:r>
                        <a:rPr altLang="en" cap="none" lang="en" strike="noStrike" sz="1100" u="none">
                          <a:solidFill>
                            <a:srgbClr val="000000"/>
                          </a:solidFill>
                        </a:rPr>
                        <a:t>3</a:t>
                      </a:r>
                      <a:endParaRPr b="0" cap="none" dirty="0" i="0" strike="noStrike" sz="1100" u="none">
                        <a:solidFill>
                          <a:srgbClr val="000000"/>
                        </a:solidFill>
                        <a:latin typeface="Arial"/>
                        <a:ea typeface="Arial"/>
                        <a:cs typeface="Arial"/>
                        <a:sym typeface="Arial"/>
                      </a:endParaRPr>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3"/>
                  </a:ext>
                </a:extLst>
              </a:tr>
              <a:tr h="1743575">
                <a:tc>
                  <a:txBody>
                    <a:bodyPr numCol="1"/>
                    <a:lstStyle/>
                    <a:p>
                      <a:pPr algn="l" indent="0" lvl="0" marL="53975" marR="0" rtl="0">
                        <a:lnSpc>
                          <a:spcPct val="100000"/>
                        </a:lnSpc>
                        <a:spcBef>
                          <a:spcPts val="0"/>
                        </a:spcBef>
                        <a:spcAft>
                          <a:spcPts val="0"/>
                        </a:spcAft>
                        <a:buClr>
                          <a:srgbClr val="000000"/>
                        </a:buClr>
                        <a:buSzPts val="1400"/>
                        <a:buFont typeface="Arial"/>
                        <a:buNone/>
                      </a:pPr>
                      <a:r>
                        <a:rPr altLang="en" b="1" cap="none" i="0" lang="en" strike="noStrike" sz="1100" u="none">
                          <a:solidFill>
                            <a:srgbClr val="000000"/>
                          </a:solidFill>
                          <a:latin typeface="Arial"/>
                          <a:ea typeface="Arial"/>
                          <a:cs typeface="Arial"/>
                          <a:sym typeface="Arial"/>
                        </a:rPr>
                        <a:t>Top 5 Agencies</a:t>
                      </a:r>
                      <a:endParaRPr b="1" cap="none" dirty="0" i="0" strike="noStrike" sz="1100" u="none">
                        <a:solidFill>
                          <a:srgbClr val="000000"/>
                        </a:solidFill>
                        <a:latin typeface="Arial"/>
                        <a:ea typeface="Arial"/>
                        <a:cs typeface="Arial"/>
                        <a:sym typeface="Arial"/>
                      </a:endParaRPr>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solidFill>
                      <a:srgbClr val="DDDDDD"/>
                    </a:solidFill>
                  </a:tcPr>
                </a:tc>
                <a:tc>
                  <a:txBody>
                    <a:bodyPr numCol="1"/>
                    <a:lstStyle/>
                    <a:p>
                      <a:pPr algn="l" indent="-228600" lvl="0" marL="347662" marR="0" rtl="0">
                        <a:lnSpc>
                          <a:spcPct val="100000"/>
                        </a:lnSpc>
                        <a:spcBef>
                          <a:spcPts val="0"/>
                        </a:spcBef>
                        <a:spcAft>
                          <a:spcPts val="0"/>
                        </a:spcAft>
                        <a:buClr>
                          <a:srgbClr val="000000"/>
                        </a:buClr>
                        <a:buSzPts val="1100"/>
                        <a:buFont typeface="Arial"/>
                        <a:buAutoNum type="arabicPeriod"/>
                      </a:pPr>
                      <a:r>
                        <a:rPr altLang="en" cap="none" lang="en" strike="noStrike" sz="1100" u="none"/>
                        <a:t>DoD</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cap="none" lang="en" strike="noStrike" sz="1100" u="none"/>
                        <a:t>Homeland Security</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cap="none" lang="en" strike="noStrike" sz="1100" u="none"/>
                        <a:t>Air Force</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cap="none" lang="en" strike="noStrike" sz="1100" u="none"/>
                        <a:t>Army</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cap="none" lang="en" strike="noStrike" sz="1100" u="none"/>
                        <a:t>Treasury</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0" lvl="0" marL="457200" marR="0" rtl="0">
                        <a:lnSpc>
                          <a:spcPct val="100000"/>
                        </a:lnSpc>
                        <a:spcBef>
                          <a:spcPts val="0"/>
                        </a:spcBef>
                        <a:spcAft>
                          <a:spcPts val="0"/>
                        </a:spcAft>
                        <a:buNone/>
                      </a:pP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b="0" cap="none" i="0" lang="en" strike="noStrike" sz="1100" u="none">
                          <a:solidFill>
                            <a:srgbClr val="000000"/>
                          </a:solidFill>
                          <a:latin typeface="Arial"/>
                          <a:ea typeface="Arial"/>
                          <a:cs typeface="Arial"/>
                          <a:sym typeface="Arial"/>
                        </a:rPr>
                        <a:t>Health and Human Svcs</a:t>
                      </a:r>
                      <a:endParaRPr b="0" cap="none" dirty="0" i="0" strike="noStrike" sz="1100" u="none">
                        <a:solidFill>
                          <a:srgbClr val="000000"/>
                        </a:solidFill>
                        <a:latin typeface="Arial"/>
                        <a:ea typeface="Arial"/>
                        <a:cs typeface="Arial"/>
                        <a:sym typeface="Arial"/>
                      </a:endParaRPr>
                    </a:p>
                    <a:p>
                      <a:pPr algn="l" indent="-298450" lvl="0" marL="457200" rtl="0">
                        <a:spcBef>
                          <a:spcPts val="0"/>
                        </a:spcBef>
                        <a:spcAft>
                          <a:spcPts val="0"/>
                        </a:spcAft>
                        <a:buSzPts val="1100"/>
                        <a:buAutoNum type="arabicPeriod"/>
                      </a:pPr>
                      <a:r>
                        <a:rPr altLang="en" lang="en" sz="1100">
                          <a:solidFill>
                            <a:schemeClr val="dk1"/>
                          </a:solidFill>
                        </a:rPr>
                        <a:t>Homeland Security</a:t>
                      </a:r>
                      <a:endParaRPr dirty="0" sz="1100"/>
                    </a:p>
                    <a:p>
                      <a:pPr algn="l" indent="-228600" lvl="0" marL="347662" marR="0" rtl="0">
                        <a:lnSpc>
                          <a:spcPct val="100000"/>
                        </a:lnSpc>
                        <a:spcBef>
                          <a:spcPts val="0"/>
                        </a:spcBef>
                        <a:spcAft>
                          <a:spcPts val="0"/>
                        </a:spcAft>
                        <a:buClr>
                          <a:srgbClr val="000000"/>
                        </a:buClr>
                        <a:buSzPts val="1100"/>
                        <a:buFont typeface="Arial"/>
                        <a:buAutoNum type="arabicPeriod"/>
                      </a:pPr>
                      <a:r>
                        <a:rPr altLang="en" b="0" cap="none" i="0" lang="en" strike="noStrike" sz="1100" u="none">
                          <a:solidFill>
                            <a:srgbClr val="000000"/>
                          </a:solidFill>
                          <a:latin typeface="Arial"/>
                          <a:ea typeface="Arial"/>
                          <a:cs typeface="Arial"/>
                          <a:sym typeface="Arial"/>
                        </a:rPr>
                        <a:t>Treasury</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b="0" cap="none" i="0" lang="en" strike="noStrike" sz="1100" u="none">
                          <a:solidFill>
                            <a:srgbClr val="000000"/>
                          </a:solidFill>
                          <a:latin typeface="Arial"/>
                          <a:ea typeface="Arial"/>
                          <a:cs typeface="Arial"/>
                          <a:sym typeface="Arial"/>
                        </a:rPr>
                        <a:t>A</a:t>
                      </a:r>
                      <a:r>
                        <a:rPr altLang="en" cap="none" lang="en" strike="noStrike" sz="1100" u="none"/>
                        <a:t>ir Force</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cap="none" lang="en" strike="noStrike" sz="1100" u="none"/>
                        <a:t>DoD</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tc>
                  <a:txBody>
                    <a:bodyPr numCol="1"/>
                    <a:lstStyle/>
                    <a:p>
                      <a:pPr algn="l" indent="-228600" lvl="0" marL="347662" marR="0" rtl="0">
                        <a:lnSpc>
                          <a:spcPct val="100000"/>
                        </a:lnSpc>
                        <a:spcBef>
                          <a:spcPts val="0"/>
                        </a:spcBef>
                        <a:spcAft>
                          <a:spcPts val="0"/>
                        </a:spcAft>
                        <a:buClr>
                          <a:srgbClr val="000000"/>
                        </a:buClr>
                        <a:buSzPts val="1100"/>
                        <a:buFont typeface="Arial"/>
                        <a:buAutoNum type="arabicPeriod"/>
                      </a:pPr>
                      <a:r>
                        <a:rPr altLang="en" b="0" cap="none" i="0" lang="en" strike="noStrike" sz="1100" u="none">
                          <a:solidFill>
                            <a:srgbClr val="000000"/>
                          </a:solidFill>
                          <a:latin typeface="Arial"/>
                          <a:ea typeface="Arial"/>
                          <a:cs typeface="Arial"/>
                          <a:sym typeface="Arial"/>
                        </a:rPr>
                        <a:t>Army</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cap="none" lang="en" strike="noStrike" sz="1100" u="none"/>
                        <a:t>Homeland Security</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cap="none" lang="en" strike="noStrike" sz="1100" u="none"/>
                        <a:t>Air Force</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lang="en" sz="1100"/>
                        <a:t>DoD</a:t>
                      </a:r>
                      <a:endParaRPr cap="none" dirty="0" strike="noStrike" sz="1100" u="none"/>
                    </a:p>
                    <a:p>
                      <a:pPr algn="l" indent="-228600" lvl="0" marL="347662" marR="0" rtl="0">
                        <a:lnSpc>
                          <a:spcPct val="100000"/>
                        </a:lnSpc>
                        <a:spcBef>
                          <a:spcPts val="0"/>
                        </a:spcBef>
                        <a:spcAft>
                          <a:spcPts val="0"/>
                        </a:spcAft>
                        <a:buClr>
                          <a:srgbClr val="000000"/>
                        </a:buClr>
                        <a:buSzPts val="1100"/>
                        <a:buFont typeface="Arial"/>
                        <a:buAutoNum type="arabicPeriod"/>
                      </a:pPr>
                      <a:r>
                        <a:rPr altLang="en" lang="en" sz="1100"/>
                        <a:t>Treasury</a:t>
                      </a:r>
                      <a:endParaRPr cap="none" dirty="0" strike="noStrike" sz="1100" u="none"/>
                    </a:p>
                  </a:txBody>
                  <a:tcPr anchor="ctr" marB="45725" marL="45725" marR="45725" marT="45725">
                    <a:lnL cap="flat" cmpd="sng" w="9525">
                      <a:solidFill>
                        <a:srgbClr val="000000"/>
                      </a:solidFill>
                      <a:prstDash val="solid"/>
                      <a:round/>
                      <a:headEnd len="sm" type="none" w="sm"/>
                      <a:tailEnd len="sm" type="none" w="sm"/>
                    </a:lnL>
                    <a:lnR cap="flat" cmpd="sng" w="9525">
                      <a:solidFill>
                        <a:srgbClr val="000000"/>
                      </a:solidFill>
                      <a:prstDash val="solid"/>
                      <a:round/>
                      <a:headEnd len="sm" type="none" w="sm"/>
                      <a:tailEnd len="sm" type="none" w="sm"/>
                    </a:lnR>
                    <a:lnT cap="flat" cmpd="sng" w="9525">
                      <a:solidFill>
                        <a:srgbClr val="000000"/>
                      </a:solidFill>
                      <a:prstDash val="solid"/>
                      <a:round/>
                      <a:headEnd len="sm" type="none" w="sm"/>
                      <a:tailEnd len="sm" type="none" w="sm"/>
                    </a:lnT>
                    <a:lnB cap="flat" cmpd="sng" w="9525">
                      <a:solidFill>
                        <a:srgbClr val="000000"/>
                      </a:solidFill>
                      <a:prstDash val="solid"/>
                      <a:round/>
                      <a:headEnd len="sm" type="none" w="sm"/>
                      <a:tailEnd len="sm" type="none" w="sm"/>
                    </a:lnB>
                  </a:tcPr>
                </a:tc>
                <a:extLst>
                  <a:ext uri="{0D108BD9-81ED-4DB2-BD59-A6C34878D82A}">
                    <a16:rowId xmlns:a16="http://schemas.microsoft.com/office/drawing/2014/main" val="10004"/>
                  </a:ext>
                </a:extLst>
              </a:tr>
            </a:tbl>
          </a:graphicData>
        </a:graphic>
      </p:graphicFrame>
      <p:sp>
        <p:nvSpPr>
          <p:cNvPr id="679" name="Google Shape;679;p88"/>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73</a:t>
            </a:fld>
            <a:endParaRPr dirty="0">
              <a:solidFill>
                <a:schemeClr val="l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sp>
        <p:nvSpPr>
          <p:cNvPr id="685" name="Google Shape;685;p89"/>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Coming Soon!</a:t>
            </a:r>
            <a:endParaRPr dirty="0"/>
          </a:p>
        </p:txBody>
      </p:sp>
      <p:pic>
        <p:nvPicPr>
          <p:cNvPr descr="Polaris logo" id="688" name="Google Shape;688;p89"/>
          <p:cNvPicPr preferRelativeResize="0"/>
          <p:nvPr/>
        </p:nvPicPr>
        <p:blipFill rotWithShape="1">
          <a:blip r:embed="rId3">
            <a:alphaModFix/>
          </a:blip>
          <a:srcRect/>
          <a:stretch/>
        </p:blipFill>
        <p:spPr>
          <a:xfrm>
            <a:off x="311700" y="1280075"/>
            <a:ext cx="2327565" cy="724751"/>
          </a:xfrm>
          <a:prstGeom prst="rect">
            <a:avLst/>
          </a:prstGeom>
          <a:noFill/>
          <a:ln>
            <a:noFill/>
          </a:ln>
        </p:spPr>
      </p:pic>
      <p:sp>
        <p:nvSpPr>
          <p:cNvPr id="686" name="Google Shape;686;p89"/>
          <p:cNvSpPr txBox="1">
            <a:spLocks noGrp="1"/>
          </p:cNvSpPr>
          <p:nvPr>
            <p:ph idx="1" type="body"/>
          </p:nvPr>
        </p:nvSpPr>
        <p:spPr>
          <a:xfrm>
            <a:off x="90525" y="2207325"/>
            <a:ext cx="4159200" cy="2285400"/>
          </a:xfrm>
          <a:prstGeom prst="rect">
            <a:avLst/>
          </a:prstGeom>
        </p:spPr>
        <p:txBody>
          <a:bodyPr anchor="t" anchorCtr="0" bIns="91425" lIns="91425" numCol="1" rIns="91425" spcFirstLastPara="1" tIns="91425" wrap="square">
            <a:noAutofit/>
          </a:bodyPr>
          <a:lstStyle/>
          <a:p>
            <a:pPr algn="l" indent="0" lvl="0" marL="114300" rtl="0">
              <a:spcBef>
                <a:spcPts val="0"/>
              </a:spcBef>
              <a:spcAft>
                <a:spcPts val="0"/>
              </a:spcAft>
              <a:buClr>
                <a:schemeClr val="dk1"/>
              </a:buClr>
              <a:buSzPts val="1800"/>
              <a:buFont typeface="Arial"/>
              <a:buNone/>
            </a:pPr>
            <a:r>
              <a:rPr altLang="en" b="1" lang="en" sz="2200">
                <a:solidFill>
                  <a:srgbClr val="41464A"/>
                </a:solidFill>
              </a:rPr>
              <a:t>Polaris</a:t>
            </a:r>
            <a:endParaRPr b="1" dirty="0" sz="2200">
              <a:solidFill>
                <a:srgbClr val="41464A"/>
              </a:solidFill>
            </a:endParaRPr>
          </a:p>
          <a:p>
            <a:pPr algn="l" indent="-274318" lvl="1" marL="365760" rtl="0">
              <a:spcBef>
                <a:spcPts val="0"/>
              </a:spcBef>
              <a:spcAft>
                <a:spcPts val="0"/>
              </a:spcAft>
              <a:buClr>
                <a:srgbClr val="41464A"/>
              </a:buClr>
              <a:buSzPts val="1400"/>
              <a:buFont typeface="Public Sans"/>
              <a:buChar char="•"/>
            </a:pPr>
            <a:r>
              <a:rPr altLang="en" lang="en" sz="1600">
                <a:solidFill>
                  <a:srgbClr val="41464A"/>
                </a:solidFill>
              </a:rPr>
              <a:t>Set aside GWAC with four socioeconomic pools and no ceiling</a:t>
            </a:r>
            <a:endParaRPr dirty="0" sz="1600">
              <a:solidFill>
                <a:srgbClr val="41464A"/>
              </a:solidFill>
            </a:endParaRPr>
          </a:p>
          <a:p>
            <a:pPr algn="l" indent="-274318" lvl="1" marL="365760" rtl="0">
              <a:spcBef>
                <a:spcPts val="1200"/>
              </a:spcBef>
              <a:spcAft>
                <a:spcPts val="0"/>
              </a:spcAft>
              <a:buClr>
                <a:srgbClr val="41464A"/>
              </a:buClr>
              <a:buSzPts val="1400"/>
              <a:buFont typeface="Public Sans"/>
              <a:buChar char="•"/>
            </a:pPr>
            <a:r>
              <a:rPr altLang="en" lang="en" sz="1600">
                <a:solidFill>
                  <a:srgbClr val="41464A"/>
                </a:solidFill>
              </a:rPr>
              <a:t>SB Pool awarded, other pools planned for 2025</a:t>
            </a:r>
            <a:endParaRPr dirty="0" sz="1600">
              <a:solidFill>
                <a:srgbClr val="41464A"/>
              </a:solidFill>
            </a:endParaRPr>
          </a:p>
          <a:p>
            <a:pPr algn="l" indent="0" lvl="0" marL="0" rtl="0">
              <a:spcBef>
                <a:spcPts val="1200"/>
              </a:spcBef>
              <a:spcAft>
                <a:spcPts val="1600"/>
              </a:spcAft>
              <a:buNone/>
            </a:pPr>
            <a:endParaRPr dirty="0">
              <a:solidFill>
                <a:srgbClr val="41464A"/>
              </a:solidFill>
            </a:endParaRPr>
          </a:p>
        </p:txBody>
      </p:sp>
      <p:pic>
        <p:nvPicPr>
          <p:cNvPr descr="Alliant 3 logo" id="689" name="Google Shape;689;p89"/>
          <p:cNvPicPr preferRelativeResize="0"/>
          <p:nvPr/>
        </p:nvPicPr>
        <p:blipFill rotWithShape="1">
          <a:blip r:embed="rId4">
            <a:alphaModFix/>
          </a:blip>
          <a:srcRect/>
          <a:stretch/>
        </p:blipFill>
        <p:spPr>
          <a:xfrm>
            <a:off x="4859325" y="1356274"/>
            <a:ext cx="2327575" cy="887287"/>
          </a:xfrm>
          <a:prstGeom prst="rect">
            <a:avLst/>
          </a:prstGeom>
          <a:noFill/>
          <a:ln>
            <a:noFill/>
          </a:ln>
        </p:spPr>
      </p:pic>
      <p:sp>
        <p:nvSpPr>
          <p:cNvPr id="690" name="Google Shape;690;p89"/>
          <p:cNvSpPr txBox="1">
            <a:spLocks noGrp="1"/>
          </p:cNvSpPr>
          <p:nvPr>
            <p:ph idx="1" type="body"/>
          </p:nvPr>
        </p:nvSpPr>
        <p:spPr>
          <a:xfrm>
            <a:off x="4646025" y="2207325"/>
            <a:ext cx="4390500" cy="2285400"/>
          </a:xfrm>
          <a:prstGeom prst="rect">
            <a:avLst/>
          </a:prstGeom>
        </p:spPr>
        <p:txBody>
          <a:bodyPr anchor="t" anchorCtr="0" bIns="91425" lIns="91425" numCol="1" rIns="91425" spcFirstLastPara="1" tIns="91425" wrap="square">
            <a:noAutofit/>
          </a:bodyPr>
          <a:lstStyle/>
          <a:p>
            <a:pPr algn="l" indent="0" lvl="0" marL="114300" rtl="0">
              <a:spcBef>
                <a:spcPts val="0"/>
              </a:spcBef>
              <a:spcAft>
                <a:spcPts val="0"/>
              </a:spcAft>
              <a:buNone/>
            </a:pPr>
            <a:r>
              <a:rPr altLang="en" b="1" lang="en" sz="2200">
                <a:solidFill>
                  <a:srgbClr val="41464A"/>
                </a:solidFill>
                <a:latin typeface="Arial"/>
                <a:ea typeface="Arial"/>
                <a:cs typeface="Arial"/>
                <a:sym typeface="Arial"/>
              </a:rPr>
              <a:t>Alliant</a:t>
            </a:r>
            <a:r>
              <a:rPr altLang="en" lang="en" sz="2200">
                <a:solidFill>
                  <a:srgbClr val="41464A"/>
                </a:solidFill>
                <a:latin typeface="Arial"/>
                <a:ea typeface="Arial"/>
                <a:cs typeface="Arial"/>
                <a:sym typeface="Arial"/>
              </a:rPr>
              <a:t> </a:t>
            </a:r>
            <a:r>
              <a:rPr altLang="en" b="1" lang="en" sz="2200">
                <a:solidFill>
                  <a:srgbClr val="41464A"/>
                </a:solidFill>
                <a:latin typeface="Arial"/>
                <a:ea typeface="Arial"/>
                <a:cs typeface="Arial"/>
                <a:sym typeface="Arial"/>
              </a:rPr>
              <a:t>3</a:t>
            </a:r>
            <a:endParaRPr dirty="0" sz="1400">
              <a:solidFill>
                <a:srgbClr val="41464A"/>
              </a:solidFill>
              <a:latin typeface="Arial"/>
              <a:ea typeface="Arial"/>
              <a:cs typeface="Arial"/>
              <a:sym typeface="Arial"/>
            </a:endParaRPr>
          </a:p>
          <a:p>
            <a:pPr algn="l" indent="-182880" lvl="1" marL="274320" rtl="0">
              <a:spcBef>
                <a:spcPts val="0"/>
              </a:spcBef>
              <a:spcAft>
                <a:spcPts val="0"/>
              </a:spcAft>
              <a:buClr>
                <a:srgbClr val="41464A"/>
              </a:buClr>
              <a:buSzPts val="1400"/>
              <a:buFont typeface="Arial"/>
              <a:buChar char="•"/>
            </a:pPr>
            <a:r>
              <a:rPr altLang="en" lang="en" sz="1600">
                <a:solidFill>
                  <a:srgbClr val="41464A"/>
                </a:solidFill>
                <a:latin typeface="Arial"/>
                <a:ea typeface="Arial"/>
                <a:cs typeface="Arial"/>
                <a:sym typeface="Arial"/>
              </a:rPr>
              <a:t>Unrestricted GWAC with no ceiling</a:t>
            </a:r>
            <a:endParaRPr dirty="0">
              <a:solidFill>
                <a:srgbClr val="41464A"/>
              </a:solidFill>
              <a:latin typeface="Arial"/>
              <a:ea typeface="Arial"/>
              <a:cs typeface="Arial"/>
              <a:sym typeface="Arial"/>
            </a:endParaRPr>
          </a:p>
          <a:p>
            <a:pPr algn="l" indent="-182880" lvl="1" marL="274320" rtl="0">
              <a:spcBef>
                <a:spcPts val="1200"/>
              </a:spcBef>
              <a:spcAft>
                <a:spcPts val="0"/>
              </a:spcAft>
              <a:buClr>
                <a:srgbClr val="41464A"/>
              </a:buClr>
              <a:buSzPts val="1400"/>
              <a:buFont typeface="Arial"/>
              <a:buChar char="•"/>
            </a:pPr>
            <a:r>
              <a:rPr altLang="en" lang="en" sz="1600">
                <a:solidFill>
                  <a:srgbClr val="41464A"/>
                </a:solidFill>
                <a:latin typeface="Arial"/>
                <a:ea typeface="Arial"/>
                <a:cs typeface="Arial"/>
                <a:sym typeface="Arial"/>
              </a:rPr>
              <a:t>RFP closed in April of 2025</a:t>
            </a:r>
            <a:endParaRPr dirty="0" sz="1600">
              <a:solidFill>
                <a:srgbClr val="41464A"/>
              </a:solidFill>
              <a:latin typeface="Arial"/>
              <a:ea typeface="Arial"/>
              <a:cs typeface="Arial"/>
              <a:sym typeface="Arial"/>
            </a:endParaRPr>
          </a:p>
          <a:p>
            <a:pPr algn="l" indent="-195580" lvl="1" marL="274320" rtl="0">
              <a:spcBef>
                <a:spcPts val="1200"/>
              </a:spcBef>
              <a:spcAft>
                <a:spcPts val="0"/>
              </a:spcAft>
              <a:buClr>
                <a:srgbClr val="41464A"/>
              </a:buClr>
              <a:buSzPts val="1600"/>
              <a:buFont typeface="Arial"/>
              <a:buChar char="•"/>
            </a:pPr>
            <a:r>
              <a:rPr altLang="en" lang="en" sz="1600">
                <a:solidFill>
                  <a:srgbClr val="41464A"/>
                </a:solidFill>
                <a:latin typeface="Arial"/>
                <a:ea typeface="Arial"/>
                <a:cs typeface="Arial"/>
                <a:sym typeface="Arial"/>
              </a:rPr>
              <a:t>Award expected in FY26</a:t>
            </a:r>
            <a:endParaRPr b="1" dirty="0" sz="2200">
              <a:solidFill>
                <a:srgbClr val="41464A"/>
              </a:solidFill>
              <a:latin typeface="Arial"/>
              <a:ea typeface="Arial"/>
              <a:cs typeface="Arial"/>
              <a:sym typeface="Arial"/>
            </a:endParaRPr>
          </a:p>
          <a:p>
            <a:pPr algn="l" indent="0" lvl="0" marL="0" rtl="0">
              <a:spcBef>
                <a:spcPts val="1200"/>
              </a:spcBef>
              <a:spcAft>
                <a:spcPts val="1600"/>
              </a:spcAft>
              <a:buNone/>
            </a:pPr>
            <a:endParaRPr dirty="0"/>
          </a:p>
        </p:txBody>
      </p:sp>
      <p:sp>
        <p:nvSpPr>
          <p:cNvPr id="687" name="Google Shape;687;p89"/>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74</a:t>
            </a:fld>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4"/>
        <p:cNvGrpSpPr/>
        <p:nvPr/>
      </p:nvGrpSpPr>
      <p:grpSpPr>
        <a:xfrm>
          <a:off x="0" y="0"/>
          <a:ext cx="0" cy="0"/>
          <a:chOff x="0" y="0"/>
          <a:chExt cx="0" cy="0"/>
        </a:xfrm>
      </p:grpSpPr>
      <p:sp>
        <p:nvSpPr>
          <p:cNvPr id="695" name="Google Shape;695;p90"/>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Summary</a:t>
            </a:r>
            <a:endParaRPr dirty="0"/>
          </a:p>
        </p:txBody>
      </p:sp>
      <p:sp>
        <p:nvSpPr>
          <p:cNvPr id="696" name="Google Shape;696;p90"/>
          <p:cNvSpPr txBox="1">
            <a:spLocks noGrp="1"/>
          </p:cNvSpPr>
          <p:nvPr>
            <p:ph idx="1" type="body"/>
          </p:nvPr>
        </p:nvSpPr>
        <p:spPr>
          <a:xfrm>
            <a:off x="311700" y="1188500"/>
            <a:ext cx="7846800" cy="3416400"/>
          </a:xfrm>
          <a:prstGeom prst="rect">
            <a:avLst/>
          </a:prstGeom>
        </p:spPr>
        <p:txBody>
          <a:bodyPr anchor="t" anchorCtr="0" bIns="91425" lIns="91425" numCol="1" rIns="91425" spcFirstLastPara="1" tIns="91425" wrap="square">
            <a:noAutofit/>
          </a:bodyPr>
          <a:lstStyle/>
          <a:p>
            <a:pPr algn="l" indent="0" lvl="0" marL="0" rtl="0">
              <a:lnSpc>
                <a:spcPct val="100000"/>
              </a:lnSpc>
              <a:spcBef>
                <a:spcPts val="0"/>
              </a:spcBef>
              <a:spcAft>
                <a:spcPts val="0"/>
              </a:spcAft>
              <a:buClr>
                <a:schemeClr val="dk1"/>
              </a:buClr>
              <a:buSzPts val="1800"/>
              <a:buFont typeface="Arial"/>
              <a:buNone/>
            </a:pPr>
            <a:r>
              <a:rPr altLang="en" b="1" lang="en">
                <a:solidFill>
                  <a:srgbClr val="424242"/>
                </a:solidFill>
                <a:latin typeface="Arial"/>
                <a:ea typeface="Arial"/>
                <a:cs typeface="Arial"/>
                <a:sym typeface="Arial"/>
              </a:rPr>
              <a:t>GWACs offer:</a:t>
            </a:r>
            <a:endParaRPr b="1" dirty="0">
              <a:solidFill>
                <a:srgbClr val="424242"/>
              </a:solidFill>
              <a:latin typeface="Arial"/>
              <a:ea typeface="Arial"/>
              <a:cs typeface="Arial"/>
              <a:sym typeface="Arial"/>
            </a:endParaRPr>
          </a:p>
          <a:p>
            <a:pPr algn="l" indent="-261620" lvl="1" marL="274320" rtl="0">
              <a:lnSpc>
                <a:spcPct val="100000"/>
              </a:lnSpc>
              <a:spcBef>
                <a:spcPts val="1600"/>
              </a:spcBef>
              <a:spcAft>
                <a:spcPts val="0"/>
              </a:spcAft>
              <a:buClr>
                <a:srgbClr val="41464A"/>
              </a:buClr>
              <a:buSzPts val="1300"/>
              <a:buFont typeface="Public Sans"/>
              <a:buChar char="✔"/>
            </a:pPr>
            <a:r>
              <a:rPr altLang="en" lang="en" sz="1300">
                <a:solidFill>
                  <a:srgbClr val="41464A"/>
                </a:solidFill>
              </a:rPr>
              <a:t>Comprehensive IT services-based solutions</a:t>
            </a:r>
            <a:endParaRPr dirty="0" sz="1300">
              <a:solidFill>
                <a:srgbClr val="41464A"/>
              </a:solidFill>
            </a:endParaRPr>
          </a:p>
          <a:p>
            <a:pPr algn="l" indent="-261620" lvl="1" marL="274320" rtl="0">
              <a:lnSpc>
                <a:spcPct val="100000"/>
              </a:lnSpc>
              <a:spcBef>
                <a:spcPts val="1000"/>
              </a:spcBef>
              <a:spcAft>
                <a:spcPts val="0"/>
              </a:spcAft>
              <a:buClr>
                <a:srgbClr val="41464A"/>
              </a:buClr>
              <a:buSzPts val="1300"/>
              <a:buFont typeface="Public Sans"/>
              <a:buChar char="✔"/>
            </a:pPr>
            <a:r>
              <a:rPr altLang="en" lang="en" sz="1300">
                <a:solidFill>
                  <a:srgbClr val="41464A"/>
                </a:solidFill>
              </a:rPr>
              <a:t>Pre-qualified pools of premier contractors</a:t>
            </a:r>
            <a:endParaRPr dirty="0" sz="1300">
              <a:solidFill>
                <a:srgbClr val="41464A"/>
              </a:solidFill>
            </a:endParaRPr>
          </a:p>
          <a:p>
            <a:pPr algn="l" indent="-261620" lvl="1" marL="274320" rtl="0">
              <a:lnSpc>
                <a:spcPct val="100000"/>
              </a:lnSpc>
              <a:spcBef>
                <a:spcPts val="1000"/>
              </a:spcBef>
              <a:spcAft>
                <a:spcPts val="0"/>
              </a:spcAft>
              <a:buClr>
                <a:srgbClr val="41464A"/>
              </a:buClr>
              <a:buSzPts val="1300"/>
              <a:buFont typeface="Public Sans"/>
              <a:buChar char="✔"/>
            </a:pPr>
            <a:r>
              <a:rPr altLang="en" lang="en" sz="1300">
                <a:solidFill>
                  <a:srgbClr val="41464A"/>
                </a:solidFill>
              </a:rPr>
              <a:t>Pre-competed, flexible, easy-to-use contract vehicles that reduce procurement lead times </a:t>
            </a:r>
            <a:endParaRPr dirty="0" sz="1300">
              <a:solidFill>
                <a:srgbClr val="41464A"/>
              </a:solidFill>
            </a:endParaRPr>
          </a:p>
          <a:p>
            <a:pPr algn="l" indent="-261620" lvl="1" marL="274320" rtl="0">
              <a:lnSpc>
                <a:spcPct val="100000"/>
              </a:lnSpc>
              <a:spcBef>
                <a:spcPts val="1000"/>
              </a:spcBef>
              <a:spcAft>
                <a:spcPts val="0"/>
              </a:spcAft>
              <a:buClr>
                <a:srgbClr val="41464A"/>
              </a:buClr>
              <a:buSzPts val="1300"/>
              <a:buFont typeface="Public Sans"/>
              <a:buChar char="✔"/>
            </a:pPr>
            <a:r>
              <a:rPr altLang="en" lang="en" sz="1300">
                <a:solidFill>
                  <a:srgbClr val="41464A"/>
                </a:solidFill>
              </a:rPr>
              <a:t>A full spectrum of contract types</a:t>
            </a:r>
            <a:endParaRPr dirty="0" sz="1300">
              <a:solidFill>
                <a:srgbClr val="41464A"/>
              </a:solidFill>
            </a:endParaRPr>
          </a:p>
          <a:p>
            <a:pPr algn="l" indent="-261620" lvl="1" marL="274320" rtl="0">
              <a:lnSpc>
                <a:spcPct val="100000"/>
              </a:lnSpc>
              <a:spcBef>
                <a:spcPts val="1000"/>
              </a:spcBef>
              <a:spcAft>
                <a:spcPts val="0"/>
              </a:spcAft>
              <a:buClr>
                <a:srgbClr val="41464A"/>
              </a:buClr>
              <a:buSzPts val="1300"/>
              <a:buFont typeface="Public Sans"/>
              <a:buChar char="✔"/>
            </a:pPr>
            <a:r>
              <a:rPr altLang="en" lang="en" sz="1300">
                <a:solidFill>
                  <a:srgbClr val="41464A"/>
                </a:solidFill>
              </a:rPr>
              <a:t>Socioeconomic credit under the Small Business GWACs (prime) and Alliant 2 (Task Order level)</a:t>
            </a:r>
            <a:endParaRPr dirty="0" sz="1300">
              <a:solidFill>
                <a:srgbClr val="41464A"/>
              </a:solidFill>
            </a:endParaRPr>
          </a:p>
          <a:p>
            <a:pPr algn="l" indent="-261620" lvl="1" marL="274320" rtl="0">
              <a:lnSpc>
                <a:spcPct val="100000"/>
              </a:lnSpc>
              <a:spcBef>
                <a:spcPts val="1000"/>
              </a:spcBef>
              <a:spcAft>
                <a:spcPts val="0"/>
              </a:spcAft>
              <a:buClr>
                <a:srgbClr val="41464A"/>
              </a:buClr>
              <a:buSzPts val="1300"/>
              <a:buFont typeface="Public Sans"/>
              <a:buChar char="✔"/>
            </a:pPr>
            <a:r>
              <a:rPr altLang="en" lang="en" sz="1300">
                <a:solidFill>
                  <a:srgbClr val="41464A"/>
                </a:solidFill>
              </a:rPr>
              <a:t>Limited protestability up to $10M (FAR 16.505(a)(10))</a:t>
            </a:r>
            <a:endParaRPr dirty="0" sz="1300">
              <a:solidFill>
                <a:srgbClr val="41464A"/>
              </a:solidFill>
            </a:endParaRPr>
          </a:p>
          <a:p>
            <a:pPr algn="l" indent="-261620" lvl="1" marL="274320" rtl="0">
              <a:lnSpc>
                <a:spcPct val="100000"/>
              </a:lnSpc>
              <a:spcBef>
                <a:spcPts val="1000"/>
              </a:spcBef>
              <a:spcAft>
                <a:spcPts val="0"/>
              </a:spcAft>
              <a:buClr>
                <a:srgbClr val="41464A"/>
              </a:buClr>
              <a:buSzPts val="1300"/>
              <a:buFont typeface="Public Sans"/>
              <a:buChar char="✔"/>
            </a:pPr>
            <a:r>
              <a:rPr altLang="en" lang="en" sz="1300">
                <a:solidFill>
                  <a:srgbClr val="41464A"/>
                </a:solidFill>
              </a:rPr>
              <a:t>Contract training and exceptional client support from the knowledgeable and experienced GSA team</a:t>
            </a:r>
            <a:endParaRPr dirty="0" sz="1300">
              <a:solidFill>
                <a:srgbClr val="41464A"/>
              </a:solidFill>
            </a:endParaRPr>
          </a:p>
          <a:p>
            <a:pPr algn="l" indent="-342900" lvl="0" marL="457200" rtl="0">
              <a:spcBef>
                <a:spcPts val="0"/>
              </a:spcBef>
              <a:spcAft>
                <a:spcPts val="0"/>
              </a:spcAft>
              <a:buClr>
                <a:schemeClr val="dk1"/>
              </a:buClr>
              <a:buSzPts val="1100"/>
              <a:buFont typeface="Arial"/>
              <a:buNone/>
            </a:pPr>
            <a:endParaRPr b="1" dirty="0" sz="1300">
              <a:solidFill>
                <a:srgbClr val="41464A"/>
              </a:solidFill>
            </a:endParaRPr>
          </a:p>
        </p:txBody>
      </p:sp>
      <p:sp>
        <p:nvSpPr>
          <p:cNvPr id="697" name="Google Shape;697;p90"/>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75</a:t>
            </a:fld>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1"/>
        <p:cNvGrpSpPr/>
        <p:nvPr/>
      </p:nvGrpSpPr>
      <p:grpSpPr>
        <a:xfrm>
          <a:off x="0" y="0"/>
          <a:ext cx="0" cy="0"/>
          <a:chOff x="0" y="0"/>
          <a:chExt cx="0" cy="0"/>
        </a:xfrm>
      </p:grpSpPr>
      <p:sp>
        <p:nvSpPr>
          <p:cNvPr id="702" name="Google Shape;702;p91"/>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t>Upcoming DPA Trainings</a:t>
            </a:r>
            <a:endParaRPr dirty="0"/>
          </a:p>
        </p:txBody>
      </p:sp>
      <p:sp>
        <p:nvSpPr>
          <p:cNvPr id="704" name="Google Shape;704;p91"/>
          <p:cNvSpPr txBox="1">
            <a:spLocks noGrp="1"/>
          </p:cNvSpPr>
          <p:nvPr>
            <p:ph idx="1" type="body"/>
          </p:nvPr>
        </p:nvSpPr>
        <p:spPr>
          <a:xfrm>
            <a:off x="311700" y="1152475"/>
            <a:ext cx="7834800" cy="3416400"/>
          </a:xfrm>
          <a:prstGeom prst="rect">
            <a:avLst/>
          </a:prstGeom>
        </p:spPr>
        <p:txBody>
          <a:bodyPr anchor="t" anchorCtr="0" bIns="91425" lIns="91425" numCol="1" rIns="91425" spcFirstLastPara="1" tIns="91425" wrap="square">
            <a:noAutofit/>
          </a:bodyPr>
          <a:lstStyle/>
          <a:p>
            <a:pPr algn="l" indent="0" lvl="0" marL="0" rtl="0">
              <a:lnSpc>
                <a:spcPct val="100000"/>
              </a:lnSpc>
              <a:spcBef>
                <a:spcPts val="0"/>
              </a:spcBef>
              <a:spcAft>
                <a:spcPts val="0"/>
              </a:spcAft>
              <a:buNone/>
            </a:pPr>
            <a:r>
              <a:rPr altLang="en" lang="en" sz="1200" u="sng">
                <a:solidFill>
                  <a:srgbClr val="002665"/>
                </a:solidFill>
                <a:highlight>
                  <a:schemeClr val="lt1"/>
                </a:highlight>
                <a:hlinkClick r:id="rId3">
                  <a:extLst>
                    <a:ext uri="{A12FA001-AC4F-418D-AE19-62706E023703}">
                      <ahyp:hlinkClr xmlns:ahyp="http://schemas.microsoft.com/office/drawing/2018/hyperlinkcolor" val="tx"/>
                    </a:ext>
                  </a:extLst>
                </a:hlinkClick>
              </a:rPr>
              <a:t>Alliant 2 DPA Training 6/25/25</a:t>
            </a:r>
            <a:endParaRPr dirty="0" sz="1200">
              <a:solidFill>
                <a:srgbClr val="002665"/>
              </a:solidFill>
              <a:highlight>
                <a:srgbClr val="FFFFFF"/>
              </a:highlight>
            </a:endParaRPr>
          </a:p>
          <a:p>
            <a:pPr algn="l" indent="0" lvl="0" marL="0" rtl="0">
              <a:lnSpc>
                <a:spcPct val="100000"/>
              </a:lnSpc>
              <a:spcBef>
                <a:spcPts val="0"/>
              </a:spcBef>
              <a:spcAft>
                <a:spcPts val="0"/>
              </a:spcAft>
              <a:buNone/>
            </a:pPr>
            <a:r>
              <a:rPr altLang="en" lang="en" sz="1200">
                <a:solidFill>
                  <a:srgbClr val="41464A"/>
                </a:solidFill>
                <a:highlight>
                  <a:srgbClr val="FFFFFF"/>
                </a:highlight>
              </a:rPr>
              <a:t>11:00 AM ET - 1:00 PM ET</a:t>
            </a:r>
            <a:endParaRPr dirty="0" sz="1200">
              <a:solidFill>
                <a:srgbClr val="41464A"/>
              </a:solidFill>
              <a:highlight>
                <a:srgbClr val="FFFFFF"/>
              </a:highlight>
            </a:endParaRPr>
          </a:p>
          <a:p>
            <a:pPr algn="l" indent="0" lvl="0" marL="0" rtl="0">
              <a:lnSpc>
                <a:spcPct val="100000"/>
              </a:lnSpc>
              <a:spcBef>
                <a:spcPts val="0"/>
              </a:spcBef>
              <a:spcAft>
                <a:spcPts val="0"/>
              </a:spcAft>
              <a:buNone/>
            </a:pPr>
            <a:r>
              <a:rPr altLang="en" lang="en" sz="1200">
                <a:solidFill>
                  <a:srgbClr val="41464A"/>
                </a:solidFill>
                <a:highlight>
                  <a:srgbClr val="FFFFFF"/>
                </a:highlight>
              </a:rPr>
              <a:t>Learn how Alliant 2 can support agency IT project initiatives. Warranted contracting officers must complete this training before requesting a Delegation of Procurement Authority (DPA).</a:t>
            </a:r>
            <a:endParaRPr dirty="0" sz="1200">
              <a:solidFill>
                <a:srgbClr val="41464A"/>
              </a:solidFill>
              <a:highlight>
                <a:srgbClr val="FFFFFF"/>
              </a:highlight>
            </a:endParaRPr>
          </a:p>
          <a:p>
            <a:pPr algn="l" indent="0" lvl="0" marL="0" rtl="0">
              <a:lnSpc>
                <a:spcPct val="100000"/>
              </a:lnSpc>
              <a:spcBef>
                <a:spcPts val="0"/>
              </a:spcBef>
              <a:spcAft>
                <a:spcPts val="0"/>
              </a:spcAft>
              <a:buNone/>
            </a:pPr>
            <a:endParaRPr dirty="0" sz="1200">
              <a:solidFill>
                <a:srgbClr val="1B1B1B"/>
              </a:solidFill>
              <a:highlight>
                <a:srgbClr val="FFFFFF"/>
              </a:highlight>
            </a:endParaRPr>
          </a:p>
          <a:p>
            <a:pPr algn="l" indent="0" lvl="0" marL="0" rtl="0">
              <a:lnSpc>
                <a:spcPct val="100000"/>
              </a:lnSpc>
              <a:spcBef>
                <a:spcPts val="0"/>
              </a:spcBef>
              <a:spcAft>
                <a:spcPts val="0"/>
              </a:spcAft>
              <a:buClr>
                <a:schemeClr val="dk1"/>
              </a:buClr>
              <a:buSzPts val="1100"/>
              <a:buFont typeface="Arial"/>
              <a:buNone/>
            </a:pPr>
            <a:r>
              <a:rPr altLang="en" lang="en" sz="1200" u="sng">
                <a:solidFill>
                  <a:srgbClr val="002665"/>
                </a:solidFill>
                <a:highlight>
                  <a:schemeClr val="lt1"/>
                </a:highlight>
                <a:hlinkClick r:id="rId4">
                  <a:extLst>
                    <a:ext uri="{A12FA001-AC4F-418D-AE19-62706E023703}">
                      <ahyp:hlinkClr xmlns:ahyp="http://schemas.microsoft.com/office/drawing/2018/hyperlinkcolor" val="tx"/>
                    </a:ext>
                  </a:extLst>
                </a:hlinkClick>
              </a:rPr>
              <a:t>GSA GWACs for IT Services-Based Solutions- DPA Training 7/1/25</a:t>
            </a:r>
            <a:endParaRPr dirty="0" sz="1200">
              <a:solidFill>
                <a:srgbClr val="002665"/>
              </a:solidFill>
              <a:highlight>
                <a:srgbClr val="FFFFFF"/>
              </a:highlight>
            </a:endParaRPr>
          </a:p>
          <a:p>
            <a:pPr algn="l" indent="0" lvl="0" marL="0" rtl="0">
              <a:lnSpc>
                <a:spcPct val="100000"/>
              </a:lnSpc>
              <a:spcBef>
                <a:spcPts val="0"/>
              </a:spcBef>
              <a:spcAft>
                <a:spcPts val="0"/>
              </a:spcAft>
              <a:buNone/>
            </a:pPr>
            <a:r>
              <a:rPr altLang="en" lang="en" sz="1200">
                <a:solidFill>
                  <a:srgbClr val="41464A"/>
                </a:solidFill>
                <a:highlight>
                  <a:srgbClr val="FFFFFF"/>
                </a:highlight>
              </a:rPr>
              <a:t>1:00 PM ET - 3:00 PM ET</a:t>
            </a:r>
            <a:endParaRPr dirty="0" sz="1200">
              <a:solidFill>
                <a:srgbClr val="41464A"/>
              </a:solidFill>
              <a:highlight>
                <a:srgbClr val="FFFFFF"/>
              </a:highlight>
            </a:endParaRPr>
          </a:p>
          <a:p>
            <a:pPr algn="l" indent="0" lvl="0" marL="0" rtl="0">
              <a:lnSpc>
                <a:spcPct val="100000"/>
              </a:lnSpc>
              <a:spcBef>
                <a:spcPts val="0"/>
              </a:spcBef>
              <a:spcAft>
                <a:spcPts val="0"/>
              </a:spcAft>
              <a:buNone/>
            </a:pPr>
            <a:r>
              <a:rPr altLang="en" lang="en" sz="1200">
                <a:solidFill>
                  <a:srgbClr val="41464A"/>
                </a:solidFill>
                <a:highlight>
                  <a:srgbClr val="FFFFFF"/>
                </a:highlight>
              </a:rPr>
              <a:t>This is Delegation of Procurement (DPA) Training for all active GWACs</a:t>
            </a:r>
            <a:endParaRPr dirty="0" sz="1200">
              <a:solidFill>
                <a:srgbClr val="41464A"/>
              </a:solidFill>
              <a:highlight>
                <a:srgbClr val="FFFFFF"/>
              </a:highlight>
            </a:endParaRPr>
          </a:p>
          <a:p>
            <a:pPr algn="l" indent="0" lvl="0" marL="0" rtl="0">
              <a:lnSpc>
                <a:spcPct val="100000"/>
              </a:lnSpc>
              <a:spcBef>
                <a:spcPts val="0"/>
              </a:spcBef>
              <a:spcAft>
                <a:spcPts val="0"/>
              </a:spcAft>
              <a:buNone/>
            </a:pPr>
            <a:endParaRPr dirty="0" sz="1200">
              <a:solidFill>
                <a:srgbClr val="41464A"/>
              </a:solidFill>
              <a:highlight>
                <a:srgbClr val="FFFFFF"/>
              </a:highlight>
            </a:endParaRPr>
          </a:p>
          <a:p>
            <a:pPr algn="l" indent="0" lvl="0" marL="0" rtl="0">
              <a:lnSpc>
                <a:spcPct val="100000"/>
              </a:lnSpc>
              <a:spcBef>
                <a:spcPts val="0"/>
              </a:spcBef>
              <a:spcAft>
                <a:spcPts val="0"/>
              </a:spcAft>
              <a:buClr>
                <a:schemeClr val="dk1"/>
              </a:buClr>
              <a:buSzPts val="1100"/>
              <a:buFont typeface="Arial"/>
              <a:buNone/>
            </a:pPr>
            <a:r>
              <a:rPr altLang="en" lang="en" sz="1200" u="sng">
                <a:solidFill>
                  <a:srgbClr val="002665"/>
                </a:solidFill>
                <a:highlight>
                  <a:schemeClr val="lt1"/>
                </a:highlight>
                <a:hlinkClick r:id="rId5">
                  <a:extLst>
                    <a:ext uri="{A12FA001-AC4F-418D-AE19-62706E023703}">
                      <ahyp:hlinkClr xmlns:ahyp="http://schemas.microsoft.com/office/drawing/2018/hyperlinkcolor" val="tx"/>
                    </a:ext>
                  </a:extLst>
                </a:hlinkClick>
              </a:rPr>
              <a:t>8(a) STARS III GWAC DPA Training 7/8/25</a:t>
            </a:r>
            <a:endParaRPr dirty="0" sz="1200">
              <a:solidFill>
                <a:srgbClr val="002665"/>
              </a:solidFill>
              <a:highlight>
                <a:srgbClr val="FFFFFF"/>
              </a:highlight>
            </a:endParaRPr>
          </a:p>
          <a:p>
            <a:pPr algn="l" indent="0" lvl="0" marL="0" rtl="0">
              <a:lnSpc>
                <a:spcPct val="100000"/>
              </a:lnSpc>
              <a:spcBef>
                <a:spcPts val="0"/>
              </a:spcBef>
              <a:spcAft>
                <a:spcPts val="0"/>
              </a:spcAft>
              <a:buNone/>
            </a:pPr>
            <a:r>
              <a:rPr altLang="en" lang="en" sz="1200">
                <a:solidFill>
                  <a:srgbClr val="41464A"/>
                </a:solidFill>
                <a:highlight>
                  <a:srgbClr val="FFFFFF"/>
                </a:highlight>
              </a:rPr>
              <a:t>2:00 PM ET - 3:00 PM ET</a:t>
            </a:r>
            <a:endParaRPr dirty="0" sz="1200">
              <a:solidFill>
                <a:srgbClr val="41464A"/>
              </a:solidFill>
              <a:highlight>
                <a:srgbClr val="FFFFFF"/>
              </a:highlight>
            </a:endParaRPr>
          </a:p>
          <a:p>
            <a:pPr algn="l" indent="0" lvl="0" marL="0" rtl="0">
              <a:lnSpc>
                <a:spcPct val="100000"/>
              </a:lnSpc>
              <a:spcBef>
                <a:spcPts val="0"/>
              </a:spcBef>
              <a:spcAft>
                <a:spcPts val="0"/>
              </a:spcAft>
              <a:buNone/>
            </a:pPr>
            <a:r>
              <a:rPr altLang="en" lang="en" sz="1200">
                <a:solidFill>
                  <a:srgbClr val="41464A"/>
                </a:solidFill>
                <a:highlight>
                  <a:srgbClr val="FFFFFF"/>
                </a:highlight>
              </a:rPr>
              <a:t>Delegation of Procurement Authority Training for GSA’s 8(a) STARS III Governmentwide Acquisition Contract (GWAC) for IT services.</a:t>
            </a:r>
            <a:endParaRPr dirty="0" sz="1200">
              <a:solidFill>
                <a:srgbClr val="41464A"/>
              </a:solidFill>
              <a:highlight>
                <a:srgbClr val="FFFFFF"/>
              </a:highlight>
            </a:endParaRPr>
          </a:p>
          <a:p>
            <a:pPr algn="l" indent="0" lvl="0" marL="0" rtl="0">
              <a:lnSpc>
                <a:spcPct val="100000"/>
              </a:lnSpc>
              <a:spcBef>
                <a:spcPts val="0"/>
              </a:spcBef>
              <a:spcAft>
                <a:spcPts val="0"/>
              </a:spcAft>
              <a:buNone/>
            </a:pPr>
            <a:endParaRPr dirty="0" sz="1200">
              <a:solidFill>
                <a:srgbClr val="1B1B1B"/>
              </a:solidFill>
              <a:highlight>
                <a:srgbClr val="FFFFFF"/>
              </a:highlight>
            </a:endParaRPr>
          </a:p>
          <a:p>
            <a:pPr algn="l" indent="0" lvl="0" marL="0" rtl="0">
              <a:lnSpc>
                <a:spcPct val="100000"/>
              </a:lnSpc>
              <a:spcBef>
                <a:spcPts val="0"/>
              </a:spcBef>
              <a:spcAft>
                <a:spcPts val="0"/>
              </a:spcAft>
              <a:buClr>
                <a:schemeClr val="dk1"/>
              </a:buClr>
              <a:buSzPts val="1100"/>
              <a:buFont typeface="Arial"/>
              <a:buNone/>
            </a:pPr>
            <a:r>
              <a:rPr altLang="en" lang="en" sz="1200" u="sng">
                <a:solidFill>
                  <a:srgbClr val="002665"/>
                </a:solidFill>
                <a:highlight>
                  <a:schemeClr val="lt1"/>
                </a:highlight>
                <a:hlinkClick r:id="rId6">
                  <a:extLst>
                    <a:ext uri="{A12FA001-AC4F-418D-AE19-62706E023703}">
                      <ahyp:hlinkClr xmlns:ahyp="http://schemas.microsoft.com/office/drawing/2018/hyperlinkcolor" val="tx"/>
                    </a:ext>
                  </a:extLst>
                </a:hlinkClick>
              </a:rPr>
              <a:t>VETS 2 DPA Training 7/15/25</a:t>
            </a:r>
            <a:endParaRPr dirty="0" sz="1200">
              <a:solidFill>
                <a:srgbClr val="002665"/>
              </a:solidFill>
              <a:highlight>
                <a:srgbClr val="FFFFFF"/>
              </a:highlight>
            </a:endParaRPr>
          </a:p>
          <a:p>
            <a:pPr algn="l" indent="0" lvl="0" marL="0" rtl="0">
              <a:lnSpc>
                <a:spcPct val="100000"/>
              </a:lnSpc>
              <a:spcBef>
                <a:spcPts val="0"/>
              </a:spcBef>
              <a:spcAft>
                <a:spcPts val="0"/>
              </a:spcAft>
              <a:buNone/>
            </a:pPr>
            <a:r>
              <a:rPr altLang="en" lang="en" sz="1200">
                <a:solidFill>
                  <a:srgbClr val="41464A"/>
                </a:solidFill>
                <a:highlight>
                  <a:srgbClr val="FFFFFF"/>
                </a:highlight>
              </a:rPr>
              <a:t>2:00 PM ET - 3:00 PM ET</a:t>
            </a:r>
            <a:endParaRPr dirty="0" sz="1200" u="sng">
              <a:solidFill>
                <a:srgbClr val="41464A"/>
              </a:solidFill>
              <a:highlight>
                <a:srgbClr val="FFFFFF"/>
              </a:highlight>
            </a:endParaRPr>
          </a:p>
          <a:p>
            <a:pPr algn="l" indent="0" lvl="0" marL="0" rtl="0">
              <a:lnSpc>
                <a:spcPct val="100000"/>
              </a:lnSpc>
              <a:spcBef>
                <a:spcPts val="0"/>
              </a:spcBef>
              <a:spcAft>
                <a:spcPts val="0"/>
              </a:spcAft>
              <a:buNone/>
            </a:pPr>
            <a:r>
              <a:rPr altLang="en" lang="en" sz="1200">
                <a:solidFill>
                  <a:srgbClr val="41464A"/>
                </a:solidFill>
                <a:highlight>
                  <a:srgbClr val="FFFFFF"/>
                </a:highlight>
              </a:rPr>
              <a:t>Learn how the VETS 2 GWAC can support your agency IT project initiatives. Warranted contracting officers must complete this training before requesting a Delegation of Procurement Authority (DPA). </a:t>
            </a:r>
            <a:endParaRPr dirty="0" sz="1200">
              <a:solidFill>
                <a:srgbClr val="41464A"/>
              </a:solidFill>
              <a:highlight>
                <a:srgbClr val="FFFFFF"/>
              </a:highlight>
            </a:endParaRPr>
          </a:p>
          <a:p>
            <a:pPr algn="l" indent="0" lvl="0" marL="0" rtl="0">
              <a:lnSpc>
                <a:spcPct val="100000"/>
              </a:lnSpc>
              <a:spcBef>
                <a:spcPts val="0"/>
              </a:spcBef>
              <a:spcAft>
                <a:spcPts val="0"/>
              </a:spcAft>
              <a:buNone/>
            </a:pPr>
            <a:endParaRPr dirty="0">
              <a:solidFill>
                <a:srgbClr val="41464A"/>
              </a:solidFill>
            </a:endParaRPr>
          </a:p>
          <a:p>
            <a:pPr algn="l" indent="0" lvl="0" marL="0" rtl="0">
              <a:spcBef>
                <a:spcPts val="1600"/>
              </a:spcBef>
              <a:spcAft>
                <a:spcPts val="1600"/>
              </a:spcAft>
              <a:buNone/>
            </a:pPr>
            <a:endParaRPr dirty="0"/>
          </a:p>
        </p:txBody>
      </p:sp>
      <p:sp>
        <p:nvSpPr>
          <p:cNvPr id="703" name="Google Shape;703;p91"/>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rgbClr val="FFFFFF"/>
                </a:solidFill>
              </a:rPr>
              <a:t>76</a:t>
            </a:fld>
            <a:endParaRPr dirty="0">
              <a:solidFill>
                <a:srgbClr val="FF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8"/>
        <p:cNvGrpSpPr/>
        <p:nvPr/>
      </p:nvGrpSpPr>
      <p:grpSpPr>
        <a:xfrm>
          <a:off x="0" y="0"/>
          <a:ext cx="0" cy="0"/>
          <a:chOff x="0" y="0"/>
          <a:chExt cx="0" cy="0"/>
        </a:xfrm>
      </p:grpSpPr>
      <p:sp>
        <p:nvSpPr>
          <p:cNvPr id="709" name="Google Shape;709;p92"/>
          <p:cNvSpPr txBox="1">
            <a:spLocks noGrp="1"/>
          </p:cNvSpPr>
          <p:nvPr>
            <p:ph idx="2147483647" type="title"/>
          </p:nvPr>
        </p:nvSpPr>
        <p:spPr>
          <a:xfrm>
            <a:off x="311700" y="1999050"/>
            <a:ext cx="8520600" cy="572700"/>
          </a:xfrm>
          <a:prstGeom prst="rect">
            <a:avLst/>
          </a:prstGeom>
        </p:spPr>
        <p:txBody>
          <a:bodyPr anchor="t" anchorCtr="0" bIns="91425" lIns="91425" numCol="1" rIns="91425" spcFirstLastPara="1" tIns="91425" wrap="square">
            <a:noAutofit/>
          </a:bodyPr>
          <a:lstStyle/>
          <a:p>
            <a:pPr algn="ctr" indent="0" lvl="0" marL="0" rtl="0">
              <a:spcBef>
                <a:spcPts val="0"/>
              </a:spcBef>
              <a:spcAft>
                <a:spcPts val="0"/>
              </a:spcAft>
              <a:buNone/>
            </a:pPr>
            <a:r>
              <a:rPr altLang="en" lang="en"/>
              <a:t>Questions?</a:t>
            </a:r>
            <a:endParaRPr dirty="0"/>
          </a:p>
        </p:txBody>
      </p:sp>
      <p:sp>
        <p:nvSpPr>
          <p:cNvPr id="710" name="Google Shape;710;p92"/>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solidFill>
                  <a:schemeClr val="lt1"/>
                </a:solidFill>
              </a:rPr>
              <a:t>77</a:t>
            </a:fld>
            <a:endParaRPr dirty="0">
              <a:solidFill>
                <a:schemeClr val="lt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6" name="Google Shape;716;p93"/>
          <p:cNvSpPr txBox="1">
            <a:spLocks noGrp="1"/>
          </p:cNvSpPr>
          <p:nvPr>
            <p:ph type="title"/>
          </p:nvPr>
        </p:nvSpPr>
        <p:spPr>
          <a:xfrm>
            <a:off x="4305825" y="2503913"/>
            <a:ext cx="4794300" cy="1078500"/>
          </a:xfrm>
          <a:prstGeom prst="rect">
            <a:avLst/>
          </a:prstGeom>
        </p:spPr>
        <p:txBody>
          <a:bodyPr anchor="t" anchorCtr="0" bIns="91425" lIns="91425" numCol="1" rIns="91425" spcFirstLastPara="1" tIns="91425" wrap="square">
            <a:noAutofit/>
          </a:bodyPr>
          <a:lstStyle/>
          <a:p>
            <a:pPr algn="l" indent="-342900" lvl="0" marL="457200" rtl="0">
              <a:lnSpc>
                <a:spcPct val="115000"/>
              </a:lnSpc>
              <a:spcBef>
                <a:spcPts val="0"/>
              </a:spcBef>
              <a:spcAft>
                <a:spcPts val="0"/>
              </a:spcAft>
              <a:buClr>
                <a:schemeClr val="dk1"/>
              </a:buClr>
              <a:buSzPts val="1100"/>
              <a:buFont typeface="Arial"/>
              <a:buNone/>
            </a:pPr>
            <a:r>
              <a:rPr altLang="en" b="1" lang="en" sz="1200">
                <a:solidFill>
                  <a:srgbClr val="41464A"/>
                </a:solidFill>
              </a:rPr>
              <a:t>Small Business GWAC Acquisition Division: </a:t>
            </a:r>
            <a:endParaRPr dirty="0" i="1" sz="15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r>
              <a:rPr altLang="en" lang="en" sz="1200">
                <a:solidFill>
                  <a:srgbClr val="41464A"/>
                </a:solidFill>
              </a:rPr>
              <a:t>Center Email: </a:t>
            </a:r>
            <a:r>
              <a:rPr altLang="en" lang="en" sz="1200">
                <a:solidFill>
                  <a:srgbClr val="41464A"/>
                </a:solidFill>
                <a:uFill>
                  <a:noFill/>
                </a:uFill>
                <a:hlinkClick r:id="rId3">
                  <a:extLst>
                    <a:ext uri="{A12FA001-AC4F-418D-AE19-62706E023703}">
                      <ahyp:hlinkClr xmlns:ahyp="http://schemas.microsoft.com/office/drawing/2018/hyperlinkcolor" val="tx"/>
                    </a:ext>
                  </a:extLst>
                </a:hlinkClick>
              </a:rPr>
              <a:t>sbgwac@gsa.gov</a:t>
            </a:r>
            <a:endParaRPr dirty="0" sz="12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r>
              <a:rPr altLang="en" lang="en" sz="1200">
                <a:solidFill>
                  <a:srgbClr val="41464A"/>
                </a:solidFill>
              </a:rPr>
              <a:t>STARS III Email: s3@gsa.gov</a:t>
            </a:r>
            <a:endParaRPr dirty="0" sz="12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r>
              <a:rPr altLang="en" lang="en" sz="1200">
                <a:solidFill>
                  <a:srgbClr val="41464A"/>
                </a:solidFill>
              </a:rPr>
              <a:t>VETS 2 Email: vets2@gsa.gov</a:t>
            </a:r>
            <a:endParaRPr dirty="0" sz="12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r>
              <a:rPr altLang="en" lang="en" sz="1200">
                <a:solidFill>
                  <a:srgbClr val="41464A"/>
                </a:solidFill>
              </a:rPr>
              <a:t>Center Website: www.gsa.gov/gwacs </a:t>
            </a:r>
            <a:endParaRPr dirty="0" sz="15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endParaRPr b="1" dirty="0" sz="12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r>
              <a:rPr altLang="en" b="1" lang="en" sz="1200">
                <a:solidFill>
                  <a:srgbClr val="41464A"/>
                </a:solidFill>
              </a:rPr>
              <a:t>Enterprise GWAC Acquisition Division</a:t>
            </a:r>
            <a:r>
              <a:rPr altLang="en" lang="en" sz="1200">
                <a:solidFill>
                  <a:srgbClr val="41464A"/>
                </a:solidFill>
              </a:rPr>
              <a:t>: </a:t>
            </a:r>
            <a:endParaRPr dirty="0" sz="15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r>
              <a:rPr altLang="en" i="1" lang="en" sz="1200">
                <a:solidFill>
                  <a:srgbClr val="41464A"/>
                </a:solidFill>
              </a:rPr>
              <a:t>(877) 534-2208</a:t>
            </a:r>
            <a:endParaRPr dirty="0" i="1" sz="15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r>
              <a:rPr altLang="en" lang="en" sz="1200">
                <a:solidFill>
                  <a:srgbClr val="41464A"/>
                </a:solidFill>
              </a:rPr>
              <a:t>Alliant 2 Email: alliant2@gsa.gov</a:t>
            </a:r>
            <a:endParaRPr dirty="0" sz="1500">
              <a:solidFill>
                <a:srgbClr val="41464A"/>
              </a:solidFill>
            </a:endParaRPr>
          </a:p>
          <a:p>
            <a:pPr algn="l" indent="-342900" lvl="0" marL="457200" rtl="0">
              <a:lnSpc>
                <a:spcPct val="115000"/>
              </a:lnSpc>
              <a:spcBef>
                <a:spcPts val="0"/>
              </a:spcBef>
              <a:spcAft>
                <a:spcPts val="0"/>
              </a:spcAft>
              <a:buClr>
                <a:schemeClr val="dk1"/>
              </a:buClr>
              <a:buSzPts val="1100"/>
              <a:buFont typeface="Arial"/>
              <a:buNone/>
            </a:pPr>
            <a:r>
              <a:rPr altLang="en" lang="en" sz="1200">
                <a:solidFill>
                  <a:srgbClr val="41464A"/>
                </a:solidFill>
              </a:rPr>
              <a:t>Center Website: www.gsa.gov/gwacs </a:t>
            </a:r>
            <a:endParaRPr dirty="0" sz="1700"/>
          </a:p>
        </p:txBody>
      </p:sp>
      <p:sp>
        <p:nvSpPr>
          <p:cNvPr id="715" name="Google Shape;715;p93"/>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78</a:t>
            </a:fld>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2" name="Google Shape;722;p94"/>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dirty="0" lang="en"/>
              <a:t>Poll</a:t>
            </a:r>
            <a:r>
              <a:rPr altLang="en" dirty="0" lang="en">
                <a:solidFill>
                  <a:srgbClr val="002665"/>
                </a:solidFill>
              </a:rPr>
              <a:t>.</a:t>
            </a:r>
            <a:endParaRPr dirty="0">
              <a:solidFill>
                <a:srgbClr val="002665"/>
              </a:solidFill>
            </a:endParaRPr>
          </a:p>
        </p:txBody>
      </p:sp>
      <p:sp>
        <p:nvSpPr>
          <p:cNvPr id="721" name="Google Shape;721;p9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79</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311700" y="445025"/>
            <a:ext cx="8520600" cy="5727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lang="en">
                <a:solidFill>
                  <a:srgbClr val="27278B"/>
                </a:solidFill>
              </a:rPr>
              <a:t>Session Agenda</a:t>
            </a:r>
            <a:endParaRPr dirty="0">
              <a:solidFill>
                <a:srgbClr val="27278B"/>
              </a:solidFill>
            </a:endParaRPr>
          </a:p>
        </p:txBody>
      </p:sp>
      <p:sp>
        <p:nvSpPr>
          <p:cNvPr id="172" name="Google Shape;172;p23"/>
          <p:cNvSpPr txBox="1"/>
          <p:nvPr/>
        </p:nvSpPr>
        <p:spPr>
          <a:xfrm>
            <a:off x="311700" y="1469575"/>
            <a:ext cx="595200" cy="572700"/>
          </a:xfrm>
          <a:prstGeom prst="rect">
            <a:avLst/>
          </a:prstGeom>
          <a:solidFill>
            <a:srgbClr val="002665"/>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 b="1" lang="en" sz="1800">
                <a:solidFill>
                  <a:schemeClr val="lt1"/>
                </a:solidFill>
                <a:latin typeface="Public Sans"/>
                <a:ea typeface="Public Sans"/>
                <a:cs typeface="Public Sans"/>
                <a:sym typeface="Public Sans"/>
              </a:rPr>
              <a:t>01</a:t>
            </a:r>
            <a:endParaRPr b="1" dirty="0" sz="1800">
              <a:solidFill>
                <a:schemeClr val="lt1"/>
              </a:solidFill>
              <a:latin typeface="Public Sans"/>
              <a:ea typeface="Public Sans"/>
              <a:cs typeface="Public Sans"/>
              <a:sym typeface="Public Sans"/>
            </a:endParaRPr>
          </a:p>
        </p:txBody>
      </p:sp>
      <p:sp>
        <p:nvSpPr>
          <p:cNvPr id="173" name="Google Shape;173;p23"/>
          <p:cNvSpPr txBox="1"/>
          <p:nvPr/>
        </p:nvSpPr>
        <p:spPr>
          <a:xfrm>
            <a:off x="311700" y="2286825"/>
            <a:ext cx="595200" cy="576000"/>
          </a:xfrm>
          <a:prstGeom prst="rect">
            <a:avLst/>
          </a:prstGeom>
          <a:solidFill>
            <a:srgbClr val="002665"/>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 b="1" lang="en" sz="1800">
                <a:solidFill>
                  <a:schemeClr val="lt1"/>
                </a:solidFill>
                <a:latin typeface="Public Sans"/>
                <a:ea typeface="Public Sans"/>
                <a:cs typeface="Public Sans"/>
                <a:sym typeface="Public Sans"/>
              </a:rPr>
              <a:t>02</a:t>
            </a:r>
            <a:endParaRPr b="1" dirty="0" sz="1800">
              <a:solidFill>
                <a:schemeClr val="lt1"/>
              </a:solidFill>
              <a:latin typeface="Public Sans"/>
              <a:ea typeface="Public Sans"/>
              <a:cs typeface="Public Sans"/>
              <a:sym typeface="Public Sans"/>
            </a:endParaRPr>
          </a:p>
        </p:txBody>
      </p:sp>
      <p:sp>
        <p:nvSpPr>
          <p:cNvPr id="174" name="Google Shape;174;p23"/>
          <p:cNvSpPr txBox="1"/>
          <p:nvPr/>
        </p:nvSpPr>
        <p:spPr>
          <a:xfrm>
            <a:off x="311700" y="3104075"/>
            <a:ext cx="595200" cy="576000"/>
          </a:xfrm>
          <a:prstGeom prst="rect">
            <a:avLst/>
          </a:prstGeom>
          <a:solidFill>
            <a:srgbClr val="002665"/>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 b="1" lang="en" sz="1800">
                <a:solidFill>
                  <a:schemeClr val="lt1"/>
                </a:solidFill>
                <a:latin typeface="Public Sans"/>
                <a:ea typeface="Public Sans"/>
                <a:cs typeface="Public Sans"/>
                <a:sym typeface="Public Sans"/>
              </a:rPr>
              <a:t>03</a:t>
            </a:r>
            <a:endParaRPr b="1" dirty="0" sz="1800">
              <a:solidFill>
                <a:schemeClr val="lt1"/>
              </a:solidFill>
              <a:latin typeface="Public Sans"/>
              <a:ea typeface="Public Sans"/>
              <a:cs typeface="Public Sans"/>
              <a:sym typeface="Public Sans"/>
            </a:endParaRPr>
          </a:p>
        </p:txBody>
      </p:sp>
      <p:sp>
        <p:nvSpPr>
          <p:cNvPr id="175" name="Google Shape;175;p23"/>
          <p:cNvSpPr txBox="1"/>
          <p:nvPr/>
        </p:nvSpPr>
        <p:spPr>
          <a:xfrm>
            <a:off x="1103300" y="1515075"/>
            <a:ext cx="2569500" cy="457200"/>
          </a:xfrm>
          <a:prstGeom prst="rect">
            <a:avLst/>
          </a:prstGeom>
          <a:noFill/>
          <a:ln>
            <a:noFill/>
          </a:ln>
        </p:spPr>
        <p:txBody>
          <a:bodyPr anchor="t" anchorCtr="0" bIns="91425" lIns="91425" numCol="1" rIns="91425" spcFirstLastPara="1" tIns="91425" wrap="square">
            <a:noAutofit/>
          </a:bodyPr>
          <a:lstStyle/>
          <a:p>
            <a:pPr algn="l" indent="0" lvl="0" marL="0" rtl="0">
              <a:spcBef>
                <a:spcPts val="0"/>
              </a:spcBef>
              <a:spcAft>
                <a:spcPts val="0"/>
              </a:spcAft>
              <a:buNone/>
            </a:pPr>
            <a:r>
              <a:rPr altLang="en" b="1" lang="en" sz="1800">
                <a:solidFill>
                  <a:srgbClr val="002665"/>
                </a:solidFill>
                <a:latin typeface="Public Sans"/>
                <a:ea typeface="Public Sans"/>
                <a:cs typeface="Public Sans"/>
                <a:sym typeface="Public Sans"/>
              </a:rPr>
              <a:t>MAS IT Background</a:t>
            </a:r>
            <a:endParaRPr b="1" dirty="0" sz="1800">
              <a:solidFill>
                <a:srgbClr val="002665"/>
              </a:solidFill>
              <a:latin typeface="Public Sans"/>
              <a:ea typeface="Public Sans"/>
              <a:cs typeface="Public Sans"/>
              <a:sym typeface="Public Sans"/>
            </a:endParaRPr>
          </a:p>
        </p:txBody>
      </p:sp>
      <p:sp>
        <p:nvSpPr>
          <p:cNvPr id="176" name="Google Shape;176;p23"/>
          <p:cNvSpPr txBox="1"/>
          <p:nvPr/>
        </p:nvSpPr>
        <p:spPr>
          <a:xfrm>
            <a:off x="1103300" y="2346225"/>
            <a:ext cx="5220600" cy="457200"/>
          </a:xfrm>
          <a:prstGeom prst="rect">
            <a:avLst/>
          </a:prstGeom>
          <a:noFill/>
          <a:ln>
            <a:noFill/>
          </a:ln>
        </p:spPr>
        <p:txBody>
          <a:bodyPr anchor="t" anchorCtr="0" bIns="91425" lIns="91425" numCol="1" rIns="91425" spcFirstLastPara="1" tIns="91425" wrap="square">
            <a:noAutofit/>
          </a:bodyPr>
          <a:lstStyle/>
          <a:p>
            <a:pPr algn="l" indent="0" lvl="0" marL="0" rtl="0">
              <a:spcBef>
                <a:spcPts val="0"/>
              </a:spcBef>
              <a:spcAft>
                <a:spcPts val="0"/>
              </a:spcAft>
              <a:buNone/>
            </a:pPr>
            <a:r>
              <a:rPr altLang="en" b="1" lang="en" sz="1800">
                <a:solidFill>
                  <a:srgbClr val="002665"/>
                </a:solidFill>
                <a:latin typeface="Public Sans"/>
                <a:ea typeface="Public Sans"/>
                <a:cs typeface="Public Sans"/>
                <a:sym typeface="Public Sans"/>
              </a:rPr>
              <a:t>Top MAS IT Initiatives For Smarter Spend</a:t>
            </a:r>
            <a:endParaRPr b="1" dirty="0" sz="1800">
              <a:solidFill>
                <a:srgbClr val="002665"/>
              </a:solidFill>
              <a:latin typeface="Public Sans"/>
              <a:ea typeface="Public Sans"/>
              <a:cs typeface="Public Sans"/>
              <a:sym typeface="Public Sans"/>
            </a:endParaRPr>
          </a:p>
        </p:txBody>
      </p:sp>
      <p:sp>
        <p:nvSpPr>
          <p:cNvPr id="177" name="Google Shape;177;p23"/>
          <p:cNvSpPr txBox="1"/>
          <p:nvPr/>
        </p:nvSpPr>
        <p:spPr>
          <a:xfrm>
            <a:off x="1103300" y="3177375"/>
            <a:ext cx="5342700" cy="457200"/>
          </a:xfrm>
          <a:prstGeom prst="rect">
            <a:avLst/>
          </a:prstGeom>
          <a:noFill/>
          <a:ln>
            <a:noFill/>
          </a:ln>
        </p:spPr>
        <p:txBody>
          <a:bodyPr anchor="t" anchorCtr="0" bIns="91425" lIns="91425" numCol="1" rIns="91425" spcFirstLastPara="1" tIns="91425" wrap="square">
            <a:noAutofit/>
          </a:bodyPr>
          <a:lstStyle/>
          <a:p>
            <a:pPr algn="l" indent="0" lvl="0" marL="0" rtl="0">
              <a:spcBef>
                <a:spcPts val="0"/>
              </a:spcBef>
              <a:spcAft>
                <a:spcPts val="0"/>
              </a:spcAft>
              <a:buNone/>
            </a:pPr>
            <a:r>
              <a:rPr altLang="en" b="1" lang="en" sz="1800">
                <a:solidFill>
                  <a:srgbClr val="002665"/>
                </a:solidFill>
                <a:latin typeface="Public Sans"/>
                <a:ea typeface="Public Sans"/>
                <a:cs typeface="Public Sans"/>
                <a:sym typeface="Public Sans"/>
              </a:rPr>
              <a:t>Keeping Up Pace While Making IT Easier</a:t>
            </a:r>
            <a:endParaRPr b="1" dirty="0" sz="1800">
              <a:solidFill>
                <a:srgbClr val="002665"/>
              </a:solidFill>
              <a:latin typeface="Public Sans"/>
              <a:ea typeface="Public Sans"/>
              <a:cs typeface="Public Sans"/>
              <a:sym typeface="Public Sans"/>
            </a:endParaRPr>
          </a:p>
        </p:txBody>
      </p:sp>
      <p:sp>
        <p:nvSpPr>
          <p:cNvPr id="171" name="Google Shape;171;p23"/>
          <p:cNvSpPr txBox="1">
            <a:spLocks noGrp="1"/>
          </p:cNvSpPr>
          <p:nvPr>
            <p:ph idx="12" type="sldNum"/>
          </p:nvPr>
        </p:nvSpPr>
        <p:spPr>
          <a:xfrm>
            <a:off x="8595309" y="4857417"/>
            <a:ext cx="548700" cy="393600"/>
          </a:xfrm>
          <a:prstGeom prst="rect">
            <a:avLst/>
          </a:prstGeom>
        </p:spPr>
        <p:txBody>
          <a:bodyPr anchor="t"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sz="1100">
                <a:solidFill>
                  <a:schemeClr val="bg1"/>
                </a:solidFill>
              </a:rPr>
              <a:t>8</a:t>
            </a:fld>
            <a:endParaRPr dirty="0" sz="1100">
              <a:solidFill>
                <a:schemeClr val="bg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5"/>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Thank You!</a:t>
            </a:r>
            <a:endParaRPr dirty="0"/>
          </a:p>
        </p:txBody>
      </p:sp>
      <p:sp>
        <p:nvSpPr>
          <p:cNvPr id="728" name="Google Shape;728;p95"/>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80</a:t>
            </a:fld>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311700" y="2150850"/>
            <a:ext cx="8520600" cy="841800"/>
          </a:xfrm>
          <a:prstGeom prst="rect">
            <a:avLst/>
          </a:prstGeom>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a:t>MAS IT Background</a:t>
            </a:r>
            <a:endParaRPr dirty="0"/>
          </a:p>
        </p:txBody>
      </p:sp>
      <p:sp>
        <p:nvSpPr>
          <p:cNvPr id="183" name="Google Shape;183;p24"/>
          <p:cNvSpPr txBox="1">
            <a:spLocks noGrp="1"/>
          </p:cNvSpPr>
          <p:nvPr>
            <p:ph idx="12" type="sldNum"/>
          </p:nvPr>
        </p:nvSpPr>
        <p:spPr>
          <a:xfrm>
            <a:off x="8595308" y="4830317"/>
            <a:ext cx="548700" cy="393600"/>
          </a:xfrm>
          <a:prstGeom prst="rect">
            <a:avLst/>
          </a:prstGeom>
        </p:spPr>
        <p:txBody>
          <a:bodyPr anchor="ctr" anchorCtr="0" bIns="91425" lIns="91425" numCol="1" rIns="91425" spcFirstLastPara="1" tIns="91425" wrap="square">
            <a:noAutofit/>
          </a:bodyPr>
          <a:lstStyle/>
          <a:p>
            <a:pPr algn="r" indent="0" lvl="0" marL="0" rtl="0">
              <a:spcBef>
                <a:spcPts val="0"/>
              </a:spcBef>
              <a:spcAft>
                <a:spcPts val="0"/>
              </a:spcAft>
              <a:buNone/>
            </a:pPr>
            <a:fld id="{00000000-1234-1234-1234-123412341234}" type="slidenum">
              <a:rPr altLang="en" lang="en"/>
              <a:t>9</a:t>
            </a:fld>
            <a:endParaRPr dirty="0"/>
          </a:p>
        </p:txBody>
      </p:sp>
    </p:spTree>
  </p:cSld>
  <p:clrMapOvr>
    <a:masterClrMapping/>
  </p:clrMapOvr>
</p:sld>
</file>

<file path=ppt/theme/theme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2.xml><?xml version="1.0" encoding="utf-8"?>
<a:theme xmlns:a="http://schemas.openxmlformats.org/drawingml/2006/main" name="Main theme forma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5346</Words>
  <Paragraphs>684</Paragraphs>
  <Slides>80</Slides>
  <Notes>80</Notes>
  <TotalTime>27</TotalTime>
  <HiddenSlides>0</HiddenSlides>
  <MMClips>0</MMClips>
  <ScaleCrop>false</ScaleCrop>
  <HeadingPairs>
    <vt:vector baseType="variant" size="6">
      <vt:variant>
        <vt:lpstr>Fonts Used</vt:lpstr>
      </vt:variant>
      <vt:variant>
        <vt:i4>8</vt:i4>
      </vt:variant>
      <vt:variant>
        <vt:lpstr>Theme</vt:lpstr>
      </vt:variant>
      <vt:variant>
        <vt:i4>1</vt:i4>
      </vt:variant>
      <vt:variant>
        <vt:lpstr>Slide Titles</vt:lpstr>
      </vt:variant>
      <vt:variant>
        <vt:i4>80</vt:i4>
      </vt:variant>
    </vt:vector>
  </HeadingPairs>
  <TitlesOfParts>
    <vt:vector baseType="lpstr" size="89">
      <vt:lpstr>Roboto</vt:lpstr>
      <vt:lpstr>Times</vt:lpstr>
      <vt:lpstr>Open Sans</vt:lpstr>
      <vt:lpstr>Arial</vt:lpstr>
      <vt:lpstr>Public Sans SemiBold</vt:lpstr>
      <vt:lpstr>Public Sans</vt:lpstr>
      <vt:lpstr>PT Sans Narrow</vt:lpstr>
      <vt:lpstr>Courier New</vt:lpstr>
      <vt:lpstr>Main theme format</vt:lpstr>
      <vt:lpstr>FAST 2025: Information Technology Category</vt:lpstr>
      <vt:lpstr>Agenda</vt:lpstr>
      <vt:lpstr>Poll</vt:lpstr>
      <vt:lpstr>TechAcq Community of Practice</vt:lpstr>
      <vt:lpstr>MAS IT: Accelerating Government IT Acquisition</vt:lpstr>
      <vt:lpstr>Session Presenters:</vt:lpstr>
      <vt:lpstr>GSA IT Category Executive Team</vt:lpstr>
      <vt:lpstr>Session Agenda</vt:lpstr>
      <vt:lpstr>MAS IT Background</vt:lpstr>
      <vt:lpstr>What is the Multiple Award Schedule (MAS)?</vt:lpstr>
      <vt:lpstr>MAS Information Technology (IT) Features and Benefits</vt:lpstr>
      <vt:lpstr>Special Item Numbers (SINs) and Subcategories</vt:lpstr>
      <vt:lpstr>Tips On Ordering From MAS</vt:lpstr>
      <vt:lpstr>Top MAS IT Initiatives  For Smarter Spend</vt:lpstr>
      <vt:lpstr>Bringing Maximum Value to Federal IT Procurement!</vt:lpstr>
      <vt:lpstr>SCRIPTS BPA Program</vt:lpstr>
      <vt:lpstr>SCRIPTS Details at a Glance</vt:lpstr>
      <vt:lpstr>Keeping Up Pace  While Making IT Easier</vt:lpstr>
      <vt:lpstr>Optimizing IT Procurement: Right-Sourced, Right Now</vt:lpstr>
      <vt:lpstr>More About Startup Springboard</vt:lpstr>
      <vt:lpstr>How does FASt Lane work?</vt:lpstr>
      <vt:lpstr>Who is eligible for FASt Lane?</vt:lpstr>
      <vt:lpstr>GSA IT Initiatives for FASt Lane Eligibility</vt:lpstr>
      <vt:lpstr>Key MAS IT Resources</vt:lpstr>
      <vt:lpstr>855-482-4348 or ITCSC@gsa.gov</vt:lpstr>
      <vt:lpstr>Market Research As a Service (MRAS)</vt:lpstr>
      <vt:lpstr>Hardware, Software, OneGov Panel</vt:lpstr>
      <vt:lpstr>OneGov Strategy for IT</vt:lpstr>
      <vt:lpstr>2nd Generation Information Technology BPA</vt:lpstr>
      <vt:lpstr>GSS Desktop &amp; Laptop BPA</vt:lpstr>
      <vt:lpstr>Printer BPAs</vt:lpstr>
      <vt:lpstr>Cloud Special Item Number 518210C</vt:lpstr>
      <vt:lpstr>GSA Information Technology Category website.</vt:lpstr>
      <vt:lpstr>Break</vt:lpstr>
      <vt:lpstr>An Overview of GSA GWACs</vt:lpstr>
      <vt:lpstr>Table of contents</vt:lpstr>
      <vt:lpstr>TRIVIA</vt:lpstr>
      <vt:lpstr>Who We Are</vt:lpstr>
      <vt:lpstr>Trivia Time!</vt:lpstr>
      <vt:lpstr>What is a GWAC?</vt:lpstr>
      <vt:lpstr>GWAC Program Responsibilities</vt:lpstr>
      <vt:lpstr>GSA Responsibilities</vt:lpstr>
      <vt:lpstr>GSA Responsibilities (continued)</vt:lpstr>
      <vt:lpstr>Trivia Time!!</vt:lpstr>
      <vt:lpstr>And the answer is….</vt:lpstr>
      <vt:lpstr>Why use a GWAC?</vt:lpstr>
      <vt:lpstr>Additional GWAC Features</vt:lpstr>
      <vt:lpstr>Accessing a GWAC</vt:lpstr>
      <vt:lpstr>Options for Accessing a GWAC</vt:lpstr>
      <vt:lpstr>GWAC Scope</vt:lpstr>
      <vt:lpstr>GWAC Scope</vt:lpstr>
      <vt:lpstr>GWAC Scope (continued)</vt:lpstr>
      <vt:lpstr>Trivia Time!!!</vt:lpstr>
      <vt:lpstr>And the answer is…</vt:lpstr>
      <vt:lpstr>Trivia Time!!!!</vt:lpstr>
      <vt:lpstr>And the answer is……</vt:lpstr>
      <vt:lpstr>Trivia Time!!!!!!</vt:lpstr>
      <vt:lpstr>And the answer is…….</vt:lpstr>
      <vt:lpstr>Pre-Award Scope Review</vt:lpstr>
      <vt:lpstr>Trivia Time!!!!!</vt:lpstr>
      <vt:lpstr>And the answer is…..</vt:lpstr>
      <vt:lpstr>GWAC Ordering</vt:lpstr>
      <vt:lpstr>Competitive Ordering Process</vt:lpstr>
      <vt:lpstr>GWAC Labor Categories (LCATs)</vt:lpstr>
      <vt:lpstr>Tools for Ordering Offices</vt:lpstr>
      <vt:lpstr>Tools for Ordering Contracting Officers</vt:lpstr>
      <vt:lpstr>Tools that will bring value to your efforts:</vt:lpstr>
      <vt:lpstr>Center for GWAC Program Resources</vt:lpstr>
      <vt:lpstr>Basic Contract Information</vt:lpstr>
      <vt:lpstr>GWAC Comparison</vt:lpstr>
      <vt:lpstr>GWAC Comparison Cont</vt:lpstr>
      <vt:lpstr>GWAC Comparison Cont.</vt:lpstr>
      <vt:lpstr>Latest GWAC Stats</vt:lpstr>
      <vt:lpstr>Coming Soon!</vt:lpstr>
      <vt:lpstr>Summary</vt:lpstr>
      <vt:lpstr>Upcoming DPA Trainings</vt:lpstr>
      <vt:lpstr>Questions?</vt:lpstr>
      <vt:lpstr>Small Business GWAC Acquisition Division:  Center Email: sbgwac@gsa.gov STARS III Email: s3@gsa.gov VETS 2 Email: vets2@gsa.gov Center Website: www.gsa.gov/gwacs   Enterprise GWAC Acquisition Division:  (877) 534-2208 Alliant 2 Email: alliant2@gsa.gov Center Website: www.gsa.gov/gwacs</vt:lpstr>
      <vt:lpstr>Poll.</vt:lpstr>
      <vt:lpstr>Thank You!</vt:lpstr>
    </vt:vector>
  </TitlesOfParts>
  <LinksUpToDate>false</LinksUpToDate>
  <SharedDoc>false</SharedDoc>
  <HyperlinksChanged>false</HyperlinksChanged>
  <Application>Microsoft Office PowerPoint</Application>
  <AppVersion>16.0000</AppVersion>
  <PresentationFormat>On-screen Show (16:9)</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NakiaGraham</cp:lastModifiedBy>
  <dcterms:modified xsi:type="dcterms:W3CDTF">2025-06-23T15:25:46Z</dcterms:modified>
  <cp:revision>3</cp:revision>
</cp:coreProperties>
</file>