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22"/>
  </p:notesMasterIdLst>
  <p:sldIdLst>
    <p:sldId id="256" r:id="rId2"/>
    <p:sldId id="283" r:id="rId3"/>
    <p:sldId id="284" r:id="rId4"/>
    <p:sldId id="285" r:id="rId5"/>
    <p:sldId id="287" r:id="rId6"/>
    <p:sldId id="258" r:id="rId7"/>
    <p:sldId id="286" r:id="rId8"/>
    <p:sldId id="316" r:id="rId9"/>
    <p:sldId id="288" r:id="rId10"/>
    <p:sldId id="289" r:id="rId11"/>
    <p:sldId id="309" r:id="rId12"/>
    <p:sldId id="312" r:id="rId13"/>
    <p:sldId id="313" r:id="rId14"/>
    <p:sldId id="302" r:id="rId15"/>
    <p:sldId id="317" r:id="rId16"/>
    <p:sldId id="306" r:id="rId17"/>
    <p:sldId id="307" r:id="rId18"/>
    <p:sldId id="314" r:id="rId19"/>
    <p:sldId id="318" r:id="rId20"/>
    <p:sldId id="311" r:id="rId21"/>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605F"/>
    <a:srgbClr val="DDDDDD"/>
    <a:srgbClr val="EAEAEA"/>
    <a:srgbClr val="C0C0C0"/>
    <a:srgbClr val="5F5F5F"/>
    <a:srgbClr val="969696"/>
    <a:srgbClr val="85BA68"/>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hdr" sz="quarter"/>
          </p:nvPr>
        </p:nvSpPr>
        <p:spPr bwMode="auto">
          <a:xfrm>
            <a:off x="0" y="0"/>
            <a:ext cx="3037628" cy="464820"/>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lvl1pPr defTabSz="932415">
              <a:defRPr sz="1200"/>
            </a:lvl1pPr>
          </a:lstStyle>
          <a:p>
            <a:pPr>
              <a:defRPr/>
            </a:pPr>
            <a:endParaRPr lang="en-US"/>
          </a:p>
        </p:txBody>
      </p:sp>
      <p:sp>
        <p:nvSpPr>
          <p:cNvPr id="144387" name="Rectangle 3"/>
          <p:cNvSpPr>
            <a:spLocks noGrp="1" noChangeArrowheads="1"/>
          </p:cNvSpPr>
          <p:nvPr>
            <p:ph type="dt" idx="1"/>
          </p:nvPr>
        </p:nvSpPr>
        <p:spPr bwMode="auto">
          <a:xfrm>
            <a:off x="3971183" y="0"/>
            <a:ext cx="3037628" cy="464820"/>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lvl1pPr algn="r" defTabSz="932415">
              <a:defRPr sz="1200"/>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79513"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9" name="Rectangle 5"/>
          <p:cNvSpPr>
            <a:spLocks noGrp="1" noChangeArrowheads="1"/>
          </p:cNvSpPr>
          <p:nvPr>
            <p:ph type="body" sz="quarter" idx="3"/>
          </p:nvPr>
        </p:nvSpPr>
        <p:spPr bwMode="auto">
          <a:xfrm>
            <a:off x="701359" y="4415790"/>
            <a:ext cx="5607684" cy="4183380"/>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4390" name="Rectangle 6"/>
          <p:cNvSpPr>
            <a:spLocks noGrp="1" noChangeArrowheads="1"/>
          </p:cNvSpPr>
          <p:nvPr>
            <p:ph type="ftr" sz="quarter" idx="4"/>
          </p:nvPr>
        </p:nvSpPr>
        <p:spPr bwMode="auto">
          <a:xfrm>
            <a:off x="0" y="8829989"/>
            <a:ext cx="3037628" cy="464820"/>
          </a:xfrm>
          <a:prstGeom prst="rect">
            <a:avLst/>
          </a:prstGeom>
          <a:noFill/>
          <a:ln w="9525">
            <a:noFill/>
            <a:miter lim="800000"/>
            <a:headEnd/>
            <a:tailEnd/>
          </a:ln>
          <a:effectLst/>
        </p:spPr>
        <p:txBody>
          <a:bodyPr vert="horz" wrap="square" lIns="93135" tIns="46568" rIns="93135" bIns="46568" numCol="1" anchor="b" anchorCtr="0" compatLnSpc="1">
            <a:prstTxWarp prst="textNoShape">
              <a:avLst/>
            </a:prstTxWarp>
          </a:bodyPr>
          <a:lstStyle>
            <a:lvl1pPr defTabSz="932415">
              <a:defRPr sz="1200"/>
            </a:lvl1pPr>
          </a:lstStyle>
          <a:p>
            <a:pPr>
              <a:defRPr/>
            </a:pPr>
            <a:endParaRPr lang="en-US"/>
          </a:p>
        </p:txBody>
      </p:sp>
      <p:sp>
        <p:nvSpPr>
          <p:cNvPr id="144391" name="Rectangle 7"/>
          <p:cNvSpPr>
            <a:spLocks noGrp="1" noChangeArrowheads="1"/>
          </p:cNvSpPr>
          <p:nvPr>
            <p:ph type="sldNum" sz="quarter" idx="5"/>
          </p:nvPr>
        </p:nvSpPr>
        <p:spPr bwMode="auto">
          <a:xfrm>
            <a:off x="3971183" y="8829989"/>
            <a:ext cx="3037628" cy="464820"/>
          </a:xfrm>
          <a:prstGeom prst="rect">
            <a:avLst/>
          </a:prstGeom>
          <a:noFill/>
          <a:ln w="9525">
            <a:noFill/>
            <a:miter lim="800000"/>
            <a:headEnd/>
            <a:tailEnd/>
          </a:ln>
          <a:effectLst/>
        </p:spPr>
        <p:txBody>
          <a:bodyPr vert="horz" wrap="square" lIns="93135" tIns="46568" rIns="93135" bIns="46568" numCol="1" anchor="b" anchorCtr="0" compatLnSpc="1">
            <a:prstTxWarp prst="textNoShape">
              <a:avLst/>
            </a:prstTxWarp>
          </a:bodyPr>
          <a:lstStyle>
            <a:lvl1pPr algn="r" defTabSz="932415">
              <a:defRPr sz="1200"/>
            </a:lvl1pPr>
          </a:lstStyle>
          <a:p>
            <a:pPr>
              <a:defRPr/>
            </a:pPr>
            <a:fld id="{C6F7E273-72A2-4EFB-8D15-B19FBADC1704}" type="slidenum">
              <a:rPr lang="en-US"/>
              <a:pPr>
                <a:defRPr/>
              </a:pPr>
              <a:t>‹#›</a:t>
            </a:fld>
            <a:endParaRPr lang="en-US"/>
          </a:p>
        </p:txBody>
      </p:sp>
    </p:spTree>
    <p:extLst>
      <p:ext uri="{BB962C8B-B14F-4D97-AF65-F5344CB8AC3E}">
        <p14:creationId xmlns:p14="http://schemas.microsoft.com/office/powerpoint/2010/main" val="40363467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415">
              <a:defRPr sz="2400">
                <a:solidFill>
                  <a:schemeClr val="tx1"/>
                </a:solidFill>
                <a:latin typeface="Times New Roman" pitchFamily="18" charset="0"/>
              </a:defRPr>
            </a:lvl1pPr>
            <a:lvl2pPr marL="744659" indent="-286407" defTabSz="932415">
              <a:defRPr sz="2400">
                <a:solidFill>
                  <a:schemeClr val="tx1"/>
                </a:solidFill>
                <a:latin typeface="Times New Roman" pitchFamily="18" charset="0"/>
              </a:defRPr>
            </a:lvl2pPr>
            <a:lvl3pPr marL="1145629" indent="-229126" defTabSz="932415">
              <a:defRPr sz="2400">
                <a:solidFill>
                  <a:schemeClr val="tx1"/>
                </a:solidFill>
                <a:latin typeface="Times New Roman" pitchFamily="18" charset="0"/>
              </a:defRPr>
            </a:lvl3pPr>
            <a:lvl4pPr marL="1603880" indent="-229126" defTabSz="932415">
              <a:defRPr sz="2400">
                <a:solidFill>
                  <a:schemeClr val="tx1"/>
                </a:solidFill>
                <a:latin typeface="Times New Roman" pitchFamily="18" charset="0"/>
              </a:defRPr>
            </a:lvl4pPr>
            <a:lvl5pPr marL="2062132" indent="-229126" defTabSz="932415">
              <a:defRPr sz="2400">
                <a:solidFill>
                  <a:schemeClr val="tx1"/>
                </a:solidFill>
                <a:latin typeface="Times New Roman" pitchFamily="18" charset="0"/>
              </a:defRPr>
            </a:lvl5pPr>
            <a:lvl6pPr marL="2520384" indent="-229126" defTabSz="932415" eaLnBrk="0" fontAlgn="base" hangingPunct="0">
              <a:spcBef>
                <a:spcPct val="0"/>
              </a:spcBef>
              <a:spcAft>
                <a:spcPct val="0"/>
              </a:spcAft>
              <a:defRPr sz="2400">
                <a:solidFill>
                  <a:schemeClr val="tx1"/>
                </a:solidFill>
                <a:latin typeface="Times New Roman" pitchFamily="18" charset="0"/>
              </a:defRPr>
            </a:lvl6pPr>
            <a:lvl7pPr marL="2978635" indent="-229126" defTabSz="932415" eaLnBrk="0" fontAlgn="base" hangingPunct="0">
              <a:spcBef>
                <a:spcPct val="0"/>
              </a:spcBef>
              <a:spcAft>
                <a:spcPct val="0"/>
              </a:spcAft>
              <a:defRPr sz="2400">
                <a:solidFill>
                  <a:schemeClr val="tx1"/>
                </a:solidFill>
                <a:latin typeface="Times New Roman" pitchFamily="18" charset="0"/>
              </a:defRPr>
            </a:lvl7pPr>
            <a:lvl8pPr marL="3436887" indent="-229126" defTabSz="932415" eaLnBrk="0" fontAlgn="base" hangingPunct="0">
              <a:spcBef>
                <a:spcPct val="0"/>
              </a:spcBef>
              <a:spcAft>
                <a:spcPct val="0"/>
              </a:spcAft>
              <a:defRPr sz="2400">
                <a:solidFill>
                  <a:schemeClr val="tx1"/>
                </a:solidFill>
                <a:latin typeface="Times New Roman" pitchFamily="18" charset="0"/>
              </a:defRPr>
            </a:lvl8pPr>
            <a:lvl9pPr marL="3895138" indent="-229126" defTabSz="932415" eaLnBrk="0" fontAlgn="base" hangingPunct="0">
              <a:spcBef>
                <a:spcPct val="0"/>
              </a:spcBef>
              <a:spcAft>
                <a:spcPct val="0"/>
              </a:spcAft>
              <a:defRPr sz="2400">
                <a:solidFill>
                  <a:schemeClr val="tx1"/>
                </a:solidFill>
                <a:latin typeface="Times New Roman" pitchFamily="18" charset="0"/>
              </a:defRPr>
            </a:lvl9pPr>
          </a:lstStyle>
          <a:p>
            <a:fld id="{7B880EDD-40CD-4CEA-BC58-8D4D1DAF38BF}" type="slidenum">
              <a:rPr lang="en-US" altLang="en-US" sz="1200"/>
              <a:pPr/>
              <a:t>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2415">
              <a:defRPr sz="2400">
                <a:solidFill>
                  <a:schemeClr val="tx1"/>
                </a:solidFill>
                <a:latin typeface="Times New Roman" pitchFamily="18" charset="0"/>
              </a:defRPr>
            </a:lvl1pPr>
            <a:lvl2pPr marL="744659" indent="-286407" defTabSz="932415">
              <a:defRPr sz="2400">
                <a:solidFill>
                  <a:schemeClr val="tx1"/>
                </a:solidFill>
                <a:latin typeface="Times New Roman" pitchFamily="18" charset="0"/>
              </a:defRPr>
            </a:lvl2pPr>
            <a:lvl3pPr marL="1145629" indent="-229126" defTabSz="932415">
              <a:defRPr sz="2400">
                <a:solidFill>
                  <a:schemeClr val="tx1"/>
                </a:solidFill>
                <a:latin typeface="Times New Roman" pitchFamily="18" charset="0"/>
              </a:defRPr>
            </a:lvl3pPr>
            <a:lvl4pPr marL="1603880" indent="-229126" defTabSz="932415">
              <a:defRPr sz="2400">
                <a:solidFill>
                  <a:schemeClr val="tx1"/>
                </a:solidFill>
                <a:latin typeface="Times New Roman" pitchFamily="18" charset="0"/>
              </a:defRPr>
            </a:lvl4pPr>
            <a:lvl5pPr marL="2062132" indent="-229126" defTabSz="932415">
              <a:defRPr sz="2400">
                <a:solidFill>
                  <a:schemeClr val="tx1"/>
                </a:solidFill>
                <a:latin typeface="Times New Roman" pitchFamily="18" charset="0"/>
              </a:defRPr>
            </a:lvl5pPr>
            <a:lvl6pPr marL="2520384" indent="-229126" defTabSz="932415" eaLnBrk="0" fontAlgn="base" hangingPunct="0">
              <a:spcBef>
                <a:spcPct val="0"/>
              </a:spcBef>
              <a:spcAft>
                <a:spcPct val="0"/>
              </a:spcAft>
              <a:defRPr sz="2400">
                <a:solidFill>
                  <a:schemeClr val="tx1"/>
                </a:solidFill>
                <a:latin typeface="Times New Roman" pitchFamily="18" charset="0"/>
              </a:defRPr>
            </a:lvl6pPr>
            <a:lvl7pPr marL="2978635" indent="-229126" defTabSz="932415" eaLnBrk="0" fontAlgn="base" hangingPunct="0">
              <a:spcBef>
                <a:spcPct val="0"/>
              </a:spcBef>
              <a:spcAft>
                <a:spcPct val="0"/>
              </a:spcAft>
              <a:defRPr sz="2400">
                <a:solidFill>
                  <a:schemeClr val="tx1"/>
                </a:solidFill>
                <a:latin typeface="Times New Roman" pitchFamily="18" charset="0"/>
              </a:defRPr>
            </a:lvl7pPr>
            <a:lvl8pPr marL="3436887" indent="-229126" defTabSz="932415" eaLnBrk="0" fontAlgn="base" hangingPunct="0">
              <a:spcBef>
                <a:spcPct val="0"/>
              </a:spcBef>
              <a:spcAft>
                <a:spcPct val="0"/>
              </a:spcAft>
              <a:defRPr sz="2400">
                <a:solidFill>
                  <a:schemeClr val="tx1"/>
                </a:solidFill>
                <a:latin typeface="Times New Roman" pitchFamily="18" charset="0"/>
              </a:defRPr>
            </a:lvl8pPr>
            <a:lvl9pPr marL="3895138" indent="-229126" defTabSz="932415" eaLnBrk="0" fontAlgn="base" hangingPunct="0">
              <a:spcBef>
                <a:spcPct val="0"/>
              </a:spcBef>
              <a:spcAft>
                <a:spcPct val="0"/>
              </a:spcAft>
              <a:defRPr sz="2400">
                <a:solidFill>
                  <a:schemeClr val="tx1"/>
                </a:solidFill>
                <a:latin typeface="Times New Roman" pitchFamily="18" charset="0"/>
              </a:defRPr>
            </a:lvl9pPr>
          </a:lstStyle>
          <a:p>
            <a:fld id="{8D4E12B0-59BE-475E-943E-3864A030B3B4}" type="slidenum">
              <a:rPr lang="en-US" altLang="en-US" sz="1200"/>
              <a:pPr/>
              <a:t>2</a:t>
            </a:fld>
            <a:endParaRPr lang="en-US" altLang="en-US" sz="1200"/>
          </a:p>
        </p:txBody>
      </p:sp>
      <p:sp>
        <p:nvSpPr>
          <p:cNvPr id="23555" name="Rectangle 2"/>
          <p:cNvSpPr>
            <a:spLocks noGrp="1" noRot="1" noChangeAspect="1" noChangeArrowheads="1" noTextEdit="1"/>
          </p:cNvSpPr>
          <p:nvPr>
            <p:ph type="sldImg"/>
          </p:nvPr>
        </p:nvSpPr>
        <p:spPr>
          <a:xfrm>
            <a:off x="1182688" y="696913"/>
            <a:ext cx="4648200" cy="3486150"/>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304800" y="4038600"/>
            <a:ext cx="7924800" cy="947738"/>
          </a:xfrm>
        </p:spPr>
        <p:txBody>
          <a:bodyPr/>
          <a:lstStyle>
            <a:lvl1pPr>
              <a:defRPr/>
            </a:lvl1pPr>
          </a:lstStyle>
          <a:p>
            <a:r>
              <a:rPr lang="en-US"/>
              <a:t>Click to edit Master title style</a:t>
            </a:r>
          </a:p>
        </p:txBody>
      </p:sp>
      <p:sp>
        <p:nvSpPr>
          <p:cNvPr id="3079" name="Rectangle 7"/>
          <p:cNvSpPr>
            <a:spLocks noGrp="1" noChangeArrowheads="1"/>
          </p:cNvSpPr>
          <p:nvPr>
            <p:ph type="subTitle" idx="1"/>
          </p:nvPr>
        </p:nvSpPr>
        <p:spPr>
          <a:xfrm>
            <a:off x="304800" y="4972050"/>
            <a:ext cx="7924800" cy="895350"/>
          </a:xfrm>
        </p:spPr>
        <p:txBody>
          <a:bodyPr/>
          <a:lstStyle>
            <a:lvl1pPr marL="0" indent="0">
              <a:buFont typeface="Wingdings" pitchFamily="2" charset="2"/>
              <a:buNone/>
              <a:defRPr sz="3600"/>
            </a:lvl1pPr>
          </a:lstStyle>
          <a:p>
            <a:r>
              <a:rPr lang="en-US"/>
              <a:t>Click to edit Master subtitle style</a:t>
            </a:r>
          </a:p>
        </p:txBody>
      </p:sp>
      <p:sp>
        <p:nvSpPr>
          <p:cNvPr id="4" name="Rectangle 32"/>
          <p:cNvSpPr>
            <a:spLocks noGrp="1" noChangeArrowheads="1"/>
          </p:cNvSpPr>
          <p:nvPr>
            <p:ph type="dt" sz="quarter" idx="10"/>
          </p:nvPr>
        </p:nvSpPr>
        <p:spPr/>
        <p:txBody>
          <a:bodyPr/>
          <a:lstStyle>
            <a:lvl1pPr>
              <a:defRPr/>
            </a:lvl1pPr>
          </a:lstStyle>
          <a:p>
            <a:pPr>
              <a:defRPr/>
            </a:pPr>
            <a:endParaRPr lang="en-US"/>
          </a:p>
        </p:txBody>
      </p:sp>
      <p:sp>
        <p:nvSpPr>
          <p:cNvPr id="5" name="Rectangle 33"/>
          <p:cNvSpPr>
            <a:spLocks noGrp="1" noChangeArrowheads="1"/>
          </p:cNvSpPr>
          <p:nvPr>
            <p:ph type="ftr" sz="quarter" idx="11"/>
          </p:nvPr>
        </p:nvSpPr>
        <p:spPr/>
        <p:txBody>
          <a:bodyPr/>
          <a:lstStyle>
            <a:lvl1pPr>
              <a:defRPr/>
            </a:lvl1pPr>
          </a:lstStyle>
          <a:p>
            <a:pPr>
              <a:defRPr/>
            </a:pPr>
            <a:endParaRPr lang="en-US"/>
          </a:p>
        </p:txBody>
      </p:sp>
      <p:sp>
        <p:nvSpPr>
          <p:cNvPr id="6" name="Rectangle 34"/>
          <p:cNvSpPr>
            <a:spLocks noGrp="1" noChangeArrowheads="1"/>
          </p:cNvSpPr>
          <p:nvPr>
            <p:ph type="sldNum" sz="quarter" idx="12"/>
          </p:nvPr>
        </p:nvSpPr>
        <p:spPr/>
        <p:txBody>
          <a:bodyPr/>
          <a:lstStyle>
            <a:lvl1pPr>
              <a:defRPr/>
            </a:lvl1pPr>
          </a:lstStyle>
          <a:p>
            <a:pPr>
              <a:defRPr/>
            </a:pPr>
            <a:fld id="{D1786C30-6972-4137-93A1-6E10CEB44F57}" type="slidenum">
              <a:rPr lang="en-US"/>
              <a:pPr>
                <a:defRPr/>
              </a:pPr>
              <a:t>‹#›</a:t>
            </a:fld>
            <a:endParaRPr lang="en-US"/>
          </a:p>
        </p:txBody>
      </p:sp>
    </p:spTree>
    <p:extLst>
      <p:ext uri="{BB962C8B-B14F-4D97-AF65-F5344CB8AC3E}">
        <p14:creationId xmlns:p14="http://schemas.microsoft.com/office/powerpoint/2010/main" val="2679271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1"/>
          <p:cNvSpPr>
            <a:spLocks noGrp="1" noChangeArrowheads="1"/>
          </p:cNvSpPr>
          <p:nvPr>
            <p:ph type="dt" sz="half" idx="10"/>
          </p:nvPr>
        </p:nvSpPr>
        <p:spPr>
          <a:ln/>
        </p:spPr>
        <p:txBody>
          <a:bodyPr/>
          <a:lstStyle>
            <a:lvl1pPr>
              <a:defRPr/>
            </a:lvl1pPr>
          </a:lstStyle>
          <a:p>
            <a:pPr>
              <a:defRPr/>
            </a:pPr>
            <a:endParaRPr lang="en-US"/>
          </a:p>
        </p:txBody>
      </p:sp>
      <p:sp>
        <p:nvSpPr>
          <p:cNvPr id="5" name="Rectangle 32"/>
          <p:cNvSpPr>
            <a:spLocks noGrp="1" noChangeArrowheads="1"/>
          </p:cNvSpPr>
          <p:nvPr>
            <p:ph type="ftr" sz="quarter" idx="11"/>
          </p:nvPr>
        </p:nvSpPr>
        <p:spPr>
          <a:ln/>
        </p:spPr>
        <p:txBody>
          <a:bodyPr/>
          <a:lstStyle>
            <a:lvl1pPr>
              <a:defRPr/>
            </a:lvl1pPr>
          </a:lstStyle>
          <a:p>
            <a:pPr>
              <a:defRPr/>
            </a:pPr>
            <a:endParaRPr lang="en-US"/>
          </a:p>
        </p:txBody>
      </p:sp>
      <p:sp>
        <p:nvSpPr>
          <p:cNvPr id="6" name="Rectangle 33"/>
          <p:cNvSpPr>
            <a:spLocks noGrp="1" noChangeArrowheads="1"/>
          </p:cNvSpPr>
          <p:nvPr>
            <p:ph type="sldNum" sz="quarter" idx="12"/>
          </p:nvPr>
        </p:nvSpPr>
        <p:spPr>
          <a:ln/>
        </p:spPr>
        <p:txBody>
          <a:bodyPr/>
          <a:lstStyle>
            <a:lvl1pPr>
              <a:defRPr/>
            </a:lvl1pPr>
          </a:lstStyle>
          <a:p>
            <a:pPr>
              <a:defRPr/>
            </a:pPr>
            <a:fld id="{668571BC-BE86-4A8D-95A7-5E7730856BDE}" type="slidenum">
              <a:rPr lang="en-US"/>
              <a:pPr>
                <a:defRPr/>
              </a:pPr>
              <a:t>‹#›</a:t>
            </a:fld>
            <a:endParaRPr lang="en-US"/>
          </a:p>
        </p:txBody>
      </p:sp>
    </p:spTree>
    <p:extLst>
      <p:ext uri="{BB962C8B-B14F-4D97-AF65-F5344CB8AC3E}">
        <p14:creationId xmlns:p14="http://schemas.microsoft.com/office/powerpoint/2010/main" val="107640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7550" y="76200"/>
            <a:ext cx="18478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76200"/>
            <a:ext cx="539115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1"/>
          <p:cNvSpPr>
            <a:spLocks noGrp="1" noChangeArrowheads="1"/>
          </p:cNvSpPr>
          <p:nvPr>
            <p:ph type="dt" sz="half" idx="10"/>
          </p:nvPr>
        </p:nvSpPr>
        <p:spPr>
          <a:ln/>
        </p:spPr>
        <p:txBody>
          <a:bodyPr/>
          <a:lstStyle>
            <a:lvl1pPr>
              <a:defRPr/>
            </a:lvl1pPr>
          </a:lstStyle>
          <a:p>
            <a:pPr>
              <a:defRPr/>
            </a:pPr>
            <a:endParaRPr lang="en-US"/>
          </a:p>
        </p:txBody>
      </p:sp>
      <p:sp>
        <p:nvSpPr>
          <p:cNvPr id="5" name="Rectangle 32"/>
          <p:cNvSpPr>
            <a:spLocks noGrp="1" noChangeArrowheads="1"/>
          </p:cNvSpPr>
          <p:nvPr>
            <p:ph type="ftr" sz="quarter" idx="11"/>
          </p:nvPr>
        </p:nvSpPr>
        <p:spPr>
          <a:ln/>
        </p:spPr>
        <p:txBody>
          <a:bodyPr/>
          <a:lstStyle>
            <a:lvl1pPr>
              <a:defRPr/>
            </a:lvl1pPr>
          </a:lstStyle>
          <a:p>
            <a:pPr>
              <a:defRPr/>
            </a:pPr>
            <a:endParaRPr lang="en-US"/>
          </a:p>
        </p:txBody>
      </p:sp>
      <p:sp>
        <p:nvSpPr>
          <p:cNvPr id="6" name="Rectangle 33"/>
          <p:cNvSpPr>
            <a:spLocks noGrp="1" noChangeArrowheads="1"/>
          </p:cNvSpPr>
          <p:nvPr>
            <p:ph type="sldNum" sz="quarter" idx="12"/>
          </p:nvPr>
        </p:nvSpPr>
        <p:spPr>
          <a:ln/>
        </p:spPr>
        <p:txBody>
          <a:bodyPr/>
          <a:lstStyle>
            <a:lvl1pPr>
              <a:defRPr/>
            </a:lvl1pPr>
          </a:lstStyle>
          <a:p>
            <a:pPr>
              <a:defRPr/>
            </a:pPr>
            <a:fld id="{E42BBE29-4689-4A99-9EEF-BB260B34556F}" type="slidenum">
              <a:rPr lang="en-US"/>
              <a:pPr>
                <a:defRPr/>
              </a:pPr>
              <a:t>‹#›</a:t>
            </a:fld>
            <a:endParaRPr lang="en-US"/>
          </a:p>
        </p:txBody>
      </p:sp>
    </p:spTree>
    <p:extLst>
      <p:ext uri="{BB962C8B-B14F-4D97-AF65-F5344CB8AC3E}">
        <p14:creationId xmlns:p14="http://schemas.microsoft.com/office/powerpoint/2010/main" val="830660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1"/>
          <p:cNvSpPr>
            <a:spLocks noGrp="1" noChangeArrowheads="1"/>
          </p:cNvSpPr>
          <p:nvPr>
            <p:ph type="dt" sz="half" idx="10"/>
          </p:nvPr>
        </p:nvSpPr>
        <p:spPr>
          <a:ln/>
        </p:spPr>
        <p:txBody>
          <a:bodyPr/>
          <a:lstStyle>
            <a:lvl1pPr>
              <a:defRPr/>
            </a:lvl1pPr>
          </a:lstStyle>
          <a:p>
            <a:pPr>
              <a:defRPr/>
            </a:pPr>
            <a:endParaRPr lang="en-US"/>
          </a:p>
        </p:txBody>
      </p:sp>
      <p:sp>
        <p:nvSpPr>
          <p:cNvPr id="5" name="Rectangle 32"/>
          <p:cNvSpPr>
            <a:spLocks noGrp="1" noChangeArrowheads="1"/>
          </p:cNvSpPr>
          <p:nvPr>
            <p:ph type="ftr" sz="quarter" idx="11"/>
          </p:nvPr>
        </p:nvSpPr>
        <p:spPr>
          <a:ln/>
        </p:spPr>
        <p:txBody>
          <a:bodyPr/>
          <a:lstStyle>
            <a:lvl1pPr>
              <a:defRPr/>
            </a:lvl1pPr>
          </a:lstStyle>
          <a:p>
            <a:pPr>
              <a:defRPr/>
            </a:pPr>
            <a:endParaRPr lang="en-US"/>
          </a:p>
        </p:txBody>
      </p:sp>
      <p:sp>
        <p:nvSpPr>
          <p:cNvPr id="6" name="Rectangle 33"/>
          <p:cNvSpPr>
            <a:spLocks noGrp="1" noChangeArrowheads="1"/>
          </p:cNvSpPr>
          <p:nvPr>
            <p:ph type="sldNum" sz="quarter" idx="12"/>
          </p:nvPr>
        </p:nvSpPr>
        <p:spPr>
          <a:ln/>
        </p:spPr>
        <p:txBody>
          <a:bodyPr/>
          <a:lstStyle>
            <a:lvl1pPr>
              <a:defRPr/>
            </a:lvl1pPr>
          </a:lstStyle>
          <a:p>
            <a:pPr>
              <a:defRPr/>
            </a:pPr>
            <a:fld id="{71BE9627-0637-43A5-93B7-FE5D21A21324}" type="slidenum">
              <a:rPr lang="en-US"/>
              <a:pPr>
                <a:defRPr/>
              </a:pPr>
              <a:t>‹#›</a:t>
            </a:fld>
            <a:endParaRPr lang="en-US"/>
          </a:p>
        </p:txBody>
      </p:sp>
    </p:spTree>
    <p:extLst>
      <p:ext uri="{BB962C8B-B14F-4D97-AF65-F5344CB8AC3E}">
        <p14:creationId xmlns:p14="http://schemas.microsoft.com/office/powerpoint/2010/main" val="89140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1"/>
          <p:cNvSpPr>
            <a:spLocks noGrp="1" noChangeArrowheads="1"/>
          </p:cNvSpPr>
          <p:nvPr>
            <p:ph type="dt" sz="half" idx="10"/>
          </p:nvPr>
        </p:nvSpPr>
        <p:spPr>
          <a:ln/>
        </p:spPr>
        <p:txBody>
          <a:bodyPr/>
          <a:lstStyle>
            <a:lvl1pPr>
              <a:defRPr/>
            </a:lvl1pPr>
          </a:lstStyle>
          <a:p>
            <a:pPr>
              <a:defRPr/>
            </a:pPr>
            <a:endParaRPr lang="en-US"/>
          </a:p>
        </p:txBody>
      </p:sp>
      <p:sp>
        <p:nvSpPr>
          <p:cNvPr id="5" name="Rectangle 32"/>
          <p:cNvSpPr>
            <a:spLocks noGrp="1" noChangeArrowheads="1"/>
          </p:cNvSpPr>
          <p:nvPr>
            <p:ph type="ftr" sz="quarter" idx="11"/>
          </p:nvPr>
        </p:nvSpPr>
        <p:spPr>
          <a:ln/>
        </p:spPr>
        <p:txBody>
          <a:bodyPr/>
          <a:lstStyle>
            <a:lvl1pPr>
              <a:defRPr/>
            </a:lvl1pPr>
          </a:lstStyle>
          <a:p>
            <a:pPr>
              <a:defRPr/>
            </a:pPr>
            <a:endParaRPr lang="en-US"/>
          </a:p>
        </p:txBody>
      </p:sp>
      <p:sp>
        <p:nvSpPr>
          <p:cNvPr id="6" name="Rectangle 33"/>
          <p:cNvSpPr>
            <a:spLocks noGrp="1" noChangeArrowheads="1"/>
          </p:cNvSpPr>
          <p:nvPr>
            <p:ph type="sldNum" sz="quarter" idx="12"/>
          </p:nvPr>
        </p:nvSpPr>
        <p:spPr>
          <a:ln/>
        </p:spPr>
        <p:txBody>
          <a:bodyPr/>
          <a:lstStyle>
            <a:lvl1pPr>
              <a:defRPr/>
            </a:lvl1pPr>
          </a:lstStyle>
          <a:p>
            <a:pPr>
              <a:defRPr/>
            </a:pPr>
            <a:fld id="{688D6A24-46F5-4617-ACEB-FC37B54AF57E}" type="slidenum">
              <a:rPr lang="en-US"/>
              <a:pPr>
                <a:defRPr/>
              </a:pPr>
              <a:t>‹#›</a:t>
            </a:fld>
            <a:endParaRPr lang="en-US"/>
          </a:p>
        </p:txBody>
      </p:sp>
    </p:spTree>
    <p:extLst>
      <p:ext uri="{BB962C8B-B14F-4D97-AF65-F5344CB8AC3E}">
        <p14:creationId xmlns:p14="http://schemas.microsoft.com/office/powerpoint/2010/main" val="4110201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295400"/>
            <a:ext cx="3619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95900" y="1295400"/>
            <a:ext cx="36195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1"/>
          <p:cNvSpPr>
            <a:spLocks noGrp="1" noChangeArrowheads="1"/>
          </p:cNvSpPr>
          <p:nvPr>
            <p:ph type="dt" sz="half" idx="10"/>
          </p:nvPr>
        </p:nvSpPr>
        <p:spPr>
          <a:ln/>
        </p:spPr>
        <p:txBody>
          <a:bodyPr/>
          <a:lstStyle>
            <a:lvl1pPr>
              <a:defRPr/>
            </a:lvl1pPr>
          </a:lstStyle>
          <a:p>
            <a:pPr>
              <a:defRPr/>
            </a:pPr>
            <a:endParaRPr lang="en-US"/>
          </a:p>
        </p:txBody>
      </p:sp>
      <p:sp>
        <p:nvSpPr>
          <p:cNvPr id="6" name="Rectangle 32"/>
          <p:cNvSpPr>
            <a:spLocks noGrp="1" noChangeArrowheads="1"/>
          </p:cNvSpPr>
          <p:nvPr>
            <p:ph type="ftr" sz="quarter" idx="11"/>
          </p:nvPr>
        </p:nvSpPr>
        <p:spPr>
          <a:ln/>
        </p:spPr>
        <p:txBody>
          <a:bodyPr/>
          <a:lstStyle>
            <a:lvl1pPr>
              <a:defRPr/>
            </a:lvl1pPr>
          </a:lstStyle>
          <a:p>
            <a:pPr>
              <a:defRPr/>
            </a:pPr>
            <a:endParaRPr lang="en-US"/>
          </a:p>
        </p:txBody>
      </p:sp>
      <p:sp>
        <p:nvSpPr>
          <p:cNvPr id="7" name="Rectangle 33"/>
          <p:cNvSpPr>
            <a:spLocks noGrp="1" noChangeArrowheads="1"/>
          </p:cNvSpPr>
          <p:nvPr>
            <p:ph type="sldNum" sz="quarter" idx="12"/>
          </p:nvPr>
        </p:nvSpPr>
        <p:spPr>
          <a:ln/>
        </p:spPr>
        <p:txBody>
          <a:bodyPr/>
          <a:lstStyle>
            <a:lvl1pPr>
              <a:defRPr/>
            </a:lvl1pPr>
          </a:lstStyle>
          <a:p>
            <a:pPr>
              <a:defRPr/>
            </a:pPr>
            <a:fld id="{D763BCB0-63D3-4FEA-82D1-0290D0E70EC8}" type="slidenum">
              <a:rPr lang="en-US"/>
              <a:pPr>
                <a:defRPr/>
              </a:pPr>
              <a:t>‹#›</a:t>
            </a:fld>
            <a:endParaRPr lang="en-US"/>
          </a:p>
        </p:txBody>
      </p:sp>
    </p:spTree>
    <p:extLst>
      <p:ext uri="{BB962C8B-B14F-4D97-AF65-F5344CB8AC3E}">
        <p14:creationId xmlns:p14="http://schemas.microsoft.com/office/powerpoint/2010/main" val="3061123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1"/>
          <p:cNvSpPr>
            <a:spLocks noGrp="1" noChangeArrowheads="1"/>
          </p:cNvSpPr>
          <p:nvPr>
            <p:ph type="dt" sz="half" idx="10"/>
          </p:nvPr>
        </p:nvSpPr>
        <p:spPr>
          <a:ln/>
        </p:spPr>
        <p:txBody>
          <a:bodyPr/>
          <a:lstStyle>
            <a:lvl1pPr>
              <a:defRPr/>
            </a:lvl1pPr>
          </a:lstStyle>
          <a:p>
            <a:pPr>
              <a:defRPr/>
            </a:pPr>
            <a:endParaRPr lang="en-US"/>
          </a:p>
        </p:txBody>
      </p:sp>
      <p:sp>
        <p:nvSpPr>
          <p:cNvPr id="8" name="Rectangle 32"/>
          <p:cNvSpPr>
            <a:spLocks noGrp="1" noChangeArrowheads="1"/>
          </p:cNvSpPr>
          <p:nvPr>
            <p:ph type="ftr" sz="quarter" idx="11"/>
          </p:nvPr>
        </p:nvSpPr>
        <p:spPr>
          <a:ln/>
        </p:spPr>
        <p:txBody>
          <a:bodyPr/>
          <a:lstStyle>
            <a:lvl1pPr>
              <a:defRPr/>
            </a:lvl1pPr>
          </a:lstStyle>
          <a:p>
            <a:pPr>
              <a:defRPr/>
            </a:pPr>
            <a:endParaRPr lang="en-US"/>
          </a:p>
        </p:txBody>
      </p:sp>
      <p:sp>
        <p:nvSpPr>
          <p:cNvPr id="9" name="Rectangle 33"/>
          <p:cNvSpPr>
            <a:spLocks noGrp="1" noChangeArrowheads="1"/>
          </p:cNvSpPr>
          <p:nvPr>
            <p:ph type="sldNum" sz="quarter" idx="12"/>
          </p:nvPr>
        </p:nvSpPr>
        <p:spPr>
          <a:ln/>
        </p:spPr>
        <p:txBody>
          <a:bodyPr/>
          <a:lstStyle>
            <a:lvl1pPr>
              <a:defRPr/>
            </a:lvl1pPr>
          </a:lstStyle>
          <a:p>
            <a:pPr>
              <a:defRPr/>
            </a:pPr>
            <a:fld id="{8AF90504-5B98-4B75-93CB-062D15B0780B}" type="slidenum">
              <a:rPr lang="en-US"/>
              <a:pPr>
                <a:defRPr/>
              </a:pPr>
              <a:t>‹#›</a:t>
            </a:fld>
            <a:endParaRPr lang="en-US"/>
          </a:p>
        </p:txBody>
      </p:sp>
    </p:spTree>
    <p:extLst>
      <p:ext uri="{BB962C8B-B14F-4D97-AF65-F5344CB8AC3E}">
        <p14:creationId xmlns:p14="http://schemas.microsoft.com/office/powerpoint/2010/main" val="314681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1"/>
          <p:cNvSpPr>
            <a:spLocks noGrp="1" noChangeArrowheads="1"/>
          </p:cNvSpPr>
          <p:nvPr>
            <p:ph type="dt" sz="half" idx="10"/>
          </p:nvPr>
        </p:nvSpPr>
        <p:spPr>
          <a:ln/>
        </p:spPr>
        <p:txBody>
          <a:bodyPr/>
          <a:lstStyle>
            <a:lvl1pPr>
              <a:defRPr/>
            </a:lvl1pPr>
          </a:lstStyle>
          <a:p>
            <a:pPr>
              <a:defRPr/>
            </a:pPr>
            <a:endParaRPr lang="en-US"/>
          </a:p>
        </p:txBody>
      </p:sp>
      <p:sp>
        <p:nvSpPr>
          <p:cNvPr id="4" name="Rectangle 32"/>
          <p:cNvSpPr>
            <a:spLocks noGrp="1" noChangeArrowheads="1"/>
          </p:cNvSpPr>
          <p:nvPr>
            <p:ph type="ftr" sz="quarter" idx="11"/>
          </p:nvPr>
        </p:nvSpPr>
        <p:spPr>
          <a:ln/>
        </p:spPr>
        <p:txBody>
          <a:bodyPr/>
          <a:lstStyle>
            <a:lvl1pPr>
              <a:defRPr/>
            </a:lvl1pPr>
          </a:lstStyle>
          <a:p>
            <a:pPr>
              <a:defRPr/>
            </a:pPr>
            <a:endParaRPr lang="en-US"/>
          </a:p>
        </p:txBody>
      </p:sp>
      <p:sp>
        <p:nvSpPr>
          <p:cNvPr id="5" name="Rectangle 33"/>
          <p:cNvSpPr>
            <a:spLocks noGrp="1" noChangeArrowheads="1"/>
          </p:cNvSpPr>
          <p:nvPr>
            <p:ph type="sldNum" sz="quarter" idx="12"/>
          </p:nvPr>
        </p:nvSpPr>
        <p:spPr>
          <a:ln/>
        </p:spPr>
        <p:txBody>
          <a:bodyPr/>
          <a:lstStyle>
            <a:lvl1pPr>
              <a:defRPr/>
            </a:lvl1pPr>
          </a:lstStyle>
          <a:p>
            <a:pPr>
              <a:defRPr/>
            </a:pPr>
            <a:fld id="{576F44C0-ACDE-43B8-BCE1-A3087129A3D1}" type="slidenum">
              <a:rPr lang="en-US"/>
              <a:pPr>
                <a:defRPr/>
              </a:pPr>
              <a:t>‹#›</a:t>
            </a:fld>
            <a:endParaRPr lang="en-US"/>
          </a:p>
        </p:txBody>
      </p:sp>
    </p:spTree>
    <p:extLst>
      <p:ext uri="{BB962C8B-B14F-4D97-AF65-F5344CB8AC3E}">
        <p14:creationId xmlns:p14="http://schemas.microsoft.com/office/powerpoint/2010/main" val="164015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1"/>
          <p:cNvSpPr>
            <a:spLocks noGrp="1" noChangeArrowheads="1"/>
          </p:cNvSpPr>
          <p:nvPr>
            <p:ph type="dt" sz="half" idx="10"/>
          </p:nvPr>
        </p:nvSpPr>
        <p:spPr>
          <a:ln/>
        </p:spPr>
        <p:txBody>
          <a:bodyPr/>
          <a:lstStyle>
            <a:lvl1pPr>
              <a:defRPr/>
            </a:lvl1pPr>
          </a:lstStyle>
          <a:p>
            <a:pPr>
              <a:defRPr/>
            </a:pPr>
            <a:endParaRPr lang="en-US"/>
          </a:p>
        </p:txBody>
      </p:sp>
      <p:sp>
        <p:nvSpPr>
          <p:cNvPr id="3" name="Rectangle 32"/>
          <p:cNvSpPr>
            <a:spLocks noGrp="1" noChangeArrowheads="1"/>
          </p:cNvSpPr>
          <p:nvPr>
            <p:ph type="ftr" sz="quarter" idx="11"/>
          </p:nvPr>
        </p:nvSpPr>
        <p:spPr>
          <a:ln/>
        </p:spPr>
        <p:txBody>
          <a:bodyPr/>
          <a:lstStyle>
            <a:lvl1pPr>
              <a:defRPr/>
            </a:lvl1pPr>
          </a:lstStyle>
          <a:p>
            <a:pPr>
              <a:defRPr/>
            </a:pPr>
            <a:endParaRPr lang="en-US"/>
          </a:p>
        </p:txBody>
      </p:sp>
      <p:sp>
        <p:nvSpPr>
          <p:cNvPr id="4" name="Rectangle 33"/>
          <p:cNvSpPr>
            <a:spLocks noGrp="1" noChangeArrowheads="1"/>
          </p:cNvSpPr>
          <p:nvPr>
            <p:ph type="sldNum" sz="quarter" idx="12"/>
          </p:nvPr>
        </p:nvSpPr>
        <p:spPr>
          <a:ln/>
        </p:spPr>
        <p:txBody>
          <a:bodyPr/>
          <a:lstStyle>
            <a:lvl1pPr>
              <a:defRPr/>
            </a:lvl1pPr>
          </a:lstStyle>
          <a:p>
            <a:pPr>
              <a:defRPr/>
            </a:pPr>
            <a:fld id="{3EA18D76-41C4-4A78-8544-C6335D551B81}" type="slidenum">
              <a:rPr lang="en-US"/>
              <a:pPr>
                <a:defRPr/>
              </a:pPr>
              <a:t>‹#›</a:t>
            </a:fld>
            <a:endParaRPr lang="en-US"/>
          </a:p>
        </p:txBody>
      </p:sp>
    </p:spTree>
    <p:extLst>
      <p:ext uri="{BB962C8B-B14F-4D97-AF65-F5344CB8AC3E}">
        <p14:creationId xmlns:p14="http://schemas.microsoft.com/office/powerpoint/2010/main" val="388160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1"/>
          <p:cNvSpPr>
            <a:spLocks noGrp="1" noChangeArrowheads="1"/>
          </p:cNvSpPr>
          <p:nvPr>
            <p:ph type="dt" sz="half" idx="10"/>
          </p:nvPr>
        </p:nvSpPr>
        <p:spPr>
          <a:ln/>
        </p:spPr>
        <p:txBody>
          <a:bodyPr/>
          <a:lstStyle>
            <a:lvl1pPr>
              <a:defRPr/>
            </a:lvl1pPr>
          </a:lstStyle>
          <a:p>
            <a:pPr>
              <a:defRPr/>
            </a:pPr>
            <a:endParaRPr lang="en-US"/>
          </a:p>
        </p:txBody>
      </p:sp>
      <p:sp>
        <p:nvSpPr>
          <p:cNvPr id="6" name="Rectangle 32"/>
          <p:cNvSpPr>
            <a:spLocks noGrp="1" noChangeArrowheads="1"/>
          </p:cNvSpPr>
          <p:nvPr>
            <p:ph type="ftr" sz="quarter" idx="11"/>
          </p:nvPr>
        </p:nvSpPr>
        <p:spPr>
          <a:ln/>
        </p:spPr>
        <p:txBody>
          <a:bodyPr/>
          <a:lstStyle>
            <a:lvl1pPr>
              <a:defRPr/>
            </a:lvl1pPr>
          </a:lstStyle>
          <a:p>
            <a:pPr>
              <a:defRPr/>
            </a:pPr>
            <a:endParaRPr lang="en-US"/>
          </a:p>
        </p:txBody>
      </p:sp>
      <p:sp>
        <p:nvSpPr>
          <p:cNvPr id="7" name="Rectangle 33"/>
          <p:cNvSpPr>
            <a:spLocks noGrp="1" noChangeArrowheads="1"/>
          </p:cNvSpPr>
          <p:nvPr>
            <p:ph type="sldNum" sz="quarter" idx="12"/>
          </p:nvPr>
        </p:nvSpPr>
        <p:spPr>
          <a:ln/>
        </p:spPr>
        <p:txBody>
          <a:bodyPr/>
          <a:lstStyle>
            <a:lvl1pPr>
              <a:defRPr/>
            </a:lvl1pPr>
          </a:lstStyle>
          <a:p>
            <a:pPr>
              <a:defRPr/>
            </a:pPr>
            <a:fld id="{C619A281-52CE-478A-A964-FD267DD3E4A9}" type="slidenum">
              <a:rPr lang="en-US"/>
              <a:pPr>
                <a:defRPr/>
              </a:pPr>
              <a:t>‹#›</a:t>
            </a:fld>
            <a:endParaRPr lang="en-US"/>
          </a:p>
        </p:txBody>
      </p:sp>
    </p:spTree>
    <p:extLst>
      <p:ext uri="{BB962C8B-B14F-4D97-AF65-F5344CB8AC3E}">
        <p14:creationId xmlns:p14="http://schemas.microsoft.com/office/powerpoint/2010/main" val="3119956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1"/>
          <p:cNvSpPr>
            <a:spLocks noGrp="1" noChangeArrowheads="1"/>
          </p:cNvSpPr>
          <p:nvPr>
            <p:ph type="dt" sz="half" idx="10"/>
          </p:nvPr>
        </p:nvSpPr>
        <p:spPr>
          <a:ln/>
        </p:spPr>
        <p:txBody>
          <a:bodyPr/>
          <a:lstStyle>
            <a:lvl1pPr>
              <a:defRPr/>
            </a:lvl1pPr>
          </a:lstStyle>
          <a:p>
            <a:pPr>
              <a:defRPr/>
            </a:pPr>
            <a:endParaRPr lang="en-US"/>
          </a:p>
        </p:txBody>
      </p:sp>
      <p:sp>
        <p:nvSpPr>
          <p:cNvPr id="6" name="Rectangle 32"/>
          <p:cNvSpPr>
            <a:spLocks noGrp="1" noChangeArrowheads="1"/>
          </p:cNvSpPr>
          <p:nvPr>
            <p:ph type="ftr" sz="quarter" idx="11"/>
          </p:nvPr>
        </p:nvSpPr>
        <p:spPr>
          <a:ln/>
        </p:spPr>
        <p:txBody>
          <a:bodyPr/>
          <a:lstStyle>
            <a:lvl1pPr>
              <a:defRPr/>
            </a:lvl1pPr>
          </a:lstStyle>
          <a:p>
            <a:pPr>
              <a:defRPr/>
            </a:pPr>
            <a:endParaRPr lang="en-US"/>
          </a:p>
        </p:txBody>
      </p:sp>
      <p:sp>
        <p:nvSpPr>
          <p:cNvPr id="7" name="Rectangle 33"/>
          <p:cNvSpPr>
            <a:spLocks noGrp="1" noChangeArrowheads="1"/>
          </p:cNvSpPr>
          <p:nvPr>
            <p:ph type="sldNum" sz="quarter" idx="12"/>
          </p:nvPr>
        </p:nvSpPr>
        <p:spPr>
          <a:ln/>
        </p:spPr>
        <p:txBody>
          <a:bodyPr/>
          <a:lstStyle>
            <a:lvl1pPr>
              <a:defRPr/>
            </a:lvl1pPr>
          </a:lstStyle>
          <a:p>
            <a:pPr>
              <a:defRPr/>
            </a:pPr>
            <a:fld id="{F7677A4E-2185-4959-9F0B-BC796E991103}" type="slidenum">
              <a:rPr lang="en-US"/>
              <a:pPr>
                <a:defRPr/>
              </a:pPr>
              <a:t>‹#›</a:t>
            </a:fld>
            <a:endParaRPr lang="en-US"/>
          </a:p>
        </p:txBody>
      </p:sp>
    </p:spTree>
    <p:extLst>
      <p:ext uri="{BB962C8B-B14F-4D97-AF65-F5344CB8AC3E}">
        <p14:creationId xmlns:p14="http://schemas.microsoft.com/office/powerpoint/2010/main" val="1053302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524000" y="76200"/>
            <a:ext cx="73818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title style</a:t>
            </a:r>
          </a:p>
        </p:txBody>
      </p:sp>
      <p:sp>
        <p:nvSpPr>
          <p:cNvPr id="1027" name="Rectangle 7"/>
          <p:cNvSpPr>
            <a:spLocks noGrp="1" noChangeArrowheads="1"/>
          </p:cNvSpPr>
          <p:nvPr>
            <p:ph type="body" idx="1"/>
          </p:nvPr>
        </p:nvSpPr>
        <p:spPr bwMode="white">
          <a:xfrm>
            <a:off x="1524000" y="1295400"/>
            <a:ext cx="7391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79" name="Rectangle 31"/>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2080" name="Rectangle 32"/>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2081" name="Rectangle 33"/>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87035DF-842F-4AC2-9EB7-204372618E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0"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Tahoma" charset="0"/>
        </a:defRPr>
      </a:lvl2pPr>
      <a:lvl3pPr algn="l" rtl="0" eaLnBrk="0" fontAlgn="base" hangingPunct="0">
        <a:spcBef>
          <a:spcPct val="0"/>
        </a:spcBef>
        <a:spcAft>
          <a:spcPct val="0"/>
        </a:spcAft>
        <a:defRPr kumimoji="1" sz="4400">
          <a:solidFill>
            <a:schemeClr val="tx1"/>
          </a:solidFill>
          <a:latin typeface="Tahoma" charset="0"/>
        </a:defRPr>
      </a:lvl3pPr>
      <a:lvl4pPr algn="l" rtl="0" eaLnBrk="0" fontAlgn="base" hangingPunct="0">
        <a:spcBef>
          <a:spcPct val="0"/>
        </a:spcBef>
        <a:spcAft>
          <a:spcPct val="0"/>
        </a:spcAft>
        <a:defRPr kumimoji="1" sz="4400">
          <a:solidFill>
            <a:schemeClr val="tx1"/>
          </a:solidFill>
          <a:latin typeface="Tahoma" charset="0"/>
        </a:defRPr>
      </a:lvl4pPr>
      <a:lvl5pPr algn="l" rtl="0" eaLnBrk="0" fontAlgn="base" hangingPunct="0">
        <a:spcBef>
          <a:spcPct val="0"/>
        </a:spcBef>
        <a:spcAft>
          <a:spcPct val="0"/>
        </a:spcAft>
        <a:defRPr kumimoji="1" sz="4400">
          <a:solidFill>
            <a:schemeClr val="tx1"/>
          </a:solidFill>
          <a:latin typeface="Tahoma" charset="0"/>
        </a:defRPr>
      </a:lvl5pPr>
      <a:lvl6pPr marL="457200" algn="l" rtl="0" eaLnBrk="0" fontAlgn="base" hangingPunct="0">
        <a:spcBef>
          <a:spcPct val="0"/>
        </a:spcBef>
        <a:spcAft>
          <a:spcPct val="0"/>
        </a:spcAft>
        <a:defRPr kumimoji="1" sz="4400">
          <a:solidFill>
            <a:schemeClr val="tx1"/>
          </a:solidFill>
          <a:latin typeface="Tahoma" charset="0"/>
        </a:defRPr>
      </a:lvl6pPr>
      <a:lvl7pPr marL="914400" algn="l" rtl="0" eaLnBrk="0" fontAlgn="base" hangingPunct="0">
        <a:spcBef>
          <a:spcPct val="0"/>
        </a:spcBef>
        <a:spcAft>
          <a:spcPct val="0"/>
        </a:spcAft>
        <a:defRPr kumimoji="1" sz="4400">
          <a:solidFill>
            <a:schemeClr val="tx1"/>
          </a:solidFill>
          <a:latin typeface="Tahoma" charset="0"/>
        </a:defRPr>
      </a:lvl7pPr>
      <a:lvl8pPr marL="1371600" algn="l" rtl="0" eaLnBrk="0" fontAlgn="base" hangingPunct="0">
        <a:spcBef>
          <a:spcPct val="0"/>
        </a:spcBef>
        <a:spcAft>
          <a:spcPct val="0"/>
        </a:spcAft>
        <a:defRPr kumimoji="1" sz="4400">
          <a:solidFill>
            <a:schemeClr val="tx1"/>
          </a:solidFill>
          <a:latin typeface="Tahoma" charset="0"/>
        </a:defRPr>
      </a:lvl8pPr>
      <a:lvl9pPr marL="1828800" algn="l" rtl="0" eaLnBrk="0" fontAlgn="base" hangingPunct="0">
        <a:spcBef>
          <a:spcPct val="0"/>
        </a:spcBef>
        <a:spcAft>
          <a:spcPct val="0"/>
        </a:spcAft>
        <a:defRPr kumimoji="1" sz="4400">
          <a:solidFill>
            <a:schemeClr val="tx1"/>
          </a:solidFill>
          <a:latin typeface="Tahoma" charset="0"/>
        </a:defRPr>
      </a:lvl9pPr>
    </p:titleStyle>
    <p:bodyStyle>
      <a:lvl1pPr marL="342900" indent="-342900" algn="l" rtl="0" eaLnBrk="0" fontAlgn="base" hangingPunct="0">
        <a:spcBef>
          <a:spcPct val="20000"/>
        </a:spcBef>
        <a:spcAft>
          <a:spcPct val="0"/>
        </a:spcAft>
        <a:buClr>
          <a:srgbClr val="3C605F"/>
        </a:buClr>
        <a:buSzPct val="75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3C605F"/>
        </a:buClr>
        <a:buSzPct val="75000"/>
        <a:buFont typeface="Wingdings" pitchFamily="2" charset="2"/>
        <a:buChar char="n"/>
        <a:defRPr kumimoji="1" sz="2800">
          <a:solidFill>
            <a:schemeClr val="tx1"/>
          </a:solidFill>
          <a:latin typeface="+mn-lt"/>
        </a:defRPr>
      </a:lvl2pPr>
      <a:lvl3pPr marL="1143000" indent="-228600" algn="l" rtl="0" eaLnBrk="0" fontAlgn="base" hangingPunct="0">
        <a:spcBef>
          <a:spcPct val="20000"/>
        </a:spcBef>
        <a:spcAft>
          <a:spcPct val="0"/>
        </a:spcAft>
        <a:buClr>
          <a:srgbClr val="3C605F"/>
        </a:buClr>
        <a:buSzPct val="75000"/>
        <a:buFont typeface="Wingdings" pitchFamily="2" charset="2"/>
        <a:buChar char="n"/>
        <a:defRPr kumimoji="1" sz="2400">
          <a:solidFill>
            <a:schemeClr val="tx1"/>
          </a:solidFill>
          <a:latin typeface="+mn-lt"/>
        </a:defRPr>
      </a:lvl3pPr>
      <a:lvl4pPr marL="16002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4pPr>
      <a:lvl5pPr marL="20574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5pPr>
      <a:lvl6pPr marL="25146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6pPr>
      <a:lvl7pPr marL="29718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7pPr>
      <a:lvl8pPr marL="34290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8pPr>
      <a:lvl9pPr marL="3886200" indent="-228600" algn="l" rtl="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gsa.pbs.revenue.division@gsa.gov"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Gsa.pbs.revenue.division@gsa.gov"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www.whitehouse.gov/wp-content/uploads/2018/06/a11.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slide" Target="slide14.xml"/><Relationship Id="rId4" Type="http://schemas.openxmlformats.org/officeDocument/2006/relationships/image" Target="../media/image7.sv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5" descr="GSA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14300"/>
            <a:ext cx="7620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4"/>
          <p:cNvSpPr>
            <a:spLocks noGrp="1" noChangeArrowheads="1"/>
          </p:cNvSpPr>
          <p:nvPr>
            <p:ph type="ctrTitle"/>
          </p:nvPr>
        </p:nvSpPr>
        <p:spPr>
          <a:xfrm>
            <a:off x="228600" y="3962400"/>
            <a:ext cx="8686800" cy="1752600"/>
          </a:xfrm>
          <a:noFill/>
        </p:spPr>
        <p:txBody>
          <a:bodyPr/>
          <a:lstStyle/>
          <a:p>
            <a:br>
              <a:rPr lang="en-US" altLang="en-US" dirty="0"/>
            </a:br>
            <a:r>
              <a:rPr lang="en-US" altLang="en-US" dirty="0"/>
              <a:t>           </a:t>
            </a:r>
            <a:r>
              <a:rPr lang="en-US" altLang="en-US" sz="4800" dirty="0"/>
              <a:t>FY2027 Exhibit 54 </a:t>
            </a:r>
            <a:br>
              <a:rPr lang="en-US" altLang="en-US" sz="4800" dirty="0"/>
            </a:br>
            <a:r>
              <a:rPr lang="en-US" altLang="en-US" sz="4800" dirty="0"/>
              <a:t>			Guidelines        </a:t>
            </a:r>
            <a:r>
              <a:rPr lang="en-US" altLang="en-US" sz="1000" dirty="0"/>
              <a:t>		</a:t>
            </a:r>
            <a:endParaRPr lang="en-US" altLang="en-US" sz="1200" b="1" dirty="0"/>
          </a:p>
        </p:txBody>
      </p:sp>
      <p:sp>
        <p:nvSpPr>
          <p:cNvPr id="4" name="TextBox 3"/>
          <p:cNvSpPr txBox="1"/>
          <p:nvPr/>
        </p:nvSpPr>
        <p:spPr>
          <a:xfrm>
            <a:off x="1600200" y="6172200"/>
            <a:ext cx="6705600" cy="307777"/>
          </a:xfrm>
          <a:prstGeom prst="rect">
            <a:avLst/>
          </a:prstGeom>
          <a:solidFill>
            <a:schemeClr val="bg2">
              <a:lumMod val="25000"/>
              <a:lumOff val="75000"/>
            </a:schemeClr>
          </a:solidFill>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1400" b="1" i="1" dirty="0">
                <a:solidFill>
                  <a:schemeClr val="tx1"/>
                </a:solidFill>
              </a:rPr>
              <a:t>gsa.gov/real-estate/real-estate-services/rent-pricing-and-payments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270" name="Picture 6"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A51422BA-3CDA-5C43-3623-BBE455AA92A7}"/>
              </a:ext>
            </a:extLst>
          </p:cNvPr>
          <p:cNvSpPr txBox="1">
            <a:spLocks noGrp="1"/>
          </p:cNvSpPr>
          <p:nvPr>
            <p:ph type="title" idx="4294967295"/>
          </p:nvPr>
        </p:nvSpPr>
        <p:spPr bwMode="auto">
          <a:xfrm>
            <a:off x="1600200" y="107230"/>
            <a:ext cx="7381875" cy="10668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Tahoma" charset="0"/>
              </a:defRPr>
            </a:lvl2pPr>
            <a:lvl3pPr algn="l" rtl="0" eaLnBrk="0" fontAlgn="base" hangingPunct="0">
              <a:spcBef>
                <a:spcPct val="0"/>
              </a:spcBef>
              <a:spcAft>
                <a:spcPct val="0"/>
              </a:spcAft>
              <a:defRPr kumimoji="1" sz="4400">
                <a:solidFill>
                  <a:schemeClr val="tx1"/>
                </a:solidFill>
                <a:latin typeface="Tahoma" charset="0"/>
              </a:defRPr>
            </a:lvl3pPr>
            <a:lvl4pPr algn="l" rtl="0" eaLnBrk="0" fontAlgn="base" hangingPunct="0">
              <a:spcBef>
                <a:spcPct val="0"/>
              </a:spcBef>
              <a:spcAft>
                <a:spcPct val="0"/>
              </a:spcAft>
              <a:defRPr kumimoji="1" sz="4400">
                <a:solidFill>
                  <a:schemeClr val="tx1"/>
                </a:solidFill>
                <a:latin typeface="Tahoma" charset="0"/>
              </a:defRPr>
            </a:lvl4pPr>
            <a:lvl5pPr algn="l" rtl="0" eaLnBrk="0" fontAlgn="base" hangingPunct="0">
              <a:spcBef>
                <a:spcPct val="0"/>
              </a:spcBef>
              <a:spcAft>
                <a:spcPct val="0"/>
              </a:spcAft>
              <a:defRPr kumimoji="1" sz="4400">
                <a:solidFill>
                  <a:schemeClr val="tx1"/>
                </a:solidFill>
                <a:latin typeface="Tahoma" charset="0"/>
              </a:defRPr>
            </a:lvl5pPr>
            <a:lvl6pPr marL="457200" algn="l" rtl="0" eaLnBrk="0" fontAlgn="base" hangingPunct="0">
              <a:spcBef>
                <a:spcPct val="0"/>
              </a:spcBef>
              <a:spcAft>
                <a:spcPct val="0"/>
              </a:spcAft>
              <a:defRPr kumimoji="1" sz="4400">
                <a:solidFill>
                  <a:schemeClr val="tx1"/>
                </a:solidFill>
                <a:latin typeface="Tahoma" charset="0"/>
              </a:defRPr>
            </a:lvl6pPr>
            <a:lvl7pPr marL="914400" algn="l" rtl="0" eaLnBrk="0" fontAlgn="base" hangingPunct="0">
              <a:spcBef>
                <a:spcPct val="0"/>
              </a:spcBef>
              <a:spcAft>
                <a:spcPct val="0"/>
              </a:spcAft>
              <a:defRPr kumimoji="1" sz="4400">
                <a:solidFill>
                  <a:schemeClr val="tx1"/>
                </a:solidFill>
                <a:latin typeface="Tahoma" charset="0"/>
              </a:defRPr>
            </a:lvl7pPr>
            <a:lvl8pPr marL="1371600" algn="l" rtl="0" eaLnBrk="0" fontAlgn="base" hangingPunct="0">
              <a:spcBef>
                <a:spcPct val="0"/>
              </a:spcBef>
              <a:spcAft>
                <a:spcPct val="0"/>
              </a:spcAft>
              <a:defRPr kumimoji="1" sz="4400">
                <a:solidFill>
                  <a:schemeClr val="tx1"/>
                </a:solidFill>
                <a:latin typeface="Tahoma" charset="0"/>
              </a:defRPr>
            </a:lvl8pPr>
            <a:lvl9pPr marL="1828800" algn="l" rtl="0" eaLnBrk="0" fontAlgn="base" hangingPunct="0">
              <a:spcBef>
                <a:spcPct val="0"/>
              </a:spcBef>
              <a:spcAft>
                <a:spcPct val="0"/>
              </a:spcAft>
              <a:defRPr kumimoji="1" sz="4400">
                <a:solidFill>
                  <a:schemeClr val="tx1"/>
                </a:solidFill>
                <a:latin typeface="Tahom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sz="2800" b="1" i="0" u="none" strike="noStrike" kern="0" cap="none" spc="0" normalizeH="0" baseline="0" noProof="0" dirty="0">
                <a:ln>
                  <a:noFill/>
                </a:ln>
                <a:solidFill>
                  <a:schemeClr val="tx1"/>
                </a:solidFill>
                <a:effectLst/>
                <a:uLnTx/>
                <a:uFillTx/>
                <a:latin typeface="+mj-lt"/>
                <a:ea typeface="+mj-ea"/>
                <a:cs typeface="+mj-cs"/>
              </a:rPr>
              <a:t>Required files to complete Exhibit 54</a:t>
            </a:r>
          </a:p>
        </p:txBody>
      </p:sp>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21685FF0-E4AE-415B-926D-0E97B5934537}" type="slidenum">
              <a:rPr kumimoji="0" lang="en-US" altLang="en-US" sz="1400" smtClean="0">
                <a:latin typeface="Times New Roman" pitchFamily="18" charset="0"/>
              </a:rPr>
              <a:pPr>
                <a:spcBef>
                  <a:spcPct val="0"/>
                </a:spcBef>
                <a:buClrTx/>
                <a:buSzTx/>
                <a:buFontTx/>
                <a:buNone/>
              </a:pPr>
              <a:t>10</a:t>
            </a:fld>
            <a:endParaRPr kumimoji="0" lang="en-US" altLang="en-US" sz="1400">
              <a:latin typeface="Times New Roman" pitchFamily="18" charset="0"/>
            </a:endParaRPr>
          </a:p>
        </p:txBody>
      </p:sp>
      <p:sp>
        <p:nvSpPr>
          <p:cNvPr id="11268" name="Rectangle 3"/>
          <p:cNvSpPr>
            <a:spLocks noGrp="1" noChangeArrowheads="1"/>
          </p:cNvSpPr>
          <p:nvPr>
            <p:ph type="body" idx="1"/>
          </p:nvPr>
        </p:nvSpPr>
        <p:spPr/>
        <p:txBody>
          <a:bodyPr/>
          <a:lstStyle/>
          <a:p>
            <a:pPr marL="0" indent="0">
              <a:lnSpc>
                <a:spcPct val="90000"/>
              </a:lnSpc>
              <a:buNone/>
            </a:pPr>
            <a:r>
              <a:rPr lang="en-US" altLang="en-US" sz="1800" dirty="0"/>
              <a:t>From the GSA website:</a:t>
            </a:r>
            <a:endParaRPr lang="en-US" altLang="en-US" sz="2400" dirty="0"/>
          </a:p>
          <a:p>
            <a:pPr>
              <a:lnSpc>
                <a:spcPct val="90000"/>
              </a:lnSpc>
            </a:pPr>
            <a:r>
              <a:rPr lang="en-US" altLang="en-US" sz="2400" dirty="0"/>
              <a:t>Blank Exhibit54 template</a:t>
            </a:r>
          </a:p>
          <a:p>
            <a:pPr marL="0" indent="0">
              <a:lnSpc>
                <a:spcPct val="90000"/>
              </a:lnSpc>
              <a:buNone/>
            </a:pPr>
            <a:endParaRPr lang="en-US" altLang="en-US" sz="2400" dirty="0"/>
          </a:p>
          <a:p>
            <a:pPr marL="0" indent="0">
              <a:lnSpc>
                <a:spcPct val="90000"/>
              </a:lnSpc>
              <a:buNone/>
            </a:pPr>
            <a:r>
              <a:rPr lang="en-US" altLang="en-US" sz="1800" dirty="0"/>
              <a:t>From the GSA Rent Estimate delivery**</a:t>
            </a:r>
            <a:endParaRPr lang="en-US" altLang="en-US" sz="2400" dirty="0"/>
          </a:p>
          <a:p>
            <a:pPr>
              <a:lnSpc>
                <a:spcPct val="90000"/>
              </a:lnSpc>
            </a:pPr>
            <a:r>
              <a:rPr lang="en-US" altLang="en-US" sz="2400" dirty="0"/>
              <a:t>Base Rent Estimate file (save to your PC)</a:t>
            </a:r>
            <a:br>
              <a:rPr lang="en-US" altLang="en-US" sz="2400" dirty="0"/>
            </a:br>
            <a:endParaRPr lang="en-US" altLang="en-US" sz="2400" dirty="0"/>
          </a:p>
          <a:p>
            <a:pPr>
              <a:lnSpc>
                <a:spcPct val="90000"/>
              </a:lnSpc>
            </a:pPr>
            <a:r>
              <a:rPr lang="en-US" altLang="en-US" sz="2400" dirty="0"/>
              <a:t>Anticipated Space Changes file (save to your PC)</a:t>
            </a:r>
          </a:p>
          <a:p>
            <a:pPr marL="0" indent="0">
              <a:lnSpc>
                <a:spcPct val="90000"/>
              </a:lnSpc>
              <a:buNone/>
            </a:pPr>
            <a:endParaRPr lang="en-US" altLang="en-US" sz="2400" dirty="0"/>
          </a:p>
          <a:p>
            <a:pPr marL="0" indent="0">
              <a:lnSpc>
                <a:spcPct val="90000"/>
              </a:lnSpc>
              <a:buNone/>
            </a:pPr>
            <a:endParaRPr lang="en-US" altLang="en-US" sz="2400" dirty="0"/>
          </a:p>
          <a:p>
            <a:pPr marL="0" indent="0">
              <a:lnSpc>
                <a:spcPct val="90000"/>
              </a:lnSpc>
              <a:buNone/>
            </a:pPr>
            <a:r>
              <a:rPr lang="en-US" altLang="en-US" sz="1800" dirty="0"/>
              <a:t>**The Rent Estimate is delivered to the agency POCs on our distribution list. If you would like to be added to the distribution for your agency, or need a copy of a current or previous Rent Estimate, please email </a:t>
            </a:r>
            <a:r>
              <a:rPr lang="en-US" altLang="en-US" sz="1800" dirty="0">
                <a:hlinkClick r:id="rId3"/>
              </a:rPr>
              <a:t>gsa.pbs.revenue.division@gsa.gov</a:t>
            </a:r>
            <a:r>
              <a:rPr lang="en-US" altLang="en-US" sz="1800" dirty="0"/>
              <a:t> with your name, agency/bureau, and email address.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GSA logo">
            <a:extLst>
              <a:ext uri="{FF2B5EF4-FFF2-40B4-BE49-F238E27FC236}">
                <a16:creationId xmlns:a16="http://schemas.microsoft.com/office/drawing/2014/main" id="{440B9BEF-91A1-D8C9-89A9-2F0B7483E1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2"/>
          <p:cNvSpPr>
            <a:spLocks noGrp="1" noChangeArrowheads="1"/>
          </p:cNvSpPr>
          <p:nvPr>
            <p:ph type="title"/>
          </p:nvPr>
        </p:nvSpPr>
        <p:spPr/>
        <p:txBody>
          <a:bodyPr/>
          <a:lstStyle/>
          <a:p>
            <a:r>
              <a:rPr lang="en-US" altLang="en-US" dirty="0"/>
              <a:t>Blank Exhibit 54 Template</a:t>
            </a:r>
          </a:p>
        </p:txBody>
      </p:sp>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31ECD5F8-60F0-48E3-9CA2-FD6945B6C976}" type="slidenum">
              <a:rPr kumimoji="0" lang="en-US" altLang="en-US" sz="1400" smtClean="0">
                <a:latin typeface="Times New Roman" pitchFamily="18" charset="0"/>
              </a:rPr>
              <a:pPr>
                <a:spcBef>
                  <a:spcPct val="0"/>
                </a:spcBef>
                <a:buClrTx/>
                <a:buSzTx/>
                <a:buFontTx/>
                <a:buNone/>
              </a:pPr>
              <a:t>11</a:t>
            </a:fld>
            <a:endParaRPr kumimoji="0" lang="en-US" altLang="en-US" sz="1400">
              <a:latin typeface="Times New Roman" pitchFamily="18" charset="0"/>
            </a:endParaRPr>
          </a:p>
        </p:txBody>
      </p:sp>
      <p:sp>
        <p:nvSpPr>
          <p:cNvPr id="14340" name="Rectangle 3"/>
          <p:cNvSpPr>
            <a:spLocks noGrp="1" noChangeArrowheads="1"/>
          </p:cNvSpPr>
          <p:nvPr>
            <p:ph type="body" idx="1"/>
          </p:nvPr>
        </p:nvSpPr>
        <p:spPr/>
        <p:txBody>
          <a:bodyPr/>
          <a:lstStyle/>
          <a:p>
            <a:pPr marL="0" indent="0">
              <a:lnSpc>
                <a:spcPct val="80000"/>
              </a:lnSpc>
              <a:buNone/>
            </a:pPr>
            <a:r>
              <a:rPr lang="en-US" altLang="en-US" sz="2400" dirty="0"/>
              <a:t>A simplified template was created which will automatically populate all tabs within the template</a:t>
            </a:r>
          </a:p>
          <a:p>
            <a:pPr>
              <a:lnSpc>
                <a:spcPct val="80000"/>
              </a:lnSpc>
            </a:pPr>
            <a:r>
              <a:rPr lang="en-US" altLang="en-US" sz="1800" dirty="0"/>
              <a:t>When opening the template in MS Excel, click “Enable Macros” if prompted</a:t>
            </a:r>
          </a:p>
          <a:p>
            <a:pPr>
              <a:lnSpc>
                <a:spcPct val="80000"/>
              </a:lnSpc>
            </a:pPr>
            <a:r>
              <a:rPr lang="en-US" altLang="en-US" sz="1800" dirty="0"/>
              <a:t>If you don’t receive a prompt when opening the file, you may need to enable in Excel Options </a:t>
            </a:r>
            <a:r>
              <a:rPr lang="en-US" altLang="en-US" sz="1800" dirty="0">
                <a:sym typeface="Wingdings" panose="05000000000000000000" pitchFamily="2" charset="2"/>
              </a:rPr>
              <a:t> Trust Center  Macro Settings</a:t>
            </a:r>
            <a:br>
              <a:rPr lang="en-US" altLang="en-US" sz="2400" dirty="0"/>
            </a:br>
            <a:br>
              <a:rPr lang="en-US" altLang="en-US" sz="2400" b="1" dirty="0"/>
            </a:br>
            <a:br>
              <a:rPr lang="en-US" altLang="en-US" sz="2400" b="1" dirty="0"/>
            </a:br>
            <a:br>
              <a:rPr lang="en-US" altLang="en-US" sz="2400" dirty="0"/>
            </a:br>
            <a:br>
              <a:rPr lang="en-US" altLang="en-US" sz="2400" dirty="0"/>
            </a:br>
            <a:br>
              <a:rPr lang="en-US" altLang="en-US" sz="2400" dirty="0"/>
            </a:br>
            <a:br>
              <a:rPr lang="en-US" altLang="en-US" sz="2400" dirty="0"/>
            </a:br>
            <a:br>
              <a:rPr lang="en-US" altLang="en-US" sz="2400" dirty="0"/>
            </a:br>
            <a:br>
              <a:rPr lang="en-US" altLang="en-US" sz="2400" dirty="0"/>
            </a:br>
            <a:br>
              <a:rPr lang="en-US" altLang="en-US" sz="2400" dirty="0"/>
            </a:br>
            <a:br>
              <a:rPr lang="en-US" altLang="en-US" sz="2400" dirty="0"/>
            </a:br>
            <a:br>
              <a:rPr lang="en-US" altLang="en-US" sz="2400" dirty="0"/>
            </a:br>
            <a:br>
              <a:rPr lang="en-US" altLang="en-US" sz="2400" dirty="0"/>
            </a:br>
            <a:endParaRPr lang="en-US" altLang="en-US" sz="2400" dirty="0"/>
          </a:p>
        </p:txBody>
      </p:sp>
      <p:pic>
        <p:nvPicPr>
          <p:cNvPr id="14341" name="Picture 6" descr="image of the Exhibit 54 GSA IC worksheet (tab #1) of the template with an arrow pointing to the &quot;Run Import Macro&quot; button used to populate rent data."/>
          <p:cNvPicPr>
            <a:picLocks noChangeAspect="1" noChangeArrowheads="1"/>
          </p:cNvPicPr>
          <p:nvPr/>
        </p:nvPicPr>
        <p:blipFill>
          <a:blip r:embed="rId3">
            <a:extLst>
              <a:ext uri="{28A0092B-C50C-407E-A947-70E740481C1C}">
                <a14:useLocalDpi xmlns:a14="http://schemas.microsoft.com/office/drawing/2010/main" val="0"/>
              </a:ext>
            </a:extLst>
          </a:blip>
          <a:srcRect l="1982" t="25839" r="1524" b="25671"/>
          <a:stretch>
            <a:fillRect/>
          </a:stretch>
        </p:blipFill>
        <p:spPr bwMode="auto">
          <a:xfrm>
            <a:off x="1752600" y="3124200"/>
            <a:ext cx="7010400" cy="312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4342" name="AutoShape 5" descr="Red Arrow pointing to the &quot;Run Import Macro&quot; button needed to populate data into the Exhibit template" title="Red Arrow"/>
          <p:cNvSpPr>
            <a:spLocks noChangeArrowheads="1"/>
          </p:cNvSpPr>
          <p:nvPr/>
        </p:nvSpPr>
        <p:spPr bwMode="auto">
          <a:xfrm>
            <a:off x="6019800" y="3505200"/>
            <a:ext cx="1219200" cy="533400"/>
          </a:xfrm>
          <a:prstGeom prst="rightArrow">
            <a:avLst>
              <a:gd name="adj1" fmla="val 50000"/>
              <a:gd name="adj2" fmla="val 46434"/>
            </a:avLst>
          </a:prstGeom>
          <a:solidFill>
            <a:srgbClr val="FF0000"/>
          </a:solidFill>
          <a:ln w="38100">
            <a:solidFill>
              <a:schemeClr val="tx1"/>
            </a:solidFill>
            <a:miter lim="800000"/>
            <a:headEnd/>
            <a:tailEnd/>
          </a:ln>
        </p:spPr>
        <p:txBody>
          <a:bodyPr wrap="none" anchor="ct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endParaRPr kumimoji="0" lang="en-US" altLang="en-US" sz="2400">
              <a:latin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GSA logo">
            <a:extLst>
              <a:ext uri="{FF2B5EF4-FFF2-40B4-BE49-F238E27FC236}">
                <a16:creationId xmlns:a16="http://schemas.microsoft.com/office/drawing/2014/main" id="{C7095A90-0B3F-67AB-A3DA-A7CE219C83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2"/>
          <p:cNvSpPr>
            <a:spLocks noGrp="1" noChangeArrowheads="1"/>
          </p:cNvSpPr>
          <p:nvPr>
            <p:ph type="title"/>
          </p:nvPr>
        </p:nvSpPr>
        <p:spPr/>
        <p:txBody>
          <a:bodyPr/>
          <a:lstStyle/>
          <a:p>
            <a:r>
              <a:rPr lang="en-US" altLang="en-US" sz="4000" dirty="0"/>
              <a:t>Step 1: GSA IC Worksheet</a:t>
            </a:r>
          </a:p>
        </p:txBody>
      </p:sp>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F75E6892-B53A-40EB-AA53-DBD06EFB755B}" type="slidenum">
              <a:rPr kumimoji="0" lang="en-US" altLang="en-US" sz="1400" smtClean="0">
                <a:latin typeface="Times New Roman" pitchFamily="18" charset="0"/>
              </a:rPr>
              <a:pPr>
                <a:spcBef>
                  <a:spcPct val="0"/>
                </a:spcBef>
                <a:buClrTx/>
                <a:buSzTx/>
                <a:buFontTx/>
                <a:buNone/>
              </a:pPr>
              <a:t>12</a:t>
            </a:fld>
            <a:endParaRPr kumimoji="0" lang="en-US" altLang="en-US" sz="1400">
              <a:latin typeface="Times New Roman" pitchFamily="18" charset="0"/>
            </a:endParaRPr>
          </a:p>
        </p:txBody>
      </p:sp>
      <p:sp>
        <p:nvSpPr>
          <p:cNvPr id="15364" name="Rectangle 3"/>
          <p:cNvSpPr>
            <a:spLocks noGrp="1" noChangeArrowheads="1"/>
          </p:cNvSpPr>
          <p:nvPr>
            <p:ph type="body" idx="1"/>
          </p:nvPr>
        </p:nvSpPr>
        <p:spPr>
          <a:xfrm>
            <a:off x="1524000" y="1371600"/>
            <a:ext cx="7391400" cy="7162800"/>
          </a:xfrm>
        </p:spPr>
        <p:txBody>
          <a:bodyPr/>
          <a:lstStyle/>
          <a:p>
            <a:pPr>
              <a:lnSpc>
                <a:spcPct val="80000"/>
              </a:lnSpc>
            </a:pPr>
            <a:r>
              <a:rPr lang="en-US" altLang="en-US" sz="2400" dirty="0"/>
              <a:t>On the GSA IC Worksheet tab:</a:t>
            </a:r>
          </a:p>
          <a:p>
            <a:pPr>
              <a:lnSpc>
                <a:spcPct val="80000"/>
              </a:lnSpc>
              <a:buFont typeface="Wingdings" pitchFamily="2" charset="2"/>
              <a:buNone/>
            </a:pPr>
            <a:br>
              <a:rPr lang="en-US" altLang="en-US" sz="2400" dirty="0"/>
            </a:br>
            <a:r>
              <a:rPr lang="en-US" altLang="en-US" sz="2400" dirty="0"/>
              <a:t>1. Click “Run Import Macro” button</a:t>
            </a:r>
            <a:br>
              <a:rPr lang="en-US" altLang="en-US" sz="2400" dirty="0"/>
            </a:br>
            <a:br>
              <a:rPr lang="en-US" altLang="en-US" sz="2400" dirty="0"/>
            </a:br>
            <a:r>
              <a:rPr lang="en-US" altLang="en-US" sz="2400" dirty="0"/>
              <a:t>2. Enter information at prompts (Agency A/B Code, Agency Name, Bureau Name)</a:t>
            </a: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br>
              <a:rPr lang="en-US" altLang="en-US" sz="1800" b="1" dirty="0"/>
            </a:br>
            <a:endParaRPr lang="en-US" altLang="en-US" sz="1800" dirty="0"/>
          </a:p>
        </p:txBody>
      </p:sp>
      <p:pic>
        <p:nvPicPr>
          <p:cNvPr id="15365" name="Picture 6" descr="image of the next prompt instructing users to input 4-digit agency bureau code number"/>
          <p:cNvPicPr>
            <a:picLocks noChangeAspect="1" noChangeArrowheads="1"/>
          </p:cNvPicPr>
          <p:nvPr/>
        </p:nvPicPr>
        <p:blipFill>
          <a:blip r:embed="rId3">
            <a:extLst>
              <a:ext uri="{28A0092B-C50C-407E-A947-70E740481C1C}">
                <a14:useLocalDpi xmlns:a14="http://schemas.microsoft.com/office/drawing/2010/main" val="0"/>
              </a:ext>
            </a:extLst>
          </a:blip>
          <a:srcRect l="5252" t="15652" r="2020" b="39348"/>
          <a:stretch>
            <a:fillRect/>
          </a:stretch>
        </p:blipFill>
        <p:spPr bwMode="auto">
          <a:xfrm>
            <a:off x="1828800" y="3657600"/>
            <a:ext cx="61722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4" descr="image of prompt instructing users to enter 4-digit agency bureau code with red arrow pointing towards the prompt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4038600"/>
            <a:ext cx="218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AutoShape 7" descr="Red Arrow indicating where to enter your agency bureau code on the template." title="Red Arrow"/>
          <p:cNvSpPr>
            <a:spLocks noChangeArrowheads="1"/>
          </p:cNvSpPr>
          <p:nvPr/>
        </p:nvSpPr>
        <p:spPr bwMode="auto">
          <a:xfrm>
            <a:off x="5029200" y="4343400"/>
            <a:ext cx="1447800" cy="533400"/>
          </a:xfrm>
          <a:prstGeom prst="rightArrow">
            <a:avLst>
              <a:gd name="adj1" fmla="val 50000"/>
              <a:gd name="adj2" fmla="val 67857"/>
            </a:avLst>
          </a:prstGeom>
          <a:solidFill>
            <a:srgbClr val="FF0000"/>
          </a:solidFill>
          <a:ln w="38100">
            <a:solidFill>
              <a:schemeClr val="tx1"/>
            </a:solidFill>
            <a:miter lim="800000"/>
            <a:headEnd/>
            <a:tailEnd/>
          </a:ln>
        </p:spPr>
        <p:txBody>
          <a:bodyPr wrap="none" anchor="ct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endParaRPr kumimoji="0" lang="en-US" altLang="en-US" sz="2400">
              <a:latin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GSA logo">
            <a:extLst>
              <a:ext uri="{FF2B5EF4-FFF2-40B4-BE49-F238E27FC236}">
                <a16:creationId xmlns:a16="http://schemas.microsoft.com/office/drawing/2014/main" id="{080E91C8-23DC-46A3-30AB-4E27DFC9B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2"/>
          <p:cNvSpPr>
            <a:spLocks noGrp="1" noChangeArrowheads="1"/>
          </p:cNvSpPr>
          <p:nvPr>
            <p:ph type="title"/>
          </p:nvPr>
        </p:nvSpPr>
        <p:spPr/>
        <p:txBody>
          <a:bodyPr/>
          <a:lstStyle/>
          <a:p>
            <a:r>
              <a:rPr lang="en-US" altLang="en-US" sz="4000" dirty="0"/>
              <a:t>Step 1: GSA IC Worksheet (continued)</a:t>
            </a:r>
          </a:p>
        </p:txBody>
      </p:sp>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C0801CCB-0861-4613-AA38-A0F67FE3701C}" type="slidenum">
              <a:rPr kumimoji="0" lang="en-US" altLang="en-US" sz="1400" smtClean="0">
                <a:latin typeface="Times New Roman" pitchFamily="18" charset="0"/>
              </a:rPr>
              <a:pPr>
                <a:spcBef>
                  <a:spcPct val="0"/>
                </a:spcBef>
                <a:buClrTx/>
                <a:buSzTx/>
                <a:buFontTx/>
                <a:buNone/>
              </a:pPr>
              <a:t>13</a:t>
            </a:fld>
            <a:endParaRPr kumimoji="0" lang="en-US" altLang="en-US" sz="1400">
              <a:latin typeface="Times New Roman" pitchFamily="18" charset="0"/>
            </a:endParaRPr>
          </a:p>
        </p:txBody>
      </p:sp>
      <p:sp>
        <p:nvSpPr>
          <p:cNvPr id="2" name="TextBox 1">
            <a:extLst>
              <a:ext uri="{FF2B5EF4-FFF2-40B4-BE49-F238E27FC236}">
                <a16:creationId xmlns:a16="http://schemas.microsoft.com/office/drawing/2014/main" id="{4DF78CA8-984D-4E68-94E4-BBCEF7A377BF}"/>
              </a:ext>
            </a:extLst>
          </p:cNvPr>
          <p:cNvSpPr txBox="1"/>
          <p:nvPr/>
        </p:nvSpPr>
        <p:spPr>
          <a:xfrm>
            <a:off x="1524000" y="1295400"/>
            <a:ext cx="4419600" cy="646331"/>
          </a:xfrm>
          <a:prstGeom prst="rect">
            <a:avLst/>
          </a:prstGeom>
          <a:noFill/>
        </p:spPr>
        <p:txBody>
          <a:bodyPr wrap="square" rtlCol="0">
            <a:spAutoFit/>
          </a:bodyPr>
          <a:lstStyle/>
          <a:p>
            <a:r>
              <a:rPr lang="en-US" sz="1800" dirty="0">
                <a:latin typeface="+mn-lt"/>
                <a:ea typeface="Tahoma" panose="020B0604030504040204" pitchFamily="34" charset="0"/>
                <a:cs typeface="Tahoma" panose="020B0604030504040204" pitchFamily="34" charset="0"/>
              </a:rPr>
              <a:t>3. At prompt, enter your CY Budget Year (</a:t>
            </a:r>
            <a:r>
              <a:rPr lang="en-US" sz="1800" dirty="0">
                <a:solidFill>
                  <a:srgbClr val="FF0000"/>
                </a:solidFill>
                <a:latin typeface="+mn-lt"/>
                <a:ea typeface="Tahoma" panose="020B0604030504040204" pitchFamily="34" charset="0"/>
                <a:cs typeface="Tahoma" panose="020B0604030504040204" pitchFamily="34" charset="0"/>
              </a:rPr>
              <a:t>2026</a:t>
            </a:r>
            <a:r>
              <a:rPr lang="en-US" sz="1800" dirty="0">
                <a:latin typeface="+mn-lt"/>
                <a:ea typeface="Tahoma" panose="020B0604030504040204" pitchFamily="34" charset="0"/>
                <a:cs typeface="Tahoma" panose="020B0604030504040204" pitchFamily="34" charset="0"/>
              </a:rPr>
              <a:t>)</a:t>
            </a:r>
          </a:p>
        </p:txBody>
      </p:sp>
      <p:pic>
        <p:nvPicPr>
          <p:cNvPr id="16389" name="Picture 4" descr="image of next prompt instructing users to enter their CY budget year. the CY budget year is 2013 and the BY budget year is 20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0063" y="1289050"/>
            <a:ext cx="27940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3"/>
          <p:cNvSpPr>
            <a:spLocks noGrp="1" noChangeArrowheads="1"/>
          </p:cNvSpPr>
          <p:nvPr>
            <p:ph type="body" idx="1"/>
          </p:nvPr>
        </p:nvSpPr>
        <p:spPr>
          <a:xfrm>
            <a:off x="1524000" y="2514600"/>
            <a:ext cx="7239000" cy="3962400"/>
          </a:xfrm>
        </p:spPr>
        <p:txBody>
          <a:bodyPr/>
          <a:lstStyle/>
          <a:p>
            <a:pPr>
              <a:buFont typeface="Wingdings" pitchFamily="2" charset="2"/>
              <a:buNone/>
            </a:pPr>
            <a:r>
              <a:rPr lang="en-US" altLang="en-US" sz="1800" dirty="0"/>
              <a:t>4. Enter your BY Budget Year (</a:t>
            </a:r>
            <a:r>
              <a:rPr lang="en-US" altLang="en-US" sz="1800" dirty="0">
                <a:solidFill>
                  <a:srgbClr val="FF0000"/>
                </a:solidFill>
              </a:rPr>
              <a:t>2027</a:t>
            </a:r>
            <a:r>
              <a:rPr lang="en-US" altLang="en-US" sz="1800" dirty="0"/>
              <a:t>)</a:t>
            </a:r>
            <a:br>
              <a:rPr lang="en-US" altLang="en-US" sz="1800" dirty="0"/>
            </a:br>
            <a:endParaRPr lang="en-US" altLang="en-US" sz="1800" dirty="0"/>
          </a:p>
          <a:p>
            <a:pPr>
              <a:buFont typeface="Wingdings" pitchFamily="2" charset="2"/>
              <a:buNone/>
            </a:pPr>
            <a:r>
              <a:rPr lang="en-US" altLang="en-US" sz="1800" dirty="0"/>
              <a:t>5. Next, you’ll be prompted for the Base Rent Estimate &amp; Anticipated Space Change files</a:t>
            </a:r>
            <a:br>
              <a:rPr lang="en-US" altLang="en-US" sz="1800" dirty="0"/>
            </a:br>
            <a:endParaRPr lang="en-US" altLang="en-US" sz="1800" dirty="0"/>
          </a:p>
          <a:p>
            <a:pPr>
              <a:buFont typeface="Wingdings" pitchFamily="2" charset="2"/>
              <a:buNone/>
            </a:pPr>
            <a:r>
              <a:rPr lang="en-US" altLang="en-US" sz="1800" dirty="0"/>
              <a:t>6. The macro will pull in all necessary data from the GSA provided files and populate the table on the GSA IC Worksheet</a:t>
            </a:r>
          </a:p>
          <a:p>
            <a:pPr>
              <a:buFont typeface="Wingdings" pitchFamily="2" charset="2"/>
              <a:buNone/>
            </a:pPr>
            <a:endParaRPr lang="en-US" altLang="en-US" sz="1800" dirty="0"/>
          </a:p>
          <a:p>
            <a:pPr>
              <a:buFont typeface="Wingdings" pitchFamily="2" charset="2"/>
              <a:buNone/>
            </a:pPr>
            <a:r>
              <a:rPr lang="en-US" altLang="en-US" sz="1800" dirty="0"/>
              <a:t>7. The next step is make any necessary adjustments or corrections to the GSA data (if no adjustments are necessary, the Exhibit 54 is complete!)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4" name="Picture 6"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2"/>
          <p:cNvSpPr>
            <a:spLocks noGrp="1" noChangeArrowheads="1"/>
          </p:cNvSpPr>
          <p:nvPr>
            <p:ph type="title"/>
          </p:nvPr>
        </p:nvSpPr>
        <p:spPr/>
        <p:txBody>
          <a:bodyPr/>
          <a:lstStyle/>
          <a:p>
            <a:r>
              <a:rPr lang="en-US" altLang="en-US" sz="3600" dirty="0"/>
              <a:t>Step 2: Corrections &amp; Adjustments</a:t>
            </a:r>
          </a:p>
        </p:txBody>
      </p:sp>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26BF9CB1-F6DE-454C-BC3E-4873619F3867}" type="slidenum">
              <a:rPr kumimoji="0" lang="en-US" altLang="en-US" sz="1400" smtClean="0">
                <a:latin typeface="Times New Roman" pitchFamily="18" charset="0"/>
              </a:rPr>
              <a:pPr>
                <a:spcBef>
                  <a:spcPct val="0"/>
                </a:spcBef>
                <a:buClrTx/>
                <a:buSzTx/>
                <a:buFontTx/>
                <a:buNone/>
              </a:pPr>
              <a:t>14</a:t>
            </a:fld>
            <a:endParaRPr kumimoji="0" lang="en-US" altLang="en-US" sz="1400">
              <a:latin typeface="Times New Roman" pitchFamily="18" charset="0"/>
            </a:endParaRPr>
          </a:p>
        </p:txBody>
      </p:sp>
      <p:sp>
        <p:nvSpPr>
          <p:cNvPr id="17412" name="Rectangle 3"/>
          <p:cNvSpPr>
            <a:spLocks noGrp="1" noChangeArrowheads="1"/>
          </p:cNvSpPr>
          <p:nvPr>
            <p:ph type="body" idx="1"/>
          </p:nvPr>
        </p:nvSpPr>
        <p:spPr>
          <a:xfrm>
            <a:off x="1600200" y="1676400"/>
            <a:ext cx="7162800" cy="4830763"/>
          </a:xfrm>
        </p:spPr>
        <p:txBody>
          <a:bodyPr/>
          <a:lstStyle/>
          <a:p>
            <a:pPr marL="0" indent="0">
              <a:buNone/>
            </a:pPr>
            <a:r>
              <a:rPr lang="en-US" altLang="en-US" sz="1800" dirty="0"/>
              <a:t>Use the PY Corrections tab to adjust for incorrect billing amounts in the </a:t>
            </a:r>
            <a:r>
              <a:rPr lang="en-US" altLang="en-US" sz="1800" dirty="0">
                <a:solidFill>
                  <a:srgbClr val="FF0000"/>
                </a:solidFill>
              </a:rPr>
              <a:t>February 2025 </a:t>
            </a:r>
            <a:r>
              <a:rPr lang="en-US" altLang="en-US" sz="1800" dirty="0"/>
              <a:t>GSA rent bill, if needed</a:t>
            </a:r>
          </a:p>
          <a:p>
            <a:pPr marL="609600" indent="-609600"/>
            <a:r>
              <a:rPr lang="en-US" altLang="en-US" sz="1800" dirty="0"/>
              <a:t>This can include chargebacks/disputes, but should not include missed billings </a:t>
            </a:r>
          </a:p>
          <a:p>
            <a:pPr marL="1009650" lvl="1" indent="-609600"/>
            <a:r>
              <a:rPr lang="en-US" altLang="en-US" sz="1400" dirty="0"/>
              <a:t>(GSA may have already captured a missed billing with the Anticipated Space Changes. If not, a missed billing should be captured on the ‘PY’ tab)</a:t>
            </a:r>
          </a:p>
          <a:p>
            <a:pPr marL="609600" indent="-609600"/>
            <a:r>
              <a:rPr lang="en-US" altLang="en-US" sz="1800" dirty="0"/>
              <a:t>Enter identifying information, the GSA bill amount, and your restated/corrected amount</a:t>
            </a:r>
          </a:p>
          <a:p>
            <a:pPr marL="1009650" lvl="1" indent="-609600"/>
            <a:r>
              <a:rPr lang="en-US" altLang="en-US" sz="1400" dirty="0"/>
              <a:t>Hint: some columns contain tool-tips with instructions</a:t>
            </a:r>
          </a:p>
          <a:p>
            <a:pPr marL="609600" indent="-609600"/>
            <a:r>
              <a:rPr lang="en-US" altLang="en-US" sz="1800" dirty="0"/>
              <a:t>The sheet will calculate the prorated adjustment for PY and the portion to carry-over into subsequent years</a:t>
            </a:r>
          </a:p>
        </p:txBody>
      </p:sp>
      <p:pic>
        <p:nvPicPr>
          <p:cNvPr id="5" name="Picture 4" descr="Image of a screenshot from the Exhibit54 template showing the top section of the PY Corrections tab.">
            <a:extLst>
              <a:ext uri="{FF2B5EF4-FFF2-40B4-BE49-F238E27FC236}">
                <a16:creationId xmlns:a16="http://schemas.microsoft.com/office/drawing/2014/main" id="{BA117738-07A1-450C-AB5C-6C4F33FF9B6D}"/>
              </a:ext>
            </a:extLst>
          </p:cNvPr>
          <p:cNvPicPr>
            <a:picLocks noChangeAspect="1"/>
          </p:cNvPicPr>
          <p:nvPr/>
        </p:nvPicPr>
        <p:blipFill>
          <a:blip r:embed="rId3"/>
          <a:stretch>
            <a:fillRect/>
          </a:stretch>
        </p:blipFill>
        <p:spPr>
          <a:xfrm>
            <a:off x="104775" y="4876800"/>
            <a:ext cx="8934450" cy="19907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7414" name="Picture 6"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2"/>
          <p:cNvSpPr>
            <a:spLocks noGrp="1" noChangeArrowheads="1"/>
          </p:cNvSpPr>
          <p:nvPr>
            <p:ph type="title"/>
          </p:nvPr>
        </p:nvSpPr>
        <p:spPr/>
        <p:txBody>
          <a:bodyPr/>
          <a:lstStyle/>
          <a:p>
            <a:r>
              <a:rPr lang="en-US" altLang="en-US" sz="3600" dirty="0"/>
              <a:t>Step 2: Corrections &amp; Adjustments (continued)</a:t>
            </a:r>
          </a:p>
        </p:txBody>
      </p:sp>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26BF9CB1-F6DE-454C-BC3E-4873619F3867}" type="slidenum">
              <a:rPr kumimoji="0" lang="en-US" altLang="en-US" sz="1400" smtClean="0">
                <a:latin typeface="Times New Roman" pitchFamily="18" charset="0"/>
              </a:rPr>
              <a:pPr>
                <a:spcBef>
                  <a:spcPct val="0"/>
                </a:spcBef>
                <a:buClrTx/>
                <a:buSzTx/>
                <a:buFontTx/>
                <a:buNone/>
              </a:pPr>
              <a:t>15</a:t>
            </a:fld>
            <a:endParaRPr kumimoji="0" lang="en-US" altLang="en-US" sz="1400">
              <a:latin typeface="Times New Roman" pitchFamily="18" charset="0"/>
            </a:endParaRPr>
          </a:p>
        </p:txBody>
      </p:sp>
      <p:sp>
        <p:nvSpPr>
          <p:cNvPr id="17412" name="Rectangle 3"/>
          <p:cNvSpPr>
            <a:spLocks noGrp="1" noChangeArrowheads="1"/>
          </p:cNvSpPr>
          <p:nvPr>
            <p:ph type="body" idx="1"/>
          </p:nvPr>
        </p:nvSpPr>
        <p:spPr>
          <a:xfrm>
            <a:off x="1600200" y="1676400"/>
            <a:ext cx="7162800" cy="4830763"/>
          </a:xfrm>
        </p:spPr>
        <p:txBody>
          <a:bodyPr/>
          <a:lstStyle/>
          <a:p>
            <a:pPr marL="0" indent="0">
              <a:buNone/>
            </a:pPr>
            <a:r>
              <a:rPr lang="en-US" altLang="en-US" sz="1800" dirty="0"/>
              <a:t>Use the PY, CY, BY and BY+1 tabs to adjust or add planned space changes, if needed</a:t>
            </a:r>
          </a:p>
          <a:p>
            <a:r>
              <a:rPr lang="en-US" altLang="en-US" sz="1800" dirty="0">
                <a:latin typeface="Tahoma" panose="020B0604030504040204" pitchFamily="34" charset="0"/>
                <a:ea typeface="Tahoma" panose="020B0604030504040204" pitchFamily="34" charset="0"/>
                <a:cs typeface="Tahoma" panose="020B0604030504040204" pitchFamily="34" charset="0"/>
              </a:rPr>
              <a:t>Most commonly, these will be space releases (or additions!) that GSA did not have a record of in the Anticipated Space Changes file</a:t>
            </a:r>
          </a:p>
          <a:p>
            <a:pPr lvl="1"/>
            <a:r>
              <a:rPr lang="en-US" altLang="en-US" sz="1400" dirty="0">
                <a:latin typeface="Tahoma" panose="020B0604030504040204" pitchFamily="34" charset="0"/>
                <a:ea typeface="Tahoma" panose="020B0604030504040204" pitchFamily="34" charset="0"/>
                <a:cs typeface="Tahoma" panose="020B0604030504040204" pitchFamily="34" charset="0"/>
              </a:rPr>
              <a:t>You may also be correcting for an updated effective date, </a:t>
            </a:r>
            <a:r>
              <a:rPr lang="en-US" altLang="en-US" sz="1400" dirty="0" err="1">
                <a:latin typeface="Tahoma" panose="020B0604030504040204" pitchFamily="34" charset="0"/>
                <a:ea typeface="Tahoma" panose="020B0604030504040204" pitchFamily="34" charset="0"/>
                <a:cs typeface="Tahoma" panose="020B0604030504040204" pitchFamily="34" charset="0"/>
              </a:rPr>
              <a:t>sqft</a:t>
            </a:r>
            <a:r>
              <a:rPr lang="en-US" altLang="en-US" sz="1400" dirty="0">
                <a:latin typeface="Tahoma" panose="020B0604030504040204" pitchFamily="34" charset="0"/>
                <a:ea typeface="Tahoma" panose="020B0604030504040204" pitchFamily="34" charset="0"/>
                <a:cs typeface="Tahoma" panose="020B0604030504040204" pitchFamily="34" charset="0"/>
              </a:rPr>
              <a:t>, or rate for a space change</a:t>
            </a:r>
          </a:p>
          <a:p>
            <a:r>
              <a:rPr lang="en-US" altLang="en-US" sz="1800" dirty="0">
                <a:latin typeface="Tahoma" panose="020B0604030504040204" pitchFamily="34" charset="0"/>
                <a:ea typeface="Tahoma" panose="020B0604030504040204" pitchFamily="34" charset="0"/>
                <a:cs typeface="Tahoma" panose="020B0604030504040204" pitchFamily="34" charset="0"/>
              </a:rPr>
              <a:t>Same as the Corrections tab, you’ll need to enter identifying information, the existing data elements from the GSA files (if not null), and your restated amounts for Effective Date, </a:t>
            </a:r>
            <a:r>
              <a:rPr lang="en-US" altLang="en-US" sz="1800" dirty="0" err="1">
                <a:latin typeface="Tahoma" panose="020B0604030504040204" pitchFamily="34" charset="0"/>
                <a:ea typeface="Tahoma" panose="020B0604030504040204" pitchFamily="34" charset="0"/>
                <a:cs typeface="Tahoma" panose="020B0604030504040204" pitchFamily="34" charset="0"/>
              </a:rPr>
              <a:t>sqft</a:t>
            </a:r>
            <a:r>
              <a:rPr lang="en-US" altLang="en-US" sz="1800" dirty="0">
                <a:latin typeface="Tahoma" panose="020B0604030504040204" pitchFamily="34" charset="0"/>
                <a:ea typeface="Tahoma" panose="020B0604030504040204" pitchFamily="34" charset="0"/>
                <a:cs typeface="Tahoma" panose="020B0604030504040204" pitchFamily="34" charset="0"/>
              </a:rPr>
              <a:t>, and annual rent</a:t>
            </a:r>
          </a:p>
          <a:p>
            <a:pPr lvl="1"/>
            <a:r>
              <a:rPr lang="en-US" altLang="en-US" sz="1400" dirty="0">
                <a:latin typeface="Tahoma" panose="020B0604030504040204" pitchFamily="34" charset="0"/>
                <a:ea typeface="Tahoma" panose="020B0604030504040204" pitchFamily="34" charset="0"/>
                <a:cs typeface="Tahoma" panose="020B0604030504040204" pitchFamily="34" charset="0"/>
              </a:rPr>
              <a:t>Again, the tool-tips will provide additional instructions for some columns</a:t>
            </a:r>
          </a:p>
          <a:p>
            <a:r>
              <a:rPr lang="en-US" altLang="en-US" sz="1800" dirty="0">
                <a:latin typeface="Tahoma" panose="020B0604030504040204" pitchFamily="34" charset="0"/>
                <a:ea typeface="Tahoma" panose="020B0604030504040204" pitchFamily="34" charset="0"/>
                <a:cs typeface="Tahoma" panose="020B0604030504040204" pitchFamily="34" charset="0"/>
              </a:rPr>
              <a:t>The template will calculate the net adjustment to apply to the year in which you’re adjusting AND any portion to carry over to subsequent fiscal years</a:t>
            </a:r>
          </a:p>
          <a:p>
            <a:endParaRPr lang="en-US" altLang="en-US" sz="1800" dirty="0"/>
          </a:p>
        </p:txBody>
      </p:sp>
    </p:spTree>
    <p:extLst>
      <p:ext uri="{BB962C8B-B14F-4D97-AF65-F5344CB8AC3E}">
        <p14:creationId xmlns:p14="http://schemas.microsoft.com/office/powerpoint/2010/main" val="2002203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438" name="Picture 7"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F3528D66-A01E-49ED-BF90-04D75A049C00}" type="slidenum">
              <a:rPr kumimoji="0" lang="en-US" altLang="en-US" sz="1400" smtClean="0">
                <a:latin typeface="Times New Roman" pitchFamily="18" charset="0"/>
              </a:rPr>
              <a:pPr>
                <a:spcBef>
                  <a:spcPct val="0"/>
                </a:spcBef>
                <a:buClrTx/>
                <a:buSzTx/>
                <a:buFontTx/>
                <a:buNone/>
              </a:pPr>
              <a:t>16</a:t>
            </a:fld>
            <a:endParaRPr kumimoji="0" lang="en-US" altLang="en-US" sz="1400">
              <a:latin typeface="Times New Roman" pitchFamily="18" charset="0"/>
            </a:endParaRPr>
          </a:p>
        </p:txBody>
      </p:sp>
      <p:sp>
        <p:nvSpPr>
          <p:cNvPr id="18435" name="Rectangle 2"/>
          <p:cNvSpPr>
            <a:spLocks noGrp="1" noChangeArrowheads="1"/>
          </p:cNvSpPr>
          <p:nvPr>
            <p:ph type="title"/>
          </p:nvPr>
        </p:nvSpPr>
        <p:spPr>
          <a:xfrm>
            <a:off x="609600" y="76200"/>
            <a:ext cx="8296275" cy="881063"/>
          </a:xfrm>
        </p:spPr>
        <p:txBody>
          <a:bodyPr/>
          <a:lstStyle/>
          <a:p>
            <a:pPr algn="ctr"/>
            <a:r>
              <a:rPr lang="en-US" altLang="en-US"/>
              <a:t>SUM Tab</a:t>
            </a:r>
          </a:p>
        </p:txBody>
      </p:sp>
      <p:sp>
        <p:nvSpPr>
          <p:cNvPr id="18436" name="Rectangle 3"/>
          <p:cNvSpPr>
            <a:spLocks noGrp="1" noChangeArrowheads="1"/>
          </p:cNvSpPr>
          <p:nvPr>
            <p:ph type="body" idx="1"/>
          </p:nvPr>
        </p:nvSpPr>
        <p:spPr>
          <a:xfrm>
            <a:off x="1600200" y="1371600"/>
            <a:ext cx="7162800" cy="4495800"/>
          </a:xfrm>
        </p:spPr>
        <p:txBody>
          <a:bodyPr/>
          <a:lstStyle/>
          <a:p>
            <a:r>
              <a:rPr lang="en-US" altLang="en-US" sz="1600" dirty="0"/>
              <a:t>This worksheet summarizes the information entered from the previous worksheets and provides opportunity for entry of additional information regarding sources of funds for rental payments to GSA and rental payments to others, which should be included in your budget request.</a:t>
            </a:r>
            <a:br>
              <a:rPr lang="en-US" altLang="en-US" sz="1600" dirty="0"/>
            </a:br>
            <a:endParaRPr lang="en-US" altLang="en-US" sz="1600" dirty="0"/>
          </a:p>
          <a:p>
            <a:r>
              <a:rPr lang="en-US" altLang="en-US" sz="1600" dirty="0"/>
              <a:t>Only the </a:t>
            </a:r>
            <a:r>
              <a:rPr lang="en-US" altLang="en-US" sz="1600" b="1" dirty="0"/>
              <a:t>yellow</a:t>
            </a:r>
            <a:r>
              <a:rPr lang="en-US" altLang="en-US" sz="1600" dirty="0"/>
              <a:t> shaded areas require entries.  The remaining cells will be calculated automatically. Control Differences should be $0</a:t>
            </a:r>
          </a:p>
        </p:txBody>
      </p:sp>
      <p:pic>
        <p:nvPicPr>
          <p:cNvPr id="18439" name="Picture 9" descr="image of the final tab of the Exhibit template &quot;the Summary Tab&quot; and instructing users to enter data in the yellow shaded area replacing the $0's with their summary davta."/>
          <p:cNvPicPr>
            <a:picLocks noChangeAspect="1" noChangeArrowheads="1"/>
          </p:cNvPicPr>
          <p:nvPr/>
        </p:nvPicPr>
        <p:blipFill>
          <a:blip r:embed="rId3">
            <a:extLst>
              <a:ext uri="{28A0092B-C50C-407E-A947-70E740481C1C}">
                <a14:useLocalDpi xmlns:a14="http://schemas.microsoft.com/office/drawing/2010/main" val="0"/>
              </a:ext>
            </a:extLst>
          </a:blip>
          <a:srcRect t="15160" r="18462" b="13829"/>
          <a:stretch>
            <a:fillRect/>
          </a:stretch>
        </p:blipFill>
        <p:spPr bwMode="auto">
          <a:xfrm>
            <a:off x="1600200" y="3352800"/>
            <a:ext cx="6781800"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9461"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400"/>
            <a:ext cx="76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2"/>
          <p:cNvSpPr>
            <a:spLocks noGrp="1" noChangeArrowheads="1"/>
          </p:cNvSpPr>
          <p:nvPr>
            <p:ph type="title"/>
          </p:nvPr>
        </p:nvSpPr>
        <p:spPr/>
        <p:txBody>
          <a:bodyPr/>
          <a:lstStyle/>
          <a:p>
            <a:r>
              <a:rPr lang="en-US" altLang="en-US"/>
              <a:t>Exhibit 54 Summary</a:t>
            </a:r>
          </a:p>
        </p:txBody>
      </p:sp>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FC852B15-1246-47A5-BC81-4EAA0BC20819}" type="slidenum">
              <a:rPr kumimoji="0" lang="en-US" altLang="en-US" sz="1400" smtClean="0">
                <a:latin typeface="Times New Roman" pitchFamily="18" charset="0"/>
              </a:rPr>
              <a:pPr>
                <a:spcBef>
                  <a:spcPct val="0"/>
                </a:spcBef>
                <a:buClrTx/>
                <a:buSzTx/>
                <a:buFontTx/>
                <a:buNone/>
              </a:pPr>
              <a:t>17</a:t>
            </a:fld>
            <a:endParaRPr kumimoji="0" lang="en-US" altLang="en-US" sz="1400">
              <a:latin typeface="Times New Roman" pitchFamily="18" charset="0"/>
            </a:endParaRPr>
          </a:p>
        </p:txBody>
      </p:sp>
      <p:sp>
        <p:nvSpPr>
          <p:cNvPr id="19460" name="Rectangle 3"/>
          <p:cNvSpPr>
            <a:spLocks noGrp="1" noChangeArrowheads="1"/>
          </p:cNvSpPr>
          <p:nvPr>
            <p:ph type="body" idx="1"/>
          </p:nvPr>
        </p:nvSpPr>
        <p:spPr>
          <a:xfrm>
            <a:off x="1600200" y="1600200"/>
            <a:ext cx="7086600" cy="5715000"/>
          </a:xfrm>
        </p:spPr>
        <p:txBody>
          <a:bodyPr/>
          <a:lstStyle/>
          <a:p>
            <a:pPr marL="609600" indent="-609600">
              <a:lnSpc>
                <a:spcPct val="80000"/>
              </a:lnSpc>
              <a:buFont typeface="Wingdings" pitchFamily="2" charset="2"/>
              <a:buNone/>
            </a:pPr>
            <a:r>
              <a:rPr lang="en-US" altLang="en-US" sz="2000" b="1" dirty="0">
                <a:latin typeface="Arial Unicode MS" pitchFamily="34" charset="-128"/>
              </a:rPr>
              <a:t>Recap:</a:t>
            </a:r>
            <a:br>
              <a:rPr lang="en-US" altLang="en-US" sz="2000" b="1" dirty="0">
                <a:latin typeface="Arial Unicode MS" pitchFamily="34" charset="-128"/>
              </a:rPr>
            </a:br>
            <a:endParaRPr lang="en-US" altLang="en-US" sz="2000" b="1" dirty="0">
              <a:latin typeface="Arial Unicode MS" pitchFamily="34" charset="-128"/>
            </a:endParaRPr>
          </a:p>
          <a:p>
            <a:pPr marL="990600" lvl="1" indent="-533400">
              <a:lnSpc>
                <a:spcPct val="80000"/>
              </a:lnSpc>
              <a:buFontTx/>
              <a:buNone/>
            </a:pPr>
            <a:r>
              <a:rPr lang="en-US" altLang="en-US" sz="1600" b="1" dirty="0">
                <a:latin typeface="Arial Unicode MS" pitchFamily="34" charset="-128"/>
              </a:rPr>
              <a:t>GSA IC Worksheet </a:t>
            </a:r>
          </a:p>
          <a:p>
            <a:pPr marL="990600" lvl="1" indent="-533400">
              <a:lnSpc>
                <a:spcPct val="80000"/>
              </a:lnSpc>
              <a:buFontTx/>
              <a:buNone/>
            </a:pPr>
            <a:r>
              <a:rPr lang="en-US" altLang="en-US" sz="1600" b="1" dirty="0">
                <a:latin typeface="Arial Unicode MS" pitchFamily="34" charset="-128"/>
              </a:rPr>
              <a:t>	</a:t>
            </a:r>
            <a:r>
              <a:rPr lang="en-US" altLang="en-US" sz="1600" dirty="0">
                <a:latin typeface="Arial Unicode MS" pitchFamily="34" charset="-128"/>
              </a:rPr>
              <a:t>- Populated by the macro using data from the GSA Rent Estimate</a:t>
            </a:r>
            <a:br>
              <a:rPr lang="en-US" altLang="en-US" sz="1600" b="1" dirty="0">
                <a:latin typeface="Arial Unicode MS" pitchFamily="34" charset="-128"/>
              </a:rPr>
            </a:br>
            <a:r>
              <a:rPr lang="en-US" altLang="en-US" sz="1600" dirty="0">
                <a:latin typeface="Arial Unicode MS" pitchFamily="34" charset="-128"/>
              </a:rPr>
              <a:t>- Rows 24 &amp; 25 add the Base and Space Change data together to calculate the total </a:t>
            </a:r>
            <a:r>
              <a:rPr lang="en-US" altLang="en-US" sz="1600" dirty="0" err="1">
                <a:latin typeface="Arial Unicode MS" pitchFamily="34" charset="-128"/>
              </a:rPr>
              <a:t>sqft</a:t>
            </a:r>
            <a:r>
              <a:rPr lang="en-US" altLang="en-US" sz="1600" dirty="0">
                <a:latin typeface="Arial Unicode MS" pitchFamily="34" charset="-128"/>
              </a:rPr>
              <a:t> and rent estimate amounts from GSA</a:t>
            </a:r>
          </a:p>
          <a:p>
            <a:pPr marL="990600" lvl="1" indent="-533400">
              <a:lnSpc>
                <a:spcPct val="80000"/>
              </a:lnSpc>
              <a:buFontTx/>
              <a:buNone/>
            </a:pPr>
            <a:r>
              <a:rPr lang="en-US" altLang="en-US" sz="1600" dirty="0">
                <a:latin typeface="Arial Unicode MS" pitchFamily="34" charset="-128"/>
              </a:rPr>
              <a:t>	- No inputs required</a:t>
            </a:r>
            <a:br>
              <a:rPr lang="en-US" altLang="en-US" sz="1600" b="1" dirty="0">
                <a:latin typeface="Arial Unicode MS" pitchFamily="34" charset="-128"/>
              </a:rPr>
            </a:br>
            <a:endParaRPr lang="en-US" altLang="en-US" sz="1600" b="1" dirty="0">
              <a:latin typeface="Arial Unicode MS" pitchFamily="34" charset="-128"/>
            </a:endParaRPr>
          </a:p>
          <a:p>
            <a:pPr marL="990600" lvl="1" indent="-533400">
              <a:lnSpc>
                <a:spcPct val="80000"/>
              </a:lnSpc>
              <a:buFontTx/>
              <a:buNone/>
            </a:pPr>
            <a:r>
              <a:rPr lang="en-US" altLang="en-US" sz="1600" b="1" dirty="0">
                <a:latin typeface="Arial Unicode MS" pitchFamily="34" charset="-128"/>
              </a:rPr>
              <a:t>PY Corrections Tab</a:t>
            </a:r>
          </a:p>
          <a:p>
            <a:pPr marL="990600" lvl="1" indent="-533400">
              <a:lnSpc>
                <a:spcPct val="80000"/>
              </a:lnSpc>
              <a:buFontTx/>
              <a:buNone/>
            </a:pPr>
            <a:r>
              <a:rPr lang="en-US" altLang="en-US" sz="1600" b="1" dirty="0">
                <a:latin typeface="Arial Unicode MS" pitchFamily="34" charset="-128"/>
              </a:rPr>
              <a:t>	</a:t>
            </a:r>
            <a:r>
              <a:rPr lang="en-US" altLang="en-US" sz="1600" dirty="0">
                <a:latin typeface="Arial Unicode MS" pitchFamily="34" charset="-128"/>
              </a:rPr>
              <a:t>- Include corrections for incorrect billings from the </a:t>
            </a:r>
            <a:r>
              <a:rPr lang="en-US" altLang="en-US" sz="1600" b="1" dirty="0">
                <a:solidFill>
                  <a:srgbClr val="FF0000"/>
                </a:solidFill>
                <a:latin typeface="Arial Unicode MS" pitchFamily="34" charset="-128"/>
              </a:rPr>
              <a:t>February 2025 rent bill </a:t>
            </a:r>
            <a:r>
              <a:rPr lang="en-US" altLang="en-US" sz="1600" dirty="0">
                <a:latin typeface="Arial Unicode MS" pitchFamily="34" charset="-128"/>
              </a:rPr>
              <a:t>&amp;</a:t>
            </a:r>
            <a:r>
              <a:rPr lang="en-US" altLang="en-US" sz="1600" b="1" dirty="0">
                <a:latin typeface="Arial Unicode MS" pitchFamily="34" charset="-128"/>
              </a:rPr>
              <a:t> </a:t>
            </a:r>
            <a:r>
              <a:rPr lang="en-US" altLang="en-US" sz="1600" dirty="0">
                <a:latin typeface="Arial Unicode MS" pitchFamily="34" charset="-128"/>
              </a:rPr>
              <a:t>Charge-backs, </a:t>
            </a:r>
          </a:p>
          <a:p>
            <a:pPr marL="990600" lvl="1" indent="-533400">
              <a:lnSpc>
                <a:spcPct val="80000"/>
              </a:lnSpc>
              <a:buFontTx/>
              <a:buNone/>
            </a:pPr>
            <a:r>
              <a:rPr lang="en-US" altLang="en-US" sz="1600" b="1" dirty="0">
                <a:latin typeface="Arial Unicode MS" pitchFamily="34" charset="-128"/>
              </a:rPr>
              <a:t>	- Do not include missed billings</a:t>
            </a:r>
          </a:p>
          <a:p>
            <a:pPr marL="990600" lvl="1" indent="-533400">
              <a:lnSpc>
                <a:spcPct val="80000"/>
              </a:lnSpc>
              <a:buFontTx/>
              <a:buNone/>
            </a:pPr>
            <a:endParaRPr lang="en-US" altLang="en-US" sz="1600" dirty="0">
              <a:latin typeface="Arial Unicode MS" pitchFamily="34" charset="-128"/>
            </a:endParaRPr>
          </a:p>
          <a:p>
            <a:pPr marL="990600" lvl="1" indent="-533400">
              <a:lnSpc>
                <a:spcPct val="80000"/>
              </a:lnSpc>
              <a:buFontTx/>
              <a:buNone/>
            </a:pPr>
            <a:r>
              <a:rPr lang="en-US" altLang="en-US" sz="1600" b="1" dirty="0">
                <a:latin typeface="Arial Unicode MS" pitchFamily="34" charset="-128"/>
              </a:rPr>
              <a:t>PY, CY, BY, BY+1</a:t>
            </a:r>
          </a:p>
          <a:p>
            <a:pPr marL="990600" lvl="1" indent="-533400">
              <a:lnSpc>
                <a:spcPct val="80000"/>
              </a:lnSpc>
              <a:buFontTx/>
              <a:buNone/>
            </a:pPr>
            <a:r>
              <a:rPr lang="en-US" altLang="en-US" sz="1600" b="1" dirty="0">
                <a:latin typeface="Arial Unicode MS" pitchFamily="34" charset="-128"/>
              </a:rPr>
              <a:t>	</a:t>
            </a:r>
            <a:r>
              <a:rPr lang="en-US" altLang="en-US" sz="1600" dirty="0">
                <a:latin typeface="Arial Unicode MS" pitchFamily="34" charset="-128"/>
              </a:rPr>
              <a:t>- Enter discrepancies or omissions found in the provided BRE and Anticipated Space Change files</a:t>
            </a:r>
          </a:p>
          <a:p>
            <a:pPr marL="990600" lvl="1" indent="-533400">
              <a:lnSpc>
                <a:spcPct val="80000"/>
              </a:lnSpc>
              <a:buFontTx/>
              <a:buNone/>
            </a:pPr>
            <a:endParaRPr lang="en-US" altLang="en-US" sz="1600" b="1" dirty="0">
              <a:latin typeface="Arial Unicode MS" pitchFamily="34" charset="-128"/>
            </a:endParaRPr>
          </a:p>
          <a:p>
            <a:pPr marL="990600" lvl="1" indent="-533400">
              <a:lnSpc>
                <a:spcPct val="80000"/>
              </a:lnSpc>
              <a:buFontTx/>
              <a:buNone/>
            </a:pPr>
            <a:r>
              <a:rPr lang="en-US" altLang="en-US" sz="1600" b="1" dirty="0">
                <a:latin typeface="Arial Unicode MS" pitchFamily="34" charset="-128"/>
              </a:rPr>
              <a:t>SUM Tab</a:t>
            </a:r>
          </a:p>
          <a:p>
            <a:pPr marL="990600" lvl="1" indent="-533400">
              <a:lnSpc>
                <a:spcPct val="80000"/>
              </a:lnSpc>
              <a:buFontTx/>
              <a:buNone/>
            </a:pPr>
            <a:r>
              <a:rPr lang="en-US" altLang="en-US" sz="1600" b="1" dirty="0">
                <a:latin typeface="Arial Unicode MS" pitchFamily="34" charset="-128"/>
              </a:rPr>
              <a:t>	</a:t>
            </a:r>
            <a:r>
              <a:rPr lang="en-US" altLang="en-US" sz="1600" dirty="0">
                <a:latin typeface="Arial Unicode MS" pitchFamily="34" charset="-128"/>
              </a:rPr>
              <a:t>- Summarizes data from all tabs, combining the GSA data with any/all adjustments made in the other tabs</a:t>
            </a:r>
          </a:p>
          <a:p>
            <a:pPr marL="990600" lvl="1" indent="-533400">
              <a:lnSpc>
                <a:spcPct val="80000"/>
              </a:lnSpc>
              <a:buFontTx/>
              <a:buNone/>
            </a:pPr>
            <a:r>
              <a:rPr lang="en-US" altLang="en-US" sz="1600" dirty="0">
                <a:latin typeface="Arial Unicode MS" pitchFamily="34" charset="-128"/>
              </a:rPr>
              <a:t>	- Opportunity to incorporate funding sources</a:t>
            </a:r>
          </a:p>
          <a:p>
            <a:pPr marL="990600" lvl="1" indent="-533400">
              <a:lnSpc>
                <a:spcPct val="80000"/>
              </a:lnSpc>
              <a:buFontTx/>
              <a:buNone/>
            </a:pPr>
            <a:endParaRPr lang="en-US" altLang="en-US" sz="1600" dirty="0">
              <a:latin typeface="Arial Unicode MS" pitchFamily="34"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800"/>
            <a:ext cx="76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Total Workplace FIT</a:t>
            </a:r>
          </a:p>
        </p:txBody>
      </p:sp>
      <p:sp>
        <p:nvSpPr>
          <p:cNvPr id="3" name="Slide Number Placeholder 2"/>
          <p:cNvSpPr>
            <a:spLocks noGrp="1"/>
          </p:cNvSpPr>
          <p:nvPr>
            <p:ph type="sldNum" sz="quarter" idx="12"/>
          </p:nvPr>
        </p:nvSpPr>
        <p:spPr/>
        <p:txBody>
          <a:bodyPr/>
          <a:lstStyle/>
          <a:p>
            <a:pPr>
              <a:defRPr/>
            </a:pPr>
            <a:fld id="{576F44C0-ACDE-43B8-BCE1-A3087129A3D1}" type="slidenum">
              <a:rPr lang="en-US" smtClean="0"/>
              <a:pPr>
                <a:defRPr/>
              </a:pPr>
              <a:t>18</a:t>
            </a:fld>
            <a:endParaRPr lang="en-US"/>
          </a:p>
        </p:txBody>
      </p:sp>
      <p:sp>
        <p:nvSpPr>
          <p:cNvPr id="4" name="Rectangle 3"/>
          <p:cNvSpPr/>
          <p:nvPr/>
        </p:nvSpPr>
        <p:spPr>
          <a:xfrm>
            <a:off x="1828800" y="1752600"/>
            <a:ext cx="7086600" cy="2308324"/>
          </a:xfrm>
          <a:prstGeom prst="rect">
            <a:avLst/>
          </a:prstGeom>
        </p:spPr>
        <p:txBody>
          <a:bodyPr wrap="square">
            <a:spAutoFit/>
          </a:bodyPr>
          <a:lstStyle/>
          <a:p>
            <a:r>
              <a:rPr lang="en-US" sz="1600" dirty="0">
                <a:latin typeface="Tahoma" panose="020B0604030504040204" pitchFamily="34" charset="0"/>
                <a:ea typeface="Tahoma" panose="020B0604030504040204" pitchFamily="34" charset="0"/>
                <a:cs typeface="Tahoma" panose="020B0604030504040204" pitchFamily="34" charset="0"/>
              </a:rPr>
              <a:t>GSA’s Total Workplace Initiative FIT (Furniture &amp; Information Technology) allows agencies to lease furniture over a 5-year term and lease information technology over a 3-year term, easing the burden of costs while giving agencies the furniture and technology they need to build a more efficient government.</a:t>
            </a:r>
          </a:p>
          <a:p>
            <a:endParaRPr lang="en-US" sz="1600" dirty="0">
              <a:latin typeface="Tahoma" panose="020B0604030504040204" pitchFamily="34" charset="0"/>
              <a:ea typeface="Tahoma" panose="020B0604030504040204" pitchFamily="34" charset="0"/>
              <a:cs typeface="Tahoma" panose="020B0604030504040204" pitchFamily="34" charset="0"/>
            </a:endParaRPr>
          </a:p>
          <a:p>
            <a:r>
              <a:rPr lang="en-US" sz="1600" dirty="0">
                <a:latin typeface="Tahoma" panose="020B0604030504040204" pitchFamily="34" charset="0"/>
                <a:ea typeface="Tahoma" panose="020B0604030504040204" pitchFamily="34" charset="0"/>
                <a:cs typeface="Tahoma" panose="020B0604030504040204" pitchFamily="34" charset="0"/>
              </a:rPr>
              <a:t>If you plan to fund a FIT project from object class 23.1, it must be included in your Exhibit 54 on </a:t>
            </a:r>
            <a:r>
              <a:rPr lang="en-US" sz="1600" b="1" dirty="0">
                <a:solidFill>
                  <a:srgbClr val="002060"/>
                </a:solidFill>
                <a:latin typeface="Tahoma" panose="020B0604030504040204" pitchFamily="34" charset="0"/>
                <a:ea typeface="Tahoma" panose="020B0604030504040204" pitchFamily="34" charset="0"/>
                <a:cs typeface="Tahoma" panose="020B0604030504040204" pitchFamily="34" charset="0"/>
              </a:rPr>
              <a:t>Row 33 of the SUM Tab</a:t>
            </a:r>
            <a:endParaRPr lang="en-US" sz="1600" dirty="0">
              <a:latin typeface="Tahoma" panose="020B0604030504040204" pitchFamily="34" charset="0"/>
              <a:ea typeface="Tahoma" panose="020B0604030504040204" pitchFamily="34" charset="0"/>
              <a:cs typeface="Tahoma" panose="020B0604030504040204" pitchFamily="34" charset="0"/>
            </a:endParaRPr>
          </a:p>
          <a:p>
            <a:endParaRPr lang="en-US" sz="1600" dirty="0"/>
          </a:p>
        </p:txBody>
      </p:sp>
    </p:spTree>
    <p:extLst>
      <p:ext uri="{BB962C8B-B14F-4D97-AF65-F5344CB8AC3E}">
        <p14:creationId xmlns:p14="http://schemas.microsoft.com/office/powerpoint/2010/main" val="3239478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800"/>
            <a:ext cx="76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Antenna Charges</a:t>
            </a:r>
          </a:p>
        </p:txBody>
      </p:sp>
      <p:sp>
        <p:nvSpPr>
          <p:cNvPr id="3" name="Slide Number Placeholder 2"/>
          <p:cNvSpPr>
            <a:spLocks noGrp="1"/>
          </p:cNvSpPr>
          <p:nvPr>
            <p:ph type="sldNum" sz="quarter" idx="12"/>
          </p:nvPr>
        </p:nvSpPr>
        <p:spPr/>
        <p:txBody>
          <a:bodyPr/>
          <a:lstStyle/>
          <a:p>
            <a:pPr>
              <a:defRPr/>
            </a:pPr>
            <a:fld id="{576F44C0-ACDE-43B8-BCE1-A3087129A3D1}" type="slidenum">
              <a:rPr lang="en-US" smtClean="0"/>
              <a:pPr>
                <a:defRPr/>
              </a:pPr>
              <a:t>19</a:t>
            </a:fld>
            <a:endParaRPr lang="en-US"/>
          </a:p>
        </p:txBody>
      </p:sp>
      <p:sp>
        <p:nvSpPr>
          <p:cNvPr id="4" name="Rectangle 3"/>
          <p:cNvSpPr/>
          <p:nvPr/>
        </p:nvSpPr>
        <p:spPr>
          <a:xfrm>
            <a:off x="1828800" y="1752600"/>
            <a:ext cx="7086600" cy="4122667"/>
          </a:xfrm>
          <a:prstGeom prst="rect">
            <a:avLst/>
          </a:prstGeom>
        </p:spPr>
        <p:txBody>
          <a:bodyPr wrap="square">
            <a:spAutoFit/>
          </a:bodyPr>
          <a:lstStyle/>
          <a:p>
            <a:pPr marL="0" marR="0">
              <a:lnSpc>
                <a:spcPct val="115000"/>
              </a:lnSpc>
              <a:spcBef>
                <a:spcPts val="1200"/>
              </a:spcBef>
              <a:spcAft>
                <a:spcPts val="600"/>
              </a:spcAft>
            </a:pPr>
            <a:r>
              <a:rPr lang="en-US" sz="1800" dirty="0">
                <a:effectLst/>
                <a:latin typeface="+mn-lt"/>
                <a:ea typeface="Arial" panose="020B0604020202020204" pitchFamily="34" charset="0"/>
              </a:rPr>
              <a:t>Some tenants have </a:t>
            </a:r>
            <a:r>
              <a:rPr lang="en-US" sz="1800" dirty="0">
                <a:latin typeface="+mn-lt"/>
                <a:ea typeface="Arial" panose="020B0604020202020204" pitchFamily="34" charset="0"/>
              </a:rPr>
              <a:t>Antenna charges included on their monthly rent bills. These amounts are not Rent (Object Class 23.1) and are only included on the rent bill as a mechanism for processing through IPAC. </a:t>
            </a:r>
            <a:r>
              <a:rPr lang="en-US" sz="1800" dirty="0">
                <a:effectLst/>
                <a:latin typeface="+mn-lt"/>
                <a:ea typeface="Arial" panose="020B0604020202020204" pitchFamily="34" charset="0"/>
              </a:rPr>
              <a:t>The Antenna amount, which is not included in the Total Rent Amount, should be included under Object Class 25.3 in your OMB budget submission. </a:t>
            </a:r>
            <a:r>
              <a:rPr lang="en-US" sz="1800" b="1" dirty="0">
                <a:effectLst/>
                <a:latin typeface="+mn-lt"/>
                <a:ea typeface="Arial" panose="020B0604020202020204" pitchFamily="34" charset="0"/>
              </a:rPr>
              <a:t>The Antenna Amount should not be reported on Exhibit 54.</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p:txBody>
      </p:sp>
    </p:spTree>
    <p:extLst>
      <p:ext uri="{BB962C8B-B14F-4D97-AF65-F5344CB8AC3E}">
        <p14:creationId xmlns:p14="http://schemas.microsoft.com/office/powerpoint/2010/main" val="3924920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103" name="Picture 6" descr="GSA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14300"/>
            <a:ext cx="7620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p:cNvSpPr>
            <a:spLocks noGrp="1" noChangeArrowheads="1"/>
          </p:cNvSpPr>
          <p:nvPr>
            <p:ph type="title"/>
          </p:nvPr>
        </p:nvSpPr>
        <p:spPr/>
        <p:txBody>
          <a:bodyPr/>
          <a:lstStyle/>
          <a:p>
            <a:r>
              <a:rPr lang="en-US" altLang="en-US"/>
              <a:t>Exhibit 54: PURPOSE</a:t>
            </a:r>
          </a:p>
        </p:txBody>
      </p:sp>
      <p:sp>
        <p:nvSpPr>
          <p:cNvPr id="40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5635FF95-C0D9-4AEF-8EF4-1160A5D336C1}" type="slidenum">
              <a:rPr kumimoji="0" lang="en-US" altLang="en-US" sz="1400" smtClean="0">
                <a:latin typeface="Times New Roman" pitchFamily="18" charset="0"/>
              </a:rPr>
              <a:pPr>
                <a:spcBef>
                  <a:spcPct val="0"/>
                </a:spcBef>
                <a:buClrTx/>
                <a:buSzTx/>
                <a:buFontTx/>
                <a:buNone/>
              </a:pPr>
              <a:t>2</a:t>
            </a:fld>
            <a:endParaRPr kumimoji="0" lang="en-US" altLang="en-US" sz="1400">
              <a:latin typeface="Times New Roman" pitchFamily="18" charset="0"/>
            </a:endParaRPr>
          </a:p>
        </p:txBody>
      </p:sp>
      <p:sp>
        <p:nvSpPr>
          <p:cNvPr id="4100" name="Rectangle 3"/>
          <p:cNvSpPr>
            <a:spLocks noGrp="1" noChangeArrowheads="1"/>
          </p:cNvSpPr>
          <p:nvPr>
            <p:ph type="body" idx="1"/>
          </p:nvPr>
        </p:nvSpPr>
        <p:spPr>
          <a:xfrm>
            <a:off x="1219200" y="1676400"/>
            <a:ext cx="7467600" cy="5181600"/>
          </a:xfrm>
        </p:spPr>
        <p:txBody>
          <a:bodyPr/>
          <a:lstStyle/>
          <a:p>
            <a:pPr>
              <a:lnSpc>
                <a:spcPct val="90000"/>
              </a:lnSpc>
            </a:pPr>
            <a:r>
              <a:rPr lang="en-US" altLang="en-US" sz="2400" dirty="0"/>
              <a:t>Tool used for assisting agencies in completing their Space Budget Justifications</a:t>
            </a:r>
            <a:br>
              <a:rPr lang="en-US" altLang="en-US" sz="2400" dirty="0"/>
            </a:br>
            <a:endParaRPr lang="en-US" altLang="en-US" sz="2400" dirty="0"/>
          </a:p>
          <a:p>
            <a:pPr>
              <a:lnSpc>
                <a:spcPct val="90000"/>
              </a:lnSpc>
            </a:pPr>
            <a:r>
              <a:rPr lang="en-US" altLang="en-US" sz="2000" u="sng" dirty="0"/>
              <a:t>Basis for Annual Rent Payments</a:t>
            </a:r>
          </a:p>
          <a:p>
            <a:pPr>
              <a:lnSpc>
                <a:spcPct val="90000"/>
              </a:lnSpc>
            </a:pPr>
            <a:endParaRPr lang="en-US" altLang="en-US" sz="2400" u="sng" dirty="0"/>
          </a:p>
          <a:p>
            <a:pPr>
              <a:lnSpc>
                <a:spcPct val="90000"/>
              </a:lnSpc>
              <a:buFont typeface="Wingdings" pitchFamily="2" charset="2"/>
              <a:buNone/>
            </a:pPr>
            <a:r>
              <a:rPr lang="en-US" altLang="en-US" sz="2400" dirty="0"/>
              <a:t>	 </a:t>
            </a:r>
            <a:r>
              <a:rPr lang="en-US" altLang="en-US" sz="2000" b="1" dirty="0">
                <a:solidFill>
                  <a:srgbClr val="0066FF"/>
                </a:solidFill>
              </a:rPr>
              <a:t>PY</a:t>
            </a:r>
            <a:r>
              <a:rPr lang="en-US" altLang="en-US" sz="2000" dirty="0"/>
              <a:t>  		  : Current GSA </a:t>
            </a:r>
            <a:r>
              <a:rPr lang="en-US" altLang="en-US" sz="2000" u="sng" dirty="0"/>
              <a:t>Rent Bill </a:t>
            </a:r>
            <a:r>
              <a:rPr lang="en-US" altLang="en-US" sz="2000" dirty="0"/>
              <a:t>+ Anticipated </a:t>
            </a:r>
          </a:p>
          <a:p>
            <a:pPr>
              <a:lnSpc>
                <a:spcPct val="90000"/>
              </a:lnSpc>
              <a:buFont typeface="Wingdings" pitchFamily="2" charset="2"/>
              <a:buNone/>
            </a:pPr>
            <a:r>
              <a:rPr lang="en-US" altLang="en-US" sz="2000" dirty="0"/>
              <a:t>				    </a:t>
            </a:r>
            <a:r>
              <a:rPr lang="en-US" altLang="en-US" sz="2000" u="sng" dirty="0"/>
              <a:t>Inventory Changes after </a:t>
            </a:r>
            <a:r>
              <a:rPr lang="en-US" altLang="en-US" sz="2000" u="sng" dirty="0">
                <a:solidFill>
                  <a:srgbClr val="FF0000"/>
                </a:solidFill>
              </a:rPr>
              <a:t>2/15/2025</a:t>
            </a:r>
            <a:endParaRPr lang="en-US" altLang="en-US" sz="2000" dirty="0"/>
          </a:p>
          <a:p>
            <a:pPr>
              <a:lnSpc>
                <a:spcPct val="90000"/>
              </a:lnSpc>
              <a:buFont typeface="Wingdings" pitchFamily="2" charset="2"/>
              <a:buNone/>
            </a:pPr>
            <a:endParaRPr lang="en-US" altLang="en-US" sz="2400" dirty="0"/>
          </a:p>
          <a:p>
            <a:pPr lvl="1">
              <a:lnSpc>
                <a:spcPct val="90000"/>
              </a:lnSpc>
              <a:buFont typeface="Wingdings" pitchFamily="2" charset="2"/>
              <a:buNone/>
            </a:pPr>
            <a:r>
              <a:rPr lang="en-US" altLang="en-US" sz="2000" b="1" dirty="0">
                <a:solidFill>
                  <a:srgbClr val="0066FF"/>
                </a:solidFill>
              </a:rPr>
              <a:t>CY</a:t>
            </a:r>
            <a:r>
              <a:rPr lang="en-US" altLang="en-US" sz="2000" dirty="0"/>
              <a:t> &amp; </a:t>
            </a:r>
            <a:r>
              <a:rPr lang="en-US" altLang="en-US" sz="2000" b="1" dirty="0">
                <a:solidFill>
                  <a:srgbClr val="0066FF"/>
                </a:solidFill>
              </a:rPr>
              <a:t>BY</a:t>
            </a:r>
            <a:r>
              <a:rPr lang="en-US" altLang="en-US" sz="2000" dirty="0"/>
              <a:t>	 	  : GSA </a:t>
            </a:r>
            <a:r>
              <a:rPr lang="en-US" altLang="en-US" sz="2000" u="sng" dirty="0"/>
              <a:t>Base Rent Estimate</a:t>
            </a:r>
            <a:r>
              <a:rPr lang="en-US" altLang="en-US" sz="2000" dirty="0"/>
              <a:t> +				    Anticipated </a:t>
            </a:r>
            <a:r>
              <a:rPr lang="en-US" altLang="en-US" sz="2000" u="sng" dirty="0"/>
              <a:t>Inventory Changes</a:t>
            </a:r>
          </a:p>
          <a:p>
            <a:pPr lvl="1">
              <a:lnSpc>
                <a:spcPct val="90000"/>
              </a:lnSpc>
              <a:buFont typeface="Wingdings" pitchFamily="2" charset="2"/>
              <a:buNone/>
            </a:pPr>
            <a:endParaRPr lang="en-US" altLang="en-US" sz="2000" u="sng" dirty="0"/>
          </a:p>
          <a:p>
            <a:pPr lvl="1">
              <a:lnSpc>
                <a:spcPct val="90000"/>
              </a:lnSpc>
              <a:buFont typeface="Wingdings" pitchFamily="2" charset="2"/>
              <a:buNone/>
            </a:pPr>
            <a:r>
              <a:rPr lang="en-US" altLang="en-US" sz="2000" b="1" dirty="0">
                <a:solidFill>
                  <a:srgbClr val="0066FF"/>
                </a:solidFill>
              </a:rPr>
              <a:t>BY+1</a:t>
            </a:r>
            <a:r>
              <a:rPr lang="en-US" altLang="en-US" sz="2000" dirty="0"/>
              <a:t>		  : </a:t>
            </a:r>
            <a:r>
              <a:rPr lang="en-US" altLang="en-US" sz="2000" u="sng" dirty="0"/>
              <a:t>Automatically calculated</a:t>
            </a:r>
            <a:r>
              <a:rPr lang="en-US" altLang="en-US" sz="2000" dirty="0"/>
              <a:t> using</a:t>
            </a:r>
          </a:p>
          <a:p>
            <a:pPr lvl="1">
              <a:lnSpc>
                <a:spcPct val="90000"/>
              </a:lnSpc>
              <a:buFont typeface="Wingdings" pitchFamily="2" charset="2"/>
              <a:buNone/>
            </a:pPr>
            <a:r>
              <a:rPr lang="en-US" altLang="en-US" sz="2000" dirty="0"/>
              <a:t>				    BY Budget Request x OMB CPI +</a:t>
            </a:r>
          </a:p>
          <a:p>
            <a:pPr lvl="1">
              <a:lnSpc>
                <a:spcPct val="90000"/>
              </a:lnSpc>
              <a:buFont typeface="Wingdings" pitchFamily="2" charset="2"/>
              <a:buNone/>
            </a:pPr>
            <a:r>
              <a:rPr lang="en-US" altLang="en-US" sz="2000" dirty="0"/>
              <a:t>				    Anticipated </a:t>
            </a:r>
            <a:r>
              <a:rPr lang="en-US" altLang="en-US" sz="2000" u="sng" dirty="0"/>
              <a:t>Inventory Changes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GSA logo">
            <a:extLst>
              <a:ext uri="{FF2B5EF4-FFF2-40B4-BE49-F238E27FC236}">
                <a16:creationId xmlns:a16="http://schemas.microsoft.com/office/drawing/2014/main" id="{FB9C23B0-4EC9-41F1-F38C-D4C8F16AC9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800"/>
            <a:ext cx="76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2"/>
          <p:cNvSpPr>
            <a:spLocks noGrp="1" noChangeArrowheads="1"/>
          </p:cNvSpPr>
          <p:nvPr>
            <p:ph type="title"/>
          </p:nvPr>
        </p:nvSpPr>
        <p:spPr>
          <a:xfrm>
            <a:off x="990600" y="76200"/>
            <a:ext cx="7915275" cy="1066800"/>
          </a:xfrm>
        </p:spPr>
        <p:txBody>
          <a:bodyPr/>
          <a:lstStyle/>
          <a:p>
            <a:r>
              <a:rPr lang="en-US" altLang="en-US"/>
              <a:t>Exhibit 54: Points of Contact</a:t>
            </a:r>
          </a:p>
        </p:txBody>
      </p:sp>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320D0374-C8C2-4E9E-B1FC-655CA39737D5}" type="slidenum">
              <a:rPr kumimoji="0" lang="en-US" altLang="en-US" sz="1400" smtClean="0">
                <a:latin typeface="Times New Roman" pitchFamily="18" charset="0"/>
              </a:rPr>
              <a:pPr>
                <a:spcBef>
                  <a:spcPct val="0"/>
                </a:spcBef>
                <a:buClrTx/>
                <a:buSzTx/>
                <a:buFontTx/>
                <a:buNone/>
              </a:pPr>
              <a:t>20</a:t>
            </a:fld>
            <a:endParaRPr kumimoji="0" lang="en-US" altLang="en-US" sz="1400">
              <a:latin typeface="Times New Roman" pitchFamily="18" charset="0"/>
            </a:endParaRPr>
          </a:p>
        </p:txBody>
      </p:sp>
      <p:sp>
        <p:nvSpPr>
          <p:cNvPr id="20484" name="Rectangle 3"/>
          <p:cNvSpPr>
            <a:spLocks noGrp="1" noChangeArrowheads="1"/>
          </p:cNvSpPr>
          <p:nvPr>
            <p:ph type="body" idx="1"/>
          </p:nvPr>
        </p:nvSpPr>
        <p:spPr/>
        <p:txBody>
          <a:bodyPr/>
          <a:lstStyle/>
          <a:p>
            <a:r>
              <a:rPr lang="en-US" altLang="en-US" dirty="0"/>
              <a:t>GSA’s Rent Estimate team can be contacted at the following inbox:</a:t>
            </a:r>
          </a:p>
          <a:p>
            <a:endParaRPr lang="en-US" altLang="en-US" dirty="0"/>
          </a:p>
          <a:p>
            <a:pPr marL="0" indent="0">
              <a:buNone/>
            </a:pPr>
            <a:r>
              <a:rPr lang="en-US" altLang="en-US" dirty="0">
                <a:hlinkClick r:id="rId3"/>
              </a:rPr>
              <a:t>gsa.pbs.revenue.division@gsa.gov</a:t>
            </a:r>
            <a:r>
              <a:rPr lang="en-US" altLang="en-US" dirty="0"/>
              <a:t> </a:t>
            </a:r>
            <a:br>
              <a:rPr lang="en-US" altLang="en-US" dirty="0"/>
            </a:b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6"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2"/>
          <p:cNvSpPr>
            <a:spLocks noGrp="1" noChangeArrowheads="1"/>
          </p:cNvSpPr>
          <p:nvPr>
            <p:ph type="title"/>
          </p:nvPr>
        </p:nvSpPr>
        <p:spPr>
          <a:xfrm>
            <a:off x="1371600" y="0"/>
            <a:ext cx="7772400" cy="1143000"/>
          </a:xfrm>
        </p:spPr>
        <p:txBody>
          <a:bodyPr/>
          <a:lstStyle/>
          <a:p>
            <a:br>
              <a:rPr lang="en-US" altLang="en-US" sz="4000" dirty="0"/>
            </a:br>
            <a:r>
              <a:rPr lang="en-US" altLang="en-US" sz="3200" dirty="0"/>
              <a:t>OMB Fiscal Year Naming Convention</a:t>
            </a:r>
            <a:br>
              <a:rPr lang="en-US" altLang="en-US" sz="2000" dirty="0"/>
            </a:br>
            <a:endParaRPr lang="en-US" altLang="en-US" sz="2000" dirty="0"/>
          </a:p>
        </p:txBody>
      </p:sp>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98E98FA7-599C-4BBD-B01F-E6EF77CA7EB8}" type="slidenum">
              <a:rPr kumimoji="0" lang="en-US" altLang="en-US" sz="1400" smtClean="0">
                <a:latin typeface="Times New Roman" pitchFamily="18" charset="0"/>
              </a:rPr>
              <a:pPr>
                <a:spcBef>
                  <a:spcPct val="0"/>
                </a:spcBef>
                <a:buClrTx/>
                <a:buSzTx/>
                <a:buFontTx/>
                <a:buNone/>
              </a:pPr>
              <a:t>3</a:t>
            </a:fld>
            <a:endParaRPr kumimoji="0" lang="en-US" altLang="en-US" sz="1400">
              <a:latin typeface="Times New Roman" pitchFamily="18" charset="0"/>
            </a:endParaRPr>
          </a:p>
        </p:txBody>
      </p:sp>
      <p:sp>
        <p:nvSpPr>
          <p:cNvPr id="5124" name="Rectangle 3"/>
          <p:cNvSpPr>
            <a:spLocks noGrp="1" noChangeArrowheads="1"/>
          </p:cNvSpPr>
          <p:nvPr>
            <p:ph type="body" idx="1"/>
          </p:nvPr>
        </p:nvSpPr>
        <p:spPr>
          <a:xfrm>
            <a:off x="1905000" y="1752600"/>
            <a:ext cx="6477000" cy="4648200"/>
          </a:xfrm>
        </p:spPr>
        <p:txBody>
          <a:bodyPr/>
          <a:lstStyle/>
          <a:p>
            <a:pPr>
              <a:lnSpc>
                <a:spcPct val="90000"/>
              </a:lnSpc>
              <a:buFont typeface="Wingdings" pitchFamily="2" charset="2"/>
              <a:buNone/>
            </a:pPr>
            <a:r>
              <a:rPr lang="en-US" altLang="en-US" sz="2400" dirty="0"/>
              <a:t>Template color coding descriptions:</a:t>
            </a:r>
          </a:p>
          <a:p>
            <a:pPr>
              <a:lnSpc>
                <a:spcPct val="90000"/>
              </a:lnSpc>
              <a:buFont typeface="Wingdings" pitchFamily="2" charset="2"/>
              <a:buNone/>
            </a:pPr>
            <a:br>
              <a:rPr lang="en-US" altLang="en-US" sz="2400" dirty="0"/>
            </a:br>
            <a:r>
              <a:rPr lang="en-US" altLang="en-US" b="1" dirty="0">
                <a:solidFill>
                  <a:srgbClr val="990000"/>
                </a:solidFill>
                <a:latin typeface="Arial Unicode MS" pitchFamily="34" charset="-128"/>
              </a:rPr>
              <a:t>PY      =  2025 Fiscal year</a:t>
            </a:r>
            <a:br>
              <a:rPr lang="en-US" altLang="en-US" b="1" dirty="0">
                <a:solidFill>
                  <a:srgbClr val="990000"/>
                </a:solidFill>
                <a:latin typeface="Arial Unicode MS" pitchFamily="34" charset="-128"/>
              </a:rPr>
            </a:br>
            <a:r>
              <a:rPr lang="en-US" altLang="en-US" sz="1400" b="1" dirty="0">
                <a:solidFill>
                  <a:srgbClr val="990000"/>
                </a:solidFill>
                <a:latin typeface="Arial Unicode MS" pitchFamily="34" charset="-128"/>
              </a:rPr>
              <a:t>	</a:t>
            </a:r>
            <a:br>
              <a:rPr lang="en-US" altLang="en-US" sz="1400" b="1" dirty="0">
                <a:solidFill>
                  <a:srgbClr val="990000"/>
                </a:solidFill>
                <a:latin typeface="Arial Unicode MS" pitchFamily="34" charset="-128"/>
              </a:rPr>
            </a:br>
            <a:br>
              <a:rPr lang="en-US" altLang="en-US" sz="1600" b="1" dirty="0">
                <a:latin typeface="Arial Unicode MS" pitchFamily="34" charset="-128"/>
              </a:rPr>
            </a:br>
            <a:r>
              <a:rPr lang="en-US" altLang="en-US" b="1" dirty="0">
                <a:solidFill>
                  <a:srgbClr val="009900"/>
                </a:solidFill>
                <a:latin typeface="Arial Unicode MS" pitchFamily="34" charset="-128"/>
              </a:rPr>
              <a:t>CY      =  2026 Fiscal year </a:t>
            </a:r>
            <a:br>
              <a:rPr lang="en-US" altLang="en-US" b="1" dirty="0">
                <a:solidFill>
                  <a:srgbClr val="009900"/>
                </a:solidFill>
                <a:latin typeface="Arial Unicode MS" pitchFamily="34" charset="-128"/>
              </a:rPr>
            </a:br>
            <a:br>
              <a:rPr lang="en-US" altLang="en-US" b="1" dirty="0">
                <a:solidFill>
                  <a:srgbClr val="009900"/>
                </a:solidFill>
                <a:latin typeface="Arial Unicode MS" pitchFamily="34" charset="-128"/>
              </a:rPr>
            </a:br>
            <a:r>
              <a:rPr lang="en-US" altLang="en-US" b="1" dirty="0">
                <a:solidFill>
                  <a:srgbClr val="0000FF"/>
                </a:solidFill>
                <a:latin typeface="Arial Unicode MS" pitchFamily="34" charset="-128"/>
              </a:rPr>
              <a:t>BY      =  2027 Fiscal year </a:t>
            </a:r>
          </a:p>
          <a:p>
            <a:pPr>
              <a:lnSpc>
                <a:spcPct val="90000"/>
              </a:lnSpc>
              <a:buFont typeface="Wingdings" pitchFamily="2" charset="2"/>
              <a:buNone/>
            </a:pPr>
            <a:br>
              <a:rPr lang="en-US" altLang="en-US" b="1" dirty="0">
                <a:solidFill>
                  <a:srgbClr val="0000FF"/>
                </a:solidFill>
                <a:latin typeface="Arial Unicode MS" pitchFamily="34" charset="-128"/>
              </a:rPr>
            </a:br>
            <a:r>
              <a:rPr lang="en-US" altLang="en-US" b="1" dirty="0">
                <a:solidFill>
                  <a:srgbClr val="FF9900"/>
                </a:solidFill>
                <a:highlight>
                  <a:srgbClr val="3C605F"/>
                </a:highlight>
                <a:latin typeface="Arial Unicode MS" pitchFamily="34" charset="-128"/>
              </a:rPr>
              <a:t>BY+ 1 =  2028 Fiscal year</a:t>
            </a:r>
            <a:br>
              <a:rPr lang="en-US" altLang="en-US" b="1" dirty="0">
                <a:solidFill>
                  <a:srgbClr val="FF9900"/>
                </a:solidFill>
                <a:latin typeface="Arial Unicode MS" pitchFamily="34" charset="-128"/>
              </a:rPr>
            </a:br>
            <a:br>
              <a:rPr lang="en-US" altLang="en-US" b="1" dirty="0">
                <a:solidFill>
                  <a:srgbClr val="0000FF"/>
                </a:solidFill>
                <a:latin typeface="Arial Unicode MS" pitchFamily="34" charset="-128"/>
              </a:rPr>
            </a:br>
            <a:endParaRPr lang="en-US" altLang="en-US" b="1" dirty="0">
              <a:solidFill>
                <a:srgbClr val="0000FF"/>
              </a:solidFill>
              <a:latin typeface="Arial Unicode MS" pitchFamily="34" charset="-128"/>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GSA logo">
            <a:extLst>
              <a:ext uri="{FF2B5EF4-FFF2-40B4-BE49-F238E27FC236}">
                <a16:creationId xmlns:a16="http://schemas.microsoft.com/office/drawing/2014/main" id="{BF31A26D-5A25-C31B-882B-05D716E86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2400"/>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id="{EE5FCD72-04D6-53BC-7EBE-14C209713C3E}"/>
              </a:ext>
            </a:extLst>
          </p:cNvPr>
          <p:cNvSpPr txBox="1">
            <a:spLocks noGrp="1" noChangeArrowheads="1"/>
          </p:cNvSpPr>
          <p:nvPr>
            <p:ph type="title" idx="4294967295"/>
          </p:nvPr>
        </p:nvSpPr>
        <p:spPr bwMode="auto">
          <a:xfrm>
            <a:off x="1295400" y="0"/>
            <a:ext cx="8001000" cy="11430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kumimoji="1" sz="4400">
                <a:solidFill>
                  <a:schemeClr val="tx1"/>
                </a:solidFill>
                <a:latin typeface="+mj-lt"/>
                <a:ea typeface="+mj-ea"/>
                <a:cs typeface="+mj-cs"/>
              </a:defRPr>
            </a:lvl1pPr>
            <a:lvl2pPr algn="l" rtl="0" eaLnBrk="0" fontAlgn="base" hangingPunct="0">
              <a:spcBef>
                <a:spcPct val="0"/>
              </a:spcBef>
              <a:spcAft>
                <a:spcPct val="0"/>
              </a:spcAft>
              <a:defRPr kumimoji="1" sz="4400">
                <a:solidFill>
                  <a:schemeClr val="tx1"/>
                </a:solidFill>
                <a:latin typeface="Tahoma" charset="0"/>
              </a:defRPr>
            </a:lvl2pPr>
            <a:lvl3pPr algn="l" rtl="0" eaLnBrk="0" fontAlgn="base" hangingPunct="0">
              <a:spcBef>
                <a:spcPct val="0"/>
              </a:spcBef>
              <a:spcAft>
                <a:spcPct val="0"/>
              </a:spcAft>
              <a:defRPr kumimoji="1" sz="4400">
                <a:solidFill>
                  <a:schemeClr val="tx1"/>
                </a:solidFill>
                <a:latin typeface="Tahoma" charset="0"/>
              </a:defRPr>
            </a:lvl3pPr>
            <a:lvl4pPr algn="l" rtl="0" eaLnBrk="0" fontAlgn="base" hangingPunct="0">
              <a:spcBef>
                <a:spcPct val="0"/>
              </a:spcBef>
              <a:spcAft>
                <a:spcPct val="0"/>
              </a:spcAft>
              <a:defRPr kumimoji="1" sz="4400">
                <a:solidFill>
                  <a:schemeClr val="tx1"/>
                </a:solidFill>
                <a:latin typeface="Tahoma" charset="0"/>
              </a:defRPr>
            </a:lvl4pPr>
            <a:lvl5pPr algn="l" rtl="0" eaLnBrk="0" fontAlgn="base" hangingPunct="0">
              <a:spcBef>
                <a:spcPct val="0"/>
              </a:spcBef>
              <a:spcAft>
                <a:spcPct val="0"/>
              </a:spcAft>
              <a:defRPr kumimoji="1" sz="4400">
                <a:solidFill>
                  <a:schemeClr val="tx1"/>
                </a:solidFill>
                <a:latin typeface="Tahoma" charset="0"/>
              </a:defRPr>
            </a:lvl5pPr>
            <a:lvl6pPr marL="457200" algn="l" rtl="0" eaLnBrk="0" fontAlgn="base" hangingPunct="0">
              <a:spcBef>
                <a:spcPct val="0"/>
              </a:spcBef>
              <a:spcAft>
                <a:spcPct val="0"/>
              </a:spcAft>
              <a:defRPr kumimoji="1" sz="4400">
                <a:solidFill>
                  <a:schemeClr val="tx1"/>
                </a:solidFill>
                <a:latin typeface="Tahoma" charset="0"/>
              </a:defRPr>
            </a:lvl6pPr>
            <a:lvl7pPr marL="914400" algn="l" rtl="0" eaLnBrk="0" fontAlgn="base" hangingPunct="0">
              <a:spcBef>
                <a:spcPct val="0"/>
              </a:spcBef>
              <a:spcAft>
                <a:spcPct val="0"/>
              </a:spcAft>
              <a:defRPr kumimoji="1" sz="4400">
                <a:solidFill>
                  <a:schemeClr val="tx1"/>
                </a:solidFill>
                <a:latin typeface="Tahoma" charset="0"/>
              </a:defRPr>
            </a:lvl7pPr>
            <a:lvl8pPr marL="1371600" algn="l" rtl="0" eaLnBrk="0" fontAlgn="base" hangingPunct="0">
              <a:spcBef>
                <a:spcPct val="0"/>
              </a:spcBef>
              <a:spcAft>
                <a:spcPct val="0"/>
              </a:spcAft>
              <a:defRPr kumimoji="1" sz="4400">
                <a:solidFill>
                  <a:schemeClr val="tx1"/>
                </a:solidFill>
                <a:latin typeface="Tahoma" charset="0"/>
              </a:defRPr>
            </a:lvl8pPr>
            <a:lvl9pPr marL="1828800" algn="l" rtl="0" eaLnBrk="0" fontAlgn="base" hangingPunct="0">
              <a:spcBef>
                <a:spcPct val="0"/>
              </a:spcBef>
              <a:spcAft>
                <a:spcPct val="0"/>
              </a:spcAft>
              <a:defRPr kumimoji="1" sz="4400">
                <a:solidFill>
                  <a:schemeClr val="tx1"/>
                </a:solidFill>
                <a:latin typeface="Tahom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en-US" sz="2800" b="1" i="0" u="none" strike="noStrike" kern="0" cap="none" spc="0" normalizeH="0" baseline="0" noProof="0" dirty="0">
                <a:ln>
                  <a:noFill/>
                </a:ln>
                <a:solidFill>
                  <a:schemeClr val="tx1"/>
                </a:solidFill>
                <a:effectLst/>
                <a:uLnTx/>
                <a:uFillTx/>
                <a:latin typeface="+mj-lt"/>
                <a:ea typeface="+mj-ea"/>
                <a:cs typeface="+mj-cs"/>
              </a:rPr>
              <a:t>Statement of Use</a:t>
            </a:r>
            <a:endParaRPr kumimoji="1" lang="en-US" altLang="en-US" sz="2800" b="0" i="0" u="none" strike="noStrike" kern="0" cap="none" spc="0" normalizeH="0" baseline="0" noProof="0" dirty="0">
              <a:ln>
                <a:noFill/>
              </a:ln>
              <a:solidFill>
                <a:schemeClr val="tx1"/>
              </a:solidFill>
              <a:effectLst/>
              <a:uLnTx/>
              <a:uFillTx/>
              <a:latin typeface="+mj-lt"/>
              <a:ea typeface="+mj-ea"/>
              <a:cs typeface="+mj-cs"/>
            </a:endParaRPr>
          </a:p>
        </p:txBody>
      </p:sp>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8E706C08-EAA0-465F-ABF1-3066B93EBC7F}" type="slidenum">
              <a:rPr kumimoji="0" lang="en-US" altLang="en-US" sz="1400" smtClean="0">
                <a:latin typeface="Times New Roman" pitchFamily="18" charset="0"/>
              </a:rPr>
              <a:pPr>
                <a:spcBef>
                  <a:spcPct val="0"/>
                </a:spcBef>
                <a:buClrTx/>
                <a:buSzTx/>
                <a:buFontTx/>
                <a:buNone/>
              </a:pPr>
              <a:t>4</a:t>
            </a:fld>
            <a:endParaRPr kumimoji="0" lang="en-US" altLang="en-US" sz="1400">
              <a:latin typeface="Times New Roman" pitchFamily="18" charset="0"/>
            </a:endParaRPr>
          </a:p>
        </p:txBody>
      </p:sp>
      <p:sp>
        <p:nvSpPr>
          <p:cNvPr id="6147" name="Rectangle 2"/>
          <p:cNvSpPr>
            <a:spLocks noGrp="1" noChangeArrowheads="1"/>
          </p:cNvSpPr>
          <p:nvPr>
            <p:ph type="body" idx="1"/>
          </p:nvPr>
        </p:nvSpPr>
        <p:spPr>
          <a:xfrm>
            <a:off x="1524000" y="1662014"/>
            <a:ext cx="7162800" cy="4830763"/>
          </a:xfrm>
        </p:spPr>
        <p:txBody>
          <a:bodyPr/>
          <a:lstStyle/>
          <a:p>
            <a:pPr>
              <a:lnSpc>
                <a:spcPct val="80000"/>
              </a:lnSpc>
              <a:buFont typeface="Wingdings" pitchFamily="2" charset="2"/>
              <a:buNone/>
            </a:pPr>
            <a:r>
              <a:rPr lang="en-US" altLang="en-US" sz="2400" dirty="0">
                <a:solidFill>
                  <a:srgbClr val="FF3300"/>
                </a:solidFill>
              </a:rPr>
              <a:t>	</a:t>
            </a:r>
            <a:r>
              <a:rPr lang="en-US" altLang="en-US" sz="2400" dirty="0">
                <a:solidFill>
                  <a:srgbClr val="990000"/>
                </a:solidFill>
              </a:rPr>
              <a:t>NOTE:  The GSA Rent Estimate calculations, the GSA Anticipated Inventory Changes file and the modified Exhibit 54 template are provided to assist you in completing your Space Budget Justification report.  </a:t>
            </a:r>
          </a:p>
          <a:p>
            <a:pPr>
              <a:lnSpc>
                <a:spcPct val="80000"/>
              </a:lnSpc>
              <a:buFont typeface="Wingdings" pitchFamily="2" charset="2"/>
              <a:buNone/>
            </a:pPr>
            <a:endParaRPr lang="en-US" altLang="en-US" sz="2400" dirty="0">
              <a:solidFill>
                <a:srgbClr val="990000"/>
              </a:solidFill>
            </a:endParaRPr>
          </a:p>
          <a:p>
            <a:pPr>
              <a:lnSpc>
                <a:spcPct val="80000"/>
              </a:lnSpc>
              <a:buFont typeface="Wingdings" pitchFamily="2" charset="2"/>
              <a:buNone/>
            </a:pPr>
            <a:r>
              <a:rPr lang="en-US" altLang="en-US" sz="2400" dirty="0">
                <a:solidFill>
                  <a:srgbClr val="990000"/>
                </a:solidFill>
              </a:rPr>
              <a:t>	However, the user of this information is ultimately responsible for the accuracy of their Agency Budget Request.  </a:t>
            </a:r>
          </a:p>
          <a:p>
            <a:pPr>
              <a:lnSpc>
                <a:spcPct val="80000"/>
              </a:lnSpc>
              <a:buFont typeface="Wingdings" pitchFamily="2" charset="2"/>
              <a:buNone/>
            </a:pPr>
            <a:endParaRPr lang="en-US" altLang="en-US" sz="2400" dirty="0">
              <a:solidFill>
                <a:srgbClr val="990000"/>
              </a:solidFill>
            </a:endParaRPr>
          </a:p>
          <a:p>
            <a:pPr>
              <a:lnSpc>
                <a:spcPct val="80000"/>
              </a:lnSpc>
              <a:buFont typeface="Wingdings" pitchFamily="2" charset="2"/>
              <a:buNone/>
            </a:pPr>
            <a:r>
              <a:rPr lang="en-US" altLang="en-US" sz="2400" dirty="0">
                <a:solidFill>
                  <a:srgbClr val="990000"/>
                </a:solidFill>
              </a:rPr>
              <a:t>	We strongly recommend that you thoroughly review all of the data in these files and to make all necessary adjustments for any errors or omissions on our part that may have occurred in the compilation of this data.</a:t>
            </a:r>
          </a:p>
          <a:p>
            <a:pPr>
              <a:lnSpc>
                <a:spcPct val="80000"/>
              </a:lnSpc>
            </a:pPr>
            <a:endParaRPr lang="en-US" altLang="en-US" sz="2400" dirty="0">
              <a:solidFill>
                <a:srgbClr val="99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2" name="Picture 6"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35903"/>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p:cNvSpPr>
            <a:spLocks noGrp="1" noChangeArrowheads="1"/>
          </p:cNvSpPr>
          <p:nvPr>
            <p:ph type="title"/>
          </p:nvPr>
        </p:nvSpPr>
        <p:spPr>
          <a:xfrm>
            <a:off x="1295400" y="-16497"/>
            <a:ext cx="8001000" cy="1143000"/>
          </a:xfrm>
        </p:spPr>
        <p:txBody>
          <a:bodyPr/>
          <a:lstStyle/>
          <a:p>
            <a:r>
              <a:rPr lang="en-US" altLang="en-US" sz="2800" b="1" dirty="0"/>
              <a:t>OMB Circular A-11, Section 54</a:t>
            </a:r>
            <a:endParaRPr lang="en-US" altLang="en-US" sz="2800" dirty="0"/>
          </a:p>
        </p:txBody>
      </p:sp>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09FDE016-A628-488A-B7D2-50FDDB9DEF46}" type="slidenum">
              <a:rPr kumimoji="0" lang="en-US" altLang="en-US" sz="1400" smtClean="0">
                <a:latin typeface="Times New Roman" pitchFamily="18" charset="0"/>
              </a:rPr>
              <a:pPr>
                <a:spcBef>
                  <a:spcPct val="0"/>
                </a:spcBef>
                <a:buClrTx/>
                <a:buSzTx/>
                <a:buFontTx/>
                <a:buNone/>
              </a:pPr>
              <a:t>5</a:t>
            </a:fld>
            <a:endParaRPr kumimoji="0" lang="en-US" altLang="en-US" sz="1400">
              <a:latin typeface="Times New Roman" pitchFamily="18" charset="0"/>
            </a:endParaRPr>
          </a:p>
        </p:txBody>
      </p:sp>
      <p:sp>
        <p:nvSpPr>
          <p:cNvPr id="9220" name="Rectangle 3" descr="Weblink of where detailed instructions can be found on the on the White House website: section 54.1 Rental Payments for Space and Land Circular A-11&#10;&#10;http://www.whitehouse.gov/omb/circulars/a11/current_year/a_11_2009.pdf" title="OMB Web Link"/>
          <p:cNvSpPr>
            <a:spLocks noGrp="1" noChangeArrowheads="1"/>
          </p:cNvSpPr>
          <p:nvPr>
            <p:ph type="body" idx="1"/>
          </p:nvPr>
        </p:nvSpPr>
        <p:spPr>
          <a:xfrm>
            <a:off x="1524000" y="1600200"/>
            <a:ext cx="7315200" cy="5257800"/>
          </a:xfrm>
        </p:spPr>
        <p:txBody>
          <a:bodyPr/>
          <a:lstStyle/>
          <a:p>
            <a:pPr>
              <a:buNone/>
            </a:pPr>
            <a:r>
              <a:rPr lang="en-US" altLang="en-US" sz="1600" dirty="0"/>
              <a:t>OMB provides detailed requirements for Exhibit 54 submissions in the Circular A-11, Section 54 – Rental Payments for Space and Land </a:t>
            </a:r>
          </a:p>
          <a:p>
            <a:pPr>
              <a:buNone/>
            </a:pPr>
            <a:endParaRPr lang="en-US" altLang="en-US" sz="1600" dirty="0"/>
          </a:p>
          <a:p>
            <a:pPr>
              <a:buNone/>
            </a:pPr>
            <a:r>
              <a:rPr lang="en-US" altLang="en-US" sz="1600" dirty="0"/>
              <a:t>The A-11 will address budget/policy type requirements. This presentation will focus on actions within the Microsoft Excel template itself.</a:t>
            </a:r>
            <a:endParaRPr lang="en-US" altLang="en-US" sz="1300" b="1" u="sng" dirty="0">
              <a:solidFill>
                <a:schemeClr val="accent2"/>
              </a:solidFill>
            </a:endParaRPr>
          </a:p>
          <a:p>
            <a:pPr>
              <a:buNone/>
            </a:pPr>
            <a:endParaRPr lang="en-US" altLang="en-US" sz="1600" b="1" u="sng" dirty="0">
              <a:solidFill>
                <a:schemeClr val="accent2"/>
              </a:solidFill>
            </a:endParaRPr>
          </a:p>
          <a:p>
            <a:pPr>
              <a:buNone/>
            </a:pPr>
            <a:r>
              <a:rPr lang="en-US" altLang="en-US" sz="1400" b="1" dirty="0"/>
              <a:t>	</a:t>
            </a:r>
            <a:endParaRPr lang="en-US" altLang="en-US" sz="1600" dirty="0"/>
          </a:p>
        </p:txBody>
      </p:sp>
      <p:pic>
        <p:nvPicPr>
          <p:cNvPr id="10" name="Picture 4" descr="Image of a screenshot from the OMB Circular A-11 showing the location where Exhibit 54 information is found: Section 54.1-54.5 Rental of Payments for Space and Land page 151." title="Exhibit 54 Guidance Page from OMB">
            <a:extLst>
              <a:ext uri="{FF2B5EF4-FFF2-40B4-BE49-F238E27FC236}">
                <a16:creationId xmlns:a16="http://schemas.microsoft.com/office/drawing/2014/main" id="{2976BF6C-7720-4CA8-96A2-E0B0E4DD69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8772" t="22728" r="10527" b="6818"/>
          <a:stretch>
            <a:fillRect/>
          </a:stretch>
        </p:blipFill>
        <p:spPr bwMode="auto">
          <a:xfrm>
            <a:off x="1981200" y="3048000"/>
            <a:ext cx="6324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4"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4C5CCDCB-8789-4E97-B205-1F093FB3A220}"/>
              </a:ext>
            </a:extLst>
          </p:cNvPr>
          <p:cNvSpPr>
            <a:spLocks noGrp="1"/>
          </p:cNvSpPr>
          <p:nvPr>
            <p:ph type="title"/>
          </p:nvPr>
        </p:nvSpPr>
        <p:spPr/>
        <p:txBody>
          <a:bodyPr/>
          <a:lstStyle/>
          <a:p>
            <a:r>
              <a:rPr lang="en-US" sz="2800" b="1" dirty="0"/>
              <a:t>Accessing the A-11 and Section 54</a:t>
            </a:r>
          </a:p>
        </p:txBody>
      </p:sp>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9EEBE53C-15D1-4B1D-88BF-9EB553E7827B}" type="slidenum">
              <a:rPr kumimoji="0" lang="en-US" altLang="en-US" sz="1400" smtClean="0">
                <a:latin typeface="Times New Roman" pitchFamily="18" charset="0"/>
              </a:rPr>
              <a:pPr>
                <a:spcBef>
                  <a:spcPct val="0"/>
                </a:spcBef>
                <a:buClrTx/>
                <a:buSzTx/>
                <a:buFontTx/>
                <a:buNone/>
              </a:pPr>
              <a:t>6</a:t>
            </a:fld>
            <a:endParaRPr kumimoji="0" lang="en-US" altLang="en-US" sz="1400">
              <a:latin typeface="Times New Roman" pitchFamily="18" charset="0"/>
            </a:endParaRPr>
          </a:p>
        </p:txBody>
      </p:sp>
      <p:pic>
        <p:nvPicPr>
          <p:cNvPr id="4" name="Picture 3" descr="OMB Circulars in Numerical Sequence Page from OMB&#10;&#10;Image of a screenshot from the OMB Circular website showing the location where OMB Circular A-11 is found.">
            <a:extLst>
              <a:ext uri="{FF2B5EF4-FFF2-40B4-BE49-F238E27FC236}">
                <a16:creationId xmlns:a16="http://schemas.microsoft.com/office/drawing/2014/main" id="{11C190F1-DCF6-DAF3-0011-F65BC8677777}"/>
              </a:ext>
            </a:extLst>
          </p:cNvPr>
          <p:cNvPicPr>
            <a:picLocks noChangeAspect="1"/>
          </p:cNvPicPr>
          <p:nvPr/>
        </p:nvPicPr>
        <p:blipFill>
          <a:blip r:embed="rId3"/>
          <a:stretch>
            <a:fillRect/>
          </a:stretch>
        </p:blipFill>
        <p:spPr>
          <a:xfrm>
            <a:off x="2176461" y="1428750"/>
            <a:ext cx="5772150" cy="3752850"/>
          </a:xfrm>
          <a:prstGeom prst="rect">
            <a:avLst/>
          </a:prstGeom>
        </p:spPr>
      </p:pic>
      <p:sp>
        <p:nvSpPr>
          <p:cNvPr id="13" name="AutoShape 5" descr="red arrow indicating which file opens the Blank Shell Exhibit 54 document (template)." title="red arrow">
            <a:extLst>
              <a:ext uri="{FF2B5EF4-FFF2-40B4-BE49-F238E27FC236}">
                <a16:creationId xmlns:a16="http://schemas.microsoft.com/office/drawing/2014/main" id="{A754202C-05A1-4699-8431-B5FAF7C6527A}"/>
              </a:ext>
            </a:extLst>
          </p:cNvPr>
          <p:cNvSpPr>
            <a:spLocks noChangeArrowheads="1"/>
          </p:cNvSpPr>
          <p:nvPr/>
        </p:nvSpPr>
        <p:spPr bwMode="auto">
          <a:xfrm>
            <a:off x="914400" y="4095750"/>
            <a:ext cx="1295400" cy="381000"/>
          </a:xfrm>
          <a:prstGeom prst="rightArrow">
            <a:avLst>
              <a:gd name="adj1" fmla="val 50000"/>
              <a:gd name="adj2" fmla="val 85000"/>
            </a:avLst>
          </a:prstGeom>
          <a:solidFill>
            <a:srgbClr val="FF0000"/>
          </a:solidFill>
          <a:ln w="28575">
            <a:solidFill>
              <a:schemeClr val="tx1"/>
            </a:solidFill>
            <a:miter lim="800000"/>
            <a:headEnd/>
            <a:tailEnd/>
          </a:ln>
        </p:spPr>
        <p:txBody>
          <a:bodyPr wrap="none" anchor="ct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endParaRPr kumimoji="0" lang="en-US" altLang="en-US" sz="1200" dirty="0">
              <a:latin typeface="Times New Roman" pitchFamily="18" charset="0"/>
            </a:endParaRPr>
          </a:p>
        </p:txBody>
      </p:sp>
      <p:sp>
        <p:nvSpPr>
          <p:cNvPr id="14" name="AutoShape 5" descr="red arrow indicating which file opens the Blank Shell Exhibit 54 document (template)." title="red arrow">
            <a:extLst>
              <a:ext uri="{FF2B5EF4-FFF2-40B4-BE49-F238E27FC236}">
                <a16:creationId xmlns:a16="http://schemas.microsoft.com/office/drawing/2014/main" id="{687B6113-734C-4E24-AEDE-09D5C45137C4}"/>
              </a:ext>
            </a:extLst>
          </p:cNvPr>
          <p:cNvSpPr>
            <a:spLocks noChangeArrowheads="1"/>
          </p:cNvSpPr>
          <p:nvPr/>
        </p:nvSpPr>
        <p:spPr bwMode="auto">
          <a:xfrm>
            <a:off x="914400" y="4629150"/>
            <a:ext cx="1295400" cy="381000"/>
          </a:xfrm>
          <a:prstGeom prst="rightArrow">
            <a:avLst>
              <a:gd name="adj1" fmla="val 50000"/>
              <a:gd name="adj2" fmla="val 85000"/>
            </a:avLst>
          </a:prstGeom>
          <a:solidFill>
            <a:srgbClr val="FF0000"/>
          </a:solidFill>
          <a:ln w="28575">
            <a:solidFill>
              <a:schemeClr val="tx1"/>
            </a:solidFill>
            <a:miter lim="800000"/>
            <a:headEnd/>
            <a:tailEnd/>
          </a:ln>
        </p:spPr>
        <p:txBody>
          <a:bodyPr wrap="none" anchor="ct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endParaRPr kumimoji="0" lang="en-US" altLang="en-US" sz="1200" dirty="0">
              <a:latin typeface="Times New Roman" pitchFamily="18" charset="0"/>
            </a:endParaRPr>
          </a:p>
        </p:txBody>
      </p:sp>
      <p:sp>
        <p:nvSpPr>
          <p:cNvPr id="8197" name="Rectangle 6"/>
          <p:cNvSpPr>
            <a:spLocks noChangeArrowheads="1"/>
          </p:cNvSpPr>
          <p:nvPr/>
        </p:nvSpPr>
        <p:spPr bwMode="auto">
          <a:xfrm>
            <a:off x="1623101" y="5562600"/>
            <a:ext cx="681045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eaLnBrk="1" hangingPunct="1">
              <a:spcBef>
                <a:spcPct val="0"/>
              </a:spcBef>
              <a:buClrTx/>
              <a:buSzTx/>
              <a:buFontTx/>
              <a:buNone/>
            </a:pPr>
            <a:r>
              <a:rPr kumimoji="0" lang="en-US" altLang="en-US" sz="1800" dirty="0">
                <a:latin typeface="Arial" charset="0"/>
              </a:rPr>
              <a:t>Link to complete A-11 document:</a:t>
            </a:r>
            <a:endParaRPr kumimoji="0" lang="en-US" altLang="en-US" sz="1800" dirty="0">
              <a:latin typeface="Arial" charset="0"/>
              <a:hlinkClick r:id="rId4"/>
            </a:endParaRPr>
          </a:p>
          <a:p>
            <a:pPr eaLnBrk="1" hangingPunct="1">
              <a:spcBef>
                <a:spcPct val="0"/>
              </a:spcBef>
              <a:buClrTx/>
              <a:buSzTx/>
              <a:buFontTx/>
              <a:buNone/>
            </a:pPr>
            <a:r>
              <a:rPr kumimoji="0" lang="en-US" altLang="en-US" sz="1800" dirty="0">
                <a:latin typeface="Arial" charset="0"/>
                <a:hlinkClick r:id="rId4"/>
              </a:rPr>
              <a:t>https://www.whitehouse.gov/wp-content/uploads/2018/06/a11.pdf</a:t>
            </a:r>
            <a:endParaRPr kumimoji="0" lang="en-US" altLang="en-US" sz="1800" dirty="0">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4"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2">
            <a:extLst>
              <a:ext uri="{FF2B5EF4-FFF2-40B4-BE49-F238E27FC236}">
                <a16:creationId xmlns:a16="http://schemas.microsoft.com/office/drawing/2014/main" id="{4F787F8E-6E67-4DEA-9C6B-D9CFBA375C34}"/>
              </a:ext>
            </a:extLst>
          </p:cNvPr>
          <p:cNvSpPr>
            <a:spLocks noGrp="1"/>
          </p:cNvSpPr>
          <p:nvPr>
            <p:ph type="title"/>
          </p:nvPr>
        </p:nvSpPr>
        <p:spPr>
          <a:xfrm>
            <a:off x="1524000" y="76200"/>
            <a:ext cx="7381875" cy="1066800"/>
          </a:xfrm>
        </p:spPr>
        <p:txBody>
          <a:bodyPr/>
          <a:lstStyle/>
          <a:p>
            <a:r>
              <a:rPr lang="en-US" sz="2800" b="1" dirty="0"/>
              <a:t>Exhibit 54</a:t>
            </a:r>
          </a:p>
        </p:txBody>
      </p:sp>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CBC42E1B-BBBB-404B-9C47-8653F1965986}" type="slidenum">
              <a:rPr kumimoji="0" lang="en-US" altLang="en-US" sz="1400" smtClean="0">
                <a:latin typeface="Times New Roman" pitchFamily="18" charset="0"/>
              </a:rPr>
              <a:pPr>
                <a:spcBef>
                  <a:spcPct val="0"/>
                </a:spcBef>
                <a:buClrTx/>
                <a:buSzTx/>
                <a:buFontTx/>
                <a:buNone/>
              </a:pPr>
              <a:t>7</a:t>
            </a:fld>
            <a:endParaRPr kumimoji="0" lang="en-US" altLang="en-US" sz="1400">
              <a:latin typeface="Times New Roman" pitchFamily="18" charset="0"/>
            </a:endParaRPr>
          </a:p>
        </p:txBody>
      </p:sp>
      <p:pic>
        <p:nvPicPr>
          <p:cNvPr id="3" name="Graphic 2" descr="Stop with solid fill">
            <a:extLst>
              <a:ext uri="{FF2B5EF4-FFF2-40B4-BE49-F238E27FC236}">
                <a16:creationId xmlns:a16="http://schemas.microsoft.com/office/drawing/2014/main" id="{405283A6-5328-43FA-94C9-C7142EB1E3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02546" y="1524000"/>
            <a:ext cx="1524000" cy="1524000"/>
          </a:xfrm>
          <a:prstGeom prst="rect">
            <a:avLst/>
          </a:prstGeom>
        </p:spPr>
      </p:pic>
      <p:sp>
        <p:nvSpPr>
          <p:cNvPr id="4" name="TextBox 3">
            <a:extLst>
              <a:ext uri="{FF2B5EF4-FFF2-40B4-BE49-F238E27FC236}">
                <a16:creationId xmlns:a16="http://schemas.microsoft.com/office/drawing/2014/main" id="{A84B5354-2AD4-4B8C-847A-46864189E3DF}"/>
              </a:ext>
            </a:extLst>
          </p:cNvPr>
          <p:cNvSpPr txBox="1"/>
          <p:nvPr/>
        </p:nvSpPr>
        <p:spPr>
          <a:xfrm>
            <a:off x="3026546" y="1676400"/>
            <a:ext cx="4614908" cy="1323439"/>
          </a:xfrm>
          <a:prstGeom prst="rect">
            <a:avLst/>
          </a:prstGeom>
          <a:noFill/>
        </p:spPr>
        <p:txBody>
          <a:bodyPr wrap="square" rtlCol="0">
            <a:spAutoFit/>
          </a:bodyPr>
          <a:lstStyle/>
          <a:p>
            <a:r>
              <a:rPr lang="en-US" sz="8000" dirty="0">
                <a:solidFill>
                  <a:srgbClr val="FF0000"/>
                </a:solidFill>
              </a:rPr>
              <a:t>STOP!</a:t>
            </a:r>
          </a:p>
        </p:txBody>
      </p:sp>
      <p:sp>
        <p:nvSpPr>
          <p:cNvPr id="7172" name="Rectangle 3" descr="Weblink indicating where the Exhibit 54 Template can be found on the internet: www.gsa.gov/exhibit54" title="Web Link"/>
          <p:cNvSpPr>
            <a:spLocks noGrp="1" noChangeArrowheads="1"/>
          </p:cNvSpPr>
          <p:nvPr>
            <p:ph type="body" idx="1"/>
          </p:nvPr>
        </p:nvSpPr>
        <p:spPr>
          <a:xfrm>
            <a:off x="1600200" y="1981200"/>
            <a:ext cx="7162800" cy="4525963"/>
          </a:xfrm>
        </p:spPr>
        <p:txBody>
          <a:bodyPr/>
          <a:lstStyle/>
          <a:p>
            <a:pPr>
              <a:lnSpc>
                <a:spcPct val="90000"/>
              </a:lnSpc>
            </a:pPr>
            <a:endParaRPr lang="en-US" altLang="en-US" b="1" dirty="0">
              <a:solidFill>
                <a:srgbClr val="FF0000"/>
              </a:solidFill>
            </a:endParaRPr>
          </a:p>
          <a:p>
            <a:pPr marL="0" indent="0">
              <a:lnSpc>
                <a:spcPct val="90000"/>
              </a:lnSpc>
              <a:buNone/>
            </a:pPr>
            <a:endParaRPr lang="en-US" altLang="en-US" b="1" dirty="0">
              <a:solidFill>
                <a:srgbClr val="FF0000"/>
              </a:solidFill>
            </a:endParaRPr>
          </a:p>
          <a:p>
            <a:pPr marL="0" indent="0">
              <a:lnSpc>
                <a:spcPct val="90000"/>
              </a:lnSpc>
              <a:buNone/>
            </a:pPr>
            <a:r>
              <a:rPr lang="en-US" altLang="en-US" sz="2000" b="1" dirty="0"/>
              <a:t>Did you know GSA provides PREPOPULATED exhibit 54 files for each bureau within your agency?</a:t>
            </a:r>
          </a:p>
          <a:p>
            <a:pPr marL="0" indent="0">
              <a:lnSpc>
                <a:spcPct val="90000"/>
              </a:lnSpc>
              <a:buNone/>
            </a:pPr>
            <a:endParaRPr lang="en-US" altLang="en-US" sz="2000" b="1" dirty="0"/>
          </a:p>
          <a:p>
            <a:pPr marL="0" indent="0">
              <a:lnSpc>
                <a:spcPct val="90000"/>
              </a:lnSpc>
              <a:buNone/>
            </a:pPr>
            <a:r>
              <a:rPr lang="en-US" altLang="en-US" sz="1600" dirty="0"/>
              <a:t>The same email containing your agency’s Rent Estimate (subject line “[your agency] Rent Estimate from GSA”) includes a .zip file with a separate Exhibit 54 excel file for each bureau that pays rent to GSA. </a:t>
            </a:r>
          </a:p>
          <a:p>
            <a:pPr marL="0" indent="0">
              <a:lnSpc>
                <a:spcPct val="90000"/>
              </a:lnSpc>
              <a:buNone/>
            </a:pPr>
            <a:endParaRPr lang="en-US" altLang="en-US" sz="1600" dirty="0"/>
          </a:p>
          <a:p>
            <a:pPr marL="0" indent="0">
              <a:lnSpc>
                <a:spcPct val="90000"/>
              </a:lnSpc>
              <a:buNone/>
            </a:pPr>
            <a:r>
              <a:rPr lang="en-US" altLang="en-US" sz="1600" dirty="0"/>
              <a:t>Note that some attachment limits/security features may remove the .zip file from the email you receive – reach out to the POCs provided on the last slide if the .zip doesn’t come through.</a:t>
            </a:r>
          </a:p>
          <a:p>
            <a:pPr marL="0" indent="0">
              <a:lnSpc>
                <a:spcPct val="90000"/>
              </a:lnSpc>
              <a:buNone/>
            </a:pPr>
            <a:endParaRPr lang="en-US" altLang="en-US" sz="1600" dirty="0"/>
          </a:p>
          <a:p>
            <a:pPr marL="0" indent="0">
              <a:lnSpc>
                <a:spcPct val="90000"/>
              </a:lnSpc>
              <a:buNone/>
            </a:pPr>
            <a:r>
              <a:rPr lang="en-US" altLang="en-US" sz="1600" dirty="0"/>
              <a:t>If you would prefer to populate a blank template Exhibit 54, continue to the next slide, otherwise jump ahead to </a:t>
            </a:r>
            <a:r>
              <a:rPr lang="en-US" altLang="en-US" sz="1600" dirty="0">
                <a:hlinkClick r:id="rId5" action="ppaction://hlinksldjump"/>
              </a:rPr>
              <a:t>Step 2</a:t>
            </a:r>
            <a:endParaRPr lang="en-US"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4" name="Picture 5"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2">
            <a:extLst>
              <a:ext uri="{FF2B5EF4-FFF2-40B4-BE49-F238E27FC236}">
                <a16:creationId xmlns:a16="http://schemas.microsoft.com/office/drawing/2014/main" id="{4F787F8E-6E67-4DEA-9C6B-D9CFBA375C34}"/>
              </a:ext>
            </a:extLst>
          </p:cNvPr>
          <p:cNvSpPr>
            <a:spLocks noGrp="1"/>
          </p:cNvSpPr>
          <p:nvPr>
            <p:ph type="title"/>
          </p:nvPr>
        </p:nvSpPr>
        <p:spPr>
          <a:xfrm>
            <a:off x="1524000" y="76200"/>
            <a:ext cx="7381875" cy="1066800"/>
          </a:xfrm>
        </p:spPr>
        <p:txBody>
          <a:bodyPr/>
          <a:lstStyle/>
          <a:p>
            <a:r>
              <a:rPr lang="en-US" sz="2800" b="1" dirty="0"/>
              <a:t>Accessing the Exhibit 54 template</a:t>
            </a:r>
          </a:p>
        </p:txBody>
      </p:sp>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CBC42E1B-BBBB-404B-9C47-8653F1965986}" type="slidenum">
              <a:rPr kumimoji="0" lang="en-US" altLang="en-US" sz="1400" smtClean="0">
                <a:latin typeface="Times New Roman" pitchFamily="18" charset="0"/>
              </a:rPr>
              <a:pPr>
                <a:spcBef>
                  <a:spcPct val="0"/>
                </a:spcBef>
                <a:buClrTx/>
                <a:buSzTx/>
                <a:buFontTx/>
                <a:buNone/>
              </a:pPr>
              <a:t>8</a:t>
            </a:fld>
            <a:endParaRPr kumimoji="0" lang="en-US" altLang="en-US" sz="1400">
              <a:latin typeface="Times New Roman" pitchFamily="18" charset="0"/>
            </a:endParaRPr>
          </a:p>
        </p:txBody>
      </p:sp>
      <p:sp>
        <p:nvSpPr>
          <p:cNvPr id="7172" name="Rectangle 3" descr="Weblink indicating where the Exhibit 54 Template can be found on the internet: www.gsa.gov/exhibit54" title="Web Link"/>
          <p:cNvSpPr>
            <a:spLocks noGrp="1" noChangeArrowheads="1"/>
          </p:cNvSpPr>
          <p:nvPr>
            <p:ph type="body" idx="1"/>
          </p:nvPr>
        </p:nvSpPr>
        <p:spPr>
          <a:xfrm>
            <a:off x="1600200" y="1981200"/>
            <a:ext cx="7162800" cy="4525963"/>
          </a:xfrm>
        </p:spPr>
        <p:txBody>
          <a:bodyPr/>
          <a:lstStyle/>
          <a:p>
            <a:pPr>
              <a:lnSpc>
                <a:spcPct val="90000"/>
              </a:lnSpc>
            </a:pPr>
            <a:r>
              <a:rPr lang="en-US" altLang="en-US" sz="2800" dirty="0"/>
              <a:t>The Exhibit 54 template and guidelines are available at this link:</a:t>
            </a:r>
          </a:p>
          <a:p>
            <a:pPr marL="0" indent="0">
              <a:lnSpc>
                <a:spcPct val="90000"/>
              </a:lnSpc>
              <a:buNone/>
            </a:pPr>
            <a:br>
              <a:rPr lang="en-US" altLang="en-US" sz="2800" dirty="0"/>
            </a:br>
            <a:r>
              <a:rPr lang="en-US" altLang="en-US" sz="2800" b="1" dirty="0">
                <a:solidFill>
                  <a:srgbClr val="FF0000"/>
                </a:solidFill>
              </a:rPr>
              <a:t>gsa.gov/real-estate/real-estate-services/rent-pricing-and-payments</a:t>
            </a:r>
            <a:br>
              <a:rPr lang="en-US" altLang="en-US" b="1" dirty="0"/>
            </a:br>
            <a:endParaRPr lang="en-US" altLang="en-US" b="1" dirty="0">
              <a:solidFill>
                <a:srgbClr val="FF0000"/>
              </a:solidFill>
            </a:endParaRPr>
          </a:p>
          <a:p>
            <a:pPr>
              <a:lnSpc>
                <a:spcPct val="90000"/>
              </a:lnSpc>
            </a:pPr>
            <a:endParaRPr lang="en-US" altLang="en-US" b="1" dirty="0">
              <a:solidFill>
                <a:srgbClr val="FF0000"/>
              </a:solidFill>
            </a:endParaRPr>
          </a:p>
        </p:txBody>
      </p:sp>
    </p:spTree>
    <p:extLst>
      <p:ext uri="{BB962C8B-B14F-4D97-AF65-F5344CB8AC3E}">
        <p14:creationId xmlns:p14="http://schemas.microsoft.com/office/powerpoint/2010/main" val="3667894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6" name="Picture 8" descr="GSA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4300"/>
            <a:ext cx="914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2">
            <a:extLst>
              <a:ext uri="{FF2B5EF4-FFF2-40B4-BE49-F238E27FC236}">
                <a16:creationId xmlns:a16="http://schemas.microsoft.com/office/drawing/2014/main" id="{52D43C74-CE9A-4FE1-911A-942A03ABE23F}"/>
              </a:ext>
            </a:extLst>
          </p:cNvPr>
          <p:cNvSpPr>
            <a:spLocks noGrp="1"/>
          </p:cNvSpPr>
          <p:nvPr>
            <p:ph type="title"/>
          </p:nvPr>
        </p:nvSpPr>
        <p:spPr>
          <a:xfrm>
            <a:off x="1524000" y="76200"/>
            <a:ext cx="7381875" cy="1066800"/>
          </a:xfrm>
        </p:spPr>
        <p:txBody>
          <a:bodyPr/>
          <a:lstStyle/>
          <a:p>
            <a:r>
              <a:rPr lang="en-US" sz="2800" b="1" dirty="0"/>
              <a:t>Exhibit 54 template download</a:t>
            </a:r>
          </a:p>
        </p:txBody>
      </p:sp>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fld id="{CCF3A838-B51F-46E4-B2ED-77CB28D963B6}" type="slidenum">
              <a:rPr kumimoji="0" lang="en-US" altLang="en-US" sz="1400" smtClean="0">
                <a:latin typeface="Times New Roman" pitchFamily="18" charset="0"/>
              </a:rPr>
              <a:pPr>
                <a:spcBef>
                  <a:spcPct val="0"/>
                </a:spcBef>
                <a:buClrTx/>
                <a:buSzTx/>
                <a:buFontTx/>
                <a:buNone/>
              </a:pPr>
              <a:t>9</a:t>
            </a:fld>
            <a:endParaRPr kumimoji="0" lang="en-US" altLang="en-US" sz="1400">
              <a:latin typeface="Times New Roman" pitchFamily="18" charset="0"/>
            </a:endParaRPr>
          </a:p>
        </p:txBody>
      </p:sp>
      <p:sp>
        <p:nvSpPr>
          <p:cNvPr id="10244" name="Rectangle 3"/>
          <p:cNvSpPr>
            <a:spLocks noGrp="1" noChangeArrowheads="1"/>
          </p:cNvSpPr>
          <p:nvPr>
            <p:ph type="body" idx="1"/>
          </p:nvPr>
        </p:nvSpPr>
        <p:spPr>
          <a:xfrm>
            <a:off x="1524000" y="1371600"/>
            <a:ext cx="7391400" cy="5257800"/>
          </a:xfrm>
        </p:spPr>
        <p:txBody>
          <a:bodyPr/>
          <a:lstStyle/>
          <a:p>
            <a:r>
              <a:rPr lang="en-US" altLang="en-US" sz="2400" dirty="0">
                <a:solidFill>
                  <a:srgbClr val="000000"/>
                </a:solidFill>
                <a:latin typeface="Verdana" pitchFamily="34" charset="0"/>
                <a:cs typeface="Times New Roman" pitchFamily="18" charset="0"/>
              </a:rPr>
              <a:t>Download the Exhibit 54 Template:</a:t>
            </a:r>
            <a:br>
              <a:rPr lang="en-US" altLang="en-US" sz="2400" dirty="0">
                <a:solidFill>
                  <a:srgbClr val="000000"/>
                </a:solidFill>
                <a:latin typeface="Verdana" pitchFamily="34" charset="0"/>
                <a:cs typeface="Times New Roman" pitchFamily="18" charset="0"/>
              </a:rPr>
            </a:br>
            <a:endParaRPr lang="en-US" altLang="en-US" sz="2400" dirty="0">
              <a:solidFill>
                <a:srgbClr val="000000"/>
              </a:solidFill>
              <a:latin typeface="Verdana" pitchFamily="34" charset="0"/>
              <a:cs typeface="Times New Roman" pitchFamily="18" charset="0"/>
            </a:endParaRPr>
          </a:p>
        </p:txBody>
      </p:sp>
      <p:pic>
        <p:nvPicPr>
          <p:cNvPr id="5" name="Picture 4" descr="Rent Library Page from GSA.gov&#10;&#10;Image of a screenshot from the gsa.gov website showing the location where the Exhibit54 Guidelines and Template are found.">
            <a:extLst>
              <a:ext uri="{FF2B5EF4-FFF2-40B4-BE49-F238E27FC236}">
                <a16:creationId xmlns:a16="http://schemas.microsoft.com/office/drawing/2014/main" id="{D4D60BF0-8CCB-49FB-A36C-FED3BF7DD826}"/>
              </a:ext>
            </a:extLst>
          </p:cNvPr>
          <p:cNvPicPr>
            <a:picLocks noChangeAspect="1"/>
          </p:cNvPicPr>
          <p:nvPr/>
        </p:nvPicPr>
        <p:blipFill rotWithShape="1">
          <a:blip r:embed="rId3"/>
          <a:srcRect b="6329"/>
          <a:stretch/>
        </p:blipFill>
        <p:spPr>
          <a:xfrm>
            <a:off x="1768043" y="2206625"/>
            <a:ext cx="6629400" cy="4229101"/>
          </a:xfrm>
          <a:prstGeom prst="rect">
            <a:avLst/>
          </a:prstGeom>
        </p:spPr>
      </p:pic>
      <p:sp>
        <p:nvSpPr>
          <p:cNvPr id="10248" name="AutoShape 5" descr="red arrow indicating which file opens the Blank Shell Exhibit 54 document (template)." title="red arrow"/>
          <p:cNvSpPr>
            <a:spLocks noChangeArrowheads="1"/>
          </p:cNvSpPr>
          <p:nvPr/>
        </p:nvSpPr>
        <p:spPr bwMode="auto">
          <a:xfrm rot="10800000">
            <a:off x="4627439" y="6054725"/>
            <a:ext cx="1295400" cy="381000"/>
          </a:xfrm>
          <a:prstGeom prst="rightArrow">
            <a:avLst>
              <a:gd name="adj1" fmla="val 50000"/>
              <a:gd name="adj2" fmla="val 85000"/>
            </a:avLst>
          </a:prstGeom>
          <a:solidFill>
            <a:srgbClr val="FF0000"/>
          </a:solidFill>
          <a:ln w="28575">
            <a:solidFill>
              <a:schemeClr val="tx1"/>
            </a:solidFill>
            <a:miter lim="800000"/>
            <a:headEnd/>
            <a:tailEnd/>
          </a:ln>
        </p:spPr>
        <p:txBody>
          <a:bodyPr wrap="none" anchor="ctr"/>
          <a:lstStyle>
            <a:lvl1pPr>
              <a:spcBef>
                <a:spcPct val="20000"/>
              </a:spcBef>
              <a:buClr>
                <a:srgbClr val="3C605F"/>
              </a:buClr>
              <a:buSzPct val="75000"/>
              <a:buFont typeface="Wingdings" pitchFamily="2" charset="2"/>
              <a:buChar char="n"/>
              <a:defRPr kumimoji="1" sz="3200">
                <a:solidFill>
                  <a:schemeClr val="tx1"/>
                </a:solidFill>
                <a:latin typeface="Tahoma" charset="0"/>
              </a:defRPr>
            </a:lvl1pPr>
            <a:lvl2pPr marL="742950" indent="-285750">
              <a:spcBef>
                <a:spcPct val="20000"/>
              </a:spcBef>
              <a:buClr>
                <a:srgbClr val="3C605F"/>
              </a:buClr>
              <a:buSzPct val="75000"/>
              <a:buFont typeface="Wingdings" pitchFamily="2" charset="2"/>
              <a:buChar char="n"/>
              <a:defRPr kumimoji="1" sz="2800">
                <a:solidFill>
                  <a:schemeClr val="tx1"/>
                </a:solidFill>
                <a:latin typeface="Tahoma" charset="0"/>
              </a:defRPr>
            </a:lvl2pPr>
            <a:lvl3pPr marL="1143000" indent="-228600">
              <a:spcBef>
                <a:spcPct val="20000"/>
              </a:spcBef>
              <a:buClr>
                <a:srgbClr val="3C605F"/>
              </a:buClr>
              <a:buSzPct val="75000"/>
              <a:buFont typeface="Wingdings" pitchFamily="2" charset="2"/>
              <a:buChar char="n"/>
              <a:defRPr kumimoji="1" sz="2400">
                <a:solidFill>
                  <a:schemeClr val="tx1"/>
                </a:solidFill>
                <a:latin typeface="Tahoma" charset="0"/>
              </a:defRPr>
            </a:lvl3pPr>
            <a:lvl4pPr marL="1600200" indent="-228600">
              <a:spcBef>
                <a:spcPct val="20000"/>
              </a:spcBef>
              <a:buClr>
                <a:srgbClr val="3C605F"/>
              </a:buClr>
              <a:buSzPct val="75000"/>
              <a:buFont typeface="Wingdings" pitchFamily="2" charset="2"/>
              <a:buChar char="n"/>
              <a:defRPr kumimoji="1" sz="2000">
                <a:solidFill>
                  <a:schemeClr val="tx1"/>
                </a:solidFill>
                <a:latin typeface="Tahoma" charset="0"/>
              </a:defRPr>
            </a:lvl4pPr>
            <a:lvl5pPr marL="2057400" indent="-228600">
              <a:spcBef>
                <a:spcPct val="20000"/>
              </a:spcBef>
              <a:buClr>
                <a:srgbClr val="3C605F"/>
              </a:buClr>
              <a:buSzPct val="75000"/>
              <a:buFont typeface="Wingdings" pitchFamily="2" charset="2"/>
              <a:buChar char="n"/>
              <a:defRPr kumimoji="1" sz="2000">
                <a:solidFill>
                  <a:schemeClr val="tx1"/>
                </a:solidFill>
                <a:latin typeface="Tahoma" charset="0"/>
              </a:defRPr>
            </a:lvl5pPr>
            <a:lvl6pPr marL="25146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6pPr>
            <a:lvl7pPr marL="29718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7pPr>
            <a:lvl8pPr marL="34290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8pPr>
            <a:lvl9pPr marL="3886200" indent="-228600" eaLnBrk="0" fontAlgn="base" hangingPunct="0">
              <a:spcBef>
                <a:spcPct val="20000"/>
              </a:spcBef>
              <a:spcAft>
                <a:spcPct val="0"/>
              </a:spcAft>
              <a:buClr>
                <a:srgbClr val="3C605F"/>
              </a:buClr>
              <a:buSzPct val="75000"/>
              <a:buFont typeface="Wingdings" pitchFamily="2" charset="2"/>
              <a:buChar char="n"/>
              <a:defRPr kumimoji="1" sz="2000">
                <a:solidFill>
                  <a:schemeClr val="tx1"/>
                </a:solidFill>
                <a:latin typeface="Tahoma" charset="0"/>
              </a:defRPr>
            </a:lvl9pPr>
          </a:lstStyle>
          <a:p>
            <a:pPr>
              <a:spcBef>
                <a:spcPct val="0"/>
              </a:spcBef>
              <a:buClrTx/>
              <a:buSzTx/>
              <a:buFontTx/>
              <a:buNone/>
            </a:pPr>
            <a:endParaRPr kumimoji="0" lang="en-US" altLang="en-US" sz="1200" dirty="0">
              <a:latin typeface="Times New Roman" pitchFamily="18" charset="0"/>
            </a:endParaRPr>
          </a:p>
        </p:txBody>
      </p:sp>
    </p:spTree>
  </p:cSld>
  <p:clrMapOvr>
    <a:masterClrMapping/>
  </p:clrMapOvr>
</p:sld>
</file>

<file path=ppt/theme/theme1.xml><?xml version="1.0" encoding="utf-8"?>
<a:theme xmlns:a="http://schemas.openxmlformats.org/drawingml/2006/main" name="Bits and bytes design template">
  <a:themeElements>
    <a:clrScheme name="Bits and bytes design template 1">
      <a:dk1>
        <a:srgbClr val="080808"/>
      </a:dk1>
      <a:lt1>
        <a:srgbClr val="7AA6B0"/>
      </a:lt1>
      <a:dk2>
        <a:srgbClr val="000000"/>
      </a:dk2>
      <a:lt2>
        <a:srgbClr val="080808"/>
      </a:lt2>
      <a:accent1>
        <a:srgbClr val="917AA4"/>
      </a:accent1>
      <a:accent2>
        <a:srgbClr val="76669A"/>
      </a:accent2>
      <a:accent3>
        <a:srgbClr val="BED0D4"/>
      </a:accent3>
      <a:accent4>
        <a:srgbClr val="060606"/>
      </a:accent4>
      <a:accent5>
        <a:srgbClr val="C7BECF"/>
      </a:accent5>
      <a:accent6>
        <a:srgbClr val="6A5C8B"/>
      </a:accent6>
      <a:hlink>
        <a:srgbClr val="377B89"/>
      </a:hlink>
      <a:folHlink>
        <a:srgbClr val="1A4E54"/>
      </a:folHlink>
    </a:clrScheme>
    <a:fontScheme name="Bits and bytes design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its and bytes design template 1">
        <a:dk1>
          <a:srgbClr val="080808"/>
        </a:dk1>
        <a:lt1>
          <a:srgbClr val="7AA6B0"/>
        </a:lt1>
        <a:dk2>
          <a:srgbClr val="000000"/>
        </a:dk2>
        <a:lt2>
          <a:srgbClr val="080808"/>
        </a:lt2>
        <a:accent1>
          <a:srgbClr val="917AA4"/>
        </a:accent1>
        <a:accent2>
          <a:srgbClr val="76669A"/>
        </a:accent2>
        <a:accent3>
          <a:srgbClr val="BED0D4"/>
        </a:accent3>
        <a:accent4>
          <a:srgbClr val="060606"/>
        </a:accent4>
        <a:accent5>
          <a:srgbClr val="C7BECF"/>
        </a:accent5>
        <a:accent6>
          <a:srgbClr val="6A5C8B"/>
        </a:accent6>
        <a:hlink>
          <a:srgbClr val="377B89"/>
        </a:hlink>
        <a:folHlink>
          <a:srgbClr val="1A4E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Bits and bytes design template</Template>
  <TotalTime>13077</TotalTime>
  <Words>1513</Words>
  <Application>Microsoft Office PowerPoint</Application>
  <PresentationFormat>On-screen Show (4:3)</PresentationFormat>
  <Paragraphs>141</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Unicode MS</vt:lpstr>
      <vt:lpstr>Tahoma</vt:lpstr>
      <vt:lpstr>Times New Roman</vt:lpstr>
      <vt:lpstr>Verdana</vt:lpstr>
      <vt:lpstr>Wingdings</vt:lpstr>
      <vt:lpstr>Bits and bytes design template</vt:lpstr>
      <vt:lpstr>            FY2027 Exhibit 54     Guidelines          </vt:lpstr>
      <vt:lpstr>Exhibit 54: PURPOSE</vt:lpstr>
      <vt:lpstr> OMB Fiscal Year Naming Convention </vt:lpstr>
      <vt:lpstr>Statement of Use</vt:lpstr>
      <vt:lpstr>OMB Circular A-11, Section 54</vt:lpstr>
      <vt:lpstr>Accessing the A-11 and Section 54</vt:lpstr>
      <vt:lpstr>Exhibit 54</vt:lpstr>
      <vt:lpstr>Accessing the Exhibit 54 template</vt:lpstr>
      <vt:lpstr>Exhibit 54 template download</vt:lpstr>
      <vt:lpstr>Required files to complete Exhibit 54</vt:lpstr>
      <vt:lpstr>Blank Exhibit 54 Template</vt:lpstr>
      <vt:lpstr>Step 1: GSA IC Worksheet</vt:lpstr>
      <vt:lpstr>Step 1: GSA IC Worksheet (continued)</vt:lpstr>
      <vt:lpstr>Step 2: Corrections &amp; Adjustments</vt:lpstr>
      <vt:lpstr>Step 2: Corrections &amp; Adjustments (continued)</vt:lpstr>
      <vt:lpstr>SUM Tab</vt:lpstr>
      <vt:lpstr>Exhibit 54 Summary</vt:lpstr>
      <vt:lpstr>Total Workplace FIT</vt:lpstr>
      <vt:lpstr>Antenna Charges</vt:lpstr>
      <vt:lpstr>Exhibit 54: Points of Contact</vt:lpstr>
    </vt:vector>
  </TitlesOfParts>
  <Company>GSA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FY2011 Exhibit 54                  Guidelines</dc:title>
  <dc:creator>LisaSwitzer</dc:creator>
  <cp:lastModifiedBy>JamesStrachan</cp:lastModifiedBy>
  <cp:revision>160</cp:revision>
  <cp:lastPrinted>2015-05-06T11:52:47Z</cp:lastPrinted>
  <dcterms:created xsi:type="dcterms:W3CDTF">2009-04-14T18:25:29Z</dcterms:created>
  <dcterms:modified xsi:type="dcterms:W3CDTF">2025-07-22T15:03:00Z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TC011408341033</vt:lpwstr>
  </property>
</Properties>
</file>