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82" r:id="rId3"/>
    <p:sldId id="259" r:id="rId4"/>
    <p:sldId id="283" r:id="rId5"/>
    <p:sldId id="258" r:id="rId6"/>
    <p:sldId id="260" r:id="rId7"/>
    <p:sldId id="286" r:id="rId8"/>
    <p:sldId id="287" r:id="rId9"/>
    <p:sldId id="285" r:id="rId10"/>
    <p:sldId id="28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08BEDF-658F-4519-8E35-253A3B4B0E7A}"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DCE58-3D92-4ABB-93F8-A7D6A23C90F9}" type="slidenum">
              <a:rPr lang="en-US" smtClean="0"/>
              <a:t>‹#›</a:t>
            </a:fld>
            <a:endParaRPr lang="en-US"/>
          </a:p>
        </p:txBody>
      </p:sp>
    </p:spTree>
    <p:extLst>
      <p:ext uri="{BB962C8B-B14F-4D97-AF65-F5344CB8AC3E}">
        <p14:creationId xmlns:p14="http://schemas.microsoft.com/office/powerpoint/2010/main" val="144779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08BEDF-658F-4519-8E35-253A3B4B0E7A}"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DCE58-3D92-4ABB-93F8-A7D6A23C90F9}" type="slidenum">
              <a:rPr lang="en-US" smtClean="0"/>
              <a:t>‹#›</a:t>
            </a:fld>
            <a:endParaRPr lang="en-US"/>
          </a:p>
        </p:txBody>
      </p:sp>
    </p:spTree>
    <p:extLst>
      <p:ext uri="{BB962C8B-B14F-4D97-AF65-F5344CB8AC3E}">
        <p14:creationId xmlns:p14="http://schemas.microsoft.com/office/powerpoint/2010/main" val="4172430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08BEDF-658F-4519-8E35-253A3B4B0E7A}"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DCE58-3D92-4ABB-93F8-A7D6A23C90F9}" type="slidenum">
              <a:rPr lang="en-US" smtClean="0"/>
              <a:t>‹#›</a:t>
            </a:fld>
            <a:endParaRPr lang="en-US"/>
          </a:p>
        </p:txBody>
      </p:sp>
    </p:spTree>
    <p:extLst>
      <p:ext uri="{BB962C8B-B14F-4D97-AF65-F5344CB8AC3E}">
        <p14:creationId xmlns:p14="http://schemas.microsoft.com/office/powerpoint/2010/main" val="2560391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08BEDF-658F-4519-8E35-253A3B4B0E7A}"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DCE58-3D92-4ABB-93F8-A7D6A23C90F9}"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33509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08BEDF-658F-4519-8E35-253A3B4B0E7A}"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DCE58-3D92-4ABB-93F8-A7D6A23C90F9}" type="slidenum">
              <a:rPr lang="en-US" smtClean="0"/>
              <a:t>‹#›</a:t>
            </a:fld>
            <a:endParaRPr lang="en-US"/>
          </a:p>
        </p:txBody>
      </p:sp>
    </p:spTree>
    <p:extLst>
      <p:ext uri="{BB962C8B-B14F-4D97-AF65-F5344CB8AC3E}">
        <p14:creationId xmlns:p14="http://schemas.microsoft.com/office/powerpoint/2010/main" val="3360117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508BEDF-658F-4519-8E35-253A3B4B0E7A}" type="datetimeFigureOut">
              <a:rPr lang="en-US" smtClean="0"/>
              <a:t>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EDCE58-3D92-4ABB-93F8-A7D6A23C90F9}" type="slidenum">
              <a:rPr lang="en-US" smtClean="0"/>
              <a:t>‹#›</a:t>
            </a:fld>
            <a:endParaRPr lang="en-US"/>
          </a:p>
        </p:txBody>
      </p:sp>
    </p:spTree>
    <p:extLst>
      <p:ext uri="{BB962C8B-B14F-4D97-AF65-F5344CB8AC3E}">
        <p14:creationId xmlns:p14="http://schemas.microsoft.com/office/powerpoint/2010/main" val="275555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508BEDF-658F-4519-8E35-253A3B4B0E7A}" type="datetimeFigureOut">
              <a:rPr lang="en-US" smtClean="0"/>
              <a:t>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EDCE58-3D92-4ABB-93F8-A7D6A23C90F9}" type="slidenum">
              <a:rPr lang="en-US" smtClean="0"/>
              <a:t>‹#›</a:t>
            </a:fld>
            <a:endParaRPr lang="en-US"/>
          </a:p>
        </p:txBody>
      </p:sp>
    </p:spTree>
    <p:extLst>
      <p:ext uri="{BB962C8B-B14F-4D97-AF65-F5344CB8AC3E}">
        <p14:creationId xmlns:p14="http://schemas.microsoft.com/office/powerpoint/2010/main" val="765314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08BEDF-658F-4519-8E35-253A3B4B0E7A}"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DCE58-3D92-4ABB-93F8-A7D6A23C90F9}" type="slidenum">
              <a:rPr lang="en-US" smtClean="0"/>
              <a:t>‹#›</a:t>
            </a:fld>
            <a:endParaRPr lang="en-US"/>
          </a:p>
        </p:txBody>
      </p:sp>
    </p:spTree>
    <p:extLst>
      <p:ext uri="{BB962C8B-B14F-4D97-AF65-F5344CB8AC3E}">
        <p14:creationId xmlns:p14="http://schemas.microsoft.com/office/powerpoint/2010/main" val="3299701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08BEDF-658F-4519-8E35-253A3B4B0E7A}"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DCE58-3D92-4ABB-93F8-A7D6A23C90F9}" type="slidenum">
              <a:rPr lang="en-US" smtClean="0"/>
              <a:t>‹#›</a:t>
            </a:fld>
            <a:endParaRPr lang="en-US"/>
          </a:p>
        </p:txBody>
      </p:sp>
    </p:spTree>
    <p:extLst>
      <p:ext uri="{BB962C8B-B14F-4D97-AF65-F5344CB8AC3E}">
        <p14:creationId xmlns:p14="http://schemas.microsoft.com/office/powerpoint/2010/main" val="3802418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08BEDF-658F-4519-8E35-253A3B4B0E7A}"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DCE58-3D92-4ABB-93F8-A7D6A23C90F9}" type="slidenum">
              <a:rPr lang="en-US" smtClean="0"/>
              <a:t>‹#›</a:t>
            </a:fld>
            <a:endParaRPr lang="en-US"/>
          </a:p>
        </p:txBody>
      </p:sp>
    </p:spTree>
    <p:extLst>
      <p:ext uri="{BB962C8B-B14F-4D97-AF65-F5344CB8AC3E}">
        <p14:creationId xmlns:p14="http://schemas.microsoft.com/office/powerpoint/2010/main" val="1749374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08BEDF-658F-4519-8E35-253A3B4B0E7A}"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DCE58-3D92-4ABB-93F8-A7D6A23C90F9}" type="slidenum">
              <a:rPr lang="en-US" smtClean="0"/>
              <a:t>‹#›</a:t>
            </a:fld>
            <a:endParaRPr lang="en-US"/>
          </a:p>
        </p:txBody>
      </p:sp>
    </p:spTree>
    <p:extLst>
      <p:ext uri="{BB962C8B-B14F-4D97-AF65-F5344CB8AC3E}">
        <p14:creationId xmlns:p14="http://schemas.microsoft.com/office/powerpoint/2010/main" val="93639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08BEDF-658F-4519-8E35-253A3B4B0E7A}"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DCE58-3D92-4ABB-93F8-A7D6A23C90F9}" type="slidenum">
              <a:rPr lang="en-US" smtClean="0"/>
              <a:t>‹#›</a:t>
            </a:fld>
            <a:endParaRPr lang="en-US"/>
          </a:p>
        </p:txBody>
      </p:sp>
    </p:spTree>
    <p:extLst>
      <p:ext uri="{BB962C8B-B14F-4D97-AF65-F5344CB8AC3E}">
        <p14:creationId xmlns:p14="http://schemas.microsoft.com/office/powerpoint/2010/main" val="1868879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08BEDF-658F-4519-8E35-253A3B4B0E7A}" type="datetimeFigureOut">
              <a:rPr lang="en-US" smtClean="0"/>
              <a:t>11/4/2021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EDCE58-3D92-4ABB-93F8-A7D6A23C90F9}" type="slidenum">
              <a:rPr lang="en-US" smtClean="0"/>
              <a:t>‹#›</a:t>
            </a:fld>
            <a:endParaRPr lang="en-US"/>
          </a:p>
        </p:txBody>
      </p:sp>
    </p:spTree>
    <p:extLst>
      <p:ext uri="{BB962C8B-B14F-4D97-AF65-F5344CB8AC3E}">
        <p14:creationId xmlns:p14="http://schemas.microsoft.com/office/powerpoint/2010/main" val="1165253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08BEDF-658F-4519-8E35-253A3B4B0E7A}" type="datetimeFigureOut">
              <a:rPr lang="en-US" smtClean="0"/>
              <a:t>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EDCE58-3D92-4ABB-93F8-A7D6A23C90F9}" type="slidenum">
              <a:rPr lang="en-US" smtClean="0"/>
              <a:t>‹#›</a:t>
            </a:fld>
            <a:endParaRPr lang="en-US"/>
          </a:p>
        </p:txBody>
      </p:sp>
    </p:spTree>
    <p:extLst>
      <p:ext uri="{BB962C8B-B14F-4D97-AF65-F5344CB8AC3E}">
        <p14:creationId xmlns:p14="http://schemas.microsoft.com/office/powerpoint/2010/main" val="671240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5508BEDF-658F-4519-8E35-253A3B4B0E7A}" type="datetimeFigureOut">
              <a:rPr lang="en-US" smtClean="0"/>
              <a:t>11/4/2021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EDCE58-3D92-4ABB-93F8-A7D6A23C90F9}" type="slidenum">
              <a:rPr lang="en-US" smtClean="0"/>
              <a:t>‹#›</a:t>
            </a:fld>
            <a:endParaRPr lang="en-US"/>
          </a:p>
        </p:txBody>
      </p:sp>
    </p:spTree>
    <p:extLst>
      <p:ext uri="{BB962C8B-B14F-4D97-AF65-F5344CB8AC3E}">
        <p14:creationId xmlns:p14="http://schemas.microsoft.com/office/powerpoint/2010/main" val="1309411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08BEDF-658F-4519-8E35-253A3B4B0E7A}"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DCE58-3D92-4ABB-93F8-A7D6A23C90F9}" type="slidenum">
              <a:rPr lang="en-US" smtClean="0"/>
              <a:t>‹#›</a:t>
            </a:fld>
            <a:endParaRPr lang="en-US"/>
          </a:p>
        </p:txBody>
      </p:sp>
    </p:spTree>
    <p:extLst>
      <p:ext uri="{BB962C8B-B14F-4D97-AF65-F5344CB8AC3E}">
        <p14:creationId xmlns:p14="http://schemas.microsoft.com/office/powerpoint/2010/main" val="2200099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08BEDF-658F-4519-8E35-253A3B4B0E7A}"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DCE58-3D92-4ABB-93F8-A7D6A23C90F9}" type="slidenum">
              <a:rPr lang="en-US" smtClean="0"/>
              <a:t>‹#›</a:t>
            </a:fld>
            <a:endParaRPr lang="en-US"/>
          </a:p>
        </p:txBody>
      </p:sp>
    </p:spTree>
    <p:extLst>
      <p:ext uri="{BB962C8B-B14F-4D97-AF65-F5344CB8AC3E}">
        <p14:creationId xmlns:p14="http://schemas.microsoft.com/office/powerpoint/2010/main" val="3422510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5508BEDF-658F-4519-8E35-253A3B4B0E7A}" type="datetimeFigureOut">
              <a:rPr lang="en-US" smtClean="0"/>
              <a:t>11/4/2021</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20EDCE58-3D92-4ABB-93F8-A7D6A23C90F9}" type="slidenum">
              <a:rPr lang="en-US" smtClean="0"/>
              <a:t>‹#›</a:t>
            </a:fld>
            <a:endParaRPr lang="en-US"/>
          </a:p>
        </p:txBody>
      </p:sp>
    </p:spTree>
    <p:extLst>
      <p:ext uri="{BB962C8B-B14F-4D97-AF65-F5344CB8AC3E}">
        <p14:creationId xmlns:p14="http://schemas.microsoft.com/office/powerpoint/2010/main" val="277688723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D4D6E-96A1-42BB-B11E-3435312B8333}"/>
              </a:ext>
            </a:extLst>
          </p:cNvPr>
          <p:cNvSpPr>
            <a:spLocks noGrp="1"/>
          </p:cNvSpPr>
          <p:nvPr>
            <p:ph type="ctrTitle"/>
          </p:nvPr>
        </p:nvSpPr>
        <p:spPr>
          <a:xfrm>
            <a:off x="838199" y="291090"/>
            <a:ext cx="10515599" cy="932688"/>
          </a:xfrm>
        </p:spPr>
        <p:txBody>
          <a:bodyPr>
            <a:normAutofit/>
          </a:bodyPr>
          <a:lstStyle/>
          <a:p>
            <a:r>
              <a:rPr lang="en-US" sz="5400" dirty="0">
                <a:solidFill>
                  <a:schemeClr val="bg1"/>
                </a:solidFill>
              </a:rPr>
              <a:t>EEX/LOGIN.GOV</a:t>
            </a:r>
          </a:p>
        </p:txBody>
      </p:sp>
      <p:sp>
        <p:nvSpPr>
          <p:cNvPr id="3" name="Subtitle 2">
            <a:extLst>
              <a:ext uri="{FF2B5EF4-FFF2-40B4-BE49-F238E27FC236}">
                <a16:creationId xmlns:a16="http://schemas.microsoft.com/office/drawing/2014/main" id="{BA70A110-00B2-4432-8E70-790340EDE586}"/>
              </a:ext>
            </a:extLst>
          </p:cNvPr>
          <p:cNvSpPr>
            <a:spLocks noGrp="1"/>
          </p:cNvSpPr>
          <p:nvPr>
            <p:ph type="subTitle" idx="1"/>
          </p:nvPr>
        </p:nvSpPr>
        <p:spPr>
          <a:xfrm>
            <a:off x="715892" y="372452"/>
            <a:ext cx="10654554" cy="1004105"/>
          </a:xfrm>
        </p:spPr>
        <p:txBody>
          <a:bodyPr>
            <a:normAutofit fontScale="25000" lnSpcReduction="20000"/>
          </a:bodyPr>
          <a:lstStyle/>
          <a:p>
            <a:r>
              <a:rPr lang="en-US" sz="112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EMPLOYEE EXPRESS</a:t>
            </a:r>
          </a:p>
          <a:p>
            <a:r>
              <a:rPr lang="en-US" sz="11200" b="1" dirty="0">
                <a:solidFill>
                  <a:schemeClr val="tx1"/>
                </a:solidFill>
                <a:latin typeface="Verdana" panose="020B0604030504040204" pitchFamily="34" charset="0"/>
                <a:ea typeface="Verdana" panose="020B0604030504040204" pitchFamily="34" charset="0"/>
              </a:rPr>
              <a:t>THE NEW WAY OF SIGNING IN</a:t>
            </a:r>
          </a:p>
          <a:p>
            <a:endParaRPr lang="en-US" dirty="0">
              <a:solidFill>
                <a:schemeClr val="accent1">
                  <a:lumMod val="20000"/>
                  <a:lumOff val="80000"/>
                </a:schemeClr>
              </a:solidFill>
            </a:endParaRPr>
          </a:p>
        </p:txBody>
      </p:sp>
      <p:sp>
        <p:nvSpPr>
          <p:cNvPr id="4" name="TextBox 3">
            <a:extLst>
              <a:ext uri="{FF2B5EF4-FFF2-40B4-BE49-F238E27FC236}">
                <a16:creationId xmlns:a16="http://schemas.microsoft.com/office/drawing/2014/main" id="{ABB098D1-2E0A-4867-A38A-2FD78305E5AF}"/>
              </a:ext>
            </a:extLst>
          </p:cNvPr>
          <p:cNvSpPr txBox="1"/>
          <p:nvPr/>
        </p:nvSpPr>
        <p:spPr>
          <a:xfrm>
            <a:off x="3056965" y="1394837"/>
            <a:ext cx="6239435" cy="362472"/>
          </a:xfrm>
          <a:prstGeom prst="rect">
            <a:avLst/>
          </a:prstGeom>
          <a:noFill/>
        </p:spPr>
        <p:txBody>
          <a:bodyPr wrap="square" rtlCol="0">
            <a:spAutoFit/>
          </a:bodyPr>
          <a:lstStyle/>
          <a:p>
            <a:pPr marL="0" marR="0">
              <a:lnSpc>
                <a:spcPct val="107000"/>
              </a:lnSpc>
              <a:spcBef>
                <a:spcPts val="0"/>
              </a:spcBef>
              <a:spcAft>
                <a:spcPts val="800"/>
              </a:spcAft>
            </a:pPr>
            <a:r>
              <a:rPr lang="en-US" b="1" dirty="0">
                <a:effectLst/>
                <a:highlight>
                  <a:srgbClr val="FFFF00"/>
                </a:highlight>
                <a:latin typeface="Verdana" panose="020B0604030504040204" pitchFamily="34" charset="0"/>
                <a:ea typeface="Verdana" panose="020B0604030504040204" pitchFamily="34" charset="0"/>
                <a:cs typeface="Times New Roman" panose="02020603050405020304" pitchFamily="18" charset="0"/>
              </a:rPr>
              <a:t> You will have two methods to sign into EEX</a:t>
            </a:r>
            <a:endParaRPr lang="en-US" b="1"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1026" name="Picture 1">
            <a:extLst>
              <a:ext uri="{FF2B5EF4-FFF2-40B4-BE49-F238E27FC236}">
                <a16:creationId xmlns:a16="http://schemas.microsoft.com/office/drawing/2014/main" id="{BFF41863-7C34-45B4-9375-1A54EDF763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6027" y="2024402"/>
            <a:ext cx="7862129" cy="48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FCBC014E-2900-4A92-B123-16A01B9BF9D2}"/>
              </a:ext>
            </a:extLst>
          </p:cNvPr>
          <p:cNvSpPr txBox="1"/>
          <p:nvPr/>
        </p:nvSpPr>
        <p:spPr>
          <a:xfrm>
            <a:off x="6490974" y="3169958"/>
            <a:ext cx="1097280" cy="543162"/>
          </a:xfrm>
          <a:prstGeom prst="rect">
            <a:avLst/>
          </a:prstGeom>
          <a:noFill/>
        </p:spPr>
        <p:txBody>
          <a:bodyPr wrap="square" rtlCol="0">
            <a:spAutoFit/>
          </a:bodyPr>
          <a:lstStyle/>
          <a:p>
            <a:pPr marL="0" marR="0">
              <a:lnSpc>
                <a:spcPct val="107000"/>
              </a:lnSpc>
              <a:spcBef>
                <a:spcPts val="0"/>
              </a:spcBef>
              <a:spcAft>
                <a:spcPts val="800"/>
              </a:spcAft>
            </a:pPr>
            <a:r>
              <a:rPr lang="en-US" sz="1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Sign in with PIV Card</a:t>
            </a:r>
          </a:p>
        </p:txBody>
      </p:sp>
      <p:sp>
        <p:nvSpPr>
          <p:cNvPr id="13" name="Arrow: Right 12">
            <a:extLst>
              <a:ext uri="{FF2B5EF4-FFF2-40B4-BE49-F238E27FC236}">
                <a16:creationId xmlns:a16="http://schemas.microsoft.com/office/drawing/2014/main" id="{316ACCEF-28B0-44F8-B8F6-53930602B229}"/>
              </a:ext>
            </a:extLst>
          </p:cNvPr>
          <p:cNvSpPr/>
          <p:nvPr/>
        </p:nvSpPr>
        <p:spPr>
          <a:xfrm>
            <a:off x="6554114" y="3750020"/>
            <a:ext cx="636495" cy="3280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0A9874D-3E1C-4354-8802-BC16423B7FB4}"/>
              </a:ext>
            </a:extLst>
          </p:cNvPr>
          <p:cNvSpPr txBox="1"/>
          <p:nvPr/>
        </p:nvSpPr>
        <p:spPr>
          <a:xfrm>
            <a:off x="6469848" y="4202089"/>
            <a:ext cx="1097280" cy="543162"/>
          </a:xfrm>
          <a:prstGeom prst="rect">
            <a:avLst/>
          </a:prstGeom>
          <a:noFill/>
        </p:spPr>
        <p:txBody>
          <a:bodyPr wrap="square" rtlCol="0">
            <a:spAutoFit/>
          </a:bodyPr>
          <a:lstStyle/>
          <a:p>
            <a:pPr marL="0" marR="0">
              <a:lnSpc>
                <a:spcPct val="107000"/>
              </a:lnSpc>
              <a:spcBef>
                <a:spcPts val="0"/>
              </a:spcBef>
              <a:spcAft>
                <a:spcPts val="800"/>
              </a:spcAft>
            </a:pPr>
            <a:r>
              <a:rPr lang="en-US" sz="1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Sign in with Login.gov</a:t>
            </a:r>
          </a:p>
        </p:txBody>
      </p:sp>
      <p:sp>
        <p:nvSpPr>
          <p:cNvPr id="15" name="Arrow: Right 14">
            <a:extLst>
              <a:ext uri="{FF2B5EF4-FFF2-40B4-BE49-F238E27FC236}">
                <a16:creationId xmlns:a16="http://schemas.microsoft.com/office/drawing/2014/main" id="{790ED1FF-9722-4611-AB0C-C292ADDA0C69}"/>
              </a:ext>
            </a:extLst>
          </p:cNvPr>
          <p:cNvSpPr/>
          <p:nvPr/>
        </p:nvSpPr>
        <p:spPr>
          <a:xfrm>
            <a:off x="6631910" y="4745130"/>
            <a:ext cx="573740" cy="3527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88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C9F-D214-4520-B878-B38F7AC0EEAA}"/>
              </a:ext>
            </a:extLst>
          </p:cNvPr>
          <p:cNvSpPr txBox="1"/>
          <p:nvPr/>
        </p:nvSpPr>
        <p:spPr>
          <a:xfrm>
            <a:off x="2243137" y="792255"/>
            <a:ext cx="7110413" cy="375552"/>
          </a:xfrm>
          <a:prstGeom prst="rect">
            <a:avLst/>
          </a:prstGeom>
          <a:noFill/>
        </p:spPr>
        <p:txBody>
          <a:bodyPr wrap="square" rtlCol="0">
            <a:spAutoFit/>
          </a:bodyPr>
          <a:lstStyle/>
          <a:p>
            <a:pPr marL="0" marR="0">
              <a:lnSpc>
                <a:spcPct val="107000"/>
              </a:lnSpc>
              <a:spcBef>
                <a:spcPts val="0"/>
              </a:spcBef>
              <a:spcAft>
                <a:spcPts val="800"/>
              </a:spcAft>
            </a:pP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Always click the log out link to  close your Session and Protect your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data</a:t>
            </a:r>
            <a:endPar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0EC9F23E-8CA4-4D85-AAF6-267B2108924C}"/>
              </a:ext>
            </a:extLst>
          </p:cNvPr>
          <p:cNvPicPr>
            <a:picLocks noChangeAspect="1"/>
          </p:cNvPicPr>
          <p:nvPr/>
        </p:nvPicPr>
        <p:blipFill>
          <a:blip r:embed="rId2"/>
          <a:stretch>
            <a:fillRect/>
          </a:stretch>
        </p:blipFill>
        <p:spPr>
          <a:xfrm>
            <a:off x="1174697" y="1715757"/>
            <a:ext cx="8902471" cy="2961018"/>
          </a:xfrm>
          <a:prstGeom prst="rect">
            <a:avLst/>
          </a:prstGeom>
        </p:spPr>
      </p:pic>
      <p:sp>
        <p:nvSpPr>
          <p:cNvPr id="7" name="Arrow: Right 6">
            <a:extLst>
              <a:ext uri="{FF2B5EF4-FFF2-40B4-BE49-F238E27FC236}">
                <a16:creationId xmlns:a16="http://schemas.microsoft.com/office/drawing/2014/main" id="{D1E54930-A357-4873-88F9-ADD8F41A490A}"/>
              </a:ext>
            </a:extLst>
          </p:cNvPr>
          <p:cNvSpPr/>
          <p:nvPr/>
        </p:nvSpPr>
        <p:spPr>
          <a:xfrm>
            <a:off x="7810500" y="1392556"/>
            <a:ext cx="1381125" cy="10648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4144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5B9131-1541-4821-8B3E-D558D0E64A15}"/>
              </a:ext>
            </a:extLst>
          </p:cNvPr>
          <p:cNvPicPr>
            <a:picLocks noChangeAspect="1"/>
          </p:cNvPicPr>
          <p:nvPr/>
        </p:nvPicPr>
        <p:blipFill>
          <a:blip r:embed="rId2"/>
          <a:stretch>
            <a:fillRect/>
          </a:stretch>
        </p:blipFill>
        <p:spPr>
          <a:xfrm>
            <a:off x="4094348" y="1244174"/>
            <a:ext cx="4003304" cy="3934576"/>
          </a:xfrm>
          <a:prstGeom prst="rect">
            <a:avLst/>
          </a:prstGeom>
        </p:spPr>
      </p:pic>
      <p:sp>
        <p:nvSpPr>
          <p:cNvPr id="5" name="TextBox 4">
            <a:extLst>
              <a:ext uri="{FF2B5EF4-FFF2-40B4-BE49-F238E27FC236}">
                <a16:creationId xmlns:a16="http://schemas.microsoft.com/office/drawing/2014/main" id="{372F8926-490D-4EAA-BDEE-844E9BBAB99A}"/>
              </a:ext>
            </a:extLst>
          </p:cNvPr>
          <p:cNvSpPr txBox="1"/>
          <p:nvPr/>
        </p:nvSpPr>
        <p:spPr>
          <a:xfrm>
            <a:off x="4613340" y="209424"/>
            <a:ext cx="3298371" cy="1469826"/>
          </a:xfrm>
          <a:prstGeom prst="rect">
            <a:avLst/>
          </a:prstGeom>
          <a:noFill/>
        </p:spPr>
        <p:txBody>
          <a:bodyPr wrap="square" rtlCol="0">
            <a:spAutoFit/>
          </a:bodyPr>
          <a:lstStyle/>
          <a:p>
            <a:pPr marL="0" marR="0">
              <a:lnSpc>
                <a:spcPct val="107000"/>
              </a:lnSpc>
              <a:spcBef>
                <a:spcPts val="0"/>
              </a:spcBef>
              <a:spcAft>
                <a:spcPts val="800"/>
              </a:spcAft>
            </a:pPr>
            <a:r>
              <a:rPr lang="en-US" sz="1800" b="1"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Logging in with your PIV Card</a:t>
            </a:r>
          </a:p>
          <a:p>
            <a:pPr>
              <a:lnSpc>
                <a:spcPct val="107000"/>
              </a:lnSpc>
              <a:spcAft>
                <a:spcPts val="800"/>
              </a:spcAft>
            </a:pP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This method will require the use of your PIN Number</a:t>
            </a:r>
          </a:p>
          <a:p>
            <a:pPr marL="0" marR="0">
              <a:lnSpc>
                <a:spcPct val="107000"/>
              </a:lnSpc>
              <a:spcBef>
                <a:spcPts val="0"/>
              </a:spcBef>
              <a:spcAft>
                <a:spcPts val="800"/>
              </a:spcAft>
            </a:pPr>
            <a:endPar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429BD5D-6BB0-48A0-85F6-B189986541E6}"/>
              </a:ext>
            </a:extLst>
          </p:cNvPr>
          <p:cNvSpPr txBox="1"/>
          <p:nvPr/>
        </p:nvSpPr>
        <p:spPr>
          <a:xfrm>
            <a:off x="833718" y="2160494"/>
            <a:ext cx="2689411" cy="968278"/>
          </a:xfrm>
          <a:prstGeom prst="rect">
            <a:avLst/>
          </a:prstGeom>
          <a:noFill/>
        </p:spPr>
        <p:txBody>
          <a:bodyPr wrap="square" rtlCol="0">
            <a:spAutoFit/>
          </a:bodyPr>
          <a:lstStyle/>
          <a:p>
            <a:pPr marL="0" marR="0">
              <a:lnSpc>
                <a:spcPct val="107000"/>
              </a:lnSpc>
              <a:spcBef>
                <a:spcPts val="0"/>
              </a:spcBef>
              <a:spcAft>
                <a:spcPts val="800"/>
              </a:spcAft>
            </a:pPr>
            <a:r>
              <a:rPr lang="en-US" sz="1800">
                <a:effectLst/>
                <a:latin typeface="Calibri" panose="020F0502020204030204" pitchFamily="34" charset="0"/>
                <a:ea typeface="Times New Roman" panose="02020603050405020304" pitchFamily="18" charset="0"/>
                <a:cs typeface="Times New Roman" panose="02020603050405020304" pitchFamily="18" charset="0"/>
              </a:rPr>
              <a:t>Insert your card and then click on “Log in with your PIV Smartcard”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356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34F86A15-ED67-47C1-A613-493DF6D00CA8}"/>
              </a:ext>
            </a:extLst>
          </p:cNvPr>
          <p:cNvPicPr>
            <a:picLocks noChangeAspect="1"/>
          </p:cNvPicPr>
          <p:nvPr/>
        </p:nvPicPr>
        <p:blipFill>
          <a:blip r:embed="rId2"/>
          <a:stretch>
            <a:fillRect/>
          </a:stretch>
        </p:blipFill>
        <p:spPr>
          <a:xfrm>
            <a:off x="869575" y="671910"/>
            <a:ext cx="10678957" cy="5259383"/>
          </a:xfrm>
          <a:prstGeom prst="rect">
            <a:avLst/>
          </a:prstGeom>
          <a:ln>
            <a:noFill/>
          </a:ln>
        </p:spPr>
      </p:pic>
      <p:sp>
        <p:nvSpPr>
          <p:cNvPr id="2" name="TextBox 1">
            <a:extLst>
              <a:ext uri="{FF2B5EF4-FFF2-40B4-BE49-F238E27FC236}">
                <a16:creationId xmlns:a16="http://schemas.microsoft.com/office/drawing/2014/main" id="{7A339C64-F8AA-45C4-AFEF-63836E18D635}"/>
              </a:ext>
            </a:extLst>
          </p:cNvPr>
          <p:cNvSpPr txBox="1"/>
          <p:nvPr/>
        </p:nvSpPr>
        <p:spPr>
          <a:xfrm>
            <a:off x="-805704" y="1492389"/>
            <a:ext cx="2400301" cy="968278"/>
          </a:xfrm>
          <a:prstGeom prst="rect">
            <a:avLst/>
          </a:prstGeom>
          <a:noFill/>
        </p:spPr>
        <p:txBody>
          <a:bodyPr wrap="square" rtlCol="0">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select PIV, you will be asked to select your certificate</a:t>
            </a:r>
          </a:p>
        </p:txBody>
      </p:sp>
      <p:sp>
        <p:nvSpPr>
          <p:cNvPr id="4" name="Arrow: Right 3">
            <a:extLst>
              <a:ext uri="{FF2B5EF4-FFF2-40B4-BE49-F238E27FC236}">
                <a16:creationId xmlns:a16="http://schemas.microsoft.com/office/drawing/2014/main" id="{093B84D7-5FC9-44F7-92B6-2BD3EC6E8286}"/>
              </a:ext>
            </a:extLst>
          </p:cNvPr>
          <p:cNvSpPr/>
          <p:nvPr/>
        </p:nvSpPr>
        <p:spPr>
          <a:xfrm>
            <a:off x="981075" y="264795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BD92FA1D-3BEF-4EB3-8B7F-D09DF7AB31D8}"/>
              </a:ext>
            </a:extLst>
          </p:cNvPr>
          <p:cNvSpPr/>
          <p:nvPr/>
        </p:nvSpPr>
        <p:spPr>
          <a:xfrm>
            <a:off x="7530353" y="5167447"/>
            <a:ext cx="645459" cy="3755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TextBox 5">
            <a:extLst>
              <a:ext uri="{FF2B5EF4-FFF2-40B4-BE49-F238E27FC236}">
                <a16:creationId xmlns:a16="http://schemas.microsoft.com/office/drawing/2014/main" id="{D0CBA08A-BC2F-49C4-8009-2E5CCBD572A0}"/>
              </a:ext>
            </a:extLst>
          </p:cNvPr>
          <p:cNvSpPr txBox="1"/>
          <p:nvPr/>
        </p:nvSpPr>
        <p:spPr>
          <a:xfrm>
            <a:off x="4043082" y="3692427"/>
            <a:ext cx="3792071" cy="671915"/>
          </a:xfrm>
          <a:prstGeom prst="rect">
            <a:avLst/>
          </a:prstGeom>
          <a:noFill/>
        </p:spPr>
        <p:txBody>
          <a:bodyPr wrap="square" rtlCol="0">
            <a:spAutoFit/>
          </a:bodyPr>
          <a:lstStyle/>
          <a:p>
            <a:pPr marL="0" marR="0">
              <a:lnSpc>
                <a:spcPct val="107000"/>
              </a:lnSpc>
              <a:spcBef>
                <a:spcPts val="0"/>
              </a:spcBef>
              <a:spcAft>
                <a:spcPts val="800"/>
              </a:spcAft>
            </a:pPr>
            <a:r>
              <a:rPr lang="en-US" sz="18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some browsers may show more than one certificate to pick from</a:t>
            </a:r>
            <a:endPar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7" name="Arrow: Right 6">
            <a:extLst>
              <a:ext uri="{FF2B5EF4-FFF2-40B4-BE49-F238E27FC236}">
                <a16:creationId xmlns:a16="http://schemas.microsoft.com/office/drawing/2014/main" id="{EE09F079-EE27-47B5-8C83-7EC93C2D47D7}"/>
              </a:ext>
            </a:extLst>
          </p:cNvPr>
          <p:cNvSpPr/>
          <p:nvPr/>
        </p:nvSpPr>
        <p:spPr>
          <a:xfrm rot="16200000">
            <a:off x="5853684" y="3275658"/>
            <a:ext cx="484633" cy="3498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ECE1E87-5EA7-4555-BA5C-A50F6E8C5174}"/>
              </a:ext>
            </a:extLst>
          </p:cNvPr>
          <p:cNvSpPr txBox="1"/>
          <p:nvPr/>
        </p:nvSpPr>
        <p:spPr>
          <a:xfrm>
            <a:off x="-80682" y="2460667"/>
            <a:ext cx="1281953" cy="671915"/>
          </a:xfrm>
          <a:prstGeom prst="rect">
            <a:avLst/>
          </a:prstGeom>
          <a:noFill/>
        </p:spPr>
        <p:txBody>
          <a:bodyPr wrap="square" rtlCol="0">
            <a:spAutoFit/>
          </a:bodyPr>
          <a:lstStyle/>
          <a:p>
            <a:pPr marL="0" marR="0">
              <a:lnSpc>
                <a:spcPct val="107000"/>
              </a:lnSpc>
              <a:spcBef>
                <a:spcPts val="0"/>
              </a:spcBef>
              <a:spcAft>
                <a:spcPts val="800"/>
              </a:spcAft>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Select a Certificate</a:t>
            </a:r>
          </a:p>
        </p:txBody>
      </p:sp>
      <p:sp>
        <p:nvSpPr>
          <p:cNvPr id="9" name="TextBox 8">
            <a:extLst>
              <a:ext uri="{FF2B5EF4-FFF2-40B4-BE49-F238E27FC236}">
                <a16:creationId xmlns:a16="http://schemas.microsoft.com/office/drawing/2014/main" id="{A9C1F59E-6F05-4AD8-8F2F-F156DDA9449E}"/>
              </a:ext>
            </a:extLst>
          </p:cNvPr>
          <p:cNvSpPr txBox="1"/>
          <p:nvPr/>
        </p:nvSpPr>
        <p:spPr>
          <a:xfrm>
            <a:off x="5939117" y="5167447"/>
            <a:ext cx="1577788" cy="375552"/>
          </a:xfrm>
          <a:prstGeom prst="rect">
            <a:avLst/>
          </a:prstGeom>
          <a:noFill/>
        </p:spPr>
        <p:txBody>
          <a:bodyPr wrap="square" rtlCol="0">
            <a:spAutoFit/>
          </a:bodyPr>
          <a:lstStyle/>
          <a:p>
            <a:pPr marL="0" marR="0">
              <a:lnSpc>
                <a:spcPct val="107000"/>
              </a:lnSpc>
              <a:spcBef>
                <a:spcPts val="0"/>
              </a:spcBef>
              <a:spcAft>
                <a:spcPts val="800"/>
              </a:spcAft>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Then click OK</a:t>
            </a:r>
          </a:p>
        </p:txBody>
      </p:sp>
      <p:sp>
        <p:nvSpPr>
          <p:cNvPr id="11" name="Rectangle 10">
            <a:extLst>
              <a:ext uri="{FF2B5EF4-FFF2-40B4-BE49-F238E27FC236}">
                <a16:creationId xmlns:a16="http://schemas.microsoft.com/office/drawing/2014/main" id="{9767C6E5-CCD5-4720-B51B-BA7B88EF21ED}"/>
              </a:ext>
            </a:extLst>
          </p:cNvPr>
          <p:cNvSpPr/>
          <p:nvPr/>
        </p:nvSpPr>
        <p:spPr>
          <a:xfrm>
            <a:off x="2333625" y="2532650"/>
            <a:ext cx="3333750" cy="484632"/>
          </a:xfrm>
          <a:prstGeom prst="rect">
            <a:avLst/>
          </a:prstGeom>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DC4E81A-48D5-426C-A0AB-14DB3F5D9A99}"/>
              </a:ext>
            </a:extLst>
          </p:cNvPr>
          <p:cNvSpPr txBox="1"/>
          <p:nvPr/>
        </p:nvSpPr>
        <p:spPr>
          <a:xfrm>
            <a:off x="2643188" y="2532650"/>
            <a:ext cx="2700338" cy="369332"/>
          </a:xfrm>
          <a:prstGeom prst="rect">
            <a:avLst/>
          </a:prstGeom>
          <a:noFill/>
        </p:spPr>
        <p:txBody>
          <a:bodyPr wrap="square" rtlCol="0">
            <a:spAutoFit/>
          </a:bodyPr>
          <a:lstStyle/>
          <a:p>
            <a:r>
              <a:rPr lang="en-US" dirty="0"/>
              <a:t>YOUR NAME</a:t>
            </a:r>
          </a:p>
        </p:txBody>
      </p:sp>
    </p:spTree>
    <p:extLst>
      <p:ext uri="{BB962C8B-B14F-4D97-AF65-F5344CB8AC3E}">
        <p14:creationId xmlns:p14="http://schemas.microsoft.com/office/powerpoint/2010/main" val="1284521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7F312A-D92B-4D96-91FA-B65496E93410}"/>
              </a:ext>
            </a:extLst>
          </p:cNvPr>
          <p:cNvPicPr>
            <a:picLocks noChangeAspect="1"/>
          </p:cNvPicPr>
          <p:nvPr/>
        </p:nvPicPr>
        <p:blipFill>
          <a:blip r:embed="rId2"/>
          <a:stretch>
            <a:fillRect/>
          </a:stretch>
        </p:blipFill>
        <p:spPr>
          <a:xfrm>
            <a:off x="2163717" y="323850"/>
            <a:ext cx="8620824" cy="6143487"/>
          </a:xfrm>
          <a:prstGeom prst="rect">
            <a:avLst/>
          </a:prstGeom>
        </p:spPr>
      </p:pic>
      <p:sp>
        <p:nvSpPr>
          <p:cNvPr id="4" name="TextBox 3">
            <a:extLst>
              <a:ext uri="{FF2B5EF4-FFF2-40B4-BE49-F238E27FC236}">
                <a16:creationId xmlns:a16="http://schemas.microsoft.com/office/drawing/2014/main" id="{F2007437-DAD1-403A-8843-F0F9EA0EF373}"/>
              </a:ext>
            </a:extLst>
          </p:cNvPr>
          <p:cNvSpPr txBox="1"/>
          <p:nvPr/>
        </p:nvSpPr>
        <p:spPr>
          <a:xfrm>
            <a:off x="0" y="2402541"/>
            <a:ext cx="2163717" cy="1264642"/>
          </a:xfrm>
          <a:prstGeom prst="rect">
            <a:avLst/>
          </a:prstGeom>
          <a:noFill/>
        </p:spPr>
        <p:txBody>
          <a:bodyPr wrap="square" rtlCol="0">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select the wrong certificate you will receive this message</a:t>
            </a:r>
          </a:p>
        </p:txBody>
      </p:sp>
      <p:sp>
        <p:nvSpPr>
          <p:cNvPr id="5" name="Arrow: Right 4">
            <a:extLst>
              <a:ext uri="{FF2B5EF4-FFF2-40B4-BE49-F238E27FC236}">
                <a16:creationId xmlns:a16="http://schemas.microsoft.com/office/drawing/2014/main" id="{C06A98CD-CD25-486F-A6C2-B3DCAD6EEB3D}"/>
              </a:ext>
            </a:extLst>
          </p:cNvPr>
          <p:cNvSpPr/>
          <p:nvPr/>
        </p:nvSpPr>
        <p:spPr>
          <a:xfrm>
            <a:off x="1081858" y="326315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3792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571723-644D-423A-9EF4-6695B5CED7B1}"/>
              </a:ext>
            </a:extLst>
          </p:cNvPr>
          <p:cNvPicPr>
            <a:picLocks noChangeAspect="1"/>
          </p:cNvPicPr>
          <p:nvPr/>
        </p:nvPicPr>
        <p:blipFill>
          <a:blip r:embed="rId2"/>
          <a:stretch>
            <a:fillRect/>
          </a:stretch>
        </p:blipFill>
        <p:spPr>
          <a:xfrm>
            <a:off x="1089279" y="643466"/>
            <a:ext cx="9854955" cy="5571065"/>
          </a:xfrm>
          <a:prstGeom prst="rect">
            <a:avLst/>
          </a:prstGeom>
          <a:ln>
            <a:noFill/>
          </a:ln>
        </p:spPr>
      </p:pic>
      <p:sp>
        <p:nvSpPr>
          <p:cNvPr id="2" name="TextBox 1">
            <a:extLst>
              <a:ext uri="{FF2B5EF4-FFF2-40B4-BE49-F238E27FC236}">
                <a16:creationId xmlns:a16="http://schemas.microsoft.com/office/drawing/2014/main" id="{AF9BE8BB-DA23-4290-8F31-2989A33740EA}"/>
              </a:ext>
            </a:extLst>
          </p:cNvPr>
          <p:cNvSpPr txBox="1"/>
          <p:nvPr/>
        </p:nvSpPr>
        <p:spPr>
          <a:xfrm>
            <a:off x="-2438399" y="3181351"/>
            <a:ext cx="2438400" cy="959237"/>
          </a:xfrm>
          <a:prstGeom prst="rect">
            <a:avLst/>
          </a:prstGeom>
          <a:noFill/>
        </p:spPr>
        <p:txBody>
          <a:bodyPr wrap="square" rtlCol="0">
            <a:spAutoFit/>
          </a:bodyPr>
          <a:lstStyle/>
          <a:p>
            <a:pPr marL="0" marR="0">
              <a:lnSpc>
                <a:spcPct val="106000"/>
              </a:lnSpc>
              <a:spcBef>
                <a:spcPts val="0"/>
              </a:spcBef>
              <a:spcAft>
                <a:spcPts val="800"/>
              </a:spcAft>
            </a:pPr>
            <a:r>
              <a:rPr lang="en-US" sz="1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Then enter your eight digit pin number and click “OK”</a:t>
            </a:r>
            <a:endParaRPr lang="en-US" sz="1800">
              <a:effectLst/>
              <a:latin typeface="Times New Roman" panose="02020603050405020304" pitchFamily="18" charset="0"/>
              <a:ea typeface="Times New Roman" panose="02020603050405020304" pitchFamily="18" charset="0"/>
            </a:endParaRPr>
          </a:p>
        </p:txBody>
      </p:sp>
      <p:sp>
        <p:nvSpPr>
          <p:cNvPr id="4" name="Arrow: Right 3">
            <a:extLst>
              <a:ext uri="{FF2B5EF4-FFF2-40B4-BE49-F238E27FC236}">
                <a16:creationId xmlns:a16="http://schemas.microsoft.com/office/drawing/2014/main" id="{23B9C60E-BC10-460A-928E-64927B73BB5F}"/>
              </a:ext>
            </a:extLst>
          </p:cNvPr>
          <p:cNvSpPr/>
          <p:nvPr/>
        </p:nvSpPr>
        <p:spPr>
          <a:xfrm>
            <a:off x="600075" y="318668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2D2F1878-FF6C-4430-A536-EE2FCFCBF0CF}"/>
              </a:ext>
            </a:extLst>
          </p:cNvPr>
          <p:cNvSpPr/>
          <p:nvPr/>
        </p:nvSpPr>
        <p:spPr>
          <a:xfrm>
            <a:off x="600075" y="515302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0D6822B-1294-4C7D-B0EE-C313880AF79D}"/>
              </a:ext>
            </a:extLst>
          </p:cNvPr>
          <p:cNvSpPr txBox="1"/>
          <p:nvPr/>
        </p:nvSpPr>
        <p:spPr>
          <a:xfrm>
            <a:off x="-1" y="2771776"/>
            <a:ext cx="1247767" cy="281231"/>
          </a:xfrm>
          <a:prstGeom prst="rect">
            <a:avLst/>
          </a:prstGeom>
          <a:noFill/>
        </p:spPr>
        <p:txBody>
          <a:bodyPr wrap="square" rtlCol="0">
            <a:spAutoFit/>
          </a:bodyPr>
          <a:lstStyle/>
          <a:p>
            <a:pPr marL="0" marR="0">
              <a:lnSpc>
                <a:spcPct val="107000"/>
              </a:lnSpc>
              <a:spcBef>
                <a:spcPts val="0"/>
              </a:spcBef>
              <a:spcAft>
                <a:spcPts val="800"/>
              </a:spcAft>
            </a:pPr>
            <a:r>
              <a:rPr lang="en-US" sz="12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Enter your PIN </a:t>
            </a:r>
          </a:p>
        </p:txBody>
      </p:sp>
      <p:sp>
        <p:nvSpPr>
          <p:cNvPr id="7" name="TextBox 6">
            <a:extLst>
              <a:ext uri="{FF2B5EF4-FFF2-40B4-BE49-F238E27FC236}">
                <a16:creationId xmlns:a16="http://schemas.microsoft.com/office/drawing/2014/main" id="{F8F03DED-D1D8-45E7-8FED-607DA34A3028}"/>
              </a:ext>
            </a:extLst>
          </p:cNvPr>
          <p:cNvSpPr txBox="1"/>
          <p:nvPr/>
        </p:nvSpPr>
        <p:spPr>
          <a:xfrm>
            <a:off x="-1" y="5103207"/>
            <a:ext cx="600075" cy="446597"/>
          </a:xfrm>
          <a:prstGeom prst="rect">
            <a:avLst/>
          </a:prstGeom>
          <a:noFill/>
        </p:spPr>
        <p:txBody>
          <a:bodyPr wrap="square" rtlCol="0">
            <a:spAutoFit/>
          </a:bodyPr>
          <a:lstStyle/>
          <a:p>
            <a:pPr marL="0" marR="0">
              <a:lnSpc>
                <a:spcPct val="107000"/>
              </a:lnSpc>
              <a:spcBef>
                <a:spcPts val="0"/>
              </a:spcBef>
              <a:spcAft>
                <a:spcPts val="800"/>
              </a:spcAft>
            </a:pPr>
            <a:r>
              <a:rPr lang="en-US"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Click “OK”</a:t>
            </a:r>
          </a:p>
        </p:txBody>
      </p:sp>
    </p:spTree>
    <p:extLst>
      <p:ext uri="{BB962C8B-B14F-4D97-AF65-F5344CB8AC3E}">
        <p14:creationId xmlns:p14="http://schemas.microsoft.com/office/powerpoint/2010/main" val="3020041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7FCDF8-B791-4352-B656-E06394FD8C9C}"/>
              </a:ext>
            </a:extLst>
          </p:cNvPr>
          <p:cNvSpPr txBox="1"/>
          <p:nvPr/>
        </p:nvSpPr>
        <p:spPr>
          <a:xfrm>
            <a:off x="-2466975" y="2771775"/>
            <a:ext cx="2466975" cy="1264642"/>
          </a:xfrm>
          <a:prstGeom prst="rect">
            <a:avLst/>
          </a:prstGeom>
          <a:noFill/>
        </p:spPr>
        <p:txBody>
          <a:bodyPr wrap="square" rtlCol="0">
            <a:spAutoFit/>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If you are currently registered on EEX to use your PIV you wil</a:t>
            </a:r>
            <a:r>
              <a:rPr lang="en-US" dirty="0">
                <a:latin typeface="Calibri" panose="020F0502020204030204" pitchFamily="34" charset="0"/>
                <a:ea typeface="Calibri" panose="020F0502020204030204" pitchFamily="34" charset="0"/>
                <a:cs typeface="Times New Roman" panose="02020603050405020304" pitchFamily="18" charset="0"/>
              </a:rPr>
              <a:t>l not see this screen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8144172-9974-4E88-877D-BB76B67A89AA}"/>
              </a:ext>
            </a:extLst>
          </p:cNvPr>
          <p:cNvSpPr txBox="1"/>
          <p:nvPr/>
        </p:nvSpPr>
        <p:spPr>
          <a:xfrm>
            <a:off x="4078942" y="170330"/>
            <a:ext cx="4294093" cy="671915"/>
          </a:xfrm>
          <a:prstGeom prst="rect">
            <a:avLst/>
          </a:prstGeom>
          <a:noFill/>
        </p:spPr>
        <p:txBody>
          <a:bodyPr wrap="square" rtlCol="0">
            <a:spAutoFit/>
          </a:bodyPr>
          <a:lstStyle/>
          <a:p>
            <a:pPr marL="0" marR="0">
              <a:lnSpc>
                <a:spcPct val="107000"/>
              </a:lnSpc>
              <a:spcBef>
                <a:spcPts val="0"/>
              </a:spcBef>
              <a:spcAft>
                <a:spcPts val="800"/>
              </a:spcAft>
            </a:pP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You have to register your PIV/Smartcard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to gain access to your</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EEX Account</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8EF6DD6-D227-420D-AB45-8033461CE0A8}"/>
              </a:ext>
            </a:extLst>
          </p:cNvPr>
          <p:cNvSpPr txBox="1"/>
          <p:nvPr/>
        </p:nvSpPr>
        <p:spPr>
          <a:xfrm>
            <a:off x="200025" y="3581400"/>
            <a:ext cx="2015971" cy="375552"/>
          </a:xfrm>
          <a:prstGeom prst="rect">
            <a:avLst/>
          </a:prstGeom>
          <a:noFill/>
        </p:spPr>
        <p:txBody>
          <a:bodyPr wrap="square" rtlCol="0">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Enter your full SSN</a:t>
            </a:r>
          </a:p>
        </p:txBody>
      </p:sp>
      <p:sp>
        <p:nvSpPr>
          <p:cNvPr id="7" name="TextBox 6">
            <a:extLst>
              <a:ext uri="{FF2B5EF4-FFF2-40B4-BE49-F238E27FC236}">
                <a16:creationId xmlns:a16="http://schemas.microsoft.com/office/drawing/2014/main" id="{237AF7E2-9C76-4C41-9935-746435413076}"/>
              </a:ext>
            </a:extLst>
          </p:cNvPr>
          <p:cNvSpPr txBox="1"/>
          <p:nvPr/>
        </p:nvSpPr>
        <p:spPr>
          <a:xfrm>
            <a:off x="200024" y="3880752"/>
            <a:ext cx="2238376" cy="375552"/>
          </a:xfrm>
          <a:prstGeom prst="rect">
            <a:avLst/>
          </a:prstGeom>
          <a:noFill/>
        </p:spPr>
        <p:txBody>
          <a:bodyPr wrap="square" rtlCol="0">
            <a:spAutoFit/>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Enter DOB as Shown</a:t>
            </a:r>
          </a:p>
        </p:txBody>
      </p:sp>
      <p:sp>
        <p:nvSpPr>
          <p:cNvPr id="8" name="Arrow: Right 7">
            <a:extLst>
              <a:ext uri="{FF2B5EF4-FFF2-40B4-BE49-F238E27FC236}">
                <a16:creationId xmlns:a16="http://schemas.microsoft.com/office/drawing/2014/main" id="{1E538DE6-E1C2-408E-9BF6-2900BC83C3D2}"/>
              </a:ext>
            </a:extLst>
          </p:cNvPr>
          <p:cNvSpPr/>
          <p:nvPr/>
        </p:nvSpPr>
        <p:spPr>
          <a:xfrm>
            <a:off x="2590238" y="3581400"/>
            <a:ext cx="978408" cy="3755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BB50BDF2-EC3B-45CD-96B1-009A5D678CB4}"/>
              </a:ext>
            </a:extLst>
          </p:cNvPr>
          <p:cNvSpPr/>
          <p:nvPr/>
        </p:nvSpPr>
        <p:spPr>
          <a:xfrm>
            <a:off x="2590238" y="3956952"/>
            <a:ext cx="978408" cy="3755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CD58A06-08D9-4D07-A259-486B0F02CFC8}"/>
              </a:ext>
            </a:extLst>
          </p:cNvPr>
          <p:cNvPicPr>
            <a:picLocks noChangeAspect="1"/>
          </p:cNvPicPr>
          <p:nvPr/>
        </p:nvPicPr>
        <p:blipFill>
          <a:blip r:embed="rId2"/>
          <a:stretch>
            <a:fillRect/>
          </a:stretch>
        </p:blipFill>
        <p:spPr>
          <a:xfrm>
            <a:off x="3568646" y="1851377"/>
            <a:ext cx="7741048" cy="3835597"/>
          </a:xfrm>
          <a:prstGeom prst="rect">
            <a:avLst/>
          </a:prstGeom>
        </p:spPr>
      </p:pic>
    </p:spTree>
    <p:extLst>
      <p:ext uri="{BB962C8B-B14F-4D97-AF65-F5344CB8AC3E}">
        <p14:creationId xmlns:p14="http://schemas.microsoft.com/office/powerpoint/2010/main" val="546776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7FCDF8-B791-4352-B656-E06394FD8C9C}"/>
              </a:ext>
            </a:extLst>
          </p:cNvPr>
          <p:cNvSpPr txBox="1"/>
          <p:nvPr/>
        </p:nvSpPr>
        <p:spPr>
          <a:xfrm>
            <a:off x="-2466975" y="2771775"/>
            <a:ext cx="2466975" cy="2450094"/>
          </a:xfrm>
          <a:prstGeom prst="rect">
            <a:avLst/>
          </a:prstGeom>
          <a:noFill/>
        </p:spPr>
        <p:txBody>
          <a:bodyPr wrap="square" rtlCol="0">
            <a:spAutoFit/>
          </a:bodyPr>
          <a:lstStyle/>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Select your delivery method. If we only have an address on file, that will be your only option to receive your security code. This code will expire so use it as soon as you receive it.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8144172-9974-4E88-877D-BB76B67A89AA}"/>
              </a:ext>
            </a:extLst>
          </p:cNvPr>
          <p:cNvSpPr txBox="1"/>
          <p:nvPr/>
        </p:nvSpPr>
        <p:spPr>
          <a:xfrm>
            <a:off x="4078942" y="170330"/>
            <a:ext cx="4294093" cy="671915"/>
          </a:xfrm>
          <a:prstGeom prst="rect">
            <a:avLst/>
          </a:prstGeom>
          <a:noFill/>
        </p:spPr>
        <p:txBody>
          <a:bodyPr wrap="square" rtlCol="0">
            <a:spAutoFit/>
          </a:bodyPr>
          <a:lstStyle/>
          <a:p>
            <a:pPr marL="0" marR="0">
              <a:lnSpc>
                <a:spcPct val="107000"/>
              </a:lnSpc>
              <a:spcBef>
                <a:spcPts val="0"/>
              </a:spcBef>
              <a:spcAft>
                <a:spcPts val="800"/>
              </a:spcAft>
            </a:pP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 Security code will be generated</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 and sent to you to confirm your identity</a:t>
            </a:r>
            <a:endPar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Graphical user interface, application&#10;&#10;Description automatically generated">
            <a:extLst>
              <a:ext uri="{FF2B5EF4-FFF2-40B4-BE49-F238E27FC236}">
                <a16:creationId xmlns:a16="http://schemas.microsoft.com/office/drawing/2014/main" id="{D16D2F25-803E-4325-ADBB-F3528E7AB3BA}"/>
              </a:ext>
            </a:extLst>
          </p:cNvPr>
          <p:cNvPicPr/>
          <p:nvPr/>
        </p:nvPicPr>
        <p:blipFill>
          <a:blip r:embed="rId2">
            <a:extLst>
              <a:ext uri="{28A0092B-C50C-407E-A947-70E740481C1C}">
                <a14:useLocalDpi xmlns:a14="http://schemas.microsoft.com/office/drawing/2010/main" val="0"/>
              </a:ext>
            </a:extLst>
          </a:blip>
          <a:stretch>
            <a:fillRect/>
          </a:stretch>
        </p:blipFill>
        <p:spPr>
          <a:xfrm>
            <a:off x="2250312" y="1146492"/>
            <a:ext cx="6416167" cy="4055428"/>
          </a:xfrm>
          <a:prstGeom prst="rect">
            <a:avLst/>
          </a:prstGeom>
        </p:spPr>
      </p:pic>
    </p:spTree>
    <p:extLst>
      <p:ext uri="{BB962C8B-B14F-4D97-AF65-F5344CB8AC3E}">
        <p14:creationId xmlns:p14="http://schemas.microsoft.com/office/powerpoint/2010/main" val="2483873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95B38298-C3C4-48A0-9759-4742E63F2E40}"/>
              </a:ext>
            </a:extLst>
          </p:cNvPr>
          <p:cNvPicPr/>
          <p:nvPr/>
        </p:nvPicPr>
        <p:blipFill>
          <a:blip r:embed="rId2">
            <a:extLst>
              <a:ext uri="{28A0092B-C50C-407E-A947-70E740481C1C}">
                <a14:useLocalDpi xmlns:a14="http://schemas.microsoft.com/office/drawing/2010/main" val="0"/>
              </a:ext>
            </a:extLst>
          </a:blip>
          <a:stretch>
            <a:fillRect/>
          </a:stretch>
        </p:blipFill>
        <p:spPr>
          <a:xfrm>
            <a:off x="3124200" y="2183765"/>
            <a:ext cx="5943600" cy="2490470"/>
          </a:xfrm>
          <a:prstGeom prst="rect">
            <a:avLst/>
          </a:prstGeom>
        </p:spPr>
      </p:pic>
      <p:sp>
        <p:nvSpPr>
          <p:cNvPr id="7" name="TextBox 6">
            <a:extLst>
              <a:ext uri="{FF2B5EF4-FFF2-40B4-BE49-F238E27FC236}">
                <a16:creationId xmlns:a16="http://schemas.microsoft.com/office/drawing/2014/main" id="{3E50910F-A592-46AC-AC49-D09D396A32D6}"/>
              </a:ext>
            </a:extLst>
          </p:cNvPr>
          <p:cNvSpPr txBox="1"/>
          <p:nvPr/>
        </p:nvSpPr>
        <p:spPr>
          <a:xfrm>
            <a:off x="0" y="3552825"/>
            <a:ext cx="2438230" cy="968278"/>
          </a:xfrm>
          <a:prstGeom prst="rect">
            <a:avLst/>
          </a:prstGeom>
          <a:noFill/>
        </p:spPr>
        <p:txBody>
          <a:bodyPr wrap="square" rtlCol="0">
            <a:spAutoFit/>
          </a:bodyPr>
          <a:lstStyle/>
          <a:p>
            <a:pPr marL="0" marR="0">
              <a:lnSpc>
                <a:spcPct val="107000"/>
              </a:lnSpc>
              <a:spcBef>
                <a:spcPts val="0"/>
              </a:spcBef>
              <a:spcAft>
                <a:spcPts val="800"/>
              </a:spcAft>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Enter the Security Code sent via mail or email – 2</a:t>
            </a:r>
            <a:r>
              <a:rPr lang="en-US" sz="1800" baseline="30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nd</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Security Code</a:t>
            </a:r>
          </a:p>
        </p:txBody>
      </p:sp>
      <p:sp>
        <p:nvSpPr>
          <p:cNvPr id="8" name="Arrow: Right 7">
            <a:extLst>
              <a:ext uri="{FF2B5EF4-FFF2-40B4-BE49-F238E27FC236}">
                <a16:creationId xmlns:a16="http://schemas.microsoft.com/office/drawing/2014/main" id="{4ABADBDC-AC54-4A58-ACA0-D1E0AEFEF4A3}"/>
              </a:ext>
            </a:extLst>
          </p:cNvPr>
          <p:cNvSpPr/>
          <p:nvPr/>
        </p:nvSpPr>
        <p:spPr>
          <a:xfrm>
            <a:off x="2600155" y="349828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849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4A4D9E-6950-41E7-9FC6-38223CEF7389}"/>
              </a:ext>
            </a:extLst>
          </p:cNvPr>
          <p:cNvPicPr>
            <a:picLocks noChangeAspect="1"/>
          </p:cNvPicPr>
          <p:nvPr/>
        </p:nvPicPr>
        <p:blipFill>
          <a:blip r:embed="rId2"/>
          <a:stretch>
            <a:fillRect/>
          </a:stretch>
        </p:blipFill>
        <p:spPr>
          <a:xfrm>
            <a:off x="643467" y="716211"/>
            <a:ext cx="10905066" cy="5261693"/>
          </a:xfrm>
          <a:prstGeom prst="rect">
            <a:avLst/>
          </a:prstGeom>
          <a:ln>
            <a:noFill/>
          </a:ln>
        </p:spPr>
      </p:pic>
      <p:sp>
        <p:nvSpPr>
          <p:cNvPr id="2" name="TextBox 1">
            <a:extLst>
              <a:ext uri="{FF2B5EF4-FFF2-40B4-BE49-F238E27FC236}">
                <a16:creationId xmlns:a16="http://schemas.microsoft.com/office/drawing/2014/main" id="{0B7FCDF8-B791-4352-B656-E06394FD8C9C}"/>
              </a:ext>
            </a:extLst>
          </p:cNvPr>
          <p:cNvSpPr txBox="1"/>
          <p:nvPr/>
        </p:nvSpPr>
        <p:spPr>
          <a:xfrm>
            <a:off x="-2466975" y="2771775"/>
            <a:ext cx="2466975" cy="774507"/>
          </a:xfrm>
          <a:prstGeom prst="rect">
            <a:avLst/>
          </a:prstGeom>
          <a:noFill/>
        </p:spPr>
        <p:txBody>
          <a:bodyPr wrap="square" rtlCol="0">
            <a:spAutoFit/>
          </a:bodyPr>
          <a:lstStyle/>
          <a:p>
            <a:pPr marL="0" marR="0">
              <a:lnSpc>
                <a:spcPct val="107000"/>
              </a:lnSpc>
              <a:spcBef>
                <a:spcPts val="0"/>
              </a:spcBef>
              <a:spcAft>
                <a:spcPts val="800"/>
              </a:spcAft>
            </a:pPr>
            <a:r>
              <a:rPr lang="en-US">
                <a:effectLst/>
                <a:latin typeface="Calibri" panose="020F0502020204030204" pitchFamily="34" charset="0"/>
                <a:ea typeface="Calibri" panose="020F0502020204030204" pitchFamily="34" charset="0"/>
                <a:cs typeface="Times New Roman" panose="02020603050405020304" pitchFamily="18" charset="0"/>
              </a:rPr>
              <a:t>Now you are in your</a:t>
            </a:r>
          </a:p>
          <a:p>
            <a:pPr marL="0" marR="0">
              <a:lnSpc>
                <a:spcPct val="107000"/>
              </a:lnSpc>
              <a:spcBef>
                <a:spcPts val="0"/>
              </a:spcBef>
              <a:spcAft>
                <a:spcPts val="800"/>
              </a:spcAft>
            </a:pPr>
            <a:r>
              <a:rPr lang="en-US">
                <a:effectLst/>
                <a:latin typeface="Calibri" panose="020F0502020204030204" pitchFamily="34" charset="0"/>
                <a:ea typeface="Calibri" panose="020F0502020204030204" pitchFamily="34" charset="0"/>
                <a:cs typeface="Times New Roman" panose="02020603050405020304" pitchFamily="18" charset="0"/>
              </a:rPr>
              <a:t> EEX Account</a:t>
            </a:r>
          </a:p>
        </p:txBody>
      </p:sp>
      <p:sp>
        <p:nvSpPr>
          <p:cNvPr id="4" name="TextBox 3">
            <a:extLst>
              <a:ext uri="{FF2B5EF4-FFF2-40B4-BE49-F238E27FC236}">
                <a16:creationId xmlns:a16="http://schemas.microsoft.com/office/drawing/2014/main" id="{58144172-9974-4E88-877D-BB76B67A89AA}"/>
              </a:ext>
            </a:extLst>
          </p:cNvPr>
          <p:cNvSpPr txBox="1"/>
          <p:nvPr/>
        </p:nvSpPr>
        <p:spPr>
          <a:xfrm>
            <a:off x="4078942" y="170330"/>
            <a:ext cx="4294093" cy="375552"/>
          </a:xfrm>
          <a:prstGeom prst="rect">
            <a:avLst/>
          </a:prstGeom>
          <a:noFill/>
        </p:spPr>
        <p:txBody>
          <a:bodyPr wrap="square" rtlCol="0">
            <a:spAutoFit/>
          </a:bodyPr>
          <a:lstStyle/>
          <a:p>
            <a:pPr marL="0" marR="0">
              <a:lnSpc>
                <a:spcPct val="107000"/>
              </a:lnSpc>
              <a:spcBef>
                <a:spcPts val="0"/>
              </a:spcBef>
              <a:spcAft>
                <a:spcPts val="800"/>
              </a:spcAft>
            </a:pP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You are now in your EEX Account</a:t>
            </a:r>
          </a:p>
        </p:txBody>
      </p:sp>
    </p:spTree>
    <p:extLst>
      <p:ext uri="{BB962C8B-B14F-4D97-AF65-F5344CB8AC3E}">
        <p14:creationId xmlns:p14="http://schemas.microsoft.com/office/powerpoint/2010/main" val="1890622838"/>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500</TotalTime>
  <Words>264</Words>
  <Application>Microsoft Office PowerPoint</Application>
  <PresentationFormat>Widescreen</PresentationFormat>
  <Paragraphs>29</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Times New Roman</vt:lpstr>
      <vt:lpstr>Tw Cen MT</vt:lpstr>
      <vt:lpstr>Verdana</vt:lpstr>
      <vt:lpstr>Droplet</vt:lpstr>
      <vt:lpstr>EEX/LOGIN.GOV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EEX/LOGIN.GOV</dc:title>
  <dc:creator>DeFore, Karen</dc:creator>
  <cp:lastModifiedBy>HilaryJBusbee</cp:lastModifiedBy>
  <cp:revision>53</cp:revision>
  <dcterms:created xsi:type="dcterms:W3CDTF">2021-09-28T10:28:42Z</dcterms:created>
  <dcterms:modified xsi:type="dcterms:W3CDTF">2021-11-04T17:46:57Z</dcterms:modified>
</cp:coreProperties>
</file>