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Bold" panose="020B0604020202020204" charset="0"/>
      <p:regular r:id="rId47"/>
    </p:embeddedFont>
    <p:embeddedFont>
      <p:font typeface="Open Sans Light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86385" autoAdjust="0"/>
  </p:normalViewPr>
  <p:slideViewPr>
    <p:cSldViewPr>
      <p:cViewPr varScale="1">
        <p:scale>
          <a:sx n="66" d="100"/>
          <a:sy n="66" d="100"/>
        </p:scale>
        <p:origin x="13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3272013" y="1335968"/>
            <a:ext cx="13162143" cy="3286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Developing Effective Responses to Requests for Proposals (Part 2) - Advanced</a:t>
            </a:r>
          </a:p>
        </p:txBody>
      </p:sp>
      <p:pic>
        <p:nvPicPr>
          <p:cNvPr id="14" name="Picture 14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18067" y="5143500"/>
            <a:ext cx="3946886" cy="151722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64059" y="7184603"/>
            <a:ext cx="6454902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Dr. Shana Nicholson</a:t>
            </a:r>
          </a:p>
          <a:p>
            <a:pPr algn="ctr">
              <a:lnSpc>
                <a:spcPts val="3960"/>
              </a:lnSpc>
            </a:pPr>
            <a:endParaRPr lang="en-US" sz="4400" spc="-105">
              <a:solidFill>
                <a:srgbClr val="162651"/>
              </a:solidFill>
              <a:latin typeface="Open Sans Bold"/>
            </a:endParaRPr>
          </a:p>
          <a:p>
            <a:pPr algn="ctr">
              <a:lnSpc>
                <a:spcPts val="3960"/>
              </a:lnSpc>
            </a:pPr>
            <a:r>
              <a:rPr lang="en-US" sz="3300" spc="-80">
                <a:solidFill>
                  <a:srgbClr val="162651"/>
                </a:solidFill>
                <a:latin typeface="Open Sans Bold"/>
              </a:rPr>
              <a:t>March 2023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0"/>
            <a:ext cx="1683544" cy="7993857"/>
            <a:chOff x="0" y="0"/>
            <a:chExt cx="2244726" cy="10658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4725" cy="10658475"/>
            </a:xfrm>
            <a:custGeom>
              <a:avLst/>
              <a:gdLst/>
              <a:ahLst/>
              <a:cxnLst/>
              <a:rect l="l" t="t" r="r" b="b"/>
              <a:pathLst>
                <a:path w="2244725" h="10658475">
                  <a:moveTo>
                    <a:pt x="0" y="10572750"/>
                  </a:moveTo>
                  <a:lnTo>
                    <a:pt x="495300" y="10658475"/>
                  </a:lnTo>
                  <a:lnTo>
                    <a:pt x="2244725" y="0"/>
                  </a:lnTo>
                  <a:lnTo>
                    <a:pt x="1736725" y="0"/>
                  </a:lnTo>
                  <a:lnTo>
                    <a:pt x="0" y="1057275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0"/>
            <a:ext cx="1676400" cy="7915275"/>
            <a:chOff x="0" y="0"/>
            <a:chExt cx="2235200" cy="1055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35200" cy="10553700"/>
            </a:xfrm>
            <a:custGeom>
              <a:avLst/>
              <a:gdLst/>
              <a:ahLst/>
              <a:cxnLst/>
              <a:rect l="l" t="t" r="r" b="b"/>
              <a:pathLst>
                <a:path w="2235200" h="10553700">
                  <a:moveTo>
                    <a:pt x="2235200" y="0"/>
                  </a:moveTo>
                  <a:lnTo>
                    <a:pt x="1730375" y="0"/>
                  </a:lnTo>
                  <a:lnTo>
                    <a:pt x="0" y="10477500"/>
                  </a:lnTo>
                  <a:lnTo>
                    <a:pt x="498475" y="10553700"/>
                  </a:lnTo>
                  <a:lnTo>
                    <a:pt x="2235200" y="0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CB5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6980"/>
            </a:solidFill>
          </p:spPr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2F3B69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39602"/>
            <a:ext cx="18288000" cy="3547398"/>
            <a:chOff x="0" y="0"/>
            <a:chExt cx="4816593" cy="934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4294"/>
            </a:xfrm>
            <a:custGeom>
              <a:avLst/>
              <a:gdLst/>
              <a:ahLst/>
              <a:cxnLst/>
              <a:rect l="l" t="t" r="r" b="b"/>
              <a:pathLst>
                <a:path w="4816592" h="934294">
                  <a:moveTo>
                    <a:pt x="0" y="0"/>
                  </a:moveTo>
                  <a:lnTo>
                    <a:pt x="4816592" y="0"/>
                  </a:lnTo>
                  <a:lnTo>
                    <a:pt x="4816592" y="934294"/>
                  </a:lnTo>
                  <a:lnTo>
                    <a:pt x="0" y="934294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969795" cy="8229600"/>
            <a:chOff x="0" y="0"/>
            <a:chExt cx="2362415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415" cy="2167467"/>
            </a:xfrm>
            <a:custGeom>
              <a:avLst/>
              <a:gdLst/>
              <a:ahLst/>
              <a:cxnLst/>
              <a:rect l="l" t="t" r="r" b="b"/>
              <a:pathLst>
                <a:path w="2362415" h="2167467">
                  <a:moveTo>
                    <a:pt x="0" y="0"/>
                  </a:moveTo>
                  <a:lnTo>
                    <a:pt x="2362415" y="0"/>
                  </a:lnTo>
                  <a:lnTo>
                    <a:pt x="236241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91104" y="1028700"/>
            <a:ext cx="6568196" cy="8229600"/>
            <a:chOff x="0" y="0"/>
            <a:chExt cx="8757594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1766" r="21766"/>
            <a:stretch>
              <a:fillRect/>
            </a:stretch>
          </p:blipFill>
          <p:spPr>
            <a:xfrm>
              <a:off x="0" y="0"/>
              <a:ext cx="8757594" cy="10972800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0786" y="815856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2056801" y="2823652"/>
            <a:ext cx="6913592" cy="3117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31" b="0" i="0" u="none" strike="noStrike" kern="1200" cap="none" spc="-60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Kick Off Meeting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CB5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F3B69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3508440" y="1028700"/>
            <a:ext cx="11271121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Kickoff Meeting</a:t>
            </a:r>
          </a:p>
        </p:txBody>
      </p:sp>
      <p:pic>
        <p:nvPicPr>
          <p:cNvPr id="11" name="Picture 11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54882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448274" y="2759240"/>
            <a:ext cx="9391451" cy="494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5000" spc="-120">
                <a:solidFill>
                  <a:srgbClr val="162651"/>
                </a:solidFill>
                <a:latin typeface="Open Sans Bold"/>
              </a:rPr>
              <a:t>Rules of Engagement</a:t>
            </a:r>
          </a:p>
          <a:p>
            <a:pPr algn="ctr">
              <a:lnSpc>
                <a:spcPts val="10000"/>
              </a:lnSpc>
            </a:pPr>
            <a:r>
              <a:rPr lang="en-US" sz="5000" spc="-120">
                <a:solidFill>
                  <a:srgbClr val="162651"/>
                </a:solidFill>
                <a:latin typeface="Open Sans Bold"/>
              </a:rPr>
              <a:t> Proposal Planning</a:t>
            </a:r>
          </a:p>
          <a:p>
            <a:pPr algn="ctr">
              <a:lnSpc>
                <a:spcPts val="10000"/>
              </a:lnSpc>
            </a:pPr>
            <a:r>
              <a:rPr lang="en-US" sz="5000" spc="-120">
                <a:solidFill>
                  <a:srgbClr val="162651"/>
                </a:solidFill>
                <a:latin typeface="Open Sans Bold"/>
              </a:rPr>
              <a:t>Proposal Outline</a:t>
            </a:r>
          </a:p>
          <a:p>
            <a:pPr algn="ctr">
              <a:lnSpc>
                <a:spcPts val="10000"/>
              </a:lnSpc>
            </a:pPr>
            <a:r>
              <a:rPr lang="en-US" sz="5000" spc="-121">
                <a:solidFill>
                  <a:srgbClr val="162651"/>
                </a:solidFill>
                <a:latin typeface="Open Sans Bold"/>
              </a:rPr>
              <a:t>Establish Timeline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81558" y="8903561"/>
            <a:ext cx="1845623" cy="709479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568605" y="1028700"/>
            <a:ext cx="13150790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Rules of Engagement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57013" y="2897731"/>
            <a:ext cx="11062383" cy="101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4400" spc="-106" dirty="0">
                <a:solidFill>
                  <a:srgbClr val="162651"/>
                </a:solidFill>
                <a:latin typeface="Open Sans Bold"/>
              </a:rPr>
              <a:t>Set clear guidelines for communication</a:t>
            </a:r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6425" y="3148244"/>
            <a:ext cx="763695" cy="763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68599" y="3098493"/>
            <a:ext cx="539346" cy="83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8"/>
              </a:lnSpc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1</a:t>
            </a:r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657013" y="4166009"/>
            <a:ext cx="10374563" cy="101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800"/>
              </a:lnSpc>
              <a:spcBef>
                <a:spcPct val="0"/>
              </a:spcBef>
            </a:pPr>
            <a:r>
              <a:rPr lang="en-US" sz="4400" spc="-106" dirty="0">
                <a:solidFill>
                  <a:srgbClr val="162651"/>
                </a:solidFill>
                <a:latin typeface="Open Sans Bold"/>
              </a:rPr>
              <a:t>Establish Points of Contact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6425" y="4414318"/>
            <a:ext cx="763695" cy="7636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68599" y="4364567"/>
            <a:ext cx="539346" cy="83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908"/>
              </a:lnSpc>
              <a:spcBef>
                <a:spcPct val="0"/>
              </a:spcBef>
            </a:pPr>
            <a:r>
              <a:rPr lang="en-US" sz="4400" u="none" spc="-106">
                <a:solidFill>
                  <a:srgbClr val="162651"/>
                </a:solidFill>
                <a:latin typeface="Open Sans Bold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57013" y="5434287"/>
            <a:ext cx="9001372" cy="101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800"/>
              </a:lnSpc>
              <a:spcBef>
                <a:spcPct val="0"/>
              </a:spcBef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Risks, challenges and mitigations</a:t>
            </a:r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6425" y="5680392"/>
            <a:ext cx="763695" cy="763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5" name="TextBox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68599" y="5630641"/>
            <a:ext cx="539346" cy="83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908"/>
              </a:lnSpc>
              <a:spcBef>
                <a:spcPct val="0"/>
              </a:spcBef>
            </a:pPr>
            <a:r>
              <a:rPr lang="en-US" sz="4400" u="none" spc="-106">
                <a:solidFill>
                  <a:srgbClr val="162651"/>
                </a:solidFill>
                <a:latin typeface="Open Sans Bold"/>
              </a:rPr>
              <a:t>3</a:t>
            </a:r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1694" y="7858125"/>
            <a:ext cx="3655220" cy="2428875"/>
            <a:chOff x="0" y="0"/>
            <a:chExt cx="4873626" cy="3238500"/>
          </a:xfrm>
        </p:grpSpPr>
        <p:grpSp>
          <p:nvGrpSpPr>
            <p:cNvPr id="17" name="Group 17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7" name="Group 7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7369" y="3589088"/>
            <a:ext cx="5616867" cy="3742237"/>
          </a:xfrm>
          <a:prstGeom prst="rect">
            <a:avLst/>
          </a:prstGeom>
        </p:spPr>
      </p:pic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5443771" y="1028700"/>
            <a:ext cx="7956357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4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Proposal Planning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21188" y="2834481"/>
            <a:ext cx="8784095" cy="494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0" lvl="1" indent="-361950">
              <a:lnSpc>
                <a:spcPts val="7999"/>
              </a:lnSpc>
              <a:buFont typeface="Arial"/>
              <a:buChar char="•"/>
            </a:pPr>
            <a:r>
              <a:rPr lang="en-US" sz="3999" spc="-95">
                <a:solidFill>
                  <a:srgbClr val="162651"/>
                </a:solidFill>
                <a:latin typeface="Open Sans"/>
              </a:rPr>
              <a:t>Overview of Opportunity</a:t>
            </a:r>
          </a:p>
          <a:p>
            <a:pPr marL="723900" lvl="1" indent="-361950" algn="l">
              <a:lnSpc>
                <a:spcPts val="7999"/>
              </a:lnSpc>
              <a:buFont typeface="Arial"/>
              <a:buChar char="•"/>
            </a:pPr>
            <a:r>
              <a:rPr lang="en-US" sz="3999" spc="-97">
                <a:solidFill>
                  <a:srgbClr val="162651"/>
                </a:solidFill>
                <a:latin typeface="Open Sans"/>
              </a:rPr>
              <a:t>Introduction of team members</a:t>
            </a:r>
          </a:p>
          <a:p>
            <a:pPr marL="723900" lvl="1" indent="-361950" algn="l">
              <a:lnSpc>
                <a:spcPts val="7999"/>
              </a:lnSpc>
              <a:buFont typeface="Arial"/>
              <a:buChar char="•"/>
            </a:pPr>
            <a:r>
              <a:rPr lang="en-US" sz="3999" spc="-97">
                <a:solidFill>
                  <a:srgbClr val="162651"/>
                </a:solidFill>
                <a:latin typeface="Open Sans"/>
              </a:rPr>
              <a:t>Qualifications and Capabilities</a:t>
            </a:r>
          </a:p>
          <a:p>
            <a:pPr marL="723900" lvl="1" indent="-361950" algn="l">
              <a:lnSpc>
                <a:spcPts val="7999"/>
              </a:lnSpc>
              <a:buFont typeface="Arial"/>
              <a:buChar char="•"/>
            </a:pPr>
            <a:r>
              <a:rPr lang="en-US" sz="3999" spc="-97">
                <a:solidFill>
                  <a:srgbClr val="162651"/>
                </a:solidFill>
                <a:latin typeface="Open Sans"/>
              </a:rPr>
              <a:t>Technical Requirements</a:t>
            </a:r>
          </a:p>
          <a:p>
            <a:pPr marL="723900" lvl="1" indent="-361950" algn="l">
              <a:lnSpc>
                <a:spcPts val="7999"/>
              </a:lnSpc>
              <a:buFont typeface="Arial"/>
              <a:buChar char="•"/>
            </a:pPr>
            <a:r>
              <a:rPr lang="en-US" sz="3999" spc="-97">
                <a:solidFill>
                  <a:srgbClr val="162651"/>
                </a:solidFill>
                <a:latin typeface="Open Sans"/>
              </a:rPr>
              <a:t>Investment and Commitment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F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903561"/>
            <a:ext cx="1845623" cy="709479"/>
          </a:xfrm>
          <a:prstGeom prst="rect">
            <a:avLst/>
          </a:prstGeom>
        </p:spPr>
      </p:pic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1696" y="7858125"/>
            <a:ext cx="3655220" cy="2428875"/>
            <a:chOff x="0" y="0"/>
            <a:chExt cx="4873626" cy="3238500"/>
          </a:xfrm>
        </p:grpSpPr>
        <p:grpSp>
          <p:nvGrpSpPr>
            <p:cNvPr id="8" name="Group 8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85" r="11392"/>
          <a:stretch>
            <a:fillRect/>
          </a:stretch>
        </p:blipFill>
        <p:spPr>
          <a:xfrm>
            <a:off x="9533738" y="2307149"/>
            <a:ext cx="6140764" cy="5672702"/>
          </a:xfrm>
          <a:prstGeom prst="rect">
            <a:avLst/>
          </a:prstGeom>
        </p:spPr>
      </p:pic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5683880" y="794478"/>
            <a:ext cx="6920239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Proposal Outline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56050" y="1666558"/>
            <a:ext cx="7428588" cy="661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6290" lvl="1" indent="-398145" algn="l">
              <a:lnSpc>
                <a:spcPts val="8800"/>
              </a:lnSpc>
              <a:buFont typeface="Arial"/>
              <a:buChar char="•"/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Scope</a:t>
            </a:r>
          </a:p>
          <a:p>
            <a:pPr marL="796290" lvl="1" indent="-398145" algn="l">
              <a:lnSpc>
                <a:spcPts val="8800"/>
              </a:lnSpc>
              <a:buFont typeface="Arial"/>
              <a:buChar char="•"/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L&amp;M</a:t>
            </a:r>
          </a:p>
          <a:p>
            <a:pPr marL="796290" lvl="1" indent="-398145" algn="l">
              <a:lnSpc>
                <a:spcPts val="8800"/>
              </a:lnSpc>
              <a:buFont typeface="Arial"/>
              <a:buChar char="•"/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Tasks</a:t>
            </a:r>
          </a:p>
          <a:p>
            <a:pPr marL="796290" lvl="1" indent="-398145" algn="l">
              <a:lnSpc>
                <a:spcPts val="8800"/>
              </a:lnSpc>
              <a:buFont typeface="Arial"/>
              <a:buChar char="•"/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Graphics</a:t>
            </a:r>
          </a:p>
          <a:p>
            <a:pPr marL="796290" lvl="1" indent="-398145" algn="l">
              <a:lnSpc>
                <a:spcPts val="8800"/>
              </a:lnSpc>
              <a:buFont typeface="Arial"/>
              <a:buChar char="•"/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Q&amp;A </a:t>
            </a:r>
          </a:p>
          <a:p>
            <a:pPr marL="796290" lvl="1" indent="-398145" algn="l">
              <a:lnSpc>
                <a:spcPts val="8800"/>
              </a:lnSpc>
              <a:buFont typeface="Arial"/>
              <a:buChar char="•"/>
            </a:pPr>
            <a:r>
              <a:rPr lang="en-US" sz="4400" spc="-106">
                <a:solidFill>
                  <a:srgbClr val="162651"/>
                </a:solidFill>
                <a:latin typeface="Open Sans Bold"/>
              </a:rPr>
              <a:t>Writing Assignments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903561"/>
            <a:ext cx="1845623" cy="709479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69" r="10469"/>
          <a:stretch>
            <a:fillRect/>
          </a:stretch>
        </p:blipFill>
        <p:spPr>
          <a:xfrm>
            <a:off x="10066812" y="2285698"/>
            <a:ext cx="7098872" cy="5982307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128494" y="1028700"/>
            <a:ext cx="10031012" cy="971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4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Establish a Timeline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92920"/>
            <a:ext cx="8730578" cy="542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953" lvl="1" indent="-325977">
              <a:lnSpc>
                <a:spcPts val="7209"/>
              </a:lnSpc>
              <a:buFont typeface="Arial"/>
              <a:buChar char="•"/>
            </a:pPr>
            <a:r>
              <a:rPr lang="en-US" sz="3604" spc="-86">
                <a:solidFill>
                  <a:srgbClr val="162651"/>
                </a:solidFill>
                <a:latin typeface="Open Sans Bold"/>
              </a:rPr>
              <a:t>Set reasonable expectations</a:t>
            </a:r>
          </a:p>
          <a:p>
            <a:pPr marL="651953" lvl="1" indent="-325977">
              <a:lnSpc>
                <a:spcPts val="7209"/>
              </a:lnSpc>
              <a:buFont typeface="Arial"/>
              <a:buChar char="•"/>
            </a:pPr>
            <a:r>
              <a:rPr lang="en-US" sz="3604" spc="-86">
                <a:solidFill>
                  <a:srgbClr val="162651"/>
                </a:solidFill>
                <a:latin typeface="Open Sans Bold"/>
              </a:rPr>
              <a:t>Ensure visibility</a:t>
            </a:r>
          </a:p>
          <a:p>
            <a:pPr marL="651953" lvl="1" indent="-325977">
              <a:lnSpc>
                <a:spcPts val="7209"/>
              </a:lnSpc>
              <a:buFont typeface="Arial"/>
              <a:buChar char="•"/>
            </a:pPr>
            <a:r>
              <a:rPr lang="en-US" sz="3604" spc="-86">
                <a:solidFill>
                  <a:srgbClr val="162651"/>
                </a:solidFill>
                <a:latin typeface="Open Sans Bold"/>
              </a:rPr>
              <a:t>Set Writing and Review Dates</a:t>
            </a:r>
          </a:p>
          <a:p>
            <a:pPr marL="651953" lvl="1" indent="-325977">
              <a:lnSpc>
                <a:spcPts val="7209"/>
              </a:lnSpc>
              <a:buFont typeface="Arial"/>
              <a:buChar char="•"/>
            </a:pPr>
            <a:r>
              <a:rPr lang="en-US" sz="3604" spc="-86">
                <a:solidFill>
                  <a:srgbClr val="162651"/>
                </a:solidFill>
                <a:latin typeface="Open Sans Bold"/>
              </a:rPr>
              <a:t>Be flexible but consistent</a:t>
            </a:r>
          </a:p>
          <a:p>
            <a:pPr marL="651953" lvl="1" indent="-325977">
              <a:lnSpc>
                <a:spcPts val="7209"/>
              </a:lnSpc>
              <a:buFont typeface="Arial"/>
              <a:buChar char="•"/>
            </a:pPr>
            <a:r>
              <a:rPr lang="en-US" sz="3604" spc="-86">
                <a:solidFill>
                  <a:srgbClr val="162651"/>
                </a:solidFill>
                <a:latin typeface="Open Sans Bold"/>
              </a:rPr>
              <a:t>Anticipate delays and modifications</a:t>
            </a:r>
          </a:p>
          <a:p>
            <a:pPr marL="651953" lvl="1" indent="-325977" algn="l">
              <a:lnSpc>
                <a:spcPts val="7209"/>
              </a:lnSpc>
              <a:buFont typeface="Arial"/>
              <a:buChar char="•"/>
            </a:pPr>
            <a:r>
              <a:rPr lang="en-US" sz="3604" spc="-87">
                <a:solidFill>
                  <a:srgbClr val="162651"/>
                </a:solidFill>
                <a:latin typeface="Open Sans Bold"/>
              </a:rPr>
              <a:t>Do not wait until the deadline!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39602"/>
            <a:ext cx="18288000" cy="3547398"/>
            <a:chOff x="0" y="0"/>
            <a:chExt cx="4816593" cy="934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4294"/>
            </a:xfrm>
            <a:custGeom>
              <a:avLst/>
              <a:gdLst/>
              <a:ahLst/>
              <a:cxnLst/>
              <a:rect l="l" t="t" r="r" b="b"/>
              <a:pathLst>
                <a:path w="4816592" h="934294">
                  <a:moveTo>
                    <a:pt x="0" y="0"/>
                  </a:moveTo>
                  <a:lnTo>
                    <a:pt x="4816592" y="0"/>
                  </a:lnTo>
                  <a:lnTo>
                    <a:pt x="4816592" y="934294"/>
                  </a:lnTo>
                  <a:lnTo>
                    <a:pt x="0" y="934294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969795" cy="8229600"/>
            <a:chOff x="0" y="0"/>
            <a:chExt cx="2362415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415" cy="2167467"/>
            </a:xfrm>
            <a:custGeom>
              <a:avLst/>
              <a:gdLst/>
              <a:ahLst/>
              <a:cxnLst/>
              <a:rect l="l" t="t" r="r" b="b"/>
              <a:pathLst>
                <a:path w="2362415" h="2167467">
                  <a:moveTo>
                    <a:pt x="0" y="0"/>
                  </a:moveTo>
                  <a:lnTo>
                    <a:pt x="2362415" y="0"/>
                  </a:lnTo>
                  <a:lnTo>
                    <a:pt x="236241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91104" y="1028700"/>
            <a:ext cx="6568196" cy="8229600"/>
            <a:chOff x="0" y="0"/>
            <a:chExt cx="8757594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t="8261" b="8261"/>
            <a:stretch>
              <a:fillRect/>
            </a:stretch>
          </p:blipFill>
          <p:spPr>
            <a:xfrm>
              <a:off x="0" y="0"/>
              <a:ext cx="8757594" cy="10972800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0786" y="815856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2056801" y="2823652"/>
            <a:ext cx="6913592" cy="3117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31" b="0" i="0" u="none" strike="noStrike" kern="1200" cap="none" spc="-60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Bid / No- Bid Gate Reviews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F3B69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3675223" y="1028700"/>
            <a:ext cx="10937554" cy="11613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Bid/ No Bid Gate Reviews</a:t>
            </a:r>
          </a:p>
        </p:txBody>
      </p:sp>
      <p:pic>
        <p:nvPicPr>
          <p:cNvPr id="11" name="Picture 11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77642"/>
              </p:ext>
            </p:extLst>
          </p:nvPr>
        </p:nvGraphicFramePr>
        <p:xfrm>
          <a:off x="3231712" y="3283848"/>
          <a:ext cx="12285375" cy="5131210"/>
        </p:xfrm>
        <a:graphic>
          <a:graphicData uri="http://schemas.openxmlformats.org/drawingml/2006/table">
            <a:tbl>
              <a:tblPr firstRow="1"/>
              <a:tblGrid>
                <a:gridCol w="4683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3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3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22600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Information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Change</a:t>
                      </a:r>
                      <a:endParaRPr lang="en-US" sz="11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Open Sans Bold"/>
                        </a:rPr>
                        <a:t>(Y/N)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Criteria Score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(1, 2, 3)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Potential No-Bid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(Y/N)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Requires Review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(Y/N)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39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Delay in Submission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82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Requires Signed Letter of Commitment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Open Sans Light Bold"/>
                        </a:rPr>
                        <a:t>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Open Sans Light Bol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 Light Bold"/>
                        </a:rPr>
                        <a:t>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Open Sans Light Bold"/>
                        </a:rPr>
                        <a:t>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739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Remote Work Permitted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 Light Bold"/>
                        </a:rPr>
                        <a:t>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ns Light Bold"/>
                        </a:rPr>
                        <a:t>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3231712" y="4233736"/>
            <a:ext cx="4647685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C0017"/>
                </a:solidFill>
                <a:latin typeface="Open Sans Bold"/>
              </a:rPr>
              <a:t>Key Criteria Score: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C0017"/>
                </a:solidFill>
                <a:latin typeface="Open Sans Bold"/>
              </a:rPr>
              <a:t>1: Disadvantage, 2. Neutral, 3. Advantage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19765" y="2834524"/>
            <a:ext cx="1304847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162651"/>
                </a:solidFill>
                <a:latin typeface="Open Sans Bold"/>
              </a:rPr>
              <a:t>Sample Bid/ No Bid Gate Review Matrix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39602"/>
            <a:ext cx="18288000" cy="3547398"/>
            <a:chOff x="0" y="0"/>
            <a:chExt cx="4816593" cy="934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4294"/>
            </a:xfrm>
            <a:custGeom>
              <a:avLst/>
              <a:gdLst/>
              <a:ahLst/>
              <a:cxnLst/>
              <a:rect l="l" t="t" r="r" b="b"/>
              <a:pathLst>
                <a:path w="4816592" h="934294">
                  <a:moveTo>
                    <a:pt x="0" y="0"/>
                  </a:moveTo>
                  <a:lnTo>
                    <a:pt x="4816592" y="0"/>
                  </a:lnTo>
                  <a:lnTo>
                    <a:pt x="4816592" y="934294"/>
                  </a:lnTo>
                  <a:lnTo>
                    <a:pt x="0" y="934294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969795" cy="8229600"/>
            <a:chOff x="0" y="0"/>
            <a:chExt cx="2362415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415" cy="2167467"/>
            </a:xfrm>
            <a:custGeom>
              <a:avLst/>
              <a:gdLst/>
              <a:ahLst/>
              <a:cxnLst/>
              <a:rect l="l" t="t" r="r" b="b"/>
              <a:pathLst>
                <a:path w="2362415" h="2167467">
                  <a:moveTo>
                    <a:pt x="0" y="0"/>
                  </a:moveTo>
                  <a:lnTo>
                    <a:pt x="2362415" y="0"/>
                  </a:lnTo>
                  <a:lnTo>
                    <a:pt x="236241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91104" y="1028700"/>
            <a:ext cx="6568196" cy="8229600"/>
            <a:chOff x="0" y="0"/>
            <a:chExt cx="8757594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3412" r="23412"/>
            <a:stretch>
              <a:fillRect/>
            </a:stretch>
          </p:blipFill>
          <p:spPr>
            <a:xfrm>
              <a:off x="0" y="0"/>
              <a:ext cx="8757594" cy="10972800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0786" y="815856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2056801" y="2890260"/>
            <a:ext cx="6913592" cy="3117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31" b="0" i="0" u="none" strike="noStrike" kern="1200" cap="none" spc="-60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Proposal Development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/>
          </p:cNvSpPr>
          <p:nvPr>
            <p:ph type="title" idx="4294967295"/>
          </p:nvPr>
        </p:nvSpPr>
        <p:spPr>
          <a:xfrm>
            <a:off x="4686366" y="1019175"/>
            <a:ext cx="7521385" cy="771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21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Proposal Development.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95369" y="2055191"/>
            <a:ext cx="9974914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Writing Assignments</a:t>
            </a: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2229505"/>
            <a:ext cx="763695" cy="76369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2227379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1"/>
              </a:lnSpc>
            </a:pPr>
            <a:r>
              <a:rPr lang="en-US" sz="3561" spc="-86">
                <a:solidFill>
                  <a:srgbClr val="162651"/>
                </a:solidFill>
                <a:latin typeface="Open Sans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95369" y="3323469"/>
            <a:ext cx="10374563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Investment and Resource Allocation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3495579"/>
            <a:ext cx="763695" cy="7636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3493453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u="none" spc="-86">
                <a:solidFill>
                  <a:srgbClr val="162651"/>
                </a:solidFill>
                <a:latin typeface="Open Sans Bold"/>
              </a:rPr>
              <a:t>2</a:t>
            </a:r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6027726"/>
            <a:ext cx="763695" cy="7636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3" name="TextBox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6025601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u="none" spc="-86">
                <a:solidFill>
                  <a:srgbClr val="162651"/>
                </a:solidFill>
                <a:latin typeface="Open Sans Bold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95369" y="4591747"/>
            <a:ext cx="7243981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Risks, Challenges, and Mitigations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95369" y="5860025"/>
            <a:ext cx="7243981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Strategy and Win Themes</a:t>
            </a:r>
          </a:p>
        </p:txBody>
      </p: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4761653"/>
            <a:ext cx="763695" cy="763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7" name="TextBox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4759527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u="none" spc="-86">
                <a:solidFill>
                  <a:srgbClr val="162651"/>
                </a:solidFill>
                <a:latin typeface="Open Sans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95369" y="7128303"/>
            <a:ext cx="7243981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Technical Solution</a:t>
            </a:r>
          </a:p>
        </p:txBody>
      </p: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7293800"/>
            <a:ext cx="763695" cy="76369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21" name="TextBox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7291675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u="none" spc="-86">
                <a:solidFill>
                  <a:srgbClr val="162651"/>
                </a:solidFill>
                <a:latin typeface="Open Sans Bold"/>
              </a:rPr>
              <a:t>5</a:t>
            </a:r>
          </a:p>
        </p:txBody>
      </p:sp>
      <p:pic>
        <p:nvPicPr>
          <p:cNvPr id="23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25" name="Group 25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6980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DDC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721405" y="748665"/>
            <a:ext cx="14845190" cy="885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-140" normalizeH="0" baseline="0" noProof="0" dirty="0">
                <a:ln>
                  <a:noFill/>
                </a:ln>
                <a:solidFill>
                  <a:srgbClr val="2F3B69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Agenda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3619" y="1071560"/>
            <a:ext cx="12902822" cy="781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9">
                <a:solidFill>
                  <a:srgbClr val="162651"/>
                </a:solidFill>
                <a:latin typeface="Open Sans Bold"/>
              </a:rPr>
              <a:t>Introduction</a:t>
            </a:r>
          </a:p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7">
                <a:solidFill>
                  <a:srgbClr val="162651"/>
                </a:solidFill>
                <a:latin typeface="Open Sans Bold"/>
              </a:rPr>
              <a:t>Opportunity Overview</a:t>
            </a:r>
          </a:p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7">
                <a:solidFill>
                  <a:srgbClr val="162651"/>
                </a:solidFill>
                <a:latin typeface="Open Sans Bold"/>
              </a:rPr>
              <a:t>Kick Off Meeting</a:t>
            </a:r>
          </a:p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7">
                <a:solidFill>
                  <a:srgbClr val="162651"/>
                </a:solidFill>
                <a:latin typeface="Open Sans Bold"/>
              </a:rPr>
              <a:t>Bid/No Bid-Gate Reviews</a:t>
            </a:r>
          </a:p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7">
                <a:solidFill>
                  <a:srgbClr val="162651"/>
                </a:solidFill>
                <a:latin typeface="Open Sans Bold"/>
              </a:rPr>
              <a:t>Proposal Development</a:t>
            </a:r>
          </a:p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7">
                <a:solidFill>
                  <a:srgbClr val="162651"/>
                </a:solidFill>
                <a:latin typeface="Open Sans Bold"/>
              </a:rPr>
              <a:t>Amendments and Modifications</a:t>
            </a:r>
          </a:p>
          <a:p>
            <a:pPr marL="971539" lvl="1" indent="-485769" algn="l">
              <a:lnSpc>
                <a:spcPts val="8999"/>
              </a:lnSpc>
              <a:buFont typeface="Arial"/>
              <a:buChar char="•"/>
            </a:pPr>
            <a:r>
              <a:rPr lang="en-US" sz="4499" spc="-109">
                <a:solidFill>
                  <a:srgbClr val="162651"/>
                </a:solidFill>
                <a:latin typeface="Open Sans Bold"/>
              </a:rPr>
              <a:t>Final Delivery</a:t>
            </a:r>
          </a:p>
        </p:txBody>
      </p:sp>
      <p:pic>
        <p:nvPicPr>
          <p:cNvPr id="12" name="Picture 12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/>
          </p:cNvSpPr>
          <p:nvPr>
            <p:ph type="title" idx="4294967295"/>
          </p:nvPr>
        </p:nvSpPr>
        <p:spPr>
          <a:xfrm>
            <a:off x="3484976" y="1019175"/>
            <a:ext cx="11318048" cy="771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21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Proposal Development (continued)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95369" y="2055191"/>
            <a:ext cx="9974914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Budget Analysis and Pricing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95369" y="3323469"/>
            <a:ext cx="10374563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Graphics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95369" y="4591747"/>
            <a:ext cx="7243981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Key Personnel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95369" y="5860025"/>
            <a:ext cx="7243981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Past Performance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95369" y="7128303"/>
            <a:ext cx="7243981" cy="7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00"/>
              </a:lnSpc>
              <a:spcBef>
                <a:spcPct val="0"/>
              </a:spcBef>
            </a:pPr>
            <a:r>
              <a:rPr lang="en-US" sz="3400" spc="-82">
                <a:solidFill>
                  <a:srgbClr val="162651"/>
                </a:solidFill>
                <a:latin typeface="Open Sans Bold"/>
              </a:rPr>
              <a:t>Compliance</a:t>
            </a: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2229505"/>
            <a:ext cx="763695" cy="76369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2227379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1"/>
              </a:lnSpc>
            </a:pPr>
            <a:r>
              <a:rPr lang="en-US" sz="3561" spc="-86">
                <a:solidFill>
                  <a:srgbClr val="162651"/>
                </a:solidFill>
                <a:latin typeface="Open Sans Bold"/>
              </a:rPr>
              <a:t>6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3495579"/>
            <a:ext cx="763695" cy="7636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3493453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spc="-86">
                <a:solidFill>
                  <a:srgbClr val="162651"/>
                </a:solidFill>
                <a:latin typeface="Open Sans Bold"/>
              </a:rPr>
              <a:t>7</a:t>
            </a:r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6027726"/>
            <a:ext cx="763695" cy="7636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3" name="TextBox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6025601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spc="-86">
                <a:solidFill>
                  <a:srgbClr val="162651"/>
                </a:solidFill>
                <a:latin typeface="Open Sans Bold"/>
              </a:rPr>
              <a:t>9</a:t>
            </a:r>
          </a:p>
        </p:txBody>
      </p: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4761653"/>
            <a:ext cx="763695" cy="763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7" name="TextBox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4759527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spc="-86">
                <a:solidFill>
                  <a:srgbClr val="162651"/>
                </a:solidFill>
                <a:latin typeface="Open Sans Bold"/>
              </a:rPr>
              <a:t>8</a:t>
            </a:r>
          </a:p>
        </p:txBody>
      </p: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94781" y="7293800"/>
            <a:ext cx="763695" cy="76369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21" name="TextBox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6955" y="7291675"/>
            <a:ext cx="539346" cy="65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1"/>
              </a:lnSpc>
              <a:spcBef>
                <a:spcPct val="0"/>
              </a:spcBef>
            </a:pPr>
            <a:r>
              <a:rPr lang="en-US" sz="3561" spc="-86">
                <a:solidFill>
                  <a:srgbClr val="162651"/>
                </a:solidFill>
                <a:latin typeface="Open Sans Bold"/>
              </a:rPr>
              <a:t>10</a:t>
            </a:r>
          </a:p>
        </p:txBody>
      </p:sp>
      <p:pic>
        <p:nvPicPr>
          <p:cNvPr id="23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25" name="Group 25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93594" y="7858125"/>
            <a:ext cx="3655220" cy="2428875"/>
            <a:chOff x="0" y="0"/>
            <a:chExt cx="4873626" cy="3238500"/>
          </a:xfrm>
        </p:grpSpPr>
        <p:grpSp>
          <p:nvGrpSpPr>
            <p:cNvPr id="21" name="Group 21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sp>
        <p:nvSpPr>
          <p:cNvPr id="33" name="TextBox 33"/>
          <p:cNvSpPr txBox="1">
            <a:spLocks noGrp="1"/>
          </p:cNvSpPr>
          <p:nvPr>
            <p:ph type="title" idx="4294967295"/>
          </p:nvPr>
        </p:nvSpPr>
        <p:spPr>
          <a:xfrm>
            <a:off x="8360096" y="1165622"/>
            <a:ext cx="8899204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4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Writing Assignments</a:t>
            </a:r>
          </a:p>
        </p:txBody>
      </p:sp>
      <p:pic>
        <p:nvPicPr>
          <p:cNvPr id="34" name="Pictur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02" r="23502"/>
          <a:stretch>
            <a:fillRect/>
          </a:stretch>
        </p:blipFill>
        <p:spPr>
          <a:xfrm>
            <a:off x="-146541" y="20186"/>
            <a:ext cx="8172420" cy="10286985"/>
          </a:xfrm>
          <a:prstGeom prst="rect">
            <a:avLst/>
          </a:prstGeom>
        </p:spPr>
      </p:pic>
      <p:pic>
        <p:nvPicPr>
          <p:cNvPr id="35" name="Picture 35" descr="APEX Accelerators Log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8148" y="8903561"/>
            <a:ext cx="1845623" cy="709479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9900960" y="2586349"/>
            <a:ext cx="6639084" cy="546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Appropriate authors</a:t>
            </a:r>
          </a:p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Technical Understanding</a:t>
            </a:r>
          </a:p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Clear Deadlines</a:t>
            </a:r>
          </a:p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Set Page Limit</a:t>
            </a:r>
          </a:p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 spc="-105">
                <a:solidFill>
                  <a:srgbClr val="162651"/>
                </a:solidFill>
                <a:latin typeface="Open Sans Bold"/>
              </a:rPr>
              <a:t>Data Calls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721405" y="1028700"/>
            <a:ext cx="14845190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Investment and Resource Allocation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32283" y="2294969"/>
            <a:ext cx="314805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01">
                <a:solidFill>
                  <a:srgbClr val="162651"/>
                </a:solidFill>
                <a:latin typeface="Open Sans Bold"/>
              </a:rPr>
              <a:t>Investment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4148" y="2942114"/>
            <a:ext cx="6611319" cy="594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Technical Writers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SMEs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Graphics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Business Development 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Recruitment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Supplies, Equipment, Delivery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74974" y="2294969"/>
            <a:ext cx="6750925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01">
                <a:solidFill>
                  <a:srgbClr val="162651"/>
                </a:solidFill>
                <a:latin typeface="Open Sans Bold"/>
              </a:rPr>
              <a:t>Resources Available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11280" y="2942114"/>
            <a:ext cx="7159704" cy="594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Available Hours 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Budget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Technical Support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1">
                <a:solidFill>
                  <a:srgbClr val="162651"/>
                </a:solidFill>
                <a:latin typeface="Open Sans Bold"/>
              </a:rPr>
              <a:t>Gate Reviews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Key Personnel </a:t>
            </a:r>
          </a:p>
          <a:p>
            <a:pPr marL="615315" lvl="1" indent="-307657" algn="l">
              <a:lnSpc>
                <a:spcPts val="6799"/>
              </a:lnSpc>
              <a:buFont typeface="Arial"/>
              <a:buChar char="•"/>
            </a:pPr>
            <a:r>
              <a:rPr lang="en-US" sz="3399" spc="-82">
                <a:solidFill>
                  <a:srgbClr val="162651"/>
                </a:solidFill>
                <a:latin typeface="Open Sans Bold"/>
              </a:rPr>
              <a:t>Amendments and Modifications</a:t>
            </a:r>
          </a:p>
        </p:txBody>
      </p:sp>
      <p:pic>
        <p:nvPicPr>
          <p:cNvPr id="7" name="Picture 7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9" name="Group 9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93594" y="7893844"/>
            <a:ext cx="3655220" cy="2428875"/>
            <a:chOff x="0" y="0"/>
            <a:chExt cx="4873626" cy="3238500"/>
          </a:xfrm>
        </p:grpSpPr>
        <p:grpSp>
          <p:nvGrpSpPr>
            <p:cNvPr id="21" name="Group 21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sp>
        <p:nvSpPr>
          <p:cNvPr id="33" name="TextBox 33"/>
          <p:cNvSpPr txBox="1">
            <a:spLocks noGrp="1"/>
          </p:cNvSpPr>
          <p:nvPr>
            <p:ph type="title" idx="4294967295"/>
          </p:nvPr>
        </p:nvSpPr>
        <p:spPr>
          <a:xfrm>
            <a:off x="8698070" y="1003052"/>
            <a:ext cx="8899204" cy="66458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-2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Risks, Challenges, and Mitigations</a:t>
            </a:r>
          </a:p>
        </p:txBody>
      </p:sp>
      <p:pic>
        <p:nvPicPr>
          <p:cNvPr id="34" name="Pictur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54" r="6962"/>
          <a:stretch>
            <a:fillRect/>
          </a:stretch>
        </p:blipFill>
        <p:spPr>
          <a:xfrm>
            <a:off x="-20782" y="-7144"/>
            <a:ext cx="8172420" cy="10286985"/>
          </a:xfrm>
          <a:prstGeom prst="rect">
            <a:avLst/>
          </a:prstGeom>
        </p:spPr>
      </p:pic>
      <p:pic>
        <p:nvPicPr>
          <p:cNvPr id="35" name="Picture 35" descr="APEX Accelerators Log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8148" y="8903561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3" name="Group 3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717823"/>
            <a:ext cx="1845623" cy="709479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881438" y="1355894"/>
            <a:ext cx="10478445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Strategy and Win Themes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3848" y="3451566"/>
            <a:ext cx="15860305" cy="3383868"/>
            <a:chOff x="0" y="0"/>
            <a:chExt cx="21147073" cy="45118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46471" y="156658"/>
              <a:ext cx="1343295" cy="1343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37766" y="225716"/>
              <a:ext cx="1421361" cy="124191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885267" y="156658"/>
              <a:ext cx="1380031" cy="138003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4421445" y="0"/>
              <a:ext cx="1161348" cy="165049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8605393" y="150542"/>
              <a:ext cx="1557761" cy="1349411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0" y="2086547"/>
              <a:ext cx="3436236" cy="170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2799" spc="-67">
                  <a:solidFill>
                    <a:srgbClr val="2F3B69"/>
                  </a:solidFill>
                  <a:latin typeface="Open Sans Bold"/>
                </a:rPr>
                <a:t>Key Program Objectives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428582" y="2153222"/>
              <a:ext cx="3436236" cy="2358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99"/>
                </a:lnSpc>
              </a:pPr>
              <a:r>
                <a:rPr lang="en-US" sz="2799" u="none" spc="-67">
                  <a:solidFill>
                    <a:srgbClr val="2F3B69"/>
                  </a:solidFill>
                  <a:latin typeface="Open Sans Bold"/>
                </a:rPr>
                <a:t>Program Performance Measures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57165" y="2198705"/>
              <a:ext cx="3436236" cy="170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2799" u="none" spc="-67">
                  <a:solidFill>
                    <a:srgbClr val="2F3B69"/>
                  </a:solidFill>
                  <a:latin typeface="Open Sans Bold"/>
                </a:rPr>
                <a:t>Technical Requirements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284001" y="2198705"/>
              <a:ext cx="3436236" cy="170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2799" u="none" spc="-67">
                  <a:solidFill>
                    <a:srgbClr val="2F3B69"/>
                  </a:solidFill>
                  <a:latin typeface="Open Sans Bold"/>
                </a:rPr>
                <a:t>Management Requirements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710837" y="2086547"/>
              <a:ext cx="3436236" cy="1709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2799" u="none" spc="-67">
                  <a:solidFill>
                    <a:srgbClr val="2F3B69"/>
                  </a:solidFill>
                  <a:latin typeface="Open Sans Bold"/>
                </a:rPr>
                <a:t>Cost/Price Requirements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4879345" y="1575029"/>
            <a:ext cx="8529311" cy="1028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99" b="0" i="0" u="none" strike="noStrike" kern="1200" cap="none" spc="-1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Technical Solution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1566" y="3543444"/>
            <a:ext cx="1304847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62651"/>
                </a:solidFill>
                <a:latin typeface="Open Sans Bold"/>
              </a:rPr>
              <a:t>Sample Technical Solution Matrix</a:t>
            </a:r>
          </a:p>
        </p:txBody>
      </p:sp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31576"/>
              </p:ext>
            </p:extLst>
          </p:nvPr>
        </p:nvGraphicFramePr>
        <p:xfrm>
          <a:off x="2481566" y="3969532"/>
          <a:ext cx="13048470" cy="3533253"/>
        </p:xfrm>
        <a:graphic>
          <a:graphicData uri="http://schemas.openxmlformats.org/drawingml/2006/table">
            <a:tbl>
              <a:tblPr firstRow="1"/>
              <a:tblGrid>
                <a:gridCol w="4838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4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5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00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Open Sans Bold"/>
                        </a:rPr>
                        <a:t>Requirement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 u="none">
                          <a:solidFill>
                            <a:srgbClr val="000000"/>
                          </a:solidFill>
                          <a:latin typeface="Open Sans Bold"/>
                        </a:rPr>
                        <a:t>PWS / SOW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 u="none">
                          <a:solidFill>
                            <a:srgbClr val="000000"/>
                          </a:solidFill>
                          <a:latin typeface="Open Sans Bold"/>
                        </a:rPr>
                        <a:t>Specific Selling Points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9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 u="none">
                          <a:solidFill>
                            <a:srgbClr val="000000"/>
                          </a:solidFill>
                          <a:latin typeface="Open Sans Bold"/>
                        </a:rPr>
                        <a:t>Technical 1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Open Sans Bold"/>
                        </a:rPr>
                        <a:t>C.1.2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Open Sans Bold"/>
                        </a:rPr>
                        <a:t>SME- Past Performance</a:t>
                      </a:r>
                      <a:endParaRPr lang="en-US" sz="1100"/>
                    </a:p>
                  </a:txBody>
                  <a:tcPr marL="68580" marR="68580" marT="68580" marB="68580" anchor="ctr">
                    <a:lnL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9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 u="none">
                          <a:solidFill>
                            <a:srgbClr val="000000"/>
                          </a:solidFill>
                          <a:latin typeface="Open Sans Bold"/>
                        </a:rPr>
                        <a:t>Technical 2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>
                          <a:solidFill>
                            <a:srgbClr val="162651"/>
                          </a:solidFill>
                          <a:latin typeface="Open Sans Bold"/>
                        </a:rPr>
                        <a:t>C.5.1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Open Sans Bold"/>
                        </a:rPr>
                        <a:t>Software as Service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3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 u="none">
                          <a:solidFill>
                            <a:srgbClr val="000000"/>
                          </a:solidFill>
                          <a:latin typeface="Open Sans Bold"/>
                        </a:rPr>
                        <a:t>Ops Management 2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Open Sans Bold"/>
                        </a:rPr>
                        <a:t>L</a:t>
                      </a:r>
                      <a:r>
                        <a:rPr lang="en-US" sz="3100" u="none">
                          <a:solidFill>
                            <a:srgbClr val="000000"/>
                          </a:solidFill>
                          <a:latin typeface="Open Sans Bold"/>
                        </a:rPr>
                        <a:t>.17</a:t>
                      </a:r>
                      <a:endParaRPr lang="en-US" sz="110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7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100" dirty="0">
                          <a:solidFill>
                            <a:srgbClr val="000000"/>
                          </a:solidFill>
                          <a:latin typeface="Open Sans Bold"/>
                        </a:rPr>
                        <a:t>Key Personnel LoC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A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82990" y="9025412"/>
            <a:ext cx="1845623" cy="709479"/>
          </a:xfrm>
          <a:prstGeom prst="rect">
            <a:avLst/>
          </a:prstGeom>
        </p:spPr>
      </p:pic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5" name="Group 5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721405" y="1122245"/>
            <a:ext cx="14845190" cy="10748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80" b="0" i="0" u="none" strike="noStrike" kern="1200" cap="none" spc="-157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Budget Analysis</a:t>
            </a:r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4" name="Group 4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67" r="5636"/>
          <a:stretch>
            <a:fillRect/>
          </a:stretch>
        </p:blipFill>
        <p:spPr>
          <a:xfrm>
            <a:off x="2053828" y="2890371"/>
            <a:ext cx="6546281" cy="496775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0" y="2262362"/>
            <a:ext cx="7577504" cy="641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Work Break Down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Key Personnel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Labor Categories 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Historic Spend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Overhead 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Supplies and Material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627064" y="1028700"/>
            <a:ext cx="5033873" cy="971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15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Graphics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3828" y="2079422"/>
            <a:ext cx="7341197" cy="641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Compliant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Easy to Understand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Adds Value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Tells a Story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Explains a Process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>
                <a:solidFill>
                  <a:srgbClr val="162651"/>
                </a:solidFill>
                <a:latin typeface="Open Sans Bold"/>
              </a:rPr>
              <a:t>Highlights Success</a:t>
            </a:r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903561"/>
            <a:ext cx="1845623" cy="709479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4" name="Group 4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pic>
        <p:nvPicPr>
          <p:cNvPr id="8" name="Picture 8" descr="Example of process info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6555" y="3910142"/>
            <a:ext cx="2393850" cy="2712577"/>
          </a:xfrm>
          <a:prstGeom prst="rect">
            <a:avLst/>
          </a:prstGeom>
        </p:spPr>
      </p:pic>
      <p:pic>
        <p:nvPicPr>
          <p:cNvPr id="9" name="Picture 9" descr="Example of Circular Infographi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50208" y="2794944"/>
            <a:ext cx="2756899" cy="2656961"/>
          </a:xfrm>
          <a:prstGeom prst="rect">
            <a:avLst/>
          </a:prstGeom>
        </p:spPr>
      </p:pic>
      <p:pic>
        <p:nvPicPr>
          <p:cNvPr id="10" name="Picture 10" descr="Example of Organizational Chart infographic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363480" y="6440946"/>
            <a:ext cx="4744874" cy="18682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721407" y="1028700"/>
            <a:ext cx="14845186" cy="7586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40" b="0" i="0" u="none" strike="noStrike" kern="1200" cap="none" spc="-144" normalizeH="0" baseline="0" noProof="0" dirty="0">
                <a:ln>
                  <a:noFill/>
                </a:ln>
                <a:solidFill>
                  <a:srgbClr val="2F3B69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Key Personnel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19765" y="2147381"/>
            <a:ext cx="13048470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62651"/>
                </a:solidFill>
                <a:latin typeface="Open Sans Bold"/>
              </a:rPr>
              <a:t>Sample Key Personnel Matrix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548806"/>
              </p:ext>
            </p:extLst>
          </p:nvPr>
        </p:nvGraphicFramePr>
        <p:xfrm>
          <a:off x="3033793" y="2657461"/>
          <a:ext cx="12056817" cy="5453738"/>
        </p:xfrm>
        <a:graphic>
          <a:graphicData uri="http://schemas.openxmlformats.org/drawingml/2006/table">
            <a:tbl>
              <a:tblPr firstRow="1"/>
              <a:tblGrid>
                <a:gridCol w="3786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2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0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0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841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pc="-65">
                          <a:solidFill>
                            <a:srgbClr val="162651"/>
                          </a:solidFill>
                          <a:latin typeface="Open Sans Bold"/>
                        </a:rPr>
                        <a:t>Candidate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pc="-65" dirty="0">
                          <a:solidFill>
                            <a:srgbClr val="162651"/>
                          </a:solidFill>
                          <a:latin typeface="Open Sans Bold"/>
                        </a:rPr>
                        <a:t>Resume Formatted</a:t>
                      </a:r>
                      <a:endParaRPr lang="en-US" sz="1100" dirty="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pc="-65">
                          <a:solidFill>
                            <a:srgbClr val="162651"/>
                          </a:solidFill>
                          <a:latin typeface="Open Sans Bold"/>
                        </a:rPr>
                        <a:t>Resume Formatted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pc="-65" dirty="0">
                          <a:solidFill>
                            <a:srgbClr val="162651"/>
                          </a:solidFill>
                          <a:latin typeface="Open Sans Bold"/>
                        </a:rPr>
                        <a:t>Letter of Intent</a:t>
                      </a:r>
                      <a:endParaRPr lang="en-US" sz="1100" dirty="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pc="-65">
                          <a:solidFill>
                            <a:srgbClr val="162651"/>
                          </a:solidFill>
                          <a:latin typeface="Open Sans Bold"/>
                        </a:rPr>
                        <a:t>Letter of Intent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Required Skills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Required Skills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72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u="none" spc="-60">
                          <a:solidFill>
                            <a:srgbClr val="162651"/>
                          </a:solidFill>
                          <a:latin typeface="Open Sans Bold"/>
                        </a:rPr>
                        <a:t>Yes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u="none" spc="-60">
                          <a:solidFill>
                            <a:srgbClr val="162651"/>
                          </a:solidFill>
                          <a:latin typeface="Open Sans Bold"/>
                        </a:rPr>
                        <a:t>No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u="none" spc="-60">
                          <a:solidFill>
                            <a:srgbClr val="162651"/>
                          </a:solidFill>
                          <a:latin typeface="Open Sans Bold"/>
                        </a:rPr>
                        <a:t>Yes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u="none" spc="-60">
                          <a:solidFill>
                            <a:srgbClr val="162651"/>
                          </a:solidFill>
                          <a:latin typeface="Open Sans Bold"/>
                        </a:rPr>
                        <a:t>No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Yes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No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63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pc="-65">
                          <a:solidFill>
                            <a:srgbClr val="162651"/>
                          </a:solidFill>
                          <a:latin typeface="Open Sans Bold"/>
                        </a:rPr>
                        <a:t>Program Manager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6844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Skills: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000"/>
                        </a:lnSpc>
                        <a:spcBef>
                          <a:spcPct val="0"/>
                        </a:spcBef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    </a:t>
                      </a:r>
                      <a:r>
                        <a:rPr lang="en-US" sz="2500" u="none" spc="-60">
                          <a:solidFill>
                            <a:srgbClr val="162651"/>
                          </a:solidFill>
                          <a:latin typeface="Open Sans Bold"/>
                        </a:rPr>
                        <a:t>5 years Experience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9362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Skills: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000"/>
                        </a:lnSpc>
                        <a:spcBef>
                          <a:spcPct val="0"/>
                        </a:spcBef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    PMP Certification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8" name="Group 8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875189" y="1025685"/>
            <a:ext cx="8537622" cy="904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40" b="0" i="0" u="none" strike="noStrike" kern="1200" cap="none" spc="-144" normalizeH="0" baseline="0" noProof="0" dirty="0">
                <a:ln>
                  <a:noFill/>
                </a:ln>
                <a:solidFill>
                  <a:srgbClr val="2F3B69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Past Performance</a:t>
            </a:r>
          </a:p>
        </p:txBody>
      </p:sp>
      <p:pic>
        <p:nvPicPr>
          <p:cNvPr id="5" name="Picture 5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7" name="Group 7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2053828" y="2129078"/>
            <a:ext cx="14648520" cy="648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 dirty="0">
                <a:solidFill>
                  <a:srgbClr val="162651"/>
                </a:solidFill>
                <a:latin typeface="Open Sans Bold"/>
              </a:rPr>
              <a:t>Past Performance Questionnaire (PPQ) 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 dirty="0">
                <a:solidFill>
                  <a:srgbClr val="162651"/>
                </a:solidFill>
                <a:latin typeface="Open Sans Bold"/>
              </a:rPr>
              <a:t>Prior Experience </a:t>
            </a:r>
          </a:p>
          <a:p>
            <a:pPr marL="1856752" lvl="2" indent="-618917">
              <a:lnSpc>
                <a:spcPts val="8600"/>
              </a:lnSpc>
              <a:buFont typeface="Arial"/>
              <a:buChar char="⚬"/>
            </a:pPr>
            <a:r>
              <a:rPr lang="en-US" sz="4300" spc="-103" dirty="0">
                <a:solidFill>
                  <a:srgbClr val="162651"/>
                </a:solidFill>
                <a:latin typeface="Open Sans Bold"/>
              </a:rPr>
              <a:t>Size, Scope, and Complexity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 dirty="0">
                <a:solidFill>
                  <a:srgbClr val="162651"/>
                </a:solidFill>
                <a:latin typeface="Open Sans Bold"/>
              </a:rPr>
              <a:t>Successes, Challenges, and Lessons Learned</a:t>
            </a:r>
          </a:p>
          <a:p>
            <a:pPr marL="928376" lvl="1" indent="-464188">
              <a:lnSpc>
                <a:spcPts val="8600"/>
              </a:lnSpc>
              <a:buFont typeface="Arial"/>
              <a:buChar char="•"/>
            </a:pPr>
            <a:r>
              <a:rPr lang="en-US" sz="4300" spc="-103" dirty="0">
                <a:solidFill>
                  <a:srgbClr val="162651"/>
                </a:solidFill>
                <a:latin typeface="Open Sans Bold"/>
              </a:rPr>
              <a:t>Contractor Performance Assessment Reporting System (CPARS)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F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6606026" y="1028700"/>
            <a:ext cx="4744244" cy="9429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9" b="0" i="0" u="none" strike="noStrike" kern="1200" cap="none" spc="-15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Introduction</a:t>
            </a:r>
          </a:p>
        </p:txBody>
      </p:sp>
      <p:pic>
        <p:nvPicPr>
          <p:cNvPr id="11" name="Picture 11" descr="Photo of Dr. Shana Nicholson Presenter"/>
          <p:cNvPicPr>
            <a:picLocks noChangeAspect="1"/>
          </p:cNvPicPr>
          <p:nvPr/>
        </p:nvPicPr>
        <p:blipFill>
          <a:blip r:embed="rId3"/>
          <a:srcRect t="34" b="34"/>
          <a:stretch>
            <a:fillRect/>
          </a:stretch>
        </p:blipFill>
        <p:spPr>
          <a:xfrm>
            <a:off x="2069305" y="2608034"/>
            <a:ext cx="4054703" cy="496529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77208" y="2399346"/>
            <a:ext cx="10258428" cy="5173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199" spc="-101">
                <a:solidFill>
                  <a:srgbClr val="162651"/>
                </a:solidFill>
                <a:latin typeface="Open Sans Bold"/>
              </a:rPr>
              <a:t>Dr. Shana Nicholson</a:t>
            </a:r>
          </a:p>
          <a:p>
            <a:pPr algn="ctr">
              <a:lnSpc>
                <a:spcPts val="8399"/>
              </a:lnSpc>
            </a:pPr>
            <a:r>
              <a:rPr lang="en-US" sz="4199" spc="-101">
                <a:solidFill>
                  <a:srgbClr val="162651"/>
                </a:solidFill>
                <a:latin typeface="Open Sans Bold"/>
              </a:rPr>
              <a:t>Procurement Counselor </a:t>
            </a:r>
          </a:p>
          <a:p>
            <a:pPr algn="ctr">
              <a:lnSpc>
                <a:spcPts val="8399"/>
              </a:lnSpc>
            </a:pPr>
            <a:r>
              <a:rPr lang="en-US" sz="4199" spc="-101">
                <a:solidFill>
                  <a:srgbClr val="162651"/>
                </a:solidFill>
                <a:latin typeface="Open Sans Bold"/>
              </a:rPr>
              <a:t>snicholson@rcacwv.com</a:t>
            </a:r>
          </a:p>
          <a:p>
            <a:pPr algn="ctr">
              <a:lnSpc>
                <a:spcPts val="8399"/>
              </a:lnSpc>
            </a:pPr>
            <a:r>
              <a:rPr lang="en-US" sz="4199" spc="-100">
                <a:solidFill>
                  <a:srgbClr val="162651"/>
                </a:solidFill>
                <a:latin typeface="Open Sans Bold"/>
              </a:rPr>
              <a:t>304.344.2546 ex 5  (Office)</a:t>
            </a:r>
          </a:p>
          <a:p>
            <a:pPr algn="ctr">
              <a:lnSpc>
                <a:spcPts val="8399"/>
              </a:lnSpc>
            </a:pPr>
            <a:r>
              <a:rPr lang="en-US" sz="4199" spc="-101">
                <a:solidFill>
                  <a:srgbClr val="162651"/>
                </a:solidFill>
                <a:latin typeface="Open Sans Bold"/>
              </a:rPr>
              <a:t>304.695.7769 (Cell) </a:t>
            </a:r>
          </a:p>
        </p:txBody>
      </p:sp>
      <p:pic>
        <p:nvPicPr>
          <p:cNvPr id="13" name="Picture 13" descr="APEX Accelerators Log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55337" y="8903561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F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F3B69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5058965" y="1028700"/>
            <a:ext cx="817007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4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Compliance Review</a:t>
            </a:r>
          </a:p>
        </p:txBody>
      </p: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52814" y="2051996"/>
            <a:ext cx="13048470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62651"/>
                </a:solidFill>
                <a:latin typeface="Open Sans Bold"/>
              </a:rPr>
              <a:t>Sample Compliance Matrix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939"/>
              </p:ext>
            </p:extLst>
          </p:nvPr>
        </p:nvGraphicFramePr>
        <p:xfrm>
          <a:off x="1566472" y="2602393"/>
          <a:ext cx="15692828" cy="4753602"/>
        </p:xfrm>
        <a:graphic>
          <a:graphicData uri="http://schemas.openxmlformats.org/drawingml/2006/table">
            <a:tbl>
              <a:tblPr firstRow="1"/>
              <a:tblGrid>
                <a:gridCol w="249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9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6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1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845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Section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Page Limit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Author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Section L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Section M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spc="-65">
                          <a:solidFill>
                            <a:srgbClr val="162651"/>
                          </a:solidFill>
                          <a:latin typeface="Open Sans Bold"/>
                        </a:rPr>
                        <a:t>Notes from Reviewer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076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1.0 Management Approach 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(L.1, M.1)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2 Pages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Dr. 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L.1 Management Approach. The offeror shall provide information on its management approach to include: XYZ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spc="-60">
                          <a:solidFill>
                            <a:srgbClr val="162651"/>
                          </a:solidFill>
                          <a:latin typeface="Open Sans Bold"/>
                        </a:rPr>
                        <a:t>M.1 Factor1 Management Approach. The government will evaluate the offeror's approach to managing the work on the contract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spc="-52" dirty="0">
                          <a:solidFill>
                            <a:srgbClr val="000000"/>
                          </a:solidFill>
                          <a:latin typeface="Open Sans Bold"/>
                        </a:rPr>
                        <a:t>Management approach is over page count. </a:t>
                      </a:r>
                      <a:endParaRPr lang="en-US" sz="1100" dirty="0"/>
                    </a:p>
                    <a:p>
                      <a:pPr marL="0" lvl="0" indent="0" algn="ctr">
                        <a:lnSpc>
                          <a:spcPts val="2640"/>
                        </a:lnSpc>
                        <a:spcBef>
                          <a:spcPct val="0"/>
                        </a:spcBef>
                      </a:pPr>
                      <a:r>
                        <a:rPr lang="en-US" sz="2200" spc="-53" dirty="0">
                          <a:solidFill>
                            <a:srgbClr val="000000"/>
                          </a:solidFill>
                          <a:latin typeface="Open Sans Bold"/>
                        </a:rPr>
                        <a:t>Recommend removing graphic from page 2. 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3B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39602"/>
            <a:ext cx="18288000" cy="3547398"/>
            <a:chOff x="0" y="0"/>
            <a:chExt cx="4816593" cy="934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4294"/>
            </a:xfrm>
            <a:custGeom>
              <a:avLst/>
              <a:gdLst/>
              <a:ahLst/>
              <a:cxnLst/>
              <a:rect l="l" t="t" r="r" b="b"/>
              <a:pathLst>
                <a:path w="4816592" h="934294">
                  <a:moveTo>
                    <a:pt x="0" y="0"/>
                  </a:moveTo>
                  <a:lnTo>
                    <a:pt x="4816592" y="0"/>
                  </a:lnTo>
                  <a:lnTo>
                    <a:pt x="4816592" y="934294"/>
                  </a:lnTo>
                  <a:lnTo>
                    <a:pt x="0" y="934294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969795" cy="8229600"/>
            <a:chOff x="0" y="0"/>
            <a:chExt cx="2362415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415" cy="2167467"/>
            </a:xfrm>
            <a:custGeom>
              <a:avLst/>
              <a:gdLst/>
              <a:ahLst/>
              <a:cxnLst/>
              <a:rect l="l" t="t" r="r" b="b"/>
              <a:pathLst>
                <a:path w="2362415" h="2167467">
                  <a:moveTo>
                    <a:pt x="0" y="0"/>
                  </a:moveTo>
                  <a:lnTo>
                    <a:pt x="2362415" y="0"/>
                  </a:lnTo>
                  <a:lnTo>
                    <a:pt x="236241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91104" y="1028700"/>
            <a:ext cx="6568196" cy="8229600"/>
            <a:chOff x="0" y="0"/>
            <a:chExt cx="8757594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3362" r="23362"/>
            <a:stretch>
              <a:fillRect/>
            </a:stretch>
          </p:blipFill>
          <p:spPr>
            <a:xfrm>
              <a:off x="0" y="0"/>
              <a:ext cx="8757594" cy="10972800"/>
            </a:xfrm>
            <a:prstGeom prst="rect">
              <a:avLst/>
            </a:prstGeom>
          </p:spPr>
        </p:pic>
      </p:grp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2056801" y="2646951"/>
            <a:ext cx="6913592" cy="40926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1" b="0" i="0" u="none" strike="noStrike" kern="1200" cap="none" spc="-52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Amendments </a:t>
            </a:r>
          </a:p>
          <a:p>
            <a:pPr marL="0" marR="0" lvl="0" indent="0" algn="ctr" defTabSz="914400" rtl="0" eaLnBrk="1" fontAlgn="auto" latinLnBrk="0" hangingPunct="1">
              <a:lnSpc>
                <a:spcPts val="109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1" b="0" i="0" u="none" strike="noStrike" kern="1200" cap="none" spc="-52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ts val="109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1" b="0" i="0" u="none" strike="noStrike" kern="1200" cap="none" spc="-52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Modifications</a:t>
            </a:r>
          </a:p>
        </p:txBody>
      </p:sp>
      <p:pic>
        <p:nvPicPr>
          <p:cNvPr id="12" name="Picture 12" descr="APEX Accelerators Log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0786" y="8158561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CB5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F3B69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2568605" y="1028700"/>
            <a:ext cx="13150790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Amendments and Modifications</a:t>
            </a:r>
          </a:p>
        </p:txBody>
      </p:sp>
      <p:pic>
        <p:nvPicPr>
          <p:cNvPr id="11" name="Picture 11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54882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28938" y="2038171"/>
            <a:ext cx="11994617" cy="651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Compare documents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Review Q&amp;A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Review Due Dates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Review Change in Scope and Requirements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Bid/No-Bid Review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Update Outline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Update Team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39602"/>
            <a:ext cx="18288000" cy="3547398"/>
            <a:chOff x="0" y="0"/>
            <a:chExt cx="4816593" cy="934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4294"/>
            </a:xfrm>
            <a:custGeom>
              <a:avLst/>
              <a:gdLst/>
              <a:ahLst/>
              <a:cxnLst/>
              <a:rect l="l" t="t" r="r" b="b"/>
              <a:pathLst>
                <a:path w="4816592" h="934294">
                  <a:moveTo>
                    <a:pt x="0" y="0"/>
                  </a:moveTo>
                  <a:lnTo>
                    <a:pt x="4816592" y="0"/>
                  </a:lnTo>
                  <a:lnTo>
                    <a:pt x="4816592" y="934294"/>
                  </a:lnTo>
                  <a:lnTo>
                    <a:pt x="0" y="934294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969795" cy="8229600"/>
            <a:chOff x="0" y="0"/>
            <a:chExt cx="2362415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415" cy="2167467"/>
            </a:xfrm>
            <a:custGeom>
              <a:avLst/>
              <a:gdLst/>
              <a:ahLst/>
              <a:cxnLst/>
              <a:rect l="l" t="t" r="r" b="b"/>
              <a:pathLst>
                <a:path w="2362415" h="2167467">
                  <a:moveTo>
                    <a:pt x="0" y="0"/>
                  </a:moveTo>
                  <a:lnTo>
                    <a:pt x="2362415" y="0"/>
                  </a:lnTo>
                  <a:lnTo>
                    <a:pt x="236241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91104" y="1028700"/>
            <a:ext cx="6568196" cy="8229600"/>
            <a:chOff x="0" y="0"/>
            <a:chExt cx="8757594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7077" r="17077"/>
            <a:stretch>
              <a:fillRect/>
            </a:stretch>
          </p:blipFill>
          <p:spPr>
            <a:xfrm>
              <a:off x="0" y="0"/>
              <a:ext cx="8757594" cy="10972800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0786" y="815856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2056801" y="2823652"/>
            <a:ext cx="6913592" cy="1517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31" b="0" i="0" u="none" strike="noStrike" kern="1200" cap="none" spc="-60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Final Delivery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03156" y="8548821"/>
            <a:ext cx="1845623" cy="709479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4" name="Group 4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292"/>
          <a:stretch>
            <a:fillRect/>
          </a:stretch>
        </p:blipFill>
        <p:spPr>
          <a:xfrm>
            <a:off x="12193983" y="1701150"/>
            <a:ext cx="5065317" cy="6884700"/>
          </a:xfrm>
          <a:prstGeom prst="rect">
            <a:avLst/>
          </a:prstGeom>
        </p:spPr>
      </p:pic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645793" y="1201087"/>
            <a:ext cx="13150790" cy="1013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Delivery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46692" y="2783445"/>
            <a:ext cx="11994617" cy="368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SUBMISSION MUST BE COMPLIANT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SUBMISSION MUST BE TIMELY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SUBMISSION MUST BE RECEIVED</a:t>
            </a:r>
          </a:p>
          <a:p>
            <a:pPr marL="798839" lvl="1" indent="-399420">
              <a:lnSpc>
                <a:spcPts val="7400"/>
              </a:lnSpc>
              <a:buFont typeface="Arial"/>
              <a:buChar char="•"/>
            </a:pPr>
            <a:r>
              <a:rPr lang="en-US" sz="3700" spc="-88">
                <a:solidFill>
                  <a:srgbClr val="162651"/>
                </a:solidFill>
                <a:latin typeface="Open Sans Bold"/>
              </a:rPr>
              <a:t>MONITOR FOR NOTIFICATIONS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22129" y="3743325"/>
            <a:ext cx="6843742" cy="4114800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4622731" y="1028700"/>
            <a:ext cx="9042538" cy="1943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15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Questions and Answers</a:t>
            </a:r>
          </a:p>
        </p:txBody>
      </p:sp>
      <p:pic>
        <p:nvPicPr>
          <p:cNvPr id="4" name="Picture 4" descr="APEX Accelerators Logo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6" name="Group 6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37668" y="0"/>
            <a:ext cx="8150332" cy="10287000"/>
            <a:chOff x="0" y="0"/>
            <a:chExt cx="214659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6590" cy="2709333"/>
            </a:xfrm>
            <a:custGeom>
              <a:avLst/>
              <a:gdLst/>
              <a:ahLst/>
              <a:cxnLst/>
              <a:rect l="l" t="t" r="r" b="b"/>
              <a:pathLst>
                <a:path w="2146590" h="2709333">
                  <a:moveTo>
                    <a:pt x="0" y="0"/>
                  </a:moveTo>
                  <a:lnTo>
                    <a:pt x="2146590" y="0"/>
                  </a:lnTo>
                  <a:lnTo>
                    <a:pt x="214659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79336" y="1650417"/>
            <a:ext cx="7312098" cy="6207785"/>
            <a:chOff x="0" y="0"/>
            <a:chExt cx="1925820" cy="1634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5820" cy="1634972"/>
            </a:xfrm>
            <a:custGeom>
              <a:avLst/>
              <a:gdLst/>
              <a:ahLst/>
              <a:cxnLst/>
              <a:rect l="l" t="t" r="r" b="b"/>
              <a:pathLst>
                <a:path w="1925820" h="1634972">
                  <a:moveTo>
                    <a:pt x="0" y="0"/>
                  </a:moveTo>
                  <a:lnTo>
                    <a:pt x="1925820" y="0"/>
                  </a:lnTo>
                  <a:lnTo>
                    <a:pt x="1925820" y="1634972"/>
                  </a:lnTo>
                  <a:lnTo>
                    <a:pt x="0" y="16349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3655220" cy="2428875"/>
            <a:chOff x="0" y="0"/>
            <a:chExt cx="4873626" cy="3238500"/>
          </a:xfrm>
        </p:grpSpPr>
        <p:grpSp>
          <p:nvGrpSpPr>
            <p:cNvPr id="10" name="Group 10"/>
            <p:cNvGrpSpPr/>
            <p:nvPr/>
          </p:nvGrpSpPr>
          <p:grpSpPr>
            <a:xfrm>
              <a:off x="612776" y="95250"/>
              <a:ext cx="4260850" cy="3143250"/>
              <a:chOff x="0" y="0"/>
              <a:chExt cx="4260850" cy="31432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260850" cy="3143250"/>
              </a:xfrm>
              <a:custGeom>
                <a:avLst/>
                <a:gdLst/>
                <a:ahLst/>
                <a:cxnLst/>
                <a:rect l="l" t="t" r="r" b="b"/>
                <a:pathLst>
                  <a:path w="4260850" h="3143250">
                    <a:moveTo>
                      <a:pt x="0" y="9525"/>
                    </a:moveTo>
                    <a:lnTo>
                      <a:pt x="2990850" y="3143250"/>
                    </a:lnTo>
                    <a:lnTo>
                      <a:pt x="4260850" y="3143250"/>
                    </a:lnTo>
                    <a:lnTo>
                      <a:pt x="495300" y="85725"/>
                    </a:lnTo>
                    <a:lnTo>
                      <a:pt x="0" y="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162651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3390900" cy="3238500"/>
              <a:chOff x="0" y="0"/>
              <a:chExt cx="3390900" cy="323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390900" cy="32385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3238500">
                    <a:moveTo>
                      <a:pt x="3390900" y="3238500"/>
                    </a:moveTo>
                    <a:lnTo>
                      <a:pt x="584200" y="190500"/>
                    </a:lnTo>
                    <a:lnTo>
                      <a:pt x="488950" y="85725"/>
                    </a:lnTo>
                    <a:lnTo>
                      <a:pt x="498475" y="85725"/>
                    </a:lnTo>
                    <a:lnTo>
                      <a:pt x="498475" y="76200"/>
                    </a:lnTo>
                    <a:lnTo>
                      <a:pt x="488950" y="76200"/>
                    </a:lnTo>
                    <a:lnTo>
                      <a:pt x="0" y="0"/>
                    </a:lnTo>
                    <a:lnTo>
                      <a:pt x="2457450" y="3238500"/>
                    </a:lnTo>
                    <a:lnTo>
                      <a:pt x="3390900" y="3238500"/>
                    </a:lnTo>
                    <a:close/>
                  </a:path>
                </a:pathLst>
              </a:custGeom>
              <a:solidFill>
                <a:srgbClr val="627DC2"/>
              </a:solidFill>
            </p:spPr>
          </p:sp>
        </p:grp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5211" y="1113179"/>
            <a:ext cx="6119143" cy="7959383"/>
            <a:chOff x="0" y="0"/>
            <a:chExt cx="8158857" cy="1061251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l="24373" r="24373"/>
            <a:stretch>
              <a:fillRect/>
            </a:stretch>
          </p:blipFill>
          <p:spPr>
            <a:xfrm>
              <a:off x="0" y="0"/>
              <a:ext cx="8158857" cy="10612511"/>
            </a:xfrm>
            <a:prstGeom prst="rect">
              <a:avLst/>
            </a:prstGeom>
          </p:spPr>
        </p:pic>
      </p:grpSp>
      <p:pic>
        <p:nvPicPr>
          <p:cNvPr id="16" name="Picture 16" descr="APEX Accelerators Log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21188" y="9072562"/>
            <a:ext cx="1845623" cy="709479"/>
          </a:xfrm>
          <a:prstGeom prst="rect">
            <a:avLst/>
          </a:prstGeom>
        </p:spPr>
      </p:pic>
      <p:sp>
        <p:nvSpPr>
          <p:cNvPr id="17" name="TextBox 17"/>
          <p:cNvSpPr txBox="1">
            <a:spLocks noGrp="1"/>
          </p:cNvSpPr>
          <p:nvPr>
            <p:ph type="title" idx="4294967295"/>
          </p:nvPr>
        </p:nvSpPr>
        <p:spPr>
          <a:xfrm>
            <a:off x="9144000" y="2050552"/>
            <a:ext cx="6982770" cy="50550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27" b="0" i="0" u="none" strike="noStrike" kern="1200" cap="none" spc="-1002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Thank</a:t>
            </a:r>
          </a:p>
          <a:p>
            <a:pPr marL="0" marR="0" lvl="0" indent="0" algn="ctr" defTabSz="914400" rtl="0" eaLnBrk="1" fontAlgn="auto" latinLnBrk="0" hangingPunct="1">
              <a:lnSpc>
                <a:spcPts val="20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27" b="0" i="0" u="none" strike="noStrike" kern="1200" cap="none" spc="-1002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39602"/>
            <a:ext cx="18288000" cy="3547398"/>
            <a:chOff x="0" y="0"/>
            <a:chExt cx="4816593" cy="9342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4294"/>
            </a:xfrm>
            <a:custGeom>
              <a:avLst/>
              <a:gdLst/>
              <a:ahLst/>
              <a:cxnLst/>
              <a:rect l="l" t="t" r="r" b="b"/>
              <a:pathLst>
                <a:path w="4816592" h="934294">
                  <a:moveTo>
                    <a:pt x="0" y="0"/>
                  </a:moveTo>
                  <a:lnTo>
                    <a:pt x="4816592" y="0"/>
                  </a:lnTo>
                  <a:lnTo>
                    <a:pt x="4816592" y="934294"/>
                  </a:lnTo>
                  <a:lnTo>
                    <a:pt x="0" y="934294"/>
                  </a:lnTo>
                  <a:close/>
                </a:path>
              </a:pathLst>
            </a:custGeom>
            <a:solidFill>
              <a:srgbClr val="627DC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969795" cy="8229600"/>
            <a:chOff x="0" y="0"/>
            <a:chExt cx="2362415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415" cy="2167467"/>
            </a:xfrm>
            <a:custGeom>
              <a:avLst/>
              <a:gdLst/>
              <a:ahLst/>
              <a:cxnLst/>
              <a:rect l="l" t="t" r="r" b="b"/>
              <a:pathLst>
                <a:path w="2362415" h="2167467">
                  <a:moveTo>
                    <a:pt x="0" y="0"/>
                  </a:moveTo>
                  <a:lnTo>
                    <a:pt x="2362415" y="0"/>
                  </a:lnTo>
                  <a:lnTo>
                    <a:pt x="236241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91104" y="1028700"/>
            <a:ext cx="6568196" cy="8229600"/>
            <a:chOff x="0" y="0"/>
            <a:chExt cx="8757594" cy="109728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37612" t="404" r="27840" b="6005"/>
            <a:stretch>
              <a:fillRect/>
            </a:stretch>
          </p:blipFill>
          <p:spPr>
            <a:xfrm>
              <a:off x="0" y="0"/>
              <a:ext cx="8757594" cy="10972800"/>
            </a:xfrm>
            <a:prstGeom prst="rect">
              <a:avLst/>
            </a:prstGeom>
          </p:spPr>
        </p:pic>
      </p:grp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2056801" y="2956868"/>
            <a:ext cx="6913592" cy="3117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31" b="0" i="0" u="none" strike="noStrike" kern="1200" cap="none" spc="-607" normalizeH="0" baseline="0" noProof="0" dirty="0">
                <a:ln>
                  <a:noFill/>
                </a:ln>
                <a:solidFill>
                  <a:srgbClr val="365886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Opportunity Overview</a:t>
            </a:r>
          </a:p>
        </p:txBody>
      </p:sp>
      <p:pic>
        <p:nvPicPr>
          <p:cNvPr id="12" name="Picture 12" descr="APEX Accelerators Log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5580" y="8158561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CB5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2F3B69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2568605" y="1187737"/>
            <a:ext cx="13150790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Opportunity Overview &amp; Review</a:t>
            </a:r>
          </a:p>
        </p:txBody>
      </p:sp>
      <p:pic>
        <p:nvPicPr>
          <p:cNvPr id="11" name="Picture 11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548821"/>
            <a:ext cx="1845623" cy="7094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25896" y="2594019"/>
            <a:ext cx="9391451" cy="494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5000" spc="-120">
                <a:solidFill>
                  <a:srgbClr val="162651"/>
                </a:solidFill>
                <a:latin typeface="Open Sans Bold"/>
              </a:rPr>
              <a:t>Opportunity Review</a:t>
            </a:r>
          </a:p>
          <a:p>
            <a:pPr algn="ctr">
              <a:lnSpc>
                <a:spcPts val="10000"/>
              </a:lnSpc>
            </a:pPr>
            <a:r>
              <a:rPr lang="en-US" sz="5000" spc="-120">
                <a:solidFill>
                  <a:srgbClr val="162651"/>
                </a:solidFill>
                <a:latin typeface="Open Sans Bold"/>
              </a:rPr>
              <a:t> Competitive Analysis</a:t>
            </a:r>
          </a:p>
          <a:p>
            <a:pPr algn="ctr">
              <a:lnSpc>
                <a:spcPts val="10000"/>
              </a:lnSpc>
            </a:pPr>
            <a:r>
              <a:rPr lang="en-US" sz="5000" spc="-120">
                <a:solidFill>
                  <a:srgbClr val="162651"/>
                </a:solidFill>
                <a:latin typeface="Open Sans Bold"/>
              </a:rPr>
              <a:t>Teaming</a:t>
            </a:r>
          </a:p>
          <a:p>
            <a:pPr algn="ctr">
              <a:lnSpc>
                <a:spcPts val="10000"/>
              </a:lnSpc>
            </a:pPr>
            <a:r>
              <a:rPr lang="en-US" sz="5000" spc="-121">
                <a:solidFill>
                  <a:srgbClr val="162651"/>
                </a:solidFill>
                <a:latin typeface="Open Sans Bold"/>
              </a:rPr>
              <a:t>Contractual Agreements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DDC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721405" y="874596"/>
            <a:ext cx="14845190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Opportunity Review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9305" y="2400831"/>
            <a:ext cx="14667568" cy="5681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7705" lvl="1" indent="-343853">
              <a:lnSpc>
                <a:spcPts val="7600"/>
              </a:lnSpc>
              <a:buFont typeface="Arial"/>
              <a:buChar char="•"/>
            </a:pPr>
            <a:r>
              <a:rPr lang="en-US" sz="3800" spc="-91">
                <a:solidFill>
                  <a:srgbClr val="162651"/>
                </a:solidFill>
                <a:latin typeface="Open Sans"/>
              </a:rPr>
              <a:t>What type of opportunity is this?</a:t>
            </a:r>
          </a:p>
          <a:p>
            <a:pPr marL="687705" lvl="1" indent="-343853" algn="l">
              <a:lnSpc>
                <a:spcPts val="7600"/>
              </a:lnSpc>
              <a:buFont typeface="Arial"/>
              <a:buChar char="•"/>
            </a:pPr>
            <a:r>
              <a:rPr lang="en-US" sz="3800" spc="-92">
                <a:solidFill>
                  <a:srgbClr val="162651"/>
                </a:solidFill>
                <a:latin typeface="Open Sans"/>
              </a:rPr>
              <a:t>Is this a reasonable opportunity?</a:t>
            </a:r>
          </a:p>
          <a:p>
            <a:pPr marL="687705" lvl="1" indent="-343853" algn="l">
              <a:lnSpc>
                <a:spcPts val="7600"/>
              </a:lnSpc>
              <a:buFont typeface="Arial"/>
              <a:buChar char="•"/>
            </a:pPr>
            <a:r>
              <a:rPr lang="en-US" sz="3800" spc="-92">
                <a:solidFill>
                  <a:srgbClr val="162651"/>
                </a:solidFill>
                <a:latin typeface="Open Sans"/>
              </a:rPr>
              <a:t>What is the budget and has this program been funded?</a:t>
            </a:r>
          </a:p>
          <a:p>
            <a:pPr marL="687705" lvl="1" indent="-343853" algn="l">
              <a:lnSpc>
                <a:spcPts val="7600"/>
              </a:lnSpc>
              <a:buFont typeface="Arial"/>
              <a:buChar char="•"/>
            </a:pPr>
            <a:r>
              <a:rPr lang="en-US" sz="3800" spc="-92">
                <a:solidFill>
                  <a:srgbClr val="162651"/>
                </a:solidFill>
                <a:latin typeface="Open Sans"/>
              </a:rPr>
              <a:t>Can we prime, team, sub, or request sole source or direct award?</a:t>
            </a:r>
          </a:p>
          <a:p>
            <a:pPr marL="687705" lvl="1" indent="-343853" algn="l">
              <a:lnSpc>
                <a:spcPts val="7600"/>
              </a:lnSpc>
              <a:buFont typeface="Arial"/>
              <a:buChar char="•"/>
            </a:pPr>
            <a:r>
              <a:rPr lang="en-US" sz="3800" spc="-92">
                <a:solidFill>
                  <a:srgbClr val="162651"/>
                </a:solidFill>
                <a:latin typeface="Open Sans"/>
              </a:rPr>
              <a:t>Do we know the customer and the customer’s needs?</a:t>
            </a:r>
          </a:p>
          <a:p>
            <a:pPr marL="687705" lvl="1" indent="-343853" algn="l">
              <a:lnSpc>
                <a:spcPts val="7600"/>
              </a:lnSpc>
              <a:buFont typeface="Arial"/>
              <a:buChar char="•"/>
            </a:pPr>
            <a:r>
              <a:rPr lang="en-US" sz="3800" spc="-92">
                <a:solidFill>
                  <a:srgbClr val="162651"/>
                </a:solidFill>
                <a:latin typeface="Open Sans"/>
              </a:rPr>
              <a:t>Do we have the capacity to support this opportunity?</a:t>
            </a:r>
          </a:p>
        </p:txBody>
      </p:sp>
      <p:pic>
        <p:nvPicPr>
          <p:cNvPr id="12" name="Picture 12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903561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DDC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2069305" y="1028700"/>
            <a:ext cx="14845190" cy="1000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60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Competitive Analysis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9306" y="2432686"/>
            <a:ext cx="14845189" cy="542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1" lvl="1" indent="-325756" algn="l">
              <a:lnSpc>
                <a:spcPts val="7200"/>
              </a:lnSpc>
              <a:buFont typeface="Arial"/>
              <a:buChar char="•"/>
            </a:pPr>
            <a:r>
              <a:rPr lang="en-US" sz="3600" spc="-86">
                <a:solidFill>
                  <a:srgbClr val="162651"/>
                </a:solidFill>
                <a:latin typeface="Open Sans"/>
              </a:rPr>
              <a:t>Is this a small business set aside or full and open solicitation?</a:t>
            </a:r>
          </a:p>
          <a:p>
            <a:pPr marL="651511" lvl="1" indent="-325756" algn="l">
              <a:lnSpc>
                <a:spcPts val="7200"/>
              </a:lnSpc>
              <a:buFont typeface="Arial"/>
              <a:buChar char="•"/>
            </a:pPr>
            <a:r>
              <a:rPr lang="en-US" sz="3600" spc="-86">
                <a:solidFill>
                  <a:srgbClr val="162651"/>
                </a:solidFill>
                <a:latin typeface="Open Sans"/>
              </a:rPr>
              <a:t>Is this a re-compete or a new procurement?</a:t>
            </a:r>
          </a:p>
          <a:p>
            <a:pPr marL="651511" lvl="1" indent="-325756" algn="l">
              <a:lnSpc>
                <a:spcPts val="7200"/>
              </a:lnSpc>
              <a:buFont typeface="Arial"/>
              <a:buChar char="•"/>
            </a:pPr>
            <a:r>
              <a:rPr lang="en-US" sz="3600" spc="-87">
                <a:solidFill>
                  <a:srgbClr val="162651"/>
                </a:solidFill>
                <a:latin typeface="Open Sans"/>
              </a:rPr>
              <a:t>What capability gaps do we have?</a:t>
            </a:r>
          </a:p>
          <a:p>
            <a:pPr marL="651511" lvl="1" indent="-325756" algn="l">
              <a:lnSpc>
                <a:spcPts val="7200"/>
              </a:lnSpc>
              <a:buFont typeface="Arial"/>
              <a:buChar char="•"/>
            </a:pPr>
            <a:r>
              <a:rPr lang="en-US" sz="3600" spc="-87">
                <a:solidFill>
                  <a:srgbClr val="162651"/>
                </a:solidFill>
                <a:latin typeface="Open Sans"/>
              </a:rPr>
              <a:t>Who are the incumbents or our competitors?</a:t>
            </a:r>
          </a:p>
          <a:p>
            <a:pPr marL="651511" lvl="1" indent="-325756" algn="l">
              <a:lnSpc>
                <a:spcPts val="7200"/>
              </a:lnSpc>
              <a:buFont typeface="Arial"/>
              <a:buChar char="•"/>
            </a:pPr>
            <a:r>
              <a:rPr lang="en-US" sz="3600" spc="-87">
                <a:solidFill>
                  <a:srgbClr val="162651"/>
                </a:solidFill>
                <a:latin typeface="Open Sans"/>
              </a:rPr>
              <a:t>Do we know the customer and the customer’s needs?</a:t>
            </a:r>
          </a:p>
          <a:p>
            <a:pPr marL="651511" lvl="1" indent="-325756" algn="l">
              <a:lnSpc>
                <a:spcPts val="7200"/>
              </a:lnSpc>
              <a:buFont typeface="Arial"/>
              <a:buChar char="•"/>
            </a:pPr>
            <a:r>
              <a:rPr lang="en-US" sz="3600" spc="-87">
                <a:solidFill>
                  <a:srgbClr val="162651"/>
                </a:solidFill>
                <a:latin typeface="Open Sans"/>
              </a:rPr>
              <a:t>Do we have the past experience to support this opportunity?</a:t>
            </a:r>
          </a:p>
        </p:txBody>
      </p:sp>
      <p:pic>
        <p:nvPicPr>
          <p:cNvPr id="12" name="Picture 12" descr="APEX Accelerators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903561"/>
            <a:ext cx="1845623" cy="7094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2069305" y="1028700"/>
            <a:ext cx="1484519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4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Teaming Partners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7805" y="2335325"/>
            <a:ext cx="9988676" cy="587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2" lvl="1" indent="-352901" algn="l">
              <a:lnSpc>
                <a:spcPts val="7800"/>
              </a:lnSpc>
              <a:buFont typeface="Arial"/>
              <a:buChar char="•"/>
            </a:pPr>
            <a:r>
              <a:rPr lang="en-US" sz="3900" spc="-93">
                <a:solidFill>
                  <a:srgbClr val="162651"/>
                </a:solidFill>
                <a:latin typeface="Open Sans"/>
              </a:rPr>
              <a:t>What value does the partner offer?</a:t>
            </a:r>
          </a:p>
          <a:p>
            <a:pPr marL="705802" lvl="1" indent="-352901" algn="l">
              <a:lnSpc>
                <a:spcPts val="7800"/>
              </a:lnSpc>
              <a:buFont typeface="Arial"/>
              <a:buChar char="•"/>
            </a:pPr>
            <a:r>
              <a:rPr lang="en-US" sz="3900" spc="-94">
                <a:solidFill>
                  <a:srgbClr val="162651"/>
                </a:solidFill>
                <a:latin typeface="Open Sans"/>
              </a:rPr>
              <a:t>What capability gaps do they fill?</a:t>
            </a:r>
          </a:p>
          <a:p>
            <a:pPr marL="705802" lvl="1" indent="-352901" algn="l">
              <a:lnSpc>
                <a:spcPts val="7800"/>
              </a:lnSpc>
              <a:buFont typeface="Arial"/>
              <a:buChar char="•"/>
            </a:pPr>
            <a:r>
              <a:rPr lang="en-US" sz="3900" spc="-93">
                <a:solidFill>
                  <a:srgbClr val="162651"/>
                </a:solidFill>
                <a:latin typeface="Open Sans"/>
              </a:rPr>
              <a:t>Do they have past performance experience or intimate knowledge of the customer?</a:t>
            </a:r>
          </a:p>
          <a:p>
            <a:pPr marL="705802" lvl="1" indent="-352901" algn="l">
              <a:lnSpc>
                <a:spcPts val="7800"/>
              </a:lnSpc>
              <a:buFont typeface="Arial"/>
              <a:buChar char="•"/>
            </a:pPr>
            <a:r>
              <a:rPr lang="en-US" sz="3900" spc="-94">
                <a:solidFill>
                  <a:srgbClr val="162651"/>
                </a:solidFill>
                <a:latin typeface="Open Sans"/>
              </a:rPr>
              <a:t>Are they a good fit as a teaming partner?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DDC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21188" y="8903561"/>
            <a:ext cx="1845623" cy="709479"/>
          </a:xfrm>
          <a:prstGeom prst="rect">
            <a:avLst/>
          </a:prstGeom>
        </p:spPr>
      </p:pic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2"/>
          <a:stretch>
            <a:fillRect/>
          </a:stretch>
        </p:blipFill>
        <p:spPr>
          <a:xfrm>
            <a:off x="11338005" y="3722841"/>
            <a:ext cx="5576490" cy="34009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1843088" cy="2428875"/>
            <a:chOff x="0" y="0"/>
            <a:chExt cx="2457450" cy="323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7450" cy="3238500"/>
            </a:xfrm>
            <a:custGeom>
              <a:avLst/>
              <a:gdLst/>
              <a:ahLst/>
              <a:cxnLst/>
              <a:rect l="l" t="t" r="r" b="b"/>
              <a:pathLst>
                <a:path w="2457450" h="3238500">
                  <a:moveTo>
                    <a:pt x="0" y="0"/>
                  </a:moveTo>
                  <a:lnTo>
                    <a:pt x="2349500" y="3238500"/>
                  </a:lnTo>
                  <a:lnTo>
                    <a:pt x="2457450" y="3238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36707"/>
            <a:ext cx="2243137" cy="2350295"/>
            <a:chOff x="0" y="0"/>
            <a:chExt cx="2990850" cy="313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90850" cy="3133725"/>
            </a:xfrm>
            <a:custGeom>
              <a:avLst/>
              <a:gdLst/>
              <a:ahLst/>
              <a:cxnLst/>
              <a:rect l="l" t="t" r="r" b="b"/>
              <a:pathLst>
                <a:path w="2990850" h="3133725">
                  <a:moveTo>
                    <a:pt x="0" y="0"/>
                  </a:moveTo>
                  <a:lnTo>
                    <a:pt x="2886075" y="3133725"/>
                  </a:lnTo>
                  <a:lnTo>
                    <a:pt x="2990850" y="3133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DDC"/>
            </a:solidFill>
          </p:spPr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7929562"/>
            <a:ext cx="3195638" cy="2357438"/>
            <a:chOff x="0" y="0"/>
            <a:chExt cx="4260850" cy="3143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60850" cy="3143250"/>
            </a:xfrm>
            <a:custGeom>
              <a:avLst/>
              <a:gdLst/>
              <a:ahLst/>
              <a:cxnLst/>
              <a:rect l="l" t="t" r="r" b="b"/>
              <a:pathLst>
                <a:path w="4260850" h="3143250">
                  <a:moveTo>
                    <a:pt x="0" y="9525"/>
                  </a:moveTo>
                  <a:lnTo>
                    <a:pt x="2990850" y="3143250"/>
                  </a:lnTo>
                  <a:lnTo>
                    <a:pt x="4260850" y="3143250"/>
                  </a:lnTo>
                  <a:lnTo>
                    <a:pt x="495300" y="85725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162651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6218" y="7858125"/>
            <a:ext cx="2543175" cy="2428875"/>
            <a:chOff x="0" y="0"/>
            <a:chExt cx="3390900" cy="323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90900" cy="3238500"/>
            </a:xfrm>
            <a:custGeom>
              <a:avLst/>
              <a:gdLst/>
              <a:ahLst/>
              <a:cxnLst/>
              <a:rect l="l" t="t" r="r" b="b"/>
              <a:pathLst>
                <a:path w="3390900" h="3238500">
                  <a:moveTo>
                    <a:pt x="3390900" y="3238500"/>
                  </a:moveTo>
                  <a:lnTo>
                    <a:pt x="584200" y="190500"/>
                  </a:lnTo>
                  <a:lnTo>
                    <a:pt x="488950" y="85725"/>
                  </a:lnTo>
                  <a:lnTo>
                    <a:pt x="498475" y="85725"/>
                  </a:lnTo>
                  <a:lnTo>
                    <a:pt x="498475" y="76200"/>
                  </a:lnTo>
                  <a:lnTo>
                    <a:pt x="488950" y="76200"/>
                  </a:lnTo>
                  <a:lnTo>
                    <a:pt x="0" y="0"/>
                  </a:lnTo>
                  <a:lnTo>
                    <a:pt x="2457450" y="3238500"/>
                  </a:lnTo>
                  <a:lnTo>
                    <a:pt x="3390900" y="3238500"/>
                  </a:lnTo>
                  <a:close/>
                </a:path>
              </a:pathLst>
            </a:custGeom>
            <a:solidFill>
              <a:srgbClr val="627DC2"/>
            </a:solidFill>
          </p:spPr>
        </p:sp>
      </p:grpSp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55337" y="8903561"/>
            <a:ext cx="1845623" cy="709479"/>
          </a:xfrm>
          <a:prstGeom prst="rect">
            <a:avLst/>
          </a:prstGeom>
        </p:spPr>
      </p:pic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8" r="4708"/>
          <a:stretch>
            <a:fillRect/>
          </a:stretch>
        </p:blipFill>
        <p:spPr>
          <a:xfrm>
            <a:off x="1497805" y="3487364"/>
            <a:ext cx="5251346" cy="3862407"/>
          </a:xfrm>
          <a:prstGeom prst="rect">
            <a:avLst/>
          </a:prstGeom>
        </p:spPr>
      </p:pic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3326908" y="1038225"/>
            <a:ext cx="11302480" cy="895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-145" normalizeH="0" baseline="0" noProof="0" dirty="0">
                <a:ln>
                  <a:noFill/>
                </a:ln>
                <a:solidFill>
                  <a:srgbClr val="16265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Contractual Agreements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79731" y="2783570"/>
            <a:ext cx="9679569" cy="495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4799" lvl="1" indent="-362400" algn="l">
              <a:lnSpc>
                <a:spcPts val="8009"/>
              </a:lnSpc>
              <a:buFont typeface="Arial"/>
              <a:buChar char="•"/>
            </a:pPr>
            <a:r>
              <a:rPr lang="en-US" sz="4004" spc="-97">
                <a:solidFill>
                  <a:srgbClr val="162651"/>
                </a:solidFill>
                <a:latin typeface="Open Sans"/>
              </a:rPr>
              <a:t>Nondisclosure Agreement (NDA)</a:t>
            </a:r>
          </a:p>
          <a:p>
            <a:pPr marL="724291" lvl="1" indent="-362145" algn="l">
              <a:lnSpc>
                <a:spcPts val="8009"/>
              </a:lnSpc>
              <a:buFont typeface="Arial"/>
              <a:buChar char="•"/>
            </a:pPr>
            <a:r>
              <a:rPr lang="en-US" sz="4004" spc="-96">
                <a:solidFill>
                  <a:srgbClr val="162651"/>
                </a:solidFill>
                <a:latin typeface="Open Sans"/>
              </a:rPr>
              <a:t>Teaming Agreement (TA)</a:t>
            </a:r>
          </a:p>
          <a:p>
            <a:pPr marL="724291" lvl="1" indent="-362145" algn="l">
              <a:lnSpc>
                <a:spcPts val="8009"/>
              </a:lnSpc>
              <a:buFont typeface="Arial"/>
              <a:buChar char="•"/>
            </a:pPr>
            <a:r>
              <a:rPr lang="en-US" sz="4004" spc="-96">
                <a:solidFill>
                  <a:srgbClr val="162651"/>
                </a:solidFill>
                <a:latin typeface="Open Sans"/>
              </a:rPr>
              <a:t>Joint Venture (JV)</a:t>
            </a:r>
          </a:p>
          <a:p>
            <a:pPr marL="724291" lvl="1" indent="-362145" algn="l">
              <a:lnSpc>
                <a:spcPts val="8009"/>
              </a:lnSpc>
              <a:buFont typeface="Arial"/>
              <a:buChar char="•"/>
            </a:pPr>
            <a:r>
              <a:rPr lang="en-US" sz="4004" spc="-96">
                <a:solidFill>
                  <a:srgbClr val="162651"/>
                </a:solidFill>
                <a:latin typeface="Open Sans"/>
              </a:rPr>
              <a:t>Mentor-Protege (MP)</a:t>
            </a:r>
          </a:p>
          <a:p>
            <a:pPr marL="724291" lvl="1" indent="-362145" algn="l">
              <a:lnSpc>
                <a:spcPts val="8009"/>
              </a:lnSpc>
              <a:buFont typeface="Arial"/>
              <a:buChar char="•"/>
            </a:pPr>
            <a:r>
              <a:rPr lang="en-US" sz="4004" spc="-97">
                <a:solidFill>
                  <a:srgbClr val="162651"/>
                </a:solidFill>
                <a:latin typeface="Open Sans"/>
              </a:rPr>
              <a:t>Contractor Teaming Arrangement (CTA)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836</Words>
  <Application>Microsoft Office PowerPoint</Application>
  <PresentationFormat>Custom</PresentationFormat>
  <Paragraphs>255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Open Sans Bold</vt:lpstr>
      <vt:lpstr>Open Sans Light Bold</vt:lpstr>
      <vt:lpstr>Arial</vt:lpstr>
      <vt:lpstr>Open Sans</vt:lpstr>
      <vt:lpstr>Office Theme</vt:lpstr>
      <vt:lpstr>Developing Effective Responses to Requests for Proposals (Part 2) - Advanced</vt:lpstr>
      <vt:lpstr>Agenda</vt:lpstr>
      <vt:lpstr>Introduction</vt:lpstr>
      <vt:lpstr>Opportunity Overview</vt:lpstr>
      <vt:lpstr>Opportunity Overview &amp; Review</vt:lpstr>
      <vt:lpstr>Opportunity Review</vt:lpstr>
      <vt:lpstr>Competitive Analysis </vt:lpstr>
      <vt:lpstr>Teaming Partners</vt:lpstr>
      <vt:lpstr>Contractual Agreements</vt:lpstr>
      <vt:lpstr>Kick Off Meeting</vt:lpstr>
      <vt:lpstr>Kickoff Meeting</vt:lpstr>
      <vt:lpstr>Rules of Engagement</vt:lpstr>
      <vt:lpstr>Proposal Planning</vt:lpstr>
      <vt:lpstr>Proposal Outline</vt:lpstr>
      <vt:lpstr>Establish a Timeline</vt:lpstr>
      <vt:lpstr>Bid / No- Bid Gate Reviews</vt:lpstr>
      <vt:lpstr>Bid/ No Bid Gate Reviews</vt:lpstr>
      <vt:lpstr>Proposal Development</vt:lpstr>
      <vt:lpstr>Proposal Development.</vt:lpstr>
      <vt:lpstr>Proposal Development (continued)</vt:lpstr>
      <vt:lpstr>Writing Assignments</vt:lpstr>
      <vt:lpstr>Investment and Resource Allocation</vt:lpstr>
      <vt:lpstr>Risks, Challenges, and Mitigations</vt:lpstr>
      <vt:lpstr>Strategy and Win Themes</vt:lpstr>
      <vt:lpstr>Technical Solution</vt:lpstr>
      <vt:lpstr>Budget Analysis</vt:lpstr>
      <vt:lpstr>Graphics</vt:lpstr>
      <vt:lpstr>Key Personnel</vt:lpstr>
      <vt:lpstr>Past Performance</vt:lpstr>
      <vt:lpstr>Compliance Review</vt:lpstr>
      <vt:lpstr>Amendments  &amp; Modifications</vt:lpstr>
      <vt:lpstr>Amendments and Modifications</vt:lpstr>
      <vt:lpstr>Final Delivery</vt:lpstr>
      <vt:lpstr>Delivery</vt:lpstr>
      <vt:lpstr>Questions and Answers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Training 2023.pptx</dc:title>
  <dc:creator>Shana</dc:creator>
  <cp:lastModifiedBy>YolandaGJohnson</cp:lastModifiedBy>
  <cp:revision>2</cp:revision>
  <dcterms:created xsi:type="dcterms:W3CDTF">2006-08-16T00:00:00Z</dcterms:created>
  <dcterms:modified xsi:type="dcterms:W3CDTF">2023-03-09T12:47:40Z</dcterms:modified>
  <dc:identifier>DAFcn6jwLFQ</dc:identifier>
</cp:coreProperties>
</file>