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3" r:id="rId4"/>
  </p:sldMasterIdLst>
  <p:notesMasterIdLst>
    <p:notesMasterId r:id="rId29"/>
  </p:notesMasterIdLst>
  <p:sldIdLst>
    <p:sldId id="397" r:id="rId5"/>
    <p:sldId id="401" r:id="rId6"/>
    <p:sldId id="399" r:id="rId7"/>
    <p:sldId id="713" r:id="rId8"/>
    <p:sldId id="714" r:id="rId9"/>
    <p:sldId id="715" r:id="rId10"/>
    <p:sldId id="716" r:id="rId11"/>
    <p:sldId id="717" r:id="rId12"/>
    <p:sldId id="718" r:id="rId13"/>
    <p:sldId id="719" r:id="rId14"/>
    <p:sldId id="720" r:id="rId15"/>
    <p:sldId id="721" r:id="rId16"/>
    <p:sldId id="722" r:id="rId17"/>
    <p:sldId id="723" r:id="rId18"/>
    <p:sldId id="724" r:id="rId19"/>
    <p:sldId id="731" r:id="rId20"/>
    <p:sldId id="726" r:id="rId21"/>
    <p:sldId id="729" r:id="rId22"/>
    <p:sldId id="732" r:id="rId23"/>
    <p:sldId id="733" r:id="rId24"/>
    <p:sldId id="728" r:id="rId25"/>
    <p:sldId id="725" r:id="rId26"/>
    <p:sldId id="263" r:id="rId27"/>
    <p:sldId id="267"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Geom Graphic Light" panose="020B0604020202020204" charset="0"/>
      <p:regular r:id="rId36"/>
    </p:embeddedFont>
    <p:embeddedFont>
      <p:font typeface="Geom Graphic Regular" panose="020B0604020202020204" charset="0"/>
      <p:regular r:id="rId37"/>
    </p:embeddedFont>
    <p:embeddedFont>
      <p:font typeface="Montserrat" panose="00000500000000000000" pitchFamily="2"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94712" autoAdjust="0"/>
  </p:normalViewPr>
  <p:slideViewPr>
    <p:cSldViewPr snapToGrid="0" showGuides="1">
      <p:cViewPr varScale="1">
        <p:scale>
          <a:sx n="108" d="100"/>
          <a:sy n="108" d="100"/>
        </p:scale>
        <p:origin x="65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s>
</file>

<file path=ppt/diagrams/_rels/data2.xml.rels><?xml version="1.0" encoding="UTF-8" standalone="yes"?>
<Relationships xmlns="http://schemas.openxmlformats.org/package/2006/relationships"><Relationship Id="rId3" Type="http://schemas.openxmlformats.org/officeDocument/2006/relationships/hyperlink" Target="https://projectspectrum.io/#!/calendar" TargetMode="External"/><Relationship Id="rId2" Type="http://schemas.openxmlformats.org/officeDocument/2006/relationships/hyperlink" Target="https://projectspectrum.io/#!/pilotProgram" TargetMode="External"/><Relationship Id="rId1" Type="http://schemas.openxmlformats.org/officeDocument/2006/relationships/hyperlink" Target="projectspectrum.io"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projectspectrum.io/#!/calendar" TargetMode="External"/><Relationship Id="rId2" Type="http://schemas.openxmlformats.org/officeDocument/2006/relationships/hyperlink" Target="https://projectspectrum.io/#!/pilotProgram" TargetMode="External"/><Relationship Id="rId1" Type="http://schemas.openxmlformats.org/officeDocument/2006/relationships/hyperlink" Target="projectspectrum.io"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EB4DDE-745D-475A-94C0-1014C0B114B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6EA8B93-FF69-4460-97DA-74E4C9737A45}">
      <dgm:prSet phldrT="[Text]" custT="1"/>
      <dgm:spPr/>
      <dgm:t>
        <a:bodyPr/>
        <a:lstStyle/>
        <a:p>
          <a:r>
            <a:rPr lang="en-US" sz="1800">
              <a:latin typeface="Geom Graphic Regular" panose="04020605020B02020302" pitchFamily="82" charset="0"/>
            </a:rPr>
            <a:t>Procurement Technical Assistance Centers (PTACs)</a:t>
          </a:r>
        </a:p>
      </dgm:t>
    </dgm:pt>
    <dgm:pt modelId="{D2D6DB9F-B2BE-444F-9448-D1469113B8DC}" type="parTrans" cxnId="{9F790348-4C1A-434D-8FEA-D6289D8DEABD}">
      <dgm:prSet/>
      <dgm:spPr/>
      <dgm:t>
        <a:bodyPr/>
        <a:lstStyle/>
        <a:p>
          <a:endParaRPr lang="en-US" sz="2400">
            <a:solidFill>
              <a:schemeClr val="tx1"/>
            </a:solidFill>
            <a:latin typeface="Montserrat" panose="00000500000000000000" pitchFamily="2" charset="0"/>
          </a:endParaRPr>
        </a:p>
      </dgm:t>
    </dgm:pt>
    <dgm:pt modelId="{11419AC5-7B2A-4AB8-8638-81F0D0E70268}" type="sibTrans" cxnId="{9F790348-4C1A-434D-8FEA-D6289D8DEABD}">
      <dgm:prSet/>
      <dgm:spPr/>
      <dgm:t>
        <a:bodyPr/>
        <a:lstStyle/>
        <a:p>
          <a:endParaRPr lang="en-US" sz="2400">
            <a:solidFill>
              <a:schemeClr val="tx1"/>
            </a:solidFill>
            <a:latin typeface="Montserrat" panose="00000500000000000000" pitchFamily="2" charset="0"/>
          </a:endParaRPr>
        </a:p>
      </dgm:t>
    </dgm:pt>
    <dgm:pt modelId="{CCF62316-2385-4916-89B4-E57C72A2CD17}">
      <dgm:prSet phldrT="[Text]" custT="1"/>
      <dgm:spPr>
        <a:solidFill>
          <a:srgbClr val="542E91"/>
        </a:solidFill>
      </dgm:spPr>
      <dgm:t>
        <a:bodyPr/>
        <a:lstStyle/>
        <a:p>
          <a:r>
            <a:rPr lang="en-US" sz="1800">
              <a:latin typeface="Geom Graphic Regular" panose="04020605020B02020302" pitchFamily="82" charset="0"/>
            </a:rPr>
            <a:t>Cyber Circuits</a:t>
          </a:r>
        </a:p>
      </dgm:t>
    </dgm:pt>
    <dgm:pt modelId="{63153088-407D-4740-B159-F54E697F0D5A}" type="parTrans" cxnId="{674C5F2C-30F0-4EE3-ABCE-BC7DB22E3E2C}">
      <dgm:prSet/>
      <dgm:spPr/>
      <dgm:t>
        <a:bodyPr/>
        <a:lstStyle/>
        <a:p>
          <a:endParaRPr lang="en-US" sz="2400">
            <a:solidFill>
              <a:schemeClr val="tx1"/>
            </a:solidFill>
            <a:latin typeface="Montserrat" panose="00000500000000000000" pitchFamily="2" charset="0"/>
          </a:endParaRPr>
        </a:p>
      </dgm:t>
    </dgm:pt>
    <dgm:pt modelId="{8EE6D376-A15F-4A80-A2E0-75733BF250B4}" type="sibTrans" cxnId="{674C5F2C-30F0-4EE3-ABCE-BC7DB22E3E2C}">
      <dgm:prSet/>
      <dgm:spPr/>
      <dgm:t>
        <a:bodyPr/>
        <a:lstStyle/>
        <a:p>
          <a:endParaRPr lang="en-US" sz="2400">
            <a:solidFill>
              <a:schemeClr val="tx1"/>
            </a:solidFill>
            <a:latin typeface="Montserrat" panose="00000500000000000000" pitchFamily="2" charset="0"/>
          </a:endParaRPr>
        </a:p>
      </dgm:t>
    </dgm:pt>
    <dgm:pt modelId="{C431DD42-3F0B-4BEA-B9D3-5D57F5F31098}">
      <dgm:prSet phldrT="[Text]" custT="1"/>
      <dgm:spPr>
        <a:solidFill>
          <a:srgbClr val="0065B2"/>
        </a:solidFill>
      </dgm:spPr>
      <dgm:t>
        <a:bodyPr/>
        <a:lstStyle/>
        <a:p>
          <a:r>
            <a:rPr lang="en-US" sz="1800">
              <a:latin typeface="Geom Graphic Regular" panose="04020605020B02020302" pitchFamily="82" charset="0"/>
            </a:rPr>
            <a:t>CMMC Preparedness Training</a:t>
          </a:r>
        </a:p>
      </dgm:t>
    </dgm:pt>
    <dgm:pt modelId="{B658F3B4-C2F7-4A04-A79B-1A92C081B1D4}" type="parTrans" cxnId="{1F58D344-9BD5-4AC9-B88C-AD6AB5422787}">
      <dgm:prSet/>
      <dgm:spPr/>
      <dgm:t>
        <a:bodyPr/>
        <a:lstStyle/>
        <a:p>
          <a:endParaRPr lang="en-US" sz="2400">
            <a:solidFill>
              <a:schemeClr val="tx1"/>
            </a:solidFill>
            <a:latin typeface="Montserrat" panose="00000500000000000000" pitchFamily="2" charset="0"/>
          </a:endParaRPr>
        </a:p>
      </dgm:t>
    </dgm:pt>
    <dgm:pt modelId="{82067720-0A4E-458D-ADDB-C71F4B5FE139}" type="sibTrans" cxnId="{1F58D344-9BD5-4AC9-B88C-AD6AB5422787}">
      <dgm:prSet/>
      <dgm:spPr/>
      <dgm:t>
        <a:bodyPr/>
        <a:lstStyle/>
        <a:p>
          <a:endParaRPr lang="en-US" sz="2400">
            <a:solidFill>
              <a:schemeClr val="tx1"/>
            </a:solidFill>
            <a:latin typeface="Montserrat" panose="00000500000000000000" pitchFamily="2" charset="0"/>
          </a:endParaRPr>
        </a:p>
      </dgm:t>
    </dgm:pt>
    <dgm:pt modelId="{69E5FBA6-0E87-494F-808F-E30593EC2704}">
      <dgm:prSet custT="1"/>
      <dgm:spPr>
        <a:noFill/>
        <a:ln>
          <a:solidFill>
            <a:srgbClr val="542E91"/>
          </a:solidFill>
        </a:ln>
      </dgm:spPr>
      <dgm:t>
        <a:bodyPr/>
        <a:lstStyle/>
        <a:p>
          <a:r>
            <a:rPr lang="en-US" sz="1600" dirty="0">
              <a:latin typeface="Roboto" panose="02000000000000000000" pitchFamily="2" charset="0"/>
              <a:ea typeface="Roboto" panose="02000000000000000000" pitchFamily="2" charset="0"/>
            </a:rPr>
            <a:t>13 events – 2,100+ attendees</a:t>
          </a:r>
        </a:p>
      </dgm:t>
    </dgm:pt>
    <dgm:pt modelId="{31D0DABC-C7BD-4C9D-A784-F1191725B987}" type="parTrans" cxnId="{24BC5C03-7AC2-4125-A6B7-E0653A9A8C0D}">
      <dgm:prSet/>
      <dgm:spPr/>
      <dgm:t>
        <a:bodyPr/>
        <a:lstStyle/>
        <a:p>
          <a:endParaRPr lang="en-US" sz="2400">
            <a:solidFill>
              <a:schemeClr val="tx1"/>
            </a:solidFill>
            <a:latin typeface="Montserrat" panose="00000500000000000000" pitchFamily="2" charset="0"/>
          </a:endParaRPr>
        </a:p>
      </dgm:t>
    </dgm:pt>
    <dgm:pt modelId="{E12E0250-C9F8-4A5D-A70B-92DAF630053B}" type="sibTrans" cxnId="{24BC5C03-7AC2-4125-A6B7-E0653A9A8C0D}">
      <dgm:prSet/>
      <dgm:spPr/>
      <dgm:t>
        <a:bodyPr/>
        <a:lstStyle/>
        <a:p>
          <a:endParaRPr lang="en-US" sz="2400">
            <a:solidFill>
              <a:schemeClr val="tx1"/>
            </a:solidFill>
            <a:latin typeface="Montserrat" panose="00000500000000000000" pitchFamily="2" charset="0"/>
          </a:endParaRPr>
        </a:p>
      </dgm:t>
    </dgm:pt>
    <dgm:pt modelId="{F6735AEA-05EA-450A-8330-626D90EA49FB}">
      <dgm:prSet custT="1"/>
      <dgm:spPr>
        <a:noFill/>
        <a:ln>
          <a:solidFill>
            <a:srgbClr val="542E91"/>
          </a:solidFill>
        </a:ln>
      </dgm:spPr>
      <dgm:t>
        <a:bodyPr/>
        <a:lstStyle/>
        <a:p>
          <a:r>
            <a:rPr lang="en-US" sz="1600" dirty="0">
              <a:latin typeface="Roboto" panose="02000000000000000000" pitchFamily="2" charset="0"/>
              <a:ea typeface="Roboto" panose="02000000000000000000" pitchFamily="2" charset="0"/>
            </a:rPr>
            <a:t>Speakers from the Office of the Secretary of Defense, Defense Contract Management Agency, U.S. Small Business Administration</a:t>
          </a:r>
        </a:p>
      </dgm:t>
    </dgm:pt>
    <dgm:pt modelId="{0AA82C8C-0BFE-4F78-9255-CC6484F9699C}" type="parTrans" cxnId="{52DB0823-024B-4D35-ADEF-A3D24B4244E0}">
      <dgm:prSet/>
      <dgm:spPr/>
      <dgm:t>
        <a:bodyPr/>
        <a:lstStyle/>
        <a:p>
          <a:endParaRPr lang="en-US" sz="2400">
            <a:solidFill>
              <a:schemeClr val="tx1"/>
            </a:solidFill>
            <a:latin typeface="Montserrat" panose="00000500000000000000" pitchFamily="2" charset="0"/>
          </a:endParaRPr>
        </a:p>
      </dgm:t>
    </dgm:pt>
    <dgm:pt modelId="{BFDDC1FF-7819-4F6D-A455-714E74A72834}" type="sibTrans" cxnId="{52DB0823-024B-4D35-ADEF-A3D24B4244E0}">
      <dgm:prSet/>
      <dgm:spPr/>
      <dgm:t>
        <a:bodyPr/>
        <a:lstStyle/>
        <a:p>
          <a:endParaRPr lang="en-US" sz="2400">
            <a:solidFill>
              <a:schemeClr val="tx1"/>
            </a:solidFill>
            <a:latin typeface="Montserrat" panose="00000500000000000000" pitchFamily="2" charset="0"/>
          </a:endParaRPr>
        </a:p>
      </dgm:t>
    </dgm:pt>
    <dgm:pt modelId="{71F48EE0-F59E-4560-A014-E8C7A4121645}">
      <dgm:prSet custT="1"/>
      <dgm:spPr>
        <a:noFill/>
        <a:ln>
          <a:solidFill>
            <a:srgbClr val="0065B2"/>
          </a:solidFill>
        </a:ln>
      </dgm:spPr>
      <dgm:t>
        <a:bodyPr/>
        <a:lstStyle/>
        <a:p>
          <a:r>
            <a:rPr lang="en-US" sz="1600" dirty="0">
              <a:latin typeface="Roboto" panose="02000000000000000000" pitchFamily="2" charset="0"/>
              <a:ea typeface="Roboto" panose="02000000000000000000" pitchFamily="2" charset="0"/>
            </a:rPr>
            <a:t>Level 1 &amp; Level 3 webinars – 3,000+ attendees</a:t>
          </a:r>
        </a:p>
      </dgm:t>
    </dgm:pt>
    <dgm:pt modelId="{FEF6915E-44A9-4141-BAD1-13B375AC487F}" type="parTrans" cxnId="{3BD10E22-3AA6-4AC1-AC2C-C27910E07B37}">
      <dgm:prSet/>
      <dgm:spPr/>
      <dgm:t>
        <a:bodyPr/>
        <a:lstStyle/>
        <a:p>
          <a:endParaRPr lang="en-US" sz="2400">
            <a:solidFill>
              <a:schemeClr val="tx1"/>
            </a:solidFill>
            <a:latin typeface="Montserrat" panose="00000500000000000000" pitchFamily="2" charset="0"/>
          </a:endParaRPr>
        </a:p>
      </dgm:t>
    </dgm:pt>
    <dgm:pt modelId="{683BC0B2-A0B4-418C-B67A-E0CA3655B966}" type="sibTrans" cxnId="{3BD10E22-3AA6-4AC1-AC2C-C27910E07B37}">
      <dgm:prSet/>
      <dgm:spPr/>
      <dgm:t>
        <a:bodyPr/>
        <a:lstStyle/>
        <a:p>
          <a:endParaRPr lang="en-US" sz="2400">
            <a:solidFill>
              <a:schemeClr val="tx1"/>
            </a:solidFill>
            <a:latin typeface="Montserrat" panose="00000500000000000000" pitchFamily="2" charset="0"/>
          </a:endParaRPr>
        </a:p>
      </dgm:t>
    </dgm:pt>
    <dgm:pt modelId="{9E792D01-35D6-4384-864D-BD3511BAE463}">
      <dgm:prSet custT="1"/>
      <dgm:spPr>
        <a:noFill/>
        <a:ln>
          <a:solidFill>
            <a:srgbClr val="0065B2"/>
          </a:solidFill>
        </a:ln>
      </dgm:spPr>
      <dgm:t>
        <a:bodyPr/>
        <a:lstStyle/>
        <a:p>
          <a:r>
            <a:rPr lang="en-US" sz="1600" dirty="0">
              <a:latin typeface="Roboto" panose="02000000000000000000" pitchFamily="2" charset="0"/>
              <a:ea typeface="Roboto" panose="02000000000000000000" pitchFamily="2" charset="0"/>
            </a:rPr>
            <a:t>Level 1 online course – 500+ participants</a:t>
          </a:r>
        </a:p>
      </dgm:t>
    </dgm:pt>
    <dgm:pt modelId="{12C97E1D-B885-458F-BF30-BE35BA8583E7}" type="parTrans" cxnId="{A6F72BDD-24E9-4499-B731-2C3D6B970923}">
      <dgm:prSet/>
      <dgm:spPr/>
      <dgm:t>
        <a:bodyPr/>
        <a:lstStyle/>
        <a:p>
          <a:endParaRPr lang="en-US" sz="2400">
            <a:solidFill>
              <a:schemeClr val="tx1"/>
            </a:solidFill>
            <a:latin typeface="Montserrat" panose="00000500000000000000" pitchFamily="2" charset="0"/>
          </a:endParaRPr>
        </a:p>
      </dgm:t>
    </dgm:pt>
    <dgm:pt modelId="{52215C13-E557-4E0F-9E62-5176BAD6347C}" type="sibTrans" cxnId="{A6F72BDD-24E9-4499-B731-2C3D6B970923}">
      <dgm:prSet/>
      <dgm:spPr/>
      <dgm:t>
        <a:bodyPr/>
        <a:lstStyle/>
        <a:p>
          <a:endParaRPr lang="en-US" sz="2400">
            <a:solidFill>
              <a:schemeClr val="tx1"/>
            </a:solidFill>
            <a:latin typeface="Montserrat" panose="00000500000000000000" pitchFamily="2" charset="0"/>
          </a:endParaRPr>
        </a:p>
      </dgm:t>
    </dgm:pt>
    <dgm:pt modelId="{BDAA5C00-AA37-4A50-BDF9-D71C47C39DB7}">
      <dgm:prSet custT="1"/>
      <dgm:spPr>
        <a:solidFill>
          <a:srgbClr val="263B97"/>
        </a:solidFill>
      </dgm:spPr>
      <dgm:t>
        <a:bodyPr/>
        <a:lstStyle/>
        <a:p>
          <a:r>
            <a:rPr lang="en-US" sz="1800">
              <a:latin typeface="Geom Graphic Regular" panose="04020605020B02020302" pitchFamily="82" charset="0"/>
            </a:rPr>
            <a:t>Training Videos</a:t>
          </a:r>
        </a:p>
      </dgm:t>
    </dgm:pt>
    <dgm:pt modelId="{D62D2491-2FF3-4EFC-B064-A77AFE00C403}" type="parTrans" cxnId="{28682005-EEE2-48E8-B601-5EDD20540681}">
      <dgm:prSet/>
      <dgm:spPr/>
      <dgm:t>
        <a:bodyPr/>
        <a:lstStyle/>
        <a:p>
          <a:endParaRPr lang="en-US" sz="2400">
            <a:solidFill>
              <a:schemeClr val="tx1"/>
            </a:solidFill>
            <a:latin typeface="Montserrat" panose="00000500000000000000" pitchFamily="2" charset="0"/>
          </a:endParaRPr>
        </a:p>
      </dgm:t>
    </dgm:pt>
    <dgm:pt modelId="{45C1F44B-D36C-4D07-9397-76A666C306B5}" type="sibTrans" cxnId="{28682005-EEE2-48E8-B601-5EDD20540681}">
      <dgm:prSet/>
      <dgm:spPr/>
      <dgm:t>
        <a:bodyPr/>
        <a:lstStyle/>
        <a:p>
          <a:endParaRPr lang="en-US" sz="2400">
            <a:solidFill>
              <a:schemeClr val="tx1"/>
            </a:solidFill>
            <a:latin typeface="Montserrat" panose="00000500000000000000" pitchFamily="2" charset="0"/>
          </a:endParaRPr>
        </a:p>
      </dgm:t>
    </dgm:pt>
    <dgm:pt modelId="{EDCDCE54-974E-4929-A088-56DF3DF01AA8}">
      <dgm:prSet custT="1"/>
      <dgm:spPr>
        <a:noFill/>
        <a:ln>
          <a:solidFill>
            <a:srgbClr val="263B97"/>
          </a:solidFill>
        </a:ln>
      </dgm:spPr>
      <dgm:t>
        <a:bodyPr/>
        <a:lstStyle/>
        <a:p>
          <a:r>
            <a:rPr lang="en-US" sz="1600" dirty="0">
              <a:latin typeface="Roboto" panose="02000000000000000000" pitchFamily="2" charset="0"/>
              <a:ea typeface="Roboto" panose="02000000000000000000" pitchFamily="2" charset="0"/>
            </a:rPr>
            <a:t>Videos are posted to projectspectrum.io and YouTube</a:t>
          </a:r>
        </a:p>
      </dgm:t>
    </dgm:pt>
    <dgm:pt modelId="{2CC340C8-4599-4819-BD55-4143DD70E151}" type="parTrans" cxnId="{D86D29B3-B5A0-48CE-9B17-25B583B3EAF0}">
      <dgm:prSet/>
      <dgm:spPr/>
      <dgm:t>
        <a:bodyPr/>
        <a:lstStyle/>
        <a:p>
          <a:endParaRPr lang="en-US" sz="2400">
            <a:solidFill>
              <a:schemeClr val="tx1"/>
            </a:solidFill>
            <a:latin typeface="Montserrat" panose="00000500000000000000" pitchFamily="2" charset="0"/>
          </a:endParaRPr>
        </a:p>
      </dgm:t>
    </dgm:pt>
    <dgm:pt modelId="{96B79987-B419-4D09-B445-8E5BD0D92583}" type="sibTrans" cxnId="{D86D29B3-B5A0-48CE-9B17-25B583B3EAF0}">
      <dgm:prSet/>
      <dgm:spPr/>
      <dgm:t>
        <a:bodyPr/>
        <a:lstStyle/>
        <a:p>
          <a:endParaRPr lang="en-US" sz="2400">
            <a:solidFill>
              <a:schemeClr val="tx1"/>
            </a:solidFill>
            <a:latin typeface="Montserrat" panose="00000500000000000000" pitchFamily="2" charset="0"/>
          </a:endParaRPr>
        </a:p>
      </dgm:t>
    </dgm:pt>
    <dgm:pt modelId="{C98625CC-9E63-4531-9FB2-B9D4DEAE8078}">
      <dgm:prSet custT="1"/>
      <dgm:spPr>
        <a:noFill/>
        <a:ln>
          <a:solidFill>
            <a:srgbClr val="263B97"/>
          </a:solidFill>
        </a:ln>
      </dgm:spPr>
      <dgm:t>
        <a:bodyPr/>
        <a:lstStyle/>
        <a:p>
          <a:r>
            <a:rPr lang="en-US" sz="1600" dirty="0">
              <a:latin typeface="Roboto" panose="02000000000000000000" pitchFamily="2" charset="0"/>
              <a:ea typeface="Roboto" panose="02000000000000000000" pitchFamily="2" charset="0"/>
            </a:rPr>
            <a:t>VOLTS | Cybersecurity Tips – 9,000+ views</a:t>
          </a:r>
        </a:p>
      </dgm:t>
    </dgm:pt>
    <dgm:pt modelId="{2E71CA1E-70F7-4859-8EE1-07623A616935}" type="parTrans" cxnId="{1EA41FBE-35F9-44BB-B5E5-AAA404A6D1FB}">
      <dgm:prSet/>
      <dgm:spPr/>
      <dgm:t>
        <a:bodyPr/>
        <a:lstStyle/>
        <a:p>
          <a:endParaRPr lang="en-US">
            <a:solidFill>
              <a:schemeClr val="tx1"/>
            </a:solidFill>
            <a:latin typeface="Montserrat" panose="00000500000000000000" pitchFamily="2" charset="0"/>
          </a:endParaRPr>
        </a:p>
      </dgm:t>
    </dgm:pt>
    <dgm:pt modelId="{127BC302-55B0-4379-A00E-A6CB2077BF91}" type="sibTrans" cxnId="{1EA41FBE-35F9-44BB-B5E5-AAA404A6D1FB}">
      <dgm:prSet/>
      <dgm:spPr/>
      <dgm:t>
        <a:bodyPr/>
        <a:lstStyle/>
        <a:p>
          <a:endParaRPr lang="en-US">
            <a:solidFill>
              <a:schemeClr val="tx1"/>
            </a:solidFill>
            <a:latin typeface="Montserrat" panose="00000500000000000000" pitchFamily="2" charset="0"/>
          </a:endParaRPr>
        </a:p>
      </dgm:t>
    </dgm:pt>
    <dgm:pt modelId="{CF69E1E0-BF8D-4822-A43D-1A48325C0305}">
      <dgm:prSet custT="1"/>
      <dgm:spPr>
        <a:noFill/>
      </dgm:spPr>
      <dgm:t>
        <a:bodyPr/>
        <a:lstStyle/>
        <a:p>
          <a:r>
            <a:rPr lang="en-US" sz="1600" dirty="0">
              <a:latin typeface="Roboto" panose="02000000000000000000" pitchFamily="2" charset="0"/>
              <a:ea typeface="Roboto" panose="02000000000000000000" pitchFamily="2" charset="0"/>
            </a:rPr>
            <a:t>Spoke at APTAC conferences</a:t>
          </a:r>
        </a:p>
      </dgm:t>
    </dgm:pt>
    <dgm:pt modelId="{D6E5E022-6C8C-4758-8DB5-8FF5251F32B5}" type="parTrans" cxnId="{76E92AF2-16E0-4CA6-A4EC-1E8E376D171A}">
      <dgm:prSet/>
      <dgm:spPr/>
      <dgm:t>
        <a:bodyPr/>
        <a:lstStyle/>
        <a:p>
          <a:endParaRPr lang="en-US">
            <a:solidFill>
              <a:schemeClr val="tx1"/>
            </a:solidFill>
            <a:latin typeface="Montserrat" panose="00000500000000000000" pitchFamily="2" charset="0"/>
          </a:endParaRPr>
        </a:p>
      </dgm:t>
    </dgm:pt>
    <dgm:pt modelId="{D0B41F07-A9EA-4CB4-B52B-F340525B757A}" type="sibTrans" cxnId="{76E92AF2-16E0-4CA6-A4EC-1E8E376D171A}">
      <dgm:prSet/>
      <dgm:spPr/>
      <dgm:t>
        <a:bodyPr/>
        <a:lstStyle/>
        <a:p>
          <a:endParaRPr lang="en-US">
            <a:solidFill>
              <a:schemeClr val="tx1"/>
            </a:solidFill>
            <a:latin typeface="Montserrat" panose="00000500000000000000" pitchFamily="2" charset="0"/>
          </a:endParaRPr>
        </a:p>
      </dgm:t>
    </dgm:pt>
    <dgm:pt modelId="{AAB6D4C6-5DBC-4C38-AB9B-DA914ABD0DA8}">
      <dgm:prSet custT="1"/>
      <dgm:spPr>
        <a:noFill/>
      </dgm:spPr>
      <dgm:t>
        <a:bodyPr/>
        <a:lstStyle/>
        <a:p>
          <a:r>
            <a:rPr lang="en-US" sz="1600" dirty="0">
              <a:latin typeface="Roboto" panose="02000000000000000000" pitchFamily="2" charset="0"/>
              <a:ea typeface="Roboto" panose="02000000000000000000" pitchFamily="2" charset="0"/>
            </a:rPr>
            <a:t>Collaborated with 49 PTACs – 1,900+ attendees</a:t>
          </a:r>
        </a:p>
      </dgm:t>
    </dgm:pt>
    <dgm:pt modelId="{B0BB8DAC-30EE-411D-AACA-A73C5BAFB934}" type="sibTrans" cxnId="{DD7633BD-E36D-4B2C-924C-31E1FE4CD9E1}">
      <dgm:prSet/>
      <dgm:spPr/>
      <dgm:t>
        <a:bodyPr/>
        <a:lstStyle/>
        <a:p>
          <a:endParaRPr lang="en-US" sz="2400">
            <a:solidFill>
              <a:schemeClr val="tx1"/>
            </a:solidFill>
            <a:latin typeface="Montserrat" panose="00000500000000000000" pitchFamily="2" charset="0"/>
          </a:endParaRPr>
        </a:p>
      </dgm:t>
    </dgm:pt>
    <dgm:pt modelId="{E0C4C975-009A-442A-B03A-26C2D7D35804}" type="parTrans" cxnId="{DD7633BD-E36D-4B2C-924C-31E1FE4CD9E1}">
      <dgm:prSet/>
      <dgm:spPr/>
      <dgm:t>
        <a:bodyPr/>
        <a:lstStyle/>
        <a:p>
          <a:endParaRPr lang="en-US" sz="2400">
            <a:solidFill>
              <a:schemeClr val="tx1"/>
            </a:solidFill>
            <a:latin typeface="Montserrat" panose="00000500000000000000" pitchFamily="2" charset="0"/>
          </a:endParaRPr>
        </a:p>
      </dgm:t>
    </dgm:pt>
    <dgm:pt modelId="{9C4B03DE-9BA5-4D89-8312-0E9BC3337BED}" type="pres">
      <dgm:prSet presAssocID="{CCEB4DDE-745D-475A-94C0-1014C0B114BA}" presName="linear" presStyleCnt="0">
        <dgm:presLayoutVars>
          <dgm:dir/>
          <dgm:animLvl val="lvl"/>
          <dgm:resizeHandles val="exact"/>
        </dgm:presLayoutVars>
      </dgm:prSet>
      <dgm:spPr/>
    </dgm:pt>
    <dgm:pt modelId="{733D3CD0-F697-409A-956A-35D69C181EBA}" type="pres">
      <dgm:prSet presAssocID="{A6EA8B93-FF69-4460-97DA-74E4C9737A45}" presName="parentLin" presStyleCnt="0"/>
      <dgm:spPr/>
    </dgm:pt>
    <dgm:pt modelId="{8622C3C7-F86A-4ECF-BB43-C334AC10A3A5}" type="pres">
      <dgm:prSet presAssocID="{A6EA8B93-FF69-4460-97DA-74E4C9737A45}" presName="parentLeftMargin" presStyleLbl="node1" presStyleIdx="0" presStyleCnt="4"/>
      <dgm:spPr/>
    </dgm:pt>
    <dgm:pt modelId="{0D0EA77A-1DD3-4761-9776-05828FE6C556}" type="pres">
      <dgm:prSet presAssocID="{A6EA8B93-FF69-4460-97DA-74E4C9737A45}" presName="parentText" presStyleLbl="node1" presStyleIdx="0" presStyleCnt="4">
        <dgm:presLayoutVars>
          <dgm:chMax val="0"/>
          <dgm:bulletEnabled val="1"/>
        </dgm:presLayoutVars>
      </dgm:prSet>
      <dgm:spPr/>
    </dgm:pt>
    <dgm:pt modelId="{084903BE-6F8C-4ACB-BE0A-C00DDC4FB2D6}" type="pres">
      <dgm:prSet presAssocID="{A6EA8B93-FF69-4460-97DA-74E4C9737A45}" presName="negativeSpace" presStyleCnt="0"/>
      <dgm:spPr/>
    </dgm:pt>
    <dgm:pt modelId="{7AD11A12-58CB-4F27-880D-8269B45DE797}" type="pres">
      <dgm:prSet presAssocID="{A6EA8B93-FF69-4460-97DA-74E4C9737A45}" presName="childText" presStyleLbl="conFgAcc1" presStyleIdx="0" presStyleCnt="4">
        <dgm:presLayoutVars>
          <dgm:bulletEnabled val="1"/>
        </dgm:presLayoutVars>
      </dgm:prSet>
      <dgm:spPr/>
    </dgm:pt>
    <dgm:pt modelId="{B7001A77-E427-4856-8ABD-33BB9BEAB6D3}" type="pres">
      <dgm:prSet presAssocID="{11419AC5-7B2A-4AB8-8638-81F0D0E70268}" presName="spaceBetweenRectangles" presStyleCnt="0"/>
      <dgm:spPr/>
    </dgm:pt>
    <dgm:pt modelId="{12BF7F6F-5AC6-481F-819C-471EAB3C46F4}" type="pres">
      <dgm:prSet presAssocID="{C431DD42-3F0B-4BEA-B9D3-5D57F5F31098}" presName="parentLin" presStyleCnt="0"/>
      <dgm:spPr/>
    </dgm:pt>
    <dgm:pt modelId="{ABAD9E1E-E13E-4D5E-9FFC-0229A3D81A69}" type="pres">
      <dgm:prSet presAssocID="{C431DD42-3F0B-4BEA-B9D3-5D57F5F31098}" presName="parentLeftMargin" presStyleLbl="node1" presStyleIdx="0" presStyleCnt="4"/>
      <dgm:spPr/>
    </dgm:pt>
    <dgm:pt modelId="{0A363FEE-FB5B-44E2-A01C-78100D415B5A}" type="pres">
      <dgm:prSet presAssocID="{C431DD42-3F0B-4BEA-B9D3-5D57F5F31098}" presName="parentText" presStyleLbl="node1" presStyleIdx="1" presStyleCnt="4">
        <dgm:presLayoutVars>
          <dgm:chMax val="0"/>
          <dgm:bulletEnabled val="1"/>
        </dgm:presLayoutVars>
      </dgm:prSet>
      <dgm:spPr/>
    </dgm:pt>
    <dgm:pt modelId="{C278A128-15B0-4AAC-B7DD-0CEB94A18BDE}" type="pres">
      <dgm:prSet presAssocID="{C431DD42-3F0B-4BEA-B9D3-5D57F5F31098}" presName="negativeSpace" presStyleCnt="0"/>
      <dgm:spPr/>
    </dgm:pt>
    <dgm:pt modelId="{65F2F1B2-C30C-4A77-A85D-A07CBE718C7A}" type="pres">
      <dgm:prSet presAssocID="{C431DD42-3F0B-4BEA-B9D3-5D57F5F31098}" presName="childText" presStyleLbl="conFgAcc1" presStyleIdx="1" presStyleCnt="4">
        <dgm:presLayoutVars>
          <dgm:bulletEnabled val="1"/>
        </dgm:presLayoutVars>
      </dgm:prSet>
      <dgm:spPr/>
    </dgm:pt>
    <dgm:pt modelId="{B05CE804-6AF4-4215-B28A-0303E38CC8E0}" type="pres">
      <dgm:prSet presAssocID="{82067720-0A4E-458D-ADDB-C71F4B5FE139}" presName="spaceBetweenRectangles" presStyleCnt="0"/>
      <dgm:spPr/>
    </dgm:pt>
    <dgm:pt modelId="{F7F37D0C-6216-4701-9AF4-2BEB7F185985}" type="pres">
      <dgm:prSet presAssocID="{BDAA5C00-AA37-4A50-BDF9-D71C47C39DB7}" presName="parentLin" presStyleCnt="0"/>
      <dgm:spPr/>
    </dgm:pt>
    <dgm:pt modelId="{24EEE014-BCCD-4B46-9284-DDC3B4B5916C}" type="pres">
      <dgm:prSet presAssocID="{BDAA5C00-AA37-4A50-BDF9-D71C47C39DB7}" presName="parentLeftMargin" presStyleLbl="node1" presStyleIdx="1" presStyleCnt="4"/>
      <dgm:spPr/>
    </dgm:pt>
    <dgm:pt modelId="{3D65B779-A67A-443C-AA9C-EFAE49D50128}" type="pres">
      <dgm:prSet presAssocID="{BDAA5C00-AA37-4A50-BDF9-D71C47C39DB7}" presName="parentText" presStyleLbl="node1" presStyleIdx="2" presStyleCnt="4">
        <dgm:presLayoutVars>
          <dgm:chMax val="0"/>
          <dgm:bulletEnabled val="1"/>
        </dgm:presLayoutVars>
      </dgm:prSet>
      <dgm:spPr/>
    </dgm:pt>
    <dgm:pt modelId="{3B7EBC4B-1818-4213-8708-3EA590D1C999}" type="pres">
      <dgm:prSet presAssocID="{BDAA5C00-AA37-4A50-BDF9-D71C47C39DB7}" presName="negativeSpace" presStyleCnt="0"/>
      <dgm:spPr/>
    </dgm:pt>
    <dgm:pt modelId="{2C6E75EC-7D08-4278-8D65-6EB651A91D19}" type="pres">
      <dgm:prSet presAssocID="{BDAA5C00-AA37-4A50-BDF9-D71C47C39DB7}" presName="childText" presStyleLbl="conFgAcc1" presStyleIdx="2" presStyleCnt="4">
        <dgm:presLayoutVars>
          <dgm:bulletEnabled val="1"/>
        </dgm:presLayoutVars>
      </dgm:prSet>
      <dgm:spPr/>
    </dgm:pt>
    <dgm:pt modelId="{ED099A3E-F152-4EE5-A467-173A683D7D21}" type="pres">
      <dgm:prSet presAssocID="{45C1F44B-D36C-4D07-9397-76A666C306B5}" presName="spaceBetweenRectangles" presStyleCnt="0"/>
      <dgm:spPr/>
    </dgm:pt>
    <dgm:pt modelId="{52B53C05-6BE8-4337-B185-3DE2034AC33D}" type="pres">
      <dgm:prSet presAssocID="{CCF62316-2385-4916-89B4-E57C72A2CD17}" presName="parentLin" presStyleCnt="0"/>
      <dgm:spPr/>
    </dgm:pt>
    <dgm:pt modelId="{2E2B2009-C951-4B8D-9670-1B26E6F2EED7}" type="pres">
      <dgm:prSet presAssocID="{CCF62316-2385-4916-89B4-E57C72A2CD17}" presName="parentLeftMargin" presStyleLbl="node1" presStyleIdx="2" presStyleCnt="4"/>
      <dgm:spPr/>
    </dgm:pt>
    <dgm:pt modelId="{2B846888-A8B9-4027-BFC3-D3222FD6B9FB}" type="pres">
      <dgm:prSet presAssocID="{CCF62316-2385-4916-89B4-E57C72A2CD17}" presName="parentText" presStyleLbl="node1" presStyleIdx="3" presStyleCnt="4">
        <dgm:presLayoutVars>
          <dgm:chMax val="0"/>
          <dgm:bulletEnabled val="1"/>
        </dgm:presLayoutVars>
      </dgm:prSet>
      <dgm:spPr/>
    </dgm:pt>
    <dgm:pt modelId="{5681ADDA-12C9-4AE4-84CE-412F32C048BC}" type="pres">
      <dgm:prSet presAssocID="{CCF62316-2385-4916-89B4-E57C72A2CD17}" presName="negativeSpace" presStyleCnt="0"/>
      <dgm:spPr/>
    </dgm:pt>
    <dgm:pt modelId="{F986AEFE-525D-4E12-A8CF-E85936B1724C}" type="pres">
      <dgm:prSet presAssocID="{CCF62316-2385-4916-89B4-E57C72A2CD17}" presName="childText" presStyleLbl="conFgAcc1" presStyleIdx="3" presStyleCnt="4">
        <dgm:presLayoutVars>
          <dgm:bulletEnabled val="1"/>
        </dgm:presLayoutVars>
      </dgm:prSet>
      <dgm:spPr/>
    </dgm:pt>
  </dgm:ptLst>
  <dgm:cxnLst>
    <dgm:cxn modelId="{24BC5C03-7AC2-4125-A6B7-E0653A9A8C0D}" srcId="{CCF62316-2385-4916-89B4-E57C72A2CD17}" destId="{69E5FBA6-0E87-494F-808F-E30593EC2704}" srcOrd="0" destOrd="0" parTransId="{31D0DABC-C7BD-4C9D-A784-F1191725B987}" sibTransId="{E12E0250-C9F8-4A5D-A70B-92DAF630053B}"/>
    <dgm:cxn modelId="{0867E803-70D1-416A-B669-169020B75E3F}" type="presOf" srcId="{C98625CC-9E63-4531-9FB2-B9D4DEAE8078}" destId="{2C6E75EC-7D08-4278-8D65-6EB651A91D19}" srcOrd="0" destOrd="1" presId="urn:microsoft.com/office/officeart/2005/8/layout/list1"/>
    <dgm:cxn modelId="{28682005-EEE2-48E8-B601-5EDD20540681}" srcId="{CCEB4DDE-745D-475A-94C0-1014C0B114BA}" destId="{BDAA5C00-AA37-4A50-BDF9-D71C47C39DB7}" srcOrd="2" destOrd="0" parTransId="{D62D2491-2FF3-4EFC-B064-A77AFE00C403}" sibTransId="{45C1F44B-D36C-4D07-9397-76A666C306B5}"/>
    <dgm:cxn modelId="{3BD10E22-3AA6-4AC1-AC2C-C27910E07B37}" srcId="{C431DD42-3F0B-4BEA-B9D3-5D57F5F31098}" destId="{71F48EE0-F59E-4560-A014-E8C7A4121645}" srcOrd="0" destOrd="0" parTransId="{FEF6915E-44A9-4141-BAD1-13B375AC487F}" sibTransId="{683BC0B2-A0B4-418C-B67A-E0CA3655B966}"/>
    <dgm:cxn modelId="{52DB0823-024B-4D35-ADEF-A3D24B4244E0}" srcId="{CCF62316-2385-4916-89B4-E57C72A2CD17}" destId="{F6735AEA-05EA-450A-8330-626D90EA49FB}" srcOrd="1" destOrd="0" parTransId="{0AA82C8C-0BFE-4F78-9255-CC6484F9699C}" sibTransId="{BFDDC1FF-7819-4F6D-A455-714E74A72834}"/>
    <dgm:cxn modelId="{674C5F2C-30F0-4EE3-ABCE-BC7DB22E3E2C}" srcId="{CCEB4DDE-745D-475A-94C0-1014C0B114BA}" destId="{CCF62316-2385-4916-89B4-E57C72A2CD17}" srcOrd="3" destOrd="0" parTransId="{63153088-407D-4740-B159-F54E697F0D5A}" sibTransId="{8EE6D376-A15F-4A80-A2E0-75733BF250B4}"/>
    <dgm:cxn modelId="{A579A62C-F9E8-4E88-8F1B-F4A66195931E}" type="presOf" srcId="{BDAA5C00-AA37-4A50-BDF9-D71C47C39DB7}" destId="{3D65B779-A67A-443C-AA9C-EFAE49D50128}" srcOrd="1" destOrd="0" presId="urn:microsoft.com/office/officeart/2005/8/layout/list1"/>
    <dgm:cxn modelId="{8BA84043-EDC4-4D88-9FC0-D10AA0C52062}" type="presOf" srcId="{C431DD42-3F0B-4BEA-B9D3-5D57F5F31098}" destId="{ABAD9E1E-E13E-4D5E-9FFC-0229A3D81A69}" srcOrd="0" destOrd="0" presId="urn:microsoft.com/office/officeart/2005/8/layout/list1"/>
    <dgm:cxn modelId="{B27D1464-4452-43FC-BCCA-71CE2BA34736}" type="presOf" srcId="{A6EA8B93-FF69-4460-97DA-74E4C9737A45}" destId="{8622C3C7-F86A-4ECF-BB43-C334AC10A3A5}" srcOrd="0" destOrd="0" presId="urn:microsoft.com/office/officeart/2005/8/layout/list1"/>
    <dgm:cxn modelId="{79B8D044-E497-4AAD-A641-D4A8201BB874}" type="presOf" srcId="{CCF62316-2385-4916-89B4-E57C72A2CD17}" destId="{2E2B2009-C951-4B8D-9670-1B26E6F2EED7}" srcOrd="0" destOrd="0" presId="urn:microsoft.com/office/officeart/2005/8/layout/list1"/>
    <dgm:cxn modelId="{1F58D344-9BD5-4AC9-B88C-AD6AB5422787}" srcId="{CCEB4DDE-745D-475A-94C0-1014C0B114BA}" destId="{C431DD42-3F0B-4BEA-B9D3-5D57F5F31098}" srcOrd="1" destOrd="0" parTransId="{B658F3B4-C2F7-4A04-A79B-1A92C081B1D4}" sibTransId="{82067720-0A4E-458D-ADDB-C71F4B5FE139}"/>
    <dgm:cxn modelId="{9F790348-4C1A-434D-8FEA-D6289D8DEABD}" srcId="{CCEB4DDE-745D-475A-94C0-1014C0B114BA}" destId="{A6EA8B93-FF69-4460-97DA-74E4C9737A45}" srcOrd="0" destOrd="0" parTransId="{D2D6DB9F-B2BE-444F-9448-D1469113B8DC}" sibTransId="{11419AC5-7B2A-4AB8-8638-81F0D0E70268}"/>
    <dgm:cxn modelId="{7CD7254B-1505-417E-94FD-17E9544A1FFD}" type="presOf" srcId="{F6735AEA-05EA-450A-8330-626D90EA49FB}" destId="{F986AEFE-525D-4E12-A8CF-E85936B1724C}" srcOrd="0" destOrd="1" presId="urn:microsoft.com/office/officeart/2005/8/layout/list1"/>
    <dgm:cxn modelId="{0DDB4571-C53F-415B-9AF2-82429923B79F}" type="presOf" srcId="{CF69E1E0-BF8D-4822-A43D-1A48325C0305}" destId="{7AD11A12-58CB-4F27-880D-8269B45DE797}" srcOrd="0" destOrd="1" presId="urn:microsoft.com/office/officeart/2005/8/layout/list1"/>
    <dgm:cxn modelId="{C1477459-ACCC-4881-A3E7-66A4C5B6957D}" type="presOf" srcId="{CCF62316-2385-4916-89B4-E57C72A2CD17}" destId="{2B846888-A8B9-4027-BFC3-D3222FD6B9FB}" srcOrd="1" destOrd="0" presId="urn:microsoft.com/office/officeart/2005/8/layout/list1"/>
    <dgm:cxn modelId="{4E4E2480-335E-4021-AA35-A3F0121960ED}" type="presOf" srcId="{AAB6D4C6-5DBC-4C38-AB9B-DA914ABD0DA8}" destId="{7AD11A12-58CB-4F27-880D-8269B45DE797}" srcOrd="0" destOrd="0" presId="urn:microsoft.com/office/officeart/2005/8/layout/list1"/>
    <dgm:cxn modelId="{FA3EA091-646C-4EEE-A206-31BBD468DB8E}" type="presOf" srcId="{C431DD42-3F0B-4BEA-B9D3-5D57F5F31098}" destId="{0A363FEE-FB5B-44E2-A01C-78100D415B5A}" srcOrd="1" destOrd="0" presId="urn:microsoft.com/office/officeart/2005/8/layout/list1"/>
    <dgm:cxn modelId="{B764A6A2-7791-459A-A076-860EA3B9F1BF}" type="presOf" srcId="{A6EA8B93-FF69-4460-97DA-74E4C9737A45}" destId="{0D0EA77A-1DD3-4761-9776-05828FE6C556}" srcOrd="1" destOrd="0" presId="urn:microsoft.com/office/officeart/2005/8/layout/list1"/>
    <dgm:cxn modelId="{398E69A3-F90A-41CD-8D8C-1D8910B7B14D}" type="presOf" srcId="{BDAA5C00-AA37-4A50-BDF9-D71C47C39DB7}" destId="{24EEE014-BCCD-4B46-9284-DDC3B4B5916C}" srcOrd="0" destOrd="0" presId="urn:microsoft.com/office/officeart/2005/8/layout/list1"/>
    <dgm:cxn modelId="{C1C832B0-3A6E-454D-B98D-AC6662B1D8FF}" type="presOf" srcId="{9E792D01-35D6-4384-864D-BD3511BAE463}" destId="{65F2F1B2-C30C-4A77-A85D-A07CBE718C7A}" srcOrd="0" destOrd="1" presId="urn:microsoft.com/office/officeart/2005/8/layout/list1"/>
    <dgm:cxn modelId="{D86D29B3-B5A0-48CE-9B17-25B583B3EAF0}" srcId="{BDAA5C00-AA37-4A50-BDF9-D71C47C39DB7}" destId="{EDCDCE54-974E-4929-A088-56DF3DF01AA8}" srcOrd="0" destOrd="0" parTransId="{2CC340C8-4599-4819-BD55-4143DD70E151}" sibTransId="{96B79987-B419-4D09-B445-8E5BD0D92583}"/>
    <dgm:cxn modelId="{75361DBA-73D0-43A8-ABFB-074249CE18B8}" type="presOf" srcId="{71F48EE0-F59E-4560-A014-E8C7A4121645}" destId="{65F2F1B2-C30C-4A77-A85D-A07CBE718C7A}" srcOrd="0" destOrd="0" presId="urn:microsoft.com/office/officeart/2005/8/layout/list1"/>
    <dgm:cxn modelId="{DD7633BD-E36D-4B2C-924C-31E1FE4CD9E1}" srcId="{A6EA8B93-FF69-4460-97DA-74E4C9737A45}" destId="{AAB6D4C6-5DBC-4C38-AB9B-DA914ABD0DA8}" srcOrd="0" destOrd="0" parTransId="{E0C4C975-009A-442A-B03A-26C2D7D35804}" sibTransId="{B0BB8DAC-30EE-411D-AACA-A73C5BAFB934}"/>
    <dgm:cxn modelId="{1EA41FBE-35F9-44BB-B5E5-AAA404A6D1FB}" srcId="{BDAA5C00-AA37-4A50-BDF9-D71C47C39DB7}" destId="{C98625CC-9E63-4531-9FB2-B9D4DEAE8078}" srcOrd="1" destOrd="0" parTransId="{2E71CA1E-70F7-4859-8EE1-07623A616935}" sibTransId="{127BC302-55B0-4379-A00E-A6CB2077BF91}"/>
    <dgm:cxn modelId="{1BDD38D8-1CBA-43F4-A80B-12F069CB564F}" type="presOf" srcId="{CCEB4DDE-745D-475A-94C0-1014C0B114BA}" destId="{9C4B03DE-9BA5-4D89-8312-0E9BC3337BED}" srcOrd="0" destOrd="0" presId="urn:microsoft.com/office/officeart/2005/8/layout/list1"/>
    <dgm:cxn modelId="{A6F72BDD-24E9-4499-B731-2C3D6B970923}" srcId="{C431DD42-3F0B-4BEA-B9D3-5D57F5F31098}" destId="{9E792D01-35D6-4384-864D-BD3511BAE463}" srcOrd="1" destOrd="0" parTransId="{12C97E1D-B885-458F-BF30-BE35BA8583E7}" sibTransId="{52215C13-E557-4E0F-9E62-5176BAD6347C}"/>
    <dgm:cxn modelId="{B1D89BEE-C4DC-4CFB-BD20-D4736896D02F}" type="presOf" srcId="{EDCDCE54-974E-4929-A088-56DF3DF01AA8}" destId="{2C6E75EC-7D08-4278-8D65-6EB651A91D19}" srcOrd="0" destOrd="0" presId="urn:microsoft.com/office/officeart/2005/8/layout/list1"/>
    <dgm:cxn modelId="{76E92AF2-16E0-4CA6-A4EC-1E8E376D171A}" srcId="{A6EA8B93-FF69-4460-97DA-74E4C9737A45}" destId="{CF69E1E0-BF8D-4822-A43D-1A48325C0305}" srcOrd="1" destOrd="0" parTransId="{D6E5E022-6C8C-4758-8DB5-8FF5251F32B5}" sibTransId="{D0B41F07-A9EA-4CB4-B52B-F340525B757A}"/>
    <dgm:cxn modelId="{225295F8-3665-45B2-B545-F1625B601420}" type="presOf" srcId="{69E5FBA6-0E87-494F-808F-E30593EC2704}" destId="{F986AEFE-525D-4E12-A8CF-E85936B1724C}" srcOrd="0" destOrd="0" presId="urn:microsoft.com/office/officeart/2005/8/layout/list1"/>
    <dgm:cxn modelId="{6F5AEE1B-4AA0-412D-9AA4-9B7BCD9BED87}" type="presParOf" srcId="{9C4B03DE-9BA5-4D89-8312-0E9BC3337BED}" destId="{733D3CD0-F697-409A-956A-35D69C181EBA}" srcOrd="0" destOrd="0" presId="urn:microsoft.com/office/officeart/2005/8/layout/list1"/>
    <dgm:cxn modelId="{7B7E646F-0143-4A19-93E3-350B7C4CB67F}" type="presParOf" srcId="{733D3CD0-F697-409A-956A-35D69C181EBA}" destId="{8622C3C7-F86A-4ECF-BB43-C334AC10A3A5}" srcOrd="0" destOrd="0" presId="urn:microsoft.com/office/officeart/2005/8/layout/list1"/>
    <dgm:cxn modelId="{B86E8A83-D4F8-4965-9B5A-BFCF37AF6DCC}" type="presParOf" srcId="{733D3CD0-F697-409A-956A-35D69C181EBA}" destId="{0D0EA77A-1DD3-4761-9776-05828FE6C556}" srcOrd="1" destOrd="0" presId="urn:microsoft.com/office/officeart/2005/8/layout/list1"/>
    <dgm:cxn modelId="{D95D09BA-8566-4D9B-845C-2B180F23932F}" type="presParOf" srcId="{9C4B03DE-9BA5-4D89-8312-0E9BC3337BED}" destId="{084903BE-6F8C-4ACB-BE0A-C00DDC4FB2D6}" srcOrd="1" destOrd="0" presId="urn:microsoft.com/office/officeart/2005/8/layout/list1"/>
    <dgm:cxn modelId="{F30756B9-3448-4113-9C1C-A20DF3DF8F7C}" type="presParOf" srcId="{9C4B03DE-9BA5-4D89-8312-0E9BC3337BED}" destId="{7AD11A12-58CB-4F27-880D-8269B45DE797}" srcOrd="2" destOrd="0" presId="urn:microsoft.com/office/officeart/2005/8/layout/list1"/>
    <dgm:cxn modelId="{566DC866-AB20-4123-B0EE-ADA73A3ABC67}" type="presParOf" srcId="{9C4B03DE-9BA5-4D89-8312-0E9BC3337BED}" destId="{B7001A77-E427-4856-8ABD-33BB9BEAB6D3}" srcOrd="3" destOrd="0" presId="urn:microsoft.com/office/officeart/2005/8/layout/list1"/>
    <dgm:cxn modelId="{1920AD3A-C309-4724-9AFB-7903513C59EE}" type="presParOf" srcId="{9C4B03DE-9BA5-4D89-8312-0E9BC3337BED}" destId="{12BF7F6F-5AC6-481F-819C-471EAB3C46F4}" srcOrd="4" destOrd="0" presId="urn:microsoft.com/office/officeart/2005/8/layout/list1"/>
    <dgm:cxn modelId="{448FA3CC-C65E-422B-8B66-73A549E73F38}" type="presParOf" srcId="{12BF7F6F-5AC6-481F-819C-471EAB3C46F4}" destId="{ABAD9E1E-E13E-4D5E-9FFC-0229A3D81A69}" srcOrd="0" destOrd="0" presId="urn:microsoft.com/office/officeart/2005/8/layout/list1"/>
    <dgm:cxn modelId="{66EB12C0-A8DE-42B0-A5AE-FC3E762EC3C7}" type="presParOf" srcId="{12BF7F6F-5AC6-481F-819C-471EAB3C46F4}" destId="{0A363FEE-FB5B-44E2-A01C-78100D415B5A}" srcOrd="1" destOrd="0" presId="urn:microsoft.com/office/officeart/2005/8/layout/list1"/>
    <dgm:cxn modelId="{82F655B1-E3AF-480A-A837-1E4E5347B3C3}" type="presParOf" srcId="{9C4B03DE-9BA5-4D89-8312-0E9BC3337BED}" destId="{C278A128-15B0-4AAC-B7DD-0CEB94A18BDE}" srcOrd="5" destOrd="0" presId="urn:microsoft.com/office/officeart/2005/8/layout/list1"/>
    <dgm:cxn modelId="{7B6EA49B-ED6F-4D45-B4A3-5F6F5A4D785E}" type="presParOf" srcId="{9C4B03DE-9BA5-4D89-8312-0E9BC3337BED}" destId="{65F2F1B2-C30C-4A77-A85D-A07CBE718C7A}" srcOrd="6" destOrd="0" presId="urn:microsoft.com/office/officeart/2005/8/layout/list1"/>
    <dgm:cxn modelId="{0172077D-1778-48F0-AA09-3601D57CF11B}" type="presParOf" srcId="{9C4B03DE-9BA5-4D89-8312-0E9BC3337BED}" destId="{B05CE804-6AF4-4215-B28A-0303E38CC8E0}" srcOrd="7" destOrd="0" presId="urn:microsoft.com/office/officeart/2005/8/layout/list1"/>
    <dgm:cxn modelId="{776475DC-2972-4E5E-BA11-D15ED82202FB}" type="presParOf" srcId="{9C4B03DE-9BA5-4D89-8312-0E9BC3337BED}" destId="{F7F37D0C-6216-4701-9AF4-2BEB7F185985}" srcOrd="8" destOrd="0" presId="urn:microsoft.com/office/officeart/2005/8/layout/list1"/>
    <dgm:cxn modelId="{C1729541-AD23-4E5D-B5DD-C00E8115C70A}" type="presParOf" srcId="{F7F37D0C-6216-4701-9AF4-2BEB7F185985}" destId="{24EEE014-BCCD-4B46-9284-DDC3B4B5916C}" srcOrd="0" destOrd="0" presId="urn:microsoft.com/office/officeart/2005/8/layout/list1"/>
    <dgm:cxn modelId="{015068B4-36C5-4BEC-8CAF-0AA6E98DE605}" type="presParOf" srcId="{F7F37D0C-6216-4701-9AF4-2BEB7F185985}" destId="{3D65B779-A67A-443C-AA9C-EFAE49D50128}" srcOrd="1" destOrd="0" presId="urn:microsoft.com/office/officeart/2005/8/layout/list1"/>
    <dgm:cxn modelId="{2F764505-D35C-4392-8C0F-B1E277C43B18}" type="presParOf" srcId="{9C4B03DE-9BA5-4D89-8312-0E9BC3337BED}" destId="{3B7EBC4B-1818-4213-8708-3EA590D1C999}" srcOrd="9" destOrd="0" presId="urn:microsoft.com/office/officeart/2005/8/layout/list1"/>
    <dgm:cxn modelId="{D54A2323-1BF4-415A-8FB8-57294D4EEF64}" type="presParOf" srcId="{9C4B03DE-9BA5-4D89-8312-0E9BC3337BED}" destId="{2C6E75EC-7D08-4278-8D65-6EB651A91D19}" srcOrd="10" destOrd="0" presId="urn:microsoft.com/office/officeart/2005/8/layout/list1"/>
    <dgm:cxn modelId="{62E72D2C-14D4-4CF0-A821-B07DEED2BFF3}" type="presParOf" srcId="{9C4B03DE-9BA5-4D89-8312-0E9BC3337BED}" destId="{ED099A3E-F152-4EE5-A467-173A683D7D21}" srcOrd="11" destOrd="0" presId="urn:microsoft.com/office/officeart/2005/8/layout/list1"/>
    <dgm:cxn modelId="{23F0D48D-CAB4-4337-9E62-71F9DC8DB752}" type="presParOf" srcId="{9C4B03DE-9BA5-4D89-8312-0E9BC3337BED}" destId="{52B53C05-6BE8-4337-B185-3DE2034AC33D}" srcOrd="12" destOrd="0" presId="urn:microsoft.com/office/officeart/2005/8/layout/list1"/>
    <dgm:cxn modelId="{1C2D232C-E435-4244-BD41-5698E4FAE6DF}" type="presParOf" srcId="{52B53C05-6BE8-4337-B185-3DE2034AC33D}" destId="{2E2B2009-C951-4B8D-9670-1B26E6F2EED7}" srcOrd="0" destOrd="0" presId="urn:microsoft.com/office/officeart/2005/8/layout/list1"/>
    <dgm:cxn modelId="{B1D9672E-BEA1-45C1-A42B-4DE9D7D72BD8}" type="presParOf" srcId="{52B53C05-6BE8-4337-B185-3DE2034AC33D}" destId="{2B846888-A8B9-4027-BFC3-D3222FD6B9FB}" srcOrd="1" destOrd="0" presId="urn:microsoft.com/office/officeart/2005/8/layout/list1"/>
    <dgm:cxn modelId="{08517A44-B4A5-4ACB-A4B7-E4639573EEBB}" type="presParOf" srcId="{9C4B03DE-9BA5-4D89-8312-0E9BC3337BED}" destId="{5681ADDA-12C9-4AE4-84CE-412F32C048BC}" srcOrd="13" destOrd="0" presId="urn:microsoft.com/office/officeart/2005/8/layout/list1"/>
    <dgm:cxn modelId="{C946761A-3F54-44AF-A3D8-FDD2C0D3DB97}" type="presParOf" srcId="{9C4B03DE-9BA5-4D89-8312-0E9BC3337BED}" destId="{F986AEFE-525D-4E12-A8CF-E85936B1724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1DA7115-675C-49F3-B62B-EC1381E09EE1}" type="doc">
      <dgm:prSet loTypeId="urn:microsoft.com/office/officeart/2008/layout/HexagonCluster" loCatId="picture" qsTypeId="urn:microsoft.com/office/officeart/2005/8/quickstyle/simple1" qsCatId="simple" csTypeId="urn:microsoft.com/office/officeart/2005/8/colors/accent0_3" csCatId="mainScheme" phldr="1"/>
      <dgm:spPr/>
      <dgm:t>
        <a:bodyPr/>
        <a:lstStyle/>
        <a:p>
          <a:endParaRPr lang="en-US"/>
        </a:p>
      </dgm:t>
    </dgm:pt>
    <dgm:pt modelId="{D4053671-A143-4867-BF03-1888989E3A54}">
      <dgm:prSet phldrT="[Text]"/>
      <dgm:spPr/>
      <dgm:t>
        <a:bodyPr/>
        <a:lstStyle/>
        <a:p>
          <a:r>
            <a:rPr lang="en-US">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project</a:t>
          </a:r>
          <a:br>
            <a:rPr lang="en-US">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br>
          <a:r>
            <a:rPr lang="en-US">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spectrum.io</a:t>
          </a:r>
          <a:endParaRPr lang="en-US">
            <a:latin typeface="Montserrat" panose="00000500000000000000" pitchFamily="2" charset="0"/>
          </a:endParaRPr>
        </a:p>
      </dgm:t>
    </dgm:pt>
    <dgm:pt modelId="{379CBFFB-E4F0-44D3-8B3C-503BAF0EFAA7}" type="parTrans" cxnId="{F7358E66-6604-4C11-83F9-CE8E984C3C93}">
      <dgm:prSet/>
      <dgm:spPr/>
      <dgm:t>
        <a:bodyPr/>
        <a:lstStyle/>
        <a:p>
          <a:endParaRPr lang="en-US"/>
        </a:p>
      </dgm:t>
    </dgm:pt>
    <dgm:pt modelId="{E0556F46-8B52-4A7B-8DFD-26A1D1467626}" type="sibTrans" cxnId="{F7358E66-6604-4C11-83F9-CE8E984C3C93}">
      <dgm:prSet/>
      <dgm:spPr/>
      <dgm:t>
        <a:bodyPr/>
        <a:lstStyle/>
        <a:p>
          <a:endParaRPr lang="en-US"/>
        </a:p>
      </dgm:t>
    </dgm:pt>
    <dgm:pt modelId="{32D78FCE-2DD9-44CB-9CEF-E08FEC10C728}">
      <dgm:prSet phldrT="[Text]" custT="1"/>
      <dgm:spPr/>
      <dgm:t>
        <a:bodyPr spcFirstLastPara="0" vert="horz" wrap="square" lIns="0" tIns="35560" rIns="0" bIns="35560" numCol="1" spcCol="1270" anchor="ctr" anchorCtr="0"/>
        <a:lstStyle/>
        <a:p>
          <a:pPr marL="0" lvl="0" indent="0" algn="ctr" defTabSz="1244600">
            <a:lnSpc>
              <a:spcPct val="90000"/>
            </a:lnSpc>
            <a:spcBef>
              <a:spcPct val="0"/>
            </a:spcBef>
            <a:spcAft>
              <a:spcPct val="35000"/>
            </a:spcAft>
            <a:buNone/>
          </a:pPr>
          <a:r>
            <a:rPr lang="en-US" sz="1800" kern="1200">
              <a:latin typeface="Montserrat" panose="00000500000000000000" pitchFamily="2" charset="0"/>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MENTOR PROTÉGÉ PILOT PROGRAM</a:t>
          </a:r>
          <a:endParaRPr lang="en-US" sz="1800" kern="1200">
            <a:latin typeface="Montserrat" panose="00000500000000000000" pitchFamily="2" charset="0"/>
            <a:ea typeface="+mn-ea"/>
            <a:cs typeface="+mn-cs"/>
          </a:endParaRPr>
        </a:p>
      </dgm:t>
    </dgm:pt>
    <dgm:pt modelId="{B386FE62-2800-4DAC-B8DA-5F44DBB41721}" type="parTrans" cxnId="{0C63BEF6-DE5E-46F8-9C19-E849025A43BE}">
      <dgm:prSet/>
      <dgm:spPr/>
      <dgm:t>
        <a:bodyPr/>
        <a:lstStyle/>
        <a:p>
          <a:endParaRPr lang="en-US"/>
        </a:p>
      </dgm:t>
    </dgm:pt>
    <dgm:pt modelId="{807EF015-4785-4732-B128-C143B3ACAC4B}" type="sibTrans" cxnId="{0C63BEF6-DE5E-46F8-9C19-E849025A43BE}">
      <dgm:prSet/>
      <dgm:spPr/>
      <dgm:t>
        <a:bodyPr/>
        <a:lstStyle/>
        <a:p>
          <a:endParaRPr lang="en-US"/>
        </a:p>
      </dgm:t>
    </dgm:pt>
    <dgm:pt modelId="{5B8DFF77-63B8-4773-800D-87D1AD104141}">
      <dgm:prSet phldrT="[Text]" custT="1"/>
      <dgm:spPr/>
      <dgm:t>
        <a:bodyPr spcFirstLastPara="0" vert="horz" wrap="square" lIns="0" tIns="21590" rIns="0" bIns="21590" numCol="1" spcCol="1270" anchor="ctr" anchorCtr="0"/>
        <a:lstStyle/>
        <a:p>
          <a:pPr marL="0" lvl="0" indent="0" algn="ctr" defTabSz="755650">
            <a:lnSpc>
              <a:spcPct val="90000"/>
            </a:lnSpc>
            <a:spcBef>
              <a:spcPct val="0"/>
            </a:spcBef>
            <a:spcAft>
              <a:spcPct val="35000"/>
            </a:spcAft>
            <a:buNone/>
          </a:pPr>
          <a:endParaRPr lang="en-US" sz="1700" kern="1200">
            <a:solidFill>
              <a:prstClr val="white"/>
            </a:solidFill>
            <a:latin typeface="Montserrat" panose="00000500000000000000" pitchFamily="2" charset="0"/>
            <a:ea typeface="+mn-ea"/>
            <a:cs typeface="+mn-cs"/>
          </a:endParaRPr>
        </a:p>
      </dgm:t>
    </dgm:pt>
    <dgm:pt modelId="{91147519-8BC2-4190-BAE8-A423F619FFA0}" type="sibTrans" cxnId="{309D19C5-2315-416D-B7CB-6C8544CD514D}">
      <dgm:prSet/>
      <dgm:spPr/>
      <dgm:t>
        <a:bodyPr/>
        <a:lstStyle/>
        <a:p>
          <a:endParaRPr lang="en-US"/>
        </a:p>
      </dgm:t>
      <dgm:extLst>
        <a:ext uri="{E40237B7-FDA0-4F09-8148-C483321AD2D9}">
          <dgm14:cNvPr xmlns:dgm14="http://schemas.microsoft.com/office/drawing/2010/diagram" id="0" name="" descr="Envelope with solid fill"/>
        </a:ext>
      </dgm:extLst>
    </dgm:pt>
    <dgm:pt modelId="{5A699759-FD5B-48C0-B319-D8BD6EB4F00F}" type="parTrans" cxnId="{309D19C5-2315-416D-B7CB-6C8544CD514D}">
      <dgm:prSet/>
      <dgm:spPr/>
      <dgm:t>
        <a:bodyPr/>
        <a:lstStyle/>
        <a:p>
          <a:endParaRPr lang="en-US"/>
        </a:p>
      </dgm:t>
    </dgm:pt>
    <dgm:pt modelId="{3C545A9E-4281-4C1E-823F-C2002E6D6718}">
      <dgm:prSet/>
      <dgm:spPr/>
      <dgm:t>
        <a:bodyPr/>
        <a:lstStyle/>
        <a:p>
          <a:r>
            <a:rPr lang="en-US" dirty="0">
              <a:latin typeface="Montserrat"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MONTHLY WEBINARS</a:t>
          </a:r>
          <a:endParaRPr lang="en-US" dirty="0">
            <a:latin typeface="Montserrat" panose="00000500000000000000" pitchFamily="2" charset="0"/>
          </a:endParaRPr>
        </a:p>
      </dgm:t>
    </dgm:pt>
    <dgm:pt modelId="{54B994EA-4DC4-45C3-AE6D-18E1DCF0893F}" type="parTrans" cxnId="{D7F9FA7D-DD30-4CC5-A383-0544EA777328}">
      <dgm:prSet/>
      <dgm:spPr/>
      <dgm:t>
        <a:bodyPr/>
        <a:lstStyle/>
        <a:p>
          <a:endParaRPr lang="en-US"/>
        </a:p>
      </dgm:t>
    </dgm:pt>
    <dgm:pt modelId="{18A47598-6B51-4E28-A3E5-D941E0DE3652}" type="sibTrans" cxnId="{D7F9FA7D-DD30-4CC5-A383-0544EA777328}">
      <dgm:prSet/>
      <dgm:spPr/>
      <dgm:t>
        <a:bodyPr/>
        <a:lstStyle/>
        <a:p>
          <a:endParaRPr lang="en-US"/>
        </a:p>
      </dgm:t>
    </dgm:pt>
    <dgm:pt modelId="{2D697409-6C6B-4D5A-B5A2-C519447AB5CC}">
      <dgm:prSet/>
      <dgm:spPr/>
      <dgm:t>
        <a:bodyPr/>
        <a:lstStyle/>
        <a:p>
          <a:r>
            <a:rPr lang="en-US">
              <a:latin typeface="Montserrat" panose="00000500000000000000" pitchFamily="2" charset="0"/>
            </a:rPr>
            <a:t>SOCIAL MEDIA </a:t>
          </a:r>
        </a:p>
      </dgm:t>
    </dgm:pt>
    <dgm:pt modelId="{7C1E492B-5002-49E7-A323-4AC558162692}" type="parTrans" cxnId="{59A7990F-370E-4E74-BF42-8D8E2BC124FF}">
      <dgm:prSet/>
      <dgm:spPr/>
      <dgm:t>
        <a:bodyPr/>
        <a:lstStyle/>
        <a:p>
          <a:endParaRPr lang="en-US"/>
        </a:p>
      </dgm:t>
    </dgm:pt>
    <dgm:pt modelId="{AEBBC453-95E6-4789-B598-1E7FFD71112D}" type="sibTrans" cxnId="{59A7990F-370E-4E74-BF42-8D8E2BC124FF}">
      <dgm:prSet/>
      <dgm:spPr/>
      <dgm:t>
        <a:bodyPr/>
        <a:lstStyle/>
        <a:p>
          <a:endParaRPr lang="en-US"/>
        </a:p>
      </dgm:t>
    </dgm:pt>
    <dgm:pt modelId="{ECA86851-08DD-4422-BD72-F9A423A639A1}" type="pres">
      <dgm:prSet presAssocID="{41DA7115-675C-49F3-B62B-EC1381E09EE1}" presName="Name0" presStyleCnt="0">
        <dgm:presLayoutVars>
          <dgm:chMax val="21"/>
          <dgm:chPref val="21"/>
        </dgm:presLayoutVars>
      </dgm:prSet>
      <dgm:spPr/>
    </dgm:pt>
    <dgm:pt modelId="{F4A61717-6DEA-4FD2-9524-4921F906B3E2}" type="pres">
      <dgm:prSet presAssocID="{D4053671-A143-4867-BF03-1888989E3A54}" presName="text1" presStyleCnt="0"/>
      <dgm:spPr/>
    </dgm:pt>
    <dgm:pt modelId="{215B7C34-A8F6-4D51-AFA4-338FBFDB308C}" type="pres">
      <dgm:prSet presAssocID="{D4053671-A143-4867-BF03-1888989E3A54}" presName="textRepeatNode" presStyleLbl="alignNode1" presStyleIdx="0" presStyleCnt="5">
        <dgm:presLayoutVars>
          <dgm:chMax val="0"/>
          <dgm:chPref val="0"/>
          <dgm:bulletEnabled val="1"/>
        </dgm:presLayoutVars>
      </dgm:prSet>
      <dgm:spPr/>
    </dgm:pt>
    <dgm:pt modelId="{C69CF6D5-27D1-41EF-9B31-84AE989442C1}" type="pres">
      <dgm:prSet presAssocID="{D4053671-A143-4867-BF03-1888989E3A54}" presName="textaccent1" presStyleCnt="0"/>
      <dgm:spPr/>
    </dgm:pt>
    <dgm:pt modelId="{A8E5ECDE-9392-424F-AE63-0F8A6415C45B}" type="pres">
      <dgm:prSet presAssocID="{D4053671-A143-4867-BF03-1888989E3A54}" presName="accentRepeatNode" presStyleLbl="solidAlignAcc1" presStyleIdx="0" presStyleCnt="10"/>
      <dgm:spPr/>
    </dgm:pt>
    <dgm:pt modelId="{F29D6E85-F1F0-4CA0-B342-6321FD124358}" type="pres">
      <dgm:prSet presAssocID="{E0556F46-8B52-4A7B-8DFD-26A1D1467626}" presName="image1" presStyleCnt="0"/>
      <dgm:spPr/>
    </dgm:pt>
    <dgm:pt modelId="{4354CA8B-B3D0-42DF-8DAF-424E4B690AC6}" type="pres">
      <dgm:prSet presAssocID="{E0556F46-8B52-4A7B-8DFD-26A1D1467626}" presName="imageRepeatNode" presStyleLbl="alignAcc1" presStyleIdx="0" presStyleCnt="5" custLinFactNeighborX="-2000" custLinFactNeighborY="122"/>
      <dgm:spPr/>
    </dgm:pt>
    <dgm:pt modelId="{7550C9E3-5FB3-43C2-8F3C-090FA681BCAB}" type="pres">
      <dgm:prSet presAssocID="{E0556F46-8B52-4A7B-8DFD-26A1D1467626}" presName="imageaccent1" presStyleCnt="0"/>
      <dgm:spPr/>
    </dgm:pt>
    <dgm:pt modelId="{30A3ED27-E53F-4556-A45B-332CFD6C2813}" type="pres">
      <dgm:prSet presAssocID="{E0556F46-8B52-4A7B-8DFD-26A1D1467626}" presName="accentRepeatNode" presStyleLbl="solidAlignAcc1" presStyleIdx="1" presStyleCnt="10"/>
      <dgm:spPr/>
    </dgm:pt>
    <dgm:pt modelId="{FDC3C780-AB94-41D0-A75C-D8A61AA81E98}" type="pres">
      <dgm:prSet presAssocID="{32D78FCE-2DD9-44CB-9CEF-E08FEC10C728}" presName="text2" presStyleCnt="0"/>
      <dgm:spPr/>
    </dgm:pt>
    <dgm:pt modelId="{DFD7193C-6F45-41BB-8DFF-92A216CCBAE9}" type="pres">
      <dgm:prSet presAssocID="{32D78FCE-2DD9-44CB-9CEF-E08FEC10C728}" presName="textRepeatNode" presStyleLbl="alignNode1" presStyleIdx="1" presStyleCnt="5">
        <dgm:presLayoutVars>
          <dgm:chMax val="0"/>
          <dgm:chPref val="0"/>
          <dgm:bulletEnabled val="1"/>
        </dgm:presLayoutVars>
      </dgm:prSet>
      <dgm:spPr>
        <a:xfrm>
          <a:off x="3172836" y="2901811"/>
          <a:ext cx="1843490" cy="1582691"/>
        </a:xfrm>
        <a:prstGeom prst="hexagon">
          <a:avLst>
            <a:gd name="adj" fmla="val 25000"/>
            <a:gd name="vf" fmla="val 115470"/>
          </a:avLst>
        </a:prstGeom>
      </dgm:spPr>
    </dgm:pt>
    <dgm:pt modelId="{624AEB72-6021-4E7F-BD89-40CD4D4D0499}" type="pres">
      <dgm:prSet presAssocID="{32D78FCE-2DD9-44CB-9CEF-E08FEC10C728}" presName="textaccent2" presStyleCnt="0"/>
      <dgm:spPr/>
    </dgm:pt>
    <dgm:pt modelId="{BA83C6BF-26D5-48B1-8300-806154F2BB36}" type="pres">
      <dgm:prSet presAssocID="{32D78FCE-2DD9-44CB-9CEF-E08FEC10C728}" presName="accentRepeatNode" presStyleLbl="solidAlignAcc1" presStyleIdx="2" presStyleCnt="10"/>
      <dgm:spPr/>
    </dgm:pt>
    <dgm:pt modelId="{FCFEB54F-B0D0-4C66-AB2A-1B7822BEAA62}" type="pres">
      <dgm:prSet presAssocID="{807EF015-4785-4732-B128-C143B3ACAC4B}" presName="image2" presStyleCnt="0"/>
      <dgm:spPr/>
    </dgm:pt>
    <dgm:pt modelId="{CEBD44C2-D2E4-4A2B-91C0-AD4AA03F4B42}" type="pres">
      <dgm:prSet presAssocID="{807EF015-4785-4732-B128-C143B3ACAC4B}" presName="imageRepeatNode" presStyleLbl="alignAcc1" presStyleIdx="1" presStyleCnt="5"/>
      <dgm:spPr/>
    </dgm:pt>
    <dgm:pt modelId="{4D117D67-840D-409E-B1ED-C62FE6876156}" type="pres">
      <dgm:prSet presAssocID="{807EF015-4785-4732-B128-C143B3ACAC4B}" presName="imageaccent2" presStyleCnt="0"/>
      <dgm:spPr/>
    </dgm:pt>
    <dgm:pt modelId="{5C71A34B-1BAD-4C99-9FB2-453C203634FB}" type="pres">
      <dgm:prSet presAssocID="{807EF015-4785-4732-B128-C143B3ACAC4B}" presName="accentRepeatNode" presStyleLbl="solidAlignAcc1" presStyleIdx="3" presStyleCnt="10"/>
      <dgm:spPr/>
    </dgm:pt>
    <dgm:pt modelId="{38BE4FB5-7BB2-4A2D-8816-CCA7CA09542A}" type="pres">
      <dgm:prSet presAssocID="{5B8DFF77-63B8-4773-800D-87D1AD104141}" presName="text3" presStyleCnt="0"/>
      <dgm:spPr/>
    </dgm:pt>
    <dgm:pt modelId="{3F44552F-4375-4014-9454-BE735C4F497F}" type="pres">
      <dgm:prSet presAssocID="{5B8DFF77-63B8-4773-800D-87D1AD104141}" presName="textRepeatNode" presStyleLbl="alignNode1" presStyleIdx="2" presStyleCnt="5">
        <dgm:presLayoutVars>
          <dgm:chMax val="0"/>
          <dgm:chPref val="0"/>
          <dgm:bulletEnabled val="1"/>
        </dgm:presLayoutVars>
      </dgm:prSet>
      <dgm:spPr>
        <a:xfrm>
          <a:off x="1586418" y="2031900"/>
          <a:ext cx="1843490" cy="1582691"/>
        </a:xfrm>
        <a:prstGeom prst="hexagon">
          <a:avLst>
            <a:gd name="adj" fmla="val 25000"/>
            <a:gd name="vf" fmla="val 115470"/>
          </a:avLst>
        </a:prstGeom>
      </dgm:spPr>
    </dgm:pt>
    <dgm:pt modelId="{6AF7A3B3-E1EE-40A6-B8EC-0ED91011648A}" type="pres">
      <dgm:prSet presAssocID="{5B8DFF77-63B8-4773-800D-87D1AD104141}" presName="textaccent3" presStyleCnt="0"/>
      <dgm:spPr/>
    </dgm:pt>
    <dgm:pt modelId="{D5365DEA-B2A0-4A9A-8DFD-21B1D972A625}" type="pres">
      <dgm:prSet presAssocID="{5B8DFF77-63B8-4773-800D-87D1AD104141}" presName="accentRepeatNode" presStyleLbl="solidAlignAcc1" presStyleIdx="4" presStyleCnt="10"/>
      <dgm:spPr/>
    </dgm:pt>
    <dgm:pt modelId="{37C17F7E-7B93-4459-80AA-044467624C60}" type="pres">
      <dgm:prSet presAssocID="{91147519-8BC2-4190-BAE8-A423F619FFA0}" presName="image3" presStyleCnt="0"/>
      <dgm:spPr/>
    </dgm:pt>
    <dgm:pt modelId="{6D35C55D-E833-4176-B176-E6A92E709A68}" type="pres">
      <dgm:prSet presAssocID="{91147519-8BC2-4190-BAE8-A423F619FFA0}" presName="imageRepeatNode" presStyleLbl="alignAcc1" presStyleIdx="2" presStyleCnt="5"/>
      <dgm:spPr/>
    </dgm:pt>
    <dgm:pt modelId="{31CD1E2F-3A7E-43BD-AB70-2E641A805F19}" type="pres">
      <dgm:prSet presAssocID="{91147519-8BC2-4190-BAE8-A423F619FFA0}" presName="imageaccent3" presStyleCnt="0"/>
      <dgm:spPr/>
    </dgm:pt>
    <dgm:pt modelId="{AFEC33A9-782E-47A1-A51C-E80A908285F1}" type="pres">
      <dgm:prSet presAssocID="{91147519-8BC2-4190-BAE8-A423F619FFA0}" presName="accentRepeatNode" presStyleLbl="solidAlignAcc1" presStyleIdx="5" presStyleCnt="10"/>
      <dgm:spPr/>
    </dgm:pt>
    <dgm:pt modelId="{5489E9DD-A023-4C84-8E74-DC6BC7B07570}" type="pres">
      <dgm:prSet presAssocID="{3C545A9E-4281-4C1E-823F-C2002E6D6718}" presName="text4" presStyleCnt="0"/>
      <dgm:spPr/>
    </dgm:pt>
    <dgm:pt modelId="{2512C553-90EE-4CE2-ADAC-C5AD6D598508}" type="pres">
      <dgm:prSet presAssocID="{3C545A9E-4281-4C1E-823F-C2002E6D6718}" presName="textRepeatNode" presStyleLbl="alignNode1" presStyleIdx="3" presStyleCnt="5">
        <dgm:presLayoutVars>
          <dgm:chMax val="0"/>
          <dgm:chPref val="0"/>
          <dgm:bulletEnabled val="1"/>
        </dgm:presLayoutVars>
      </dgm:prSet>
      <dgm:spPr/>
    </dgm:pt>
    <dgm:pt modelId="{0C96B9E2-3DD5-4695-954F-E42D1D7FF849}" type="pres">
      <dgm:prSet presAssocID="{3C545A9E-4281-4C1E-823F-C2002E6D6718}" presName="textaccent4" presStyleCnt="0"/>
      <dgm:spPr/>
    </dgm:pt>
    <dgm:pt modelId="{6C77380E-CA95-4B45-B700-9C5BA239B93E}" type="pres">
      <dgm:prSet presAssocID="{3C545A9E-4281-4C1E-823F-C2002E6D6718}" presName="accentRepeatNode" presStyleLbl="solidAlignAcc1" presStyleIdx="6" presStyleCnt="10"/>
      <dgm:spPr/>
    </dgm:pt>
    <dgm:pt modelId="{42094B72-2AD8-45C8-A465-39D47B3DC246}" type="pres">
      <dgm:prSet presAssocID="{18A47598-6B51-4E28-A3E5-D941E0DE3652}" presName="image4" presStyleCnt="0"/>
      <dgm:spPr/>
    </dgm:pt>
    <dgm:pt modelId="{73623545-2C78-4280-8FB7-311FA8AB76B9}" type="pres">
      <dgm:prSet presAssocID="{18A47598-6B51-4E28-A3E5-D941E0DE3652}" presName="imageRepeatNode" presStyleLbl="alignAcc1" presStyleIdx="3" presStyleCnt="5"/>
      <dgm:spPr/>
    </dgm:pt>
    <dgm:pt modelId="{9566B719-18B8-40B4-B46C-77AF00AACC53}" type="pres">
      <dgm:prSet presAssocID="{18A47598-6B51-4E28-A3E5-D941E0DE3652}" presName="imageaccent4" presStyleCnt="0"/>
      <dgm:spPr/>
    </dgm:pt>
    <dgm:pt modelId="{DE2E4839-2CD1-4598-B03B-04473290D478}" type="pres">
      <dgm:prSet presAssocID="{18A47598-6B51-4E28-A3E5-D941E0DE3652}" presName="accentRepeatNode" presStyleLbl="solidAlignAcc1" presStyleIdx="7" presStyleCnt="10"/>
      <dgm:spPr/>
    </dgm:pt>
    <dgm:pt modelId="{E5F0094C-2DA7-4D4A-B9DF-C264D041DB19}" type="pres">
      <dgm:prSet presAssocID="{2D697409-6C6B-4D5A-B5A2-C519447AB5CC}" presName="text5" presStyleCnt="0"/>
      <dgm:spPr/>
    </dgm:pt>
    <dgm:pt modelId="{EEF6F30A-F875-4F7E-81F7-885BE3B30721}" type="pres">
      <dgm:prSet presAssocID="{2D697409-6C6B-4D5A-B5A2-C519447AB5CC}" presName="textRepeatNode" presStyleLbl="alignNode1" presStyleIdx="4" presStyleCnt="5">
        <dgm:presLayoutVars>
          <dgm:chMax val="0"/>
          <dgm:chPref val="0"/>
          <dgm:bulletEnabled val="1"/>
        </dgm:presLayoutVars>
      </dgm:prSet>
      <dgm:spPr/>
    </dgm:pt>
    <dgm:pt modelId="{0AFA7B67-1CA8-4E1F-AB76-0811D88F0957}" type="pres">
      <dgm:prSet presAssocID="{2D697409-6C6B-4D5A-B5A2-C519447AB5CC}" presName="textaccent5" presStyleCnt="0"/>
      <dgm:spPr/>
    </dgm:pt>
    <dgm:pt modelId="{83B20B3D-8A95-40E8-B860-B259F2A63801}" type="pres">
      <dgm:prSet presAssocID="{2D697409-6C6B-4D5A-B5A2-C519447AB5CC}" presName="accentRepeatNode" presStyleLbl="solidAlignAcc1" presStyleIdx="8" presStyleCnt="10"/>
      <dgm:spPr/>
    </dgm:pt>
    <dgm:pt modelId="{5B29B2B7-1FD8-4AAC-A2B8-45A386D52A74}" type="pres">
      <dgm:prSet presAssocID="{AEBBC453-95E6-4789-B598-1E7FFD71112D}" presName="image5" presStyleCnt="0"/>
      <dgm:spPr/>
    </dgm:pt>
    <dgm:pt modelId="{FD8D630D-B9B2-4E6B-9B00-FAA89217982F}" type="pres">
      <dgm:prSet presAssocID="{AEBBC453-95E6-4789-B598-1E7FFD71112D}" presName="imageRepeatNode" presStyleLbl="alignAcc1" presStyleIdx="4" presStyleCnt="5"/>
      <dgm:spPr/>
    </dgm:pt>
    <dgm:pt modelId="{28D56645-E422-461C-AA06-DB4EB65A9AF2}" type="pres">
      <dgm:prSet presAssocID="{AEBBC453-95E6-4789-B598-1E7FFD71112D}" presName="imageaccent5" presStyleCnt="0"/>
      <dgm:spPr/>
    </dgm:pt>
    <dgm:pt modelId="{6CC53040-F453-407D-A59B-2C152CD17D29}" type="pres">
      <dgm:prSet presAssocID="{AEBBC453-95E6-4789-B598-1E7FFD71112D}" presName="accentRepeatNode" presStyleLbl="solidAlignAcc1" presStyleIdx="9" presStyleCnt="10"/>
      <dgm:spPr/>
    </dgm:pt>
  </dgm:ptLst>
  <dgm:cxnLst>
    <dgm:cxn modelId="{59A7990F-370E-4E74-BF42-8D8E2BC124FF}" srcId="{41DA7115-675C-49F3-B62B-EC1381E09EE1}" destId="{2D697409-6C6B-4D5A-B5A2-C519447AB5CC}" srcOrd="4" destOrd="0" parTransId="{7C1E492B-5002-49E7-A323-4AC558162692}" sibTransId="{AEBBC453-95E6-4789-B598-1E7FFD71112D}"/>
    <dgm:cxn modelId="{62572224-501D-4B63-AE91-6B322042C246}" type="presOf" srcId="{E0556F46-8B52-4A7B-8DFD-26A1D1467626}" destId="{4354CA8B-B3D0-42DF-8DAF-424E4B690AC6}" srcOrd="0" destOrd="0" presId="urn:microsoft.com/office/officeart/2008/layout/HexagonCluster"/>
    <dgm:cxn modelId="{A7AF8826-117E-4E59-8A6B-2C4B4FBCD077}" type="presOf" srcId="{807EF015-4785-4732-B128-C143B3ACAC4B}" destId="{CEBD44C2-D2E4-4A2B-91C0-AD4AA03F4B42}" srcOrd="0" destOrd="0" presId="urn:microsoft.com/office/officeart/2008/layout/HexagonCluster"/>
    <dgm:cxn modelId="{60C3912C-F2D5-4043-AFB5-1EE1247F4B2F}" type="presOf" srcId="{D4053671-A143-4867-BF03-1888989E3A54}" destId="{215B7C34-A8F6-4D51-AFA4-338FBFDB308C}" srcOrd="0" destOrd="0" presId="urn:microsoft.com/office/officeart/2008/layout/HexagonCluster"/>
    <dgm:cxn modelId="{6275CD2C-31EE-4CE5-AEDD-33D495B6BE9A}" type="presOf" srcId="{18A47598-6B51-4E28-A3E5-D941E0DE3652}" destId="{73623545-2C78-4280-8FB7-311FA8AB76B9}" srcOrd="0" destOrd="0" presId="urn:microsoft.com/office/officeart/2008/layout/HexagonCluster"/>
    <dgm:cxn modelId="{35BA313E-22D3-4397-AADE-E6314E83B042}" type="presOf" srcId="{5B8DFF77-63B8-4773-800D-87D1AD104141}" destId="{3F44552F-4375-4014-9454-BE735C4F497F}" srcOrd="0" destOrd="0" presId="urn:microsoft.com/office/officeart/2008/layout/HexagonCluster"/>
    <dgm:cxn modelId="{F7358E66-6604-4C11-83F9-CE8E984C3C93}" srcId="{41DA7115-675C-49F3-B62B-EC1381E09EE1}" destId="{D4053671-A143-4867-BF03-1888989E3A54}" srcOrd="0" destOrd="0" parTransId="{379CBFFB-E4F0-44D3-8B3C-503BAF0EFAA7}" sibTransId="{E0556F46-8B52-4A7B-8DFD-26A1D1467626}"/>
    <dgm:cxn modelId="{AC495E5A-DC67-40CD-8F37-B727842BBFE3}" type="presOf" srcId="{41DA7115-675C-49F3-B62B-EC1381E09EE1}" destId="{ECA86851-08DD-4422-BD72-F9A423A639A1}" srcOrd="0" destOrd="0" presId="urn:microsoft.com/office/officeart/2008/layout/HexagonCluster"/>
    <dgm:cxn modelId="{D7F9FA7D-DD30-4CC5-A383-0544EA777328}" srcId="{41DA7115-675C-49F3-B62B-EC1381E09EE1}" destId="{3C545A9E-4281-4C1E-823F-C2002E6D6718}" srcOrd="3" destOrd="0" parTransId="{54B994EA-4DC4-45C3-AE6D-18E1DCF0893F}" sibTransId="{18A47598-6B51-4E28-A3E5-D941E0DE3652}"/>
    <dgm:cxn modelId="{E1A52784-054C-456B-BA6A-E6889236BE78}" type="presOf" srcId="{32D78FCE-2DD9-44CB-9CEF-E08FEC10C728}" destId="{DFD7193C-6F45-41BB-8DFF-92A216CCBAE9}" srcOrd="0" destOrd="0" presId="urn:microsoft.com/office/officeart/2008/layout/HexagonCluster"/>
    <dgm:cxn modelId="{D01A6B85-567B-44D8-94C3-317782D794DF}" type="presOf" srcId="{3C545A9E-4281-4C1E-823F-C2002E6D6718}" destId="{2512C553-90EE-4CE2-ADAC-C5AD6D598508}" srcOrd="0" destOrd="0" presId="urn:microsoft.com/office/officeart/2008/layout/HexagonCluster"/>
    <dgm:cxn modelId="{309D19C5-2315-416D-B7CB-6C8544CD514D}" srcId="{41DA7115-675C-49F3-B62B-EC1381E09EE1}" destId="{5B8DFF77-63B8-4773-800D-87D1AD104141}" srcOrd="2" destOrd="0" parTransId="{5A699759-FD5B-48C0-B319-D8BD6EB4F00F}" sibTransId="{91147519-8BC2-4190-BAE8-A423F619FFA0}"/>
    <dgm:cxn modelId="{6C8F64E5-17C9-4AD4-8991-C3F401605343}" type="presOf" srcId="{91147519-8BC2-4190-BAE8-A423F619FFA0}" destId="{6D35C55D-E833-4176-B176-E6A92E709A68}" srcOrd="0" destOrd="0" presId="urn:microsoft.com/office/officeart/2008/layout/HexagonCluster"/>
    <dgm:cxn modelId="{D7D1E8F2-477F-4A64-96E2-9D633BC01DEF}" type="presOf" srcId="{AEBBC453-95E6-4789-B598-1E7FFD71112D}" destId="{FD8D630D-B9B2-4E6B-9B00-FAA89217982F}" srcOrd="0" destOrd="0" presId="urn:microsoft.com/office/officeart/2008/layout/HexagonCluster"/>
    <dgm:cxn modelId="{28FEE6F3-52A0-46DE-8B71-71AA9454EBD7}" type="presOf" srcId="{2D697409-6C6B-4D5A-B5A2-C519447AB5CC}" destId="{EEF6F30A-F875-4F7E-81F7-885BE3B30721}" srcOrd="0" destOrd="0" presId="urn:microsoft.com/office/officeart/2008/layout/HexagonCluster"/>
    <dgm:cxn modelId="{0C63BEF6-DE5E-46F8-9C19-E849025A43BE}" srcId="{41DA7115-675C-49F3-B62B-EC1381E09EE1}" destId="{32D78FCE-2DD9-44CB-9CEF-E08FEC10C728}" srcOrd="1" destOrd="0" parTransId="{B386FE62-2800-4DAC-B8DA-5F44DBB41721}" sibTransId="{807EF015-4785-4732-B128-C143B3ACAC4B}"/>
    <dgm:cxn modelId="{ECAACE71-7F43-441F-9557-EDE24C06F238}" type="presParOf" srcId="{ECA86851-08DD-4422-BD72-F9A423A639A1}" destId="{F4A61717-6DEA-4FD2-9524-4921F906B3E2}" srcOrd="0" destOrd="0" presId="urn:microsoft.com/office/officeart/2008/layout/HexagonCluster"/>
    <dgm:cxn modelId="{10BC5E65-7FCE-4D68-9F29-7BAFE32EDC0F}" type="presParOf" srcId="{F4A61717-6DEA-4FD2-9524-4921F906B3E2}" destId="{215B7C34-A8F6-4D51-AFA4-338FBFDB308C}" srcOrd="0" destOrd="0" presId="urn:microsoft.com/office/officeart/2008/layout/HexagonCluster"/>
    <dgm:cxn modelId="{FD9DFFB2-DFC4-4F5A-8050-35335B8C0699}" type="presParOf" srcId="{ECA86851-08DD-4422-BD72-F9A423A639A1}" destId="{C69CF6D5-27D1-41EF-9B31-84AE989442C1}" srcOrd="1" destOrd="0" presId="urn:microsoft.com/office/officeart/2008/layout/HexagonCluster"/>
    <dgm:cxn modelId="{5790934E-34A9-4601-8151-51D29D5ABDC9}" type="presParOf" srcId="{C69CF6D5-27D1-41EF-9B31-84AE989442C1}" destId="{A8E5ECDE-9392-424F-AE63-0F8A6415C45B}" srcOrd="0" destOrd="0" presId="urn:microsoft.com/office/officeart/2008/layout/HexagonCluster"/>
    <dgm:cxn modelId="{EB579F82-A74B-4F72-8F10-F7E16865FC88}" type="presParOf" srcId="{ECA86851-08DD-4422-BD72-F9A423A639A1}" destId="{F29D6E85-F1F0-4CA0-B342-6321FD124358}" srcOrd="2" destOrd="0" presId="urn:microsoft.com/office/officeart/2008/layout/HexagonCluster"/>
    <dgm:cxn modelId="{EB7C5153-01E8-4040-B64B-2E4C73B40217}" type="presParOf" srcId="{F29D6E85-F1F0-4CA0-B342-6321FD124358}" destId="{4354CA8B-B3D0-42DF-8DAF-424E4B690AC6}" srcOrd="0" destOrd="0" presId="urn:microsoft.com/office/officeart/2008/layout/HexagonCluster"/>
    <dgm:cxn modelId="{C0E59EE8-ACE6-442A-9D6D-98A576A38F83}" type="presParOf" srcId="{ECA86851-08DD-4422-BD72-F9A423A639A1}" destId="{7550C9E3-5FB3-43C2-8F3C-090FA681BCAB}" srcOrd="3" destOrd="0" presId="urn:microsoft.com/office/officeart/2008/layout/HexagonCluster"/>
    <dgm:cxn modelId="{D74917BC-118B-4C15-B15C-2BF285AE863D}" type="presParOf" srcId="{7550C9E3-5FB3-43C2-8F3C-090FA681BCAB}" destId="{30A3ED27-E53F-4556-A45B-332CFD6C2813}" srcOrd="0" destOrd="0" presId="urn:microsoft.com/office/officeart/2008/layout/HexagonCluster"/>
    <dgm:cxn modelId="{5D05B136-4735-4F31-AA62-ED34EEEC2E1B}" type="presParOf" srcId="{ECA86851-08DD-4422-BD72-F9A423A639A1}" destId="{FDC3C780-AB94-41D0-A75C-D8A61AA81E98}" srcOrd="4" destOrd="0" presId="urn:microsoft.com/office/officeart/2008/layout/HexagonCluster"/>
    <dgm:cxn modelId="{181E73C8-516D-4B88-AC88-A4810CC9CE7B}" type="presParOf" srcId="{FDC3C780-AB94-41D0-A75C-D8A61AA81E98}" destId="{DFD7193C-6F45-41BB-8DFF-92A216CCBAE9}" srcOrd="0" destOrd="0" presId="urn:microsoft.com/office/officeart/2008/layout/HexagonCluster"/>
    <dgm:cxn modelId="{53CF9E23-56C9-4EFD-931D-DC5A4B8439E7}" type="presParOf" srcId="{ECA86851-08DD-4422-BD72-F9A423A639A1}" destId="{624AEB72-6021-4E7F-BD89-40CD4D4D0499}" srcOrd="5" destOrd="0" presId="urn:microsoft.com/office/officeart/2008/layout/HexagonCluster"/>
    <dgm:cxn modelId="{51DDC567-AB9C-428A-AC69-F1904E08E826}" type="presParOf" srcId="{624AEB72-6021-4E7F-BD89-40CD4D4D0499}" destId="{BA83C6BF-26D5-48B1-8300-806154F2BB36}" srcOrd="0" destOrd="0" presId="urn:microsoft.com/office/officeart/2008/layout/HexagonCluster"/>
    <dgm:cxn modelId="{E6EF9741-B80A-4F04-87EA-8FF310386BFA}" type="presParOf" srcId="{ECA86851-08DD-4422-BD72-F9A423A639A1}" destId="{FCFEB54F-B0D0-4C66-AB2A-1B7822BEAA62}" srcOrd="6" destOrd="0" presId="urn:microsoft.com/office/officeart/2008/layout/HexagonCluster"/>
    <dgm:cxn modelId="{33C57C67-2613-46DD-A179-1F83D611EFD0}" type="presParOf" srcId="{FCFEB54F-B0D0-4C66-AB2A-1B7822BEAA62}" destId="{CEBD44C2-D2E4-4A2B-91C0-AD4AA03F4B42}" srcOrd="0" destOrd="0" presId="urn:microsoft.com/office/officeart/2008/layout/HexagonCluster"/>
    <dgm:cxn modelId="{6D2BA186-10CA-40ED-B901-27F84D2A8EF2}" type="presParOf" srcId="{ECA86851-08DD-4422-BD72-F9A423A639A1}" destId="{4D117D67-840D-409E-B1ED-C62FE6876156}" srcOrd="7" destOrd="0" presId="urn:microsoft.com/office/officeart/2008/layout/HexagonCluster"/>
    <dgm:cxn modelId="{EC9A539A-BF04-46BC-B3A3-DA0B19CCF07A}" type="presParOf" srcId="{4D117D67-840D-409E-B1ED-C62FE6876156}" destId="{5C71A34B-1BAD-4C99-9FB2-453C203634FB}" srcOrd="0" destOrd="0" presId="urn:microsoft.com/office/officeart/2008/layout/HexagonCluster"/>
    <dgm:cxn modelId="{860A71E8-81F6-4814-B2D8-E933892038D6}" type="presParOf" srcId="{ECA86851-08DD-4422-BD72-F9A423A639A1}" destId="{38BE4FB5-7BB2-4A2D-8816-CCA7CA09542A}" srcOrd="8" destOrd="0" presId="urn:microsoft.com/office/officeart/2008/layout/HexagonCluster"/>
    <dgm:cxn modelId="{3E8D1BB0-FDF0-45DF-9623-85937AE64B24}" type="presParOf" srcId="{38BE4FB5-7BB2-4A2D-8816-CCA7CA09542A}" destId="{3F44552F-4375-4014-9454-BE735C4F497F}" srcOrd="0" destOrd="0" presId="urn:microsoft.com/office/officeart/2008/layout/HexagonCluster"/>
    <dgm:cxn modelId="{17AD3B37-981F-45DB-B8BF-674BBE90733E}" type="presParOf" srcId="{ECA86851-08DD-4422-BD72-F9A423A639A1}" destId="{6AF7A3B3-E1EE-40A6-B8EC-0ED91011648A}" srcOrd="9" destOrd="0" presId="urn:microsoft.com/office/officeart/2008/layout/HexagonCluster"/>
    <dgm:cxn modelId="{BAD8C12B-9E6F-4805-B05E-53EFF85999C7}" type="presParOf" srcId="{6AF7A3B3-E1EE-40A6-B8EC-0ED91011648A}" destId="{D5365DEA-B2A0-4A9A-8DFD-21B1D972A625}" srcOrd="0" destOrd="0" presId="urn:microsoft.com/office/officeart/2008/layout/HexagonCluster"/>
    <dgm:cxn modelId="{D45FFAC1-1D4A-4839-973C-F33E0E17F188}" type="presParOf" srcId="{ECA86851-08DD-4422-BD72-F9A423A639A1}" destId="{37C17F7E-7B93-4459-80AA-044467624C60}" srcOrd="10" destOrd="0" presId="urn:microsoft.com/office/officeart/2008/layout/HexagonCluster"/>
    <dgm:cxn modelId="{2CC432FF-60BE-4D5E-A96A-F04685A6BB78}" type="presParOf" srcId="{37C17F7E-7B93-4459-80AA-044467624C60}" destId="{6D35C55D-E833-4176-B176-E6A92E709A68}" srcOrd="0" destOrd="0" presId="urn:microsoft.com/office/officeart/2008/layout/HexagonCluster"/>
    <dgm:cxn modelId="{59900022-3722-490A-9D2F-B97621BBB0F5}" type="presParOf" srcId="{ECA86851-08DD-4422-BD72-F9A423A639A1}" destId="{31CD1E2F-3A7E-43BD-AB70-2E641A805F19}" srcOrd="11" destOrd="0" presId="urn:microsoft.com/office/officeart/2008/layout/HexagonCluster"/>
    <dgm:cxn modelId="{E5859E27-B046-4010-A119-CBC92D96729F}" type="presParOf" srcId="{31CD1E2F-3A7E-43BD-AB70-2E641A805F19}" destId="{AFEC33A9-782E-47A1-A51C-E80A908285F1}" srcOrd="0" destOrd="0" presId="urn:microsoft.com/office/officeart/2008/layout/HexagonCluster"/>
    <dgm:cxn modelId="{B4046D22-86D9-454D-9AFC-E10AC86DDB82}" type="presParOf" srcId="{ECA86851-08DD-4422-BD72-F9A423A639A1}" destId="{5489E9DD-A023-4C84-8E74-DC6BC7B07570}" srcOrd="12" destOrd="0" presId="urn:microsoft.com/office/officeart/2008/layout/HexagonCluster"/>
    <dgm:cxn modelId="{AE47CCB4-4AC7-4206-961B-EE8D74D67414}" type="presParOf" srcId="{5489E9DD-A023-4C84-8E74-DC6BC7B07570}" destId="{2512C553-90EE-4CE2-ADAC-C5AD6D598508}" srcOrd="0" destOrd="0" presId="urn:microsoft.com/office/officeart/2008/layout/HexagonCluster"/>
    <dgm:cxn modelId="{724171AB-5911-4CA3-A68B-867212F855D9}" type="presParOf" srcId="{ECA86851-08DD-4422-BD72-F9A423A639A1}" destId="{0C96B9E2-3DD5-4695-954F-E42D1D7FF849}" srcOrd="13" destOrd="0" presId="urn:microsoft.com/office/officeart/2008/layout/HexagonCluster"/>
    <dgm:cxn modelId="{DFE4A8D9-71CC-4686-B80C-966E808FA5D7}" type="presParOf" srcId="{0C96B9E2-3DD5-4695-954F-E42D1D7FF849}" destId="{6C77380E-CA95-4B45-B700-9C5BA239B93E}" srcOrd="0" destOrd="0" presId="urn:microsoft.com/office/officeart/2008/layout/HexagonCluster"/>
    <dgm:cxn modelId="{BE9674E4-EAB9-40D9-8067-193C748C079C}" type="presParOf" srcId="{ECA86851-08DD-4422-BD72-F9A423A639A1}" destId="{42094B72-2AD8-45C8-A465-39D47B3DC246}" srcOrd="14" destOrd="0" presId="urn:microsoft.com/office/officeart/2008/layout/HexagonCluster"/>
    <dgm:cxn modelId="{61576395-3278-44BF-90A4-2F5C616CC91C}" type="presParOf" srcId="{42094B72-2AD8-45C8-A465-39D47B3DC246}" destId="{73623545-2C78-4280-8FB7-311FA8AB76B9}" srcOrd="0" destOrd="0" presId="urn:microsoft.com/office/officeart/2008/layout/HexagonCluster"/>
    <dgm:cxn modelId="{C4A240E9-37C4-45F1-BF3B-6246807D2C14}" type="presParOf" srcId="{ECA86851-08DD-4422-BD72-F9A423A639A1}" destId="{9566B719-18B8-40B4-B46C-77AF00AACC53}" srcOrd="15" destOrd="0" presId="urn:microsoft.com/office/officeart/2008/layout/HexagonCluster"/>
    <dgm:cxn modelId="{C1F7B2E8-C8D4-4655-9CFD-1294D3CE17EA}" type="presParOf" srcId="{9566B719-18B8-40B4-B46C-77AF00AACC53}" destId="{DE2E4839-2CD1-4598-B03B-04473290D478}" srcOrd="0" destOrd="0" presId="urn:microsoft.com/office/officeart/2008/layout/HexagonCluster"/>
    <dgm:cxn modelId="{5C8FFF8F-42CE-4961-A18E-ABDFA6E7DA2F}" type="presParOf" srcId="{ECA86851-08DD-4422-BD72-F9A423A639A1}" destId="{E5F0094C-2DA7-4D4A-B9DF-C264D041DB19}" srcOrd="16" destOrd="0" presId="urn:microsoft.com/office/officeart/2008/layout/HexagonCluster"/>
    <dgm:cxn modelId="{5FAEF2CF-A6C7-4464-9087-61E268FD4F2D}" type="presParOf" srcId="{E5F0094C-2DA7-4D4A-B9DF-C264D041DB19}" destId="{EEF6F30A-F875-4F7E-81F7-885BE3B30721}" srcOrd="0" destOrd="0" presId="urn:microsoft.com/office/officeart/2008/layout/HexagonCluster"/>
    <dgm:cxn modelId="{55BF0706-6F94-4A6C-88A5-AAC2C25266D8}" type="presParOf" srcId="{ECA86851-08DD-4422-BD72-F9A423A639A1}" destId="{0AFA7B67-1CA8-4E1F-AB76-0811D88F0957}" srcOrd="17" destOrd="0" presId="urn:microsoft.com/office/officeart/2008/layout/HexagonCluster"/>
    <dgm:cxn modelId="{7E948F34-3674-412E-84A2-BC644B9F5BDA}" type="presParOf" srcId="{0AFA7B67-1CA8-4E1F-AB76-0811D88F0957}" destId="{83B20B3D-8A95-40E8-B860-B259F2A63801}" srcOrd="0" destOrd="0" presId="urn:microsoft.com/office/officeart/2008/layout/HexagonCluster"/>
    <dgm:cxn modelId="{31EFCF2F-B22F-4973-B6E6-F05D4C6EE921}" type="presParOf" srcId="{ECA86851-08DD-4422-BD72-F9A423A639A1}" destId="{5B29B2B7-1FD8-4AAC-A2B8-45A386D52A74}" srcOrd="18" destOrd="0" presId="urn:microsoft.com/office/officeart/2008/layout/HexagonCluster"/>
    <dgm:cxn modelId="{43B71A62-071A-4413-BF0C-9E4795D4558F}" type="presParOf" srcId="{5B29B2B7-1FD8-4AAC-A2B8-45A386D52A74}" destId="{FD8D630D-B9B2-4E6B-9B00-FAA89217982F}" srcOrd="0" destOrd="0" presId="urn:microsoft.com/office/officeart/2008/layout/HexagonCluster"/>
    <dgm:cxn modelId="{88A5D28C-6137-4ECC-B570-322AA0D98A38}" type="presParOf" srcId="{ECA86851-08DD-4422-BD72-F9A423A639A1}" destId="{28D56645-E422-461C-AA06-DB4EB65A9AF2}" srcOrd="19" destOrd="0" presId="urn:microsoft.com/office/officeart/2008/layout/HexagonCluster"/>
    <dgm:cxn modelId="{19B25BDE-74AD-4B8A-A9BB-70D49E4DF92E}" type="presParOf" srcId="{28D56645-E422-461C-AA06-DB4EB65A9AF2}" destId="{6CC53040-F453-407D-A59B-2C152CD17D2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1A12-58CB-4F27-880D-8269B45DE797}">
      <dsp:nvSpPr>
        <dsp:cNvPr id="0" name=""/>
        <dsp:cNvSpPr/>
      </dsp:nvSpPr>
      <dsp:spPr>
        <a:xfrm>
          <a:off x="0" y="182186"/>
          <a:ext cx="10515600" cy="850500"/>
        </a:xfrm>
        <a:prstGeom prst="rect">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Collaborated with 49 PTACs – 1,900+ attendees</a:t>
          </a:r>
        </a:p>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Spoke at APTAC conferences</a:t>
          </a:r>
        </a:p>
      </dsp:txBody>
      <dsp:txXfrm>
        <a:off x="0" y="182186"/>
        <a:ext cx="10515600" cy="850500"/>
      </dsp:txXfrm>
    </dsp:sp>
    <dsp:sp modelId="{0D0EA77A-1DD3-4761-9776-05828FE6C556}">
      <dsp:nvSpPr>
        <dsp:cNvPr id="0" name=""/>
        <dsp:cNvSpPr/>
      </dsp:nvSpPr>
      <dsp:spPr>
        <a:xfrm>
          <a:off x="525780" y="5066"/>
          <a:ext cx="7360920" cy="35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latin typeface="Geom Graphic Regular" panose="04020605020B02020302" pitchFamily="82" charset="0"/>
            </a:rPr>
            <a:t>Procurement Technical Assistance Centers (PTACs)</a:t>
          </a:r>
        </a:p>
      </dsp:txBody>
      <dsp:txXfrm>
        <a:off x="543073" y="22359"/>
        <a:ext cx="7326334" cy="319654"/>
      </dsp:txXfrm>
    </dsp:sp>
    <dsp:sp modelId="{65F2F1B2-C30C-4A77-A85D-A07CBE718C7A}">
      <dsp:nvSpPr>
        <dsp:cNvPr id="0" name=""/>
        <dsp:cNvSpPr/>
      </dsp:nvSpPr>
      <dsp:spPr>
        <a:xfrm>
          <a:off x="0" y="1274606"/>
          <a:ext cx="10515600" cy="850500"/>
        </a:xfrm>
        <a:prstGeom prst="rect">
          <a:avLst/>
        </a:prstGeom>
        <a:noFill/>
        <a:ln w="12700" cap="flat" cmpd="sng" algn="ctr">
          <a:solidFill>
            <a:srgbClr val="0065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Level 1 &amp; Level 3 webinars – 3,000+ attendees</a:t>
          </a:r>
        </a:p>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Level 1 online course – 500+ participants</a:t>
          </a:r>
        </a:p>
      </dsp:txBody>
      <dsp:txXfrm>
        <a:off x="0" y="1274606"/>
        <a:ext cx="10515600" cy="850500"/>
      </dsp:txXfrm>
    </dsp:sp>
    <dsp:sp modelId="{0A363FEE-FB5B-44E2-A01C-78100D415B5A}">
      <dsp:nvSpPr>
        <dsp:cNvPr id="0" name=""/>
        <dsp:cNvSpPr/>
      </dsp:nvSpPr>
      <dsp:spPr>
        <a:xfrm>
          <a:off x="525780" y="1097486"/>
          <a:ext cx="7360920" cy="354240"/>
        </a:xfrm>
        <a:prstGeom prst="roundRect">
          <a:avLst/>
        </a:prstGeom>
        <a:solidFill>
          <a:srgbClr val="0065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latin typeface="Geom Graphic Regular" panose="04020605020B02020302" pitchFamily="82" charset="0"/>
            </a:rPr>
            <a:t>CMMC Preparedness Training</a:t>
          </a:r>
        </a:p>
      </dsp:txBody>
      <dsp:txXfrm>
        <a:off x="543073" y="1114779"/>
        <a:ext cx="7326334" cy="319654"/>
      </dsp:txXfrm>
    </dsp:sp>
    <dsp:sp modelId="{2C6E75EC-7D08-4278-8D65-6EB651A91D19}">
      <dsp:nvSpPr>
        <dsp:cNvPr id="0" name=""/>
        <dsp:cNvSpPr/>
      </dsp:nvSpPr>
      <dsp:spPr>
        <a:xfrm>
          <a:off x="0" y="2367026"/>
          <a:ext cx="10515600" cy="850500"/>
        </a:xfrm>
        <a:prstGeom prst="rect">
          <a:avLst/>
        </a:prstGeom>
        <a:noFill/>
        <a:ln w="12700" cap="flat" cmpd="sng" algn="ctr">
          <a:solidFill>
            <a:srgbClr val="263B9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Videos are posted to projectspectrum.io and YouTube</a:t>
          </a:r>
        </a:p>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VOLTS | Cybersecurity Tips – 9,000+ views</a:t>
          </a:r>
        </a:p>
      </dsp:txBody>
      <dsp:txXfrm>
        <a:off x="0" y="2367026"/>
        <a:ext cx="10515600" cy="850500"/>
      </dsp:txXfrm>
    </dsp:sp>
    <dsp:sp modelId="{3D65B779-A67A-443C-AA9C-EFAE49D50128}">
      <dsp:nvSpPr>
        <dsp:cNvPr id="0" name=""/>
        <dsp:cNvSpPr/>
      </dsp:nvSpPr>
      <dsp:spPr>
        <a:xfrm>
          <a:off x="525780" y="2189906"/>
          <a:ext cx="7360920" cy="354240"/>
        </a:xfrm>
        <a:prstGeom prst="roundRect">
          <a:avLst/>
        </a:prstGeom>
        <a:solidFill>
          <a:srgbClr val="263B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latin typeface="Geom Graphic Regular" panose="04020605020B02020302" pitchFamily="82" charset="0"/>
            </a:rPr>
            <a:t>Training Videos</a:t>
          </a:r>
        </a:p>
      </dsp:txBody>
      <dsp:txXfrm>
        <a:off x="543073" y="2207199"/>
        <a:ext cx="7326334" cy="319654"/>
      </dsp:txXfrm>
    </dsp:sp>
    <dsp:sp modelId="{F986AEFE-525D-4E12-A8CF-E85936B1724C}">
      <dsp:nvSpPr>
        <dsp:cNvPr id="0" name=""/>
        <dsp:cNvSpPr/>
      </dsp:nvSpPr>
      <dsp:spPr>
        <a:xfrm>
          <a:off x="0" y="3459446"/>
          <a:ext cx="10515600" cy="1077300"/>
        </a:xfrm>
        <a:prstGeom prst="rect">
          <a:avLst/>
        </a:prstGeom>
        <a:noFill/>
        <a:ln w="12700" cap="flat" cmpd="sng" algn="ctr">
          <a:solidFill>
            <a:srgbClr val="542E9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13 events – 2,100+ attendees</a:t>
          </a:r>
        </a:p>
        <a:p>
          <a:pPr marL="171450" lvl="1" indent="-171450" algn="l" defTabSz="711200">
            <a:lnSpc>
              <a:spcPct val="90000"/>
            </a:lnSpc>
            <a:spcBef>
              <a:spcPct val="0"/>
            </a:spcBef>
            <a:spcAft>
              <a:spcPct val="15000"/>
            </a:spcAft>
            <a:buChar char="•"/>
          </a:pPr>
          <a:r>
            <a:rPr lang="en-US" sz="1600" kern="1200" dirty="0">
              <a:latin typeface="Roboto" panose="02000000000000000000" pitchFamily="2" charset="0"/>
              <a:ea typeface="Roboto" panose="02000000000000000000" pitchFamily="2" charset="0"/>
            </a:rPr>
            <a:t>Speakers from the Office of the Secretary of Defense, Defense Contract Management Agency, U.S. Small Business Administration</a:t>
          </a:r>
        </a:p>
      </dsp:txBody>
      <dsp:txXfrm>
        <a:off x="0" y="3459446"/>
        <a:ext cx="10515600" cy="1077300"/>
      </dsp:txXfrm>
    </dsp:sp>
    <dsp:sp modelId="{2B846888-A8B9-4027-BFC3-D3222FD6B9FB}">
      <dsp:nvSpPr>
        <dsp:cNvPr id="0" name=""/>
        <dsp:cNvSpPr/>
      </dsp:nvSpPr>
      <dsp:spPr>
        <a:xfrm>
          <a:off x="525780" y="3282326"/>
          <a:ext cx="7360920" cy="354240"/>
        </a:xfrm>
        <a:prstGeom prst="roundRect">
          <a:avLst/>
        </a:prstGeom>
        <a:solidFill>
          <a:srgbClr val="542E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latin typeface="Geom Graphic Regular" panose="04020605020B02020302" pitchFamily="82" charset="0"/>
            </a:rPr>
            <a:t>Cyber Circuits</a:t>
          </a:r>
        </a:p>
      </dsp:txBody>
      <dsp:txXfrm>
        <a:off x="543073" y="3299619"/>
        <a:ext cx="7326334"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B7C34-A8F6-4D51-AFA4-338FBFDB308C}">
      <dsp:nvSpPr>
        <dsp:cNvPr id="0" name=""/>
        <dsp:cNvSpPr/>
      </dsp:nvSpPr>
      <dsp:spPr>
        <a:xfrm>
          <a:off x="1586418" y="3781833"/>
          <a:ext cx="1843490" cy="158269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project</a:t>
          </a:r>
          <a:br>
            <a:rPr lang="en-US" sz="1600" kern="1200">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br>
          <a:r>
            <a:rPr lang="en-US" sz="1600" kern="1200">
              <a:latin typeface="Montserrat"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spectrum.io</a:t>
          </a:r>
          <a:endParaRPr lang="en-US" sz="1600" kern="1200">
            <a:latin typeface="Montserrat" panose="00000500000000000000" pitchFamily="2" charset="0"/>
          </a:endParaRPr>
        </a:p>
      </dsp:txBody>
      <dsp:txXfrm>
        <a:off x="1871933" y="4026956"/>
        <a:ext cx="1272460" cy="1092445"/>
      </dsp:txXfrm>
    </dsp:sp>
    <dsp:sp modelId="{A8E5ECDE-9392-424F-AE63-0F8A6415C45B}">
      <dsp:nvSpPr>
        <dsp:cNvPr id="0" name=""/>
        <dsp:cNvSpPr/>
      </dsp:nvSpPr>
      <dsp:spPr>
        <a:xfrm>
          <a:off x="1630403" y="4489557"/>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54CA8B-B3D0-42DF-8DAF-424E4B690AC6}">
      <dsp:nvSpPr>
        <dsp:cNvPr id="0" name=""/>
        <dsp:cNvSpPr/>
      </dsp:nvSpPr>
      <dsp:spPr>
        <a:xfrm>
          <a:off x="0" y="2908797"/>
          <a:ext cx="1843490" cy="1582691"/>
        </a:xfrm>
        <a:prstGeom prst="hexagon">
          <a:avLst>
            <a:gd name="adj" fmla="val 25000"/>
            <a:gd name="vf" fmla="val 11547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A3ED27-E53F-4556-A45B-332CFD6C2813}">
      <dsp:nvSpPr>
        <dsp:cNvPr id="0" name=""/>
        <dsp:cNvSpPr/>
      </dsp:nvSpPr>
      <dsp:spPr>
        <a:xfrm>
          <a:off x="1262878" y="4279346"/>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D7193C-6F45-41BB-8DFF-92A216CCBAE9}">
      <dsp:nvSpPr>
        <dsp:cNvPr id="0" name=""/>
        <dsp:cNvSpPr/>
      </dsp:nvSpPr>
      <dsp:spPr>
        <a:xfrm>
          <a:off x="3172836" y="2901811"/>
          <a:ext cx="1843490" cy="158269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1800" kern="1200">
              <a:latin typeface="Montserrat" panose="00000500000000000000" pitchFamily="2" charset="0"/>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MENTOR PROTÉGÉ PILOT PROGRAM</a:t>
          </a:r>
          <a:endParaRPr lang="en-US" sz="1800" kern="1200">
            <a:latin typeface="Montserrat" panose="00000500000000000000" pitchFamily="2" charset="0"/>
            <a:ea typeface="+mn-ea"/>
            <a:cs typeface="+mn-cs"/>
          </a:endParaRPr>
        </a:p>
      </dsp:txBody>
      <dsp:txXfrm>
        <a:off x="3458351" y="3146934"/>
        <a:ext cx="1272460" cy="1092445"/>
      </dsp:txXfrm>
    </dsp:sp>
    <dsp:sp modelId="{BA83C6BF-26D5-48B1-8300-806154F2BB36}">
      <dsp:nvSpPr>
        <dsp:cNvPr id="0" name=""/>
        <dsp:cNvSpPr/>
      </dsp:nvSpPr>
      <dsp:spPr>
        <a:xfrm>
          <a:off x="4441579" y="4270921"/>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D44C2-D2E4-4A2B-91C0-AD4AA03F4B42}">
      <dsp:nvSpPr>
        <dsp:cNvPr id="0" name=""/>
        <dsp:cNvSpPr/>
      </dsp:nvSpPr>
      <dsp:spPr>
        <a:xfrm>
          <a:off x="4758276" y="3778463"/>
          <a:ext cx="1843490" cy="1582691"/>
        </a:xfrm>
        <a:prstGeom prst="hexagon">
          <a:avLst>
            <a:gd name="adj" fmla="val 25000"/>
            <a:gd name="vf" fmla="val 11547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1A34B-1BAD-4C99-9FB2-453C203634FB}">
      <dsp:nvSpPr>
        <dsp:cNvPr id="0" name=""/>
        <dsp:cNvSpPr/>
      </dsp:nvSpPr>
      <dsp:spPr>
        <a:xfrm>
          <a:off x="4803239" y="4482817"/>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44552F-4375-4014-9454-BE735C4F497F}">
      <dsp:nvSpPr>
        <dsp:cNvPr id="0" name=""/>
        <dsp:cNvSpPr/>
      </dsp:nvSpPr>
      <dsp:spPr>
        <a:xfrm>
          <a:off x="1586418" y="2031900"/>
          <a:ext cx="1843490" cy="158269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endParaRPr lang="en-US" sz="1700" kern="1200">
            <a:solidFill>
              <a:prstClr val="white"/>
            </a:solidFill>
            <a:latin typeface="Montserrat" panose="00000500000000000000" pitchFamily="2" charset="0"/>
            <a:ea typeface="+mn-ea"/>
            <a:cs typeface="+mn-cs"/>
          </a:endParaRPr>
        </a:p>
      </dsp:txBody>
      <dsp:txXfrm>
        <a:off x="1871933" y="2277023"/>
        <a:ext cx="1272460" cy="1092445"/>
      </dsp:txXfrm>
    </dsp:sp>
    <dsp:sp modelId="{D5365DEA-B2A0-4A9A-8DFD-21B1D972A625}">
      <dsp:nvSpPr>
        <dsp:cNvPr id="0" name=""/>
        <dsp:cNvSpPr/>
      </dsp:nvSpPr>
      <dsp:spPr>
        <a:xfrm>
          <a:off x="2849296" y="2061809"/>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35C55D-E833-4176-B176-E6A92E709A68}">
      <dsp:nvSpPr>
        <dsp:cNvPr id="0" name=""/>
        <dsp:cNvSpPr/>
      </dsp:nvSpPr>
      <dsp:spPr>
        <a:xfrm>
          <a:off x="3172836" y="1151878"/>
          <a:ext cx="1843490" cy="1582691"/>
        </a:xfrm>
        <a:prstGeom prst="hexagon">
          <a:avLst>
            <a:gd name="adj" fmla="val 25000"/>
            <a:gd name="vf" fmla="val 11547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EC33A9-782E-47A1-A51C-E80A908285F1}">
      <dsp:nvSpPr>
        <dsp:cNvPr id="0" name=""/>
        <dsp:cNvSpPr/>
      </dsp:nvSpPr>
      <dsp:spPr>
        <a:xfrm>
          <a:off x="3224641" y="1853283"/>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2C553-90EE-4CE2-ADAC-C5AD6D598508}">
      <dsp:nvSpPr>
        <dsp:cNvPr id="0" name=""/>
        <dsp:cNvSpPr/>
      </dsp:nvSpPr>
      <dsp:spPr>
        <a:xfrm>
          <a:off x="4758276" y="2028530"/>
          <a:ext cx="1843490" cy="158269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MONTHLY WEBINARS</a:t>
          </a:r>
          <a:endParaRPr lang="en-US" sz="1600" kern="1200" dirty="0">
            <a:latin typeface="Montserrat" panose="00000500000000000000" pitchFamily="2" charset="0"/>
          </a:endParaRPr>
        </a:p>
      </dsp:txBody>
      <dsp:txXfrm>
        <a:off x="5043791" y="2273653"/>
        <a:ext cx="1272460" cy="1092445"/>
      </dsp:txXfrm>
    </dsp:sp>
    <dsp:sp modelId="{6C77380E-CA95-4B45-B700-9C5BA239B93E}">
      <dsp:nvSpPr>
        <dsp:cNvPr id="0" name=""/>
        <dsp:cNvSpPr/>
      </dsp:nvSpPr>
      <dsp:spPr>
        <a:xfrm>
          <a:off x="6353491" y="2729935"/>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23545-2C78-4280-8FB7-311FA8AB76B9}">
      <dsp:nvSpPr>
        <dsp:cNvPr id="0" name=""/>
        <dsp:cNvSpPr/>
      </dsp:nvSpPr>
      <dsp:spPr>
        <a:xfrm>
          <a:off x="6344694" y="2918240"/>
          <a:ext cx="1843490" cy="1582691"/>
        </a:xfrm>
        <a:prstGeom prst="hexagon">
          <a:avLst>
            <a:gd name="adj" fmla="val 25000"/>
            <a:gd name="vf" fmla="val 11547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2E4839-2CD1-4598-B03B-04473290D478}">
      <dsp:nvSpPr>
        <dsp:cNvPr id="0" name=""/>
        <dsp:cNvSpPr/>
      </dsp:nvSpPr>
      <dsp:spPr>
        <a:xfrm>
          <a:off x="6704400" y="2946886"/>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6F30A-F875-4F7E-81F7-885BE3B30721}">
      <dsp:nvSpPr>
        <dsp:cNvPr id="0" name=""/>
        <dsp:cNvSpPr/>
      </dsp:nvSpPr>
      <dsp:spPr>
        <a:xfrm>
          <a:off x="6344694" y="1168728"/>
          <a:ext cx="1843490" cy="158269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SOCIAL MEDIA </a:t>
          </a:r>
        </a:p>
      </dsp:txBody>
      <dsp:txXfrm>
        <a:off x="6630209" y="1413851"/>
        <a:ext cx="1272460" cy="1092445"/>
      </dsp:txXfrm>
    </dsp:sp>
    <dsp:sp modelId="{83B20B3D-8A95-40E8-B860-B259F2A63801}">
      <dsp:nvSpPr>
        <dsp:cNvPr id="0" name=""/>
        <dsp:cNvSpPr/>
      </dsp:nvSpPr>
      <dsp:spPr>
        <a:xfrm>
          <a:off x="7939910" y="1878138"/>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D630D-B9B2-4E6B-9B00-FAA89217982F}">
      <dsp:nvSpPr>
        <dsp:cNvPr id="0" name=""/>
        <dsp:cNvSpPr/>
      </dsp:nvSpPr>
      <dsp:spPr>
        <a:xfrm>
          <a:off x="7931112" y="2051699"/>
          <a:ext cx="1843490" cy="1582691"/>
        </a:xfrm>
        <a:prstGeom prst="hexagon">
          <a:avLst>
            <a:gd name="adj" fmla="val 25000"/>
            <a:gd name="vf" fmla="val 11547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53040-F453-407D-A59B-2C152CD17D29}">
      <dsp:nvSpPr>
        <dsp:cNvPr id="0" name=""/>
        <dsp:cNvSpPr/>
      </dsp:nvSpPr>
      <dsp:spPr>
        <a:xfrm>
          <a:off x="8298637" y="2087085"/>
          <a:ext cx="215041" cy="18535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DA106-D9EE-45EE-BED4-1D2CC10F0595}"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28919-D610-4F36-901D-4D03371C4C83}" type="slidenum">
              <a:rPr lang="en-US" smtClean="0"/>
              <a:t>‹#›</a:t>
            </a:fld>
            <a:endParaRPr lang="en-US"/>
          </a:p>
        </p:txBody>
      </p:sp>
    </p:spTree>
    <p:extLst>
      <p:ext uri="{BB962C8B-B14F-4D97-AF65-F5344CB8AC3E}">
        <p14:creationId xmlns:p14="http://schemas.microsoft.com/office/powerpoint/2010/main" val="267065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a22170900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a2217090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554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NDAA Language:</a:t>
            </a:r>
          </a:p>
          <a:p>
            <a:endParaRPr lang="en-US" dirty="0"/>
          </a:p>
          <a:p>
            <a:r>
              <a:rPr lang="en-US" dirty="0"/>
              <a:t>SEC. 1724. RESPONSIBILITY FOR CYBERSECURITY AND CRITICAL INFRASTRUCTURE PROTECTION OF THE DEFENSE INDUSTRIAL BASE. (a) CRITICAL INFRASTRUCTURE DEFINED.—In this section, the term ‘‘critical infrastructure’’ has the meaning given such term in section 1016(e) of the Uniting and Strengthening America by Providing Appropriate Tools Required to Intercept and Obstruct Terrorism (USA PATRIOT ACT) Act of 2001 (42 U.S.C. 5195c(e)). (b) DESIGNATION.—The Secretary of Defense shall designate the Principal Cyber Advisor of the Department of Defense as the coordinating authority for cybersecurity issues relating to the defense industrial base. (c) RESPONSIBILITIES.—As the coordinating authority for cybersecurity issues relating to the defense industrial base, the Principal Cyber Advisor of the Department of Defense shall synchronize, harmonize, de-conflict, and coordinate all policies and programs germane to defense industrial base cybersecurity, including the following: (1) The Sector Specific Agency functions under Presidential Policy Directive-21 the Department of Defense has assigned to the Under Secretary of Defense for Policy for implementation. (2) The Under Secretary of Defense for Acquisition and Sustainment’s policies and programs germane to contracting and contractual enforcement as such relate to cybersecurity assessment and assistance, and industrial base health and security. (3) The Under Secretary of Defense for Intelligence and Security’s policies and programs germane to physical security, information security, industrial security, acquisition security and cybersecurity, all source intelligence, classified threat intelligence sharing related to defense industrial base cybersecurity activities, counterintelligence, and foreign ownership control or influence, including the Defense Intelligence Agency and National Security Agency support provided to the Department of Defense – Defense Industrial Base Collaborative Information Sharing Environment and cyber intrusion damage assessment analysis as part of defense industrial base cybersecurity activities. H. R. 6395—725 (4) The Department of Defense Chief Information Officer’s policies and programs for cybersecurity standards and integrating cybersecurity threat intelligence-sharing activities and enhancing Department of Defense and defense industrial base cyber situational awareness. (5) The Under Secretary of Defense for Research and Engineering’s policies and programs germane to protection planning requirements of emerging technologies as such relate to cybersecurity assessment and assistance, and industrial base health and security. (6) Other Department of Defense components’ policies and programs germane to the cybersecurity of the defense industrial base, including the policies and programs of the military services and the combatant commands. (d) ADDITIONAL FUNCTIONS.—In carrying out this section, the Principal Cyber Advisor of the Department of Defense shall— (1) coordinate or facilitate coordination with relevant Federal departments and agencies, defense industrial base entities, independent regulatory agencies, and with State, local, territorial, and Tribal entities, as appropriate; (2) facilitate or coordinate the provision of incident management support to defense industrial base entities, as appropriate; (3) facilitate or coordinate the provision of technical assistance to and consultations with defense industrial base entities to identify cyber or cyber-physical vulnerabilities and minimize the damage of potential incidents, as appropriate; and (4) support or facilitate the supporting of the statutorily required reporting requirements of such relevant Federal departments and agencies by providing or facilitating the provision to such departments and agencies on an annual basis relevant critical infrastructure information, as appropriate. (e) DEPARTMENT OF DEFENSE ROLES AND RESPONSIBILITIES.— No later than 180 days after the date of the enactment of this Act, the Secretary of Defense shall brief the Committees on Armed Services of the Senate and the House of Representatives on the following issues: (1) A plan for implementation of this section, including an assessment of the roles and responsibilities of entities across the Department of Defense and mechanisms and processes for coordination of policy and programs germane to defense industrial base cybersecurity. (2) An analysis of the feasibility and advisability of separating cybersecurity Sector Specific Agency functions under Presidential Policy Directive-21 from non-cybersecurity Sector Specific Agency functions. (3) Regarding the non-cybersecurity Sector Specific Agency functions the Department has assigned to the Under Secretary of Defense for Policy for implementation, the implications of reassigning such responsibilities to the Under Secretary of Defense for Acquisition and Sustainment. </a:t>
            </a:r>
          </a:p>
          <a:p>
            <a:endParaRPr lang="en-US" dirty="0"/>
          </a:p>
          <a:p>
            <a:r>
              <a:rPr lang="en-US" dirty="0"/>
              <a:t>SEC. 1738. ASSISTANCE FOR SMALL MANUFACTURERS IN THE DEFENSE INDUSTRIAL SUPPLY CHAIN ON MATTERS RELATING TO CYBERSECURITY. (a) IN GENERAL.—Subject to the availability of appropriations, the Secretary of Defense, in consultation with the Director of the National Institute of Standards and Technology, may award financial assistance to a Center for the purpose of providing cybersecurity services to small manufacturers. (b) CRITERIA.—If the Secretary carries out subsection (a), the Secretary, in consultation with the Director, shall establish and publish on the grants.gov website, or successor website, criteria for selecting recipients for financial assistance under this section. (c) USE OF FINANCIAL ASSISTANCE.—Financial assistance under this section— (1) shall be used by a Center to provide small manufacturers with cybersecurity services, including— (A) compliance with the cybersecurity requirements of the Department of Defense Supplement to the Federal Acquisition Regulation, including awareness, assessment, evaluation, preparation, and implementation of cybersecurity services; and (B) achieving compliance with the Cybersecurity Maturity Model Certification framework of the Department of Defense; and (2) may be used by a Center to employ trained personnel to deliver cybersecurity services to small manufacturers. (d) BIENNIAL REPORTS.— (1) IN GENERAL.—Not less frequently than once every two years, the Secretary shall submit to the congressional defense committees, the Committee on Commerce, Science, and Transportation of the Senate, and the Committee on Science, Space, and Technology of the House of Representatives a report on financial assistance awarded under this section. (2) CONTENTS.—To the extent practicable, each report submitted under paragraph (1) shall include the following with respect to the years covered by each such report: (A) The number of small manufacturers assisted. (B) A description of the cybersecurity services provided. (C) A description of the cybersecurity matters addressed. (D) An analysis of the operational effectiveness and cost-effectiveness of such cybersecurity services. (e) TERMINATION.—The authority of the Secretary to award financial assistance under this section shall terminate on the date that is five years after the date of the enactment of this section. (f) DEFINITIONS.—In this section: H. R. 6395—743 (1) CENTER.—The term ‘‘Center’’ has the meaning given such term in section 25(a) of the National Institute of Standards and Technology Act (15 U.S.C. 278k(a)). (2) SMALL MANUFACTURER.—The term ‘‘small manufacturer’’ has the meaning given such term in section 1644(g) of the John S. McCain National Defense Authorization Act for Fiscal Year 2019 (Public Law 115–232; 10 U.S.C. 2224 note). </a:t>
            </a:r>
          </a:p>
        </p:txBody>
      </p:sp>
      <p:sp>
        <p:nvSpPr>
          <p:cNvPr id="4" name="Slide Number Placeholder 3"/>
          <p:cNvSpPr>
            <a:spLocks noGrp="1"/>
          </p:cNvSpPr>
          <p:nvPr>
            <p:ph type="sldNum" sz="quarter" idx="5"/>
          </p:nvPr>
        </p:nvSpPr>
        <p:spPr/>
        <p:txBody>
          <a:bodyPr/>
          <a:lstStyle/>
          <a:p>
            <a:fld id="{3C82EBA7-B84D-40B6-997F-EBA83004D3D1}" type="slidenum">
              <a:rPr lang="en-US" smtClean="0"/>
              <a:t>4</a:t>
            </a:fld>
            <a:endParaRPr lang="en-US" dirty="0"/>
          </a:p>
        </p:txBody>
      </p:sp>
    </p:spTree>
    <p:extLst>
      <p:ext uri="{BB962C8B-B14F-4D97-AF65-F5344CB8AC3E}">
        <p14:creationId xmlns:p14="http://schemas.microsoft.com/office/powerpoint/2010/main" val="252780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0448435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0448435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f0448435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c085bc7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c085bc74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ec085bc74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AE30806-3536-4838-86B0-8277E03D54BC}"/>
              </a:ext>
            </a:extLst>
          </p:cNvPr>
          <p:cNvSpPr>
            <a:spLocks noGrp="1"/>
          </p:cNvSpPr>
          <p:nvPr>
            <p:ph type="pic" sz="quarter" idx="10"/>
          </p:nvPr>
        </p:nvSpPr>
        <p:spPr>
          <a:xfrm>
            <a:off x="4812" y="2"/>
            <a:ext cx="12183475" cy="4117342"/>
          </a:xfrm>
          <a:custGeom>
            <a:avLst/>
            <a:gdLst>
              <a:gd name="connsiteX0" fmla="*/ 240 w 12215737"/>
              <a:gd name="connsiteY0" fmla="*/ 0 h 4117342"/>
              <a:gd name="connsiteX1" fmla="*/ 12204940 w 12215737"/>
              <a:gd name="connsiteY1" fmla="*/ 0 h 4117342"/>
              <a:gd name="connsiteX2" fmla="*/ 12215737 w 12215737"/>
              <a:gd name="connsiteY2" fmla="*/ 2364059 h 4117342"/>
              <a:gd name="connsiteX3" fmla="*/ 8245903 w 12215737"/>
              <a:gd name="connsiteY3" fmla="*/ 2118732 h 4117342"/>
              <a:gd name="connsiteX4" fmla="*/ 5714576 w 12215737"/>
              <a:gd name="connsiteY4" fmla="*/ 3635298 h 4117342"/>
              <a:gd name="connsiteX5" fmla="*/ 33694 w 12215737"/>
              <a:gd name="connsiteY5" fmla="*/ 3913146 h 4117342"/>
              <a:gd name="connsiteX6" fmla="*/ 240 w 12215737"/>
              <a:gd name="connsiteY6" fmla="*/ 0 h 4117342"/>
              <a:gd name="connsiteX0" fmla="*/ 489 w 12193952"/>
              <a:gd name="connsiteY0" fmla="*/ 0 h 4117342"/>
              <a:gd name="connsiteX1" fmla="*/ 12183155 w 12193952"/>
              <a:gd name="connsiteY1" fmla="*/ 0 h 4117342"/>
              <a:gd name="connsiteX2" fmla="*/ 12193952 w 12193952"/>
              <a:gd name="connsiteY2" fmla="*/ 2364059 h 4117342"/>
              <a:gd name="connsiteX3" fmla="*/ 8224118 w 12193952"/>
              <a:gd name="connsiteY3" fmla="*/ 2118732 h 4117342"/>
              <a:gd name="connsiteX4" fmla="*/ 5692791 w 12193952"/>
              <a:gd name="connsiteY4" fmla="*/ 3635298 h 4117342"/>
              <a:gd name="connsiteX5" fmla="*/ 11909 w 12193952"/>
              <a:gd name="connsiteY5" fmla="*/ 3913146 h 4117342"/>
              <a:gd name="connsiteX6" fmla="*/ 489 w 12193952"/>
              <a:gd name="connsiteY6" fmla="*/ 0 h 4117342"/>
              <a:gd name="connsiteX0" fmla="*/ 21631 w 12182043"/>
              <a:gd name="connsiteY0" fmla="*/ 0 h 4117342"/>
              <a:gd name="connsiteX1" fmla="*/ 12171246 w 12182043"/>
              <a:gd name="connsiteY1" fmla="*/ 0 h 4117342"/>
              <a:gd name="connsiteX2" fmla="*/ 12182043 w 12182043"/>
              <a:gd name="connsiteY2" fmla="*/ 2364059 h 4117342"/>
              <a:gd name="connsiteX3" fmla="*/ 8212209 w 12182043"/>
              <a:gd name="connsiteY3" fmla="*/ 2118732 h 4117342"/>
              <a:gd name="connsiteX4" fmla="*/ 5680882 w 12182043"/>
              <a:gd name="connsiteY4" fmla="*/ 3635298 h 4117342"/>
              <a:gd name="connsiteX5" fmla="*/ 0 w 12182043"/>
              <a:gd name="connsiteY5" fmla="*/ 3913146 h 4117342"/>
              <a:gd name="connsiteX6" fmla="*/ 21631 w 12182043"/>
              <a:gd name="connsiteY6" fmla="*/ 0 h 4117342"/>
              <a:gd name="connsiteX0" fmla="*/ 1028 w 12183474"/>
              <a:gd name="connsiteY0" fmla="*/ 0 h 4117342"/>
              <a:gd name="connsiteX1" fmla="*/ 12172677 w 12183474"/>
              <a:gd name="connsiteY1" fmla="*/ 0 h 4117342"/>
              <a:gd name="connsiteX2" fmla="*/ 12183474 w 12183474"/>
              <a:gd name="connsiteY2" fmla="*/ 2364059 h 4117342"/>
              <a:gd name="connsiteX3" fmla="*/ 8213640 w 12183474"/>
              <a:gd name="connsiteY3" fmla="*/ 2118732 h 4117342"/>
              <a:gd name="connsiteX4" fmla="*/ 5682313 w 12183474"/>
              <a:gd name="connsiteY4" fmla="*/ 3635298 h 4117342"/>
              <a:gd name="connsiteX5" fmla="*/ 1431 w 12183474"/>
              <a:gd name="connsiteY5" fmla="*/ 3913146 h 4117342"/>
              <a:gd name="connsiteX6" fmla="*/ 1028 w 12183474"/>
              <a:gd name="connsiteY6" fmla="*/ 0 h 41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474" h="4117342">
                <a:moveTo>
                  <a:pt x="1028" y="0"/>
                </a:moveTo>
                <a:lnTo>
                  <a:pt x="12172677" y="0"/>
                </a:lnTo>
                <a:lnTo>
                  <a:pt x="12183474" y="2364059"/>
                </a:lnTo>
                <a:cubicBezTo>
                  <a:pt x="11086937" y="2769220"/>
                  <a:pt x="9711620" y="1903142"/>
                  <a:pt x="8213640" y="2118732"/>
                </a:cubicBezTo>
                <a:cubicBezTo>
                  <a:pt x="7274847" y="2207942"/>
                  <a:pt x="6775131" y="3248723"/>
                  <a:pt x="5682313" y="3635298"/>
                </a:cubicBezTo>
                <a:cubicBezTo>
                  <a:pt x="3721778" y="4709222"/>
                  <a:pt x="835693" y="3608656"/>
                  <a:pt x="1431" y="3913146"/>
                </a:cubicBezTo>
                <a:cubicBezTo>
                  <a:pt x="5148" y="2660803"/>
                  <a:pt x="-2689" y="1252343"/>
                  <a:pt x="102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452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F6A2BA-CF69-4AC7-B90B-A54C513ECE18}" type="datetimeFigureOut">
              <a:rPr lang="en-IN" smtClean="0"/>
              <a:t>30-09-2021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53187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6A2BA-CF69-4AC7-B90B-A54C513ECE18}" type="datetimeFigureOut">
              <a:rPr lang="en-IN" smtClean="0"/>
              <a:t>30-09-2021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223865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6A2BA-CF69-4AC7-B90B-A54C513ECE18}" type="datetimeFigureOut">
              <a:rPr lang="en-IN" smtClean="0"/>
              <a:t>30-09-2021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4128636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제목 슬라이드">
  <p:cSld name="12_제목 슬라이드">
    <p:spTree>
      <p:nvGrpSpPr>
        <p:cNvPr id="1" name="Shape 109"/>
        <p:cNvGrpSpPr/>
        <p:nvPr/>
      </p:nvGrpSpPr>
      <p:grpSpPr>
        <a:xfrm>
          <a:off x="0" y="0"/>
          <a:ext cx="0" cy="0"/>
          <a:chOff x="0" y="0"/>
          <a:chExt cx="0" cy="0"/>
        </a:xfrm>
      </p:grpSpPr>
      <p:sp>
        <p:nvSpPr>
          <p:cNvPr id="110" name="Google Shape;110;p36"/>
          <p:cNvSpPr>
            <a:spLocks noGrp="1"/>
          </p:cNvSpPr>
          <p:nvPr>
            <p:ph type="pic" idx="2"/>
          </p:nvPr>
        </p:nvSpPr>
        <p:spPr>
          <a:xfrm>
            <a:off x="987654" y="2253456"/>
            <a:ext cx="2351087" cy="23510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1" name="Google Shape;111;p36"/>
          <p:cNvSpPr>
            <a:spLocks noGrp="1"/>
          </p:cNvSpPr>
          <p:nvPr>
            <p:ph type="pic" idx="3"/>
          </p:nvPr>
        </p:nvSpPr>
        <p:spPr>
          <a:xfrm>
            <a:off x="3619578" y="2253456"/>
            <a:ext cx="2351087" cy="23510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 name="Google Shape;112;p36"/>
          <p:cNvSpPr>
            <a:spLocks noGrp="1"/>
          </p:cNvSpPr>
          <p:nvPr>
            <p:ph type="pic" idx="4"/>
          </p:nvPr>
        </p:nvSpPr>
        <p:spPr>
          <a:xfrm>
            <a:off x="6251502" y="2253456"/>
            <a:ext cx="2351087" cy="23510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 name="Google Shape;113;p36"/>
          <p:cNvSpPr>
            <a:spLocks noGrp="1"/>
          </p:cNvSpPr>
          <p:nvPr>
            <p:ph type="pic" idx="5"/>
          </p:nvPr>
        </p:nvSpPr>
        <p:spPr>
          <a:xfrm>
            <a:off x="8883426" y="2253456"/>
            <a:ext cx="2351087" cy="23510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35341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C4C0-7B77-4922-BDDC-49477CC7B6B8}"/>
              </a:ext>
            </a:extLst>
          </p:cNvPr>
          <p:cNvSpPr>
            <a:spLocks noGrp="1"/>
          </p:cNvSpPr>
          <p:nvPr>
            <p:ph type="title"/>
          </p:nvPr>
        </p:nvSpPr>
        <p:spPr>
          <a:xfrm>
            <a:off x="296142" y="365125"/>
            <a:ext cx="9463000" cy="663575"/>
          </a:xfrm>
          <a:prstGeom prst="rect">
            <a:avLst/>
          </a:prstGeom>
        </p:spPr>
        <p:txBody>
          <a:bodyPr anchor="t"/>
          <a:lstStyle>
            <a:lvl1pPr>
              <a:defRPr>
                <a:latin typeface="Geom Graphic Regular" panose="04020605020B02020302" pitchFamily="82"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0CD1946D-6FF1-4BAB-9722-695FEED0C97D}"/>
              </a:ext>
            </a:extLst>
          </p:cNvPr>
          <p:cNvSpPr>
            <a:spLocks noGrp="1"/>
          </p:cNvSpPr>
          <p:nvPr>
            <p:ph type="body" sz="quarter" idx="14"/>
          </p:nvPr>
        </p:nvSpPr>
        <p:spPr>
          <a:xfrm>
            <a:off x="325438" y="1244750"/>
            <a:ext cx="11540980" cy="4513984"/>
          </a:xfrm>
          <a:prstGeom prst="rect">
            <a:avLst/>
          </a:prstGeo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5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Clr>
                <a:schemeClr val="dk1"/>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1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0"/>
              </a:spcBef>
              <a:spcAft>
                <a:spcPts val="0"/>
              </a:spcAft>
              <a:buClr>
                <a:schemeClr val="dk1"/>
              </a:buClr>
              <a:buSzPts val="1400"/>
              <a:buChar char="○"/>
              <a:defRPr/>
            </a:lvl2pPr>
            <a:lvl3pPr marL="1371600" lvl="2" indent="-317500" algn="l" rtl="0">
              <a:lnSpc>
                <a:spcPct val="90000"/>
              </a:lnSpc>
              <a:spcBef>
                <a:spcPts val="0"/>
              </a:spcBef>
              <a:spcAft>
                <a:spcPts val="0"/>
              </a:spcAft>
              <a:buClr>
                <a:schemeClr val="dk1"/>
              </a:buClr>
              <a:buSzPts val="1400"/>
              <a:buChar char="■"/>
              <a:defRPr/>
            </a:lvl3pPr>
            <a:lvl4pPr marL="1828800" lvl="3" indent="-317500" algn="l" rtl="0">
              <a:lnSpc>
                <a:spcPct val="90000"/>
              </a:lnSpc>
              <a:spcBef>
                <a:spcPts val="0"/>
              </a:spcBef>
              <a:spcAft>
                <a:spcPts val="0"/>
              </a:spcAft>
              <a:buClr>
                <a:schemeClr val="dk1"/>
              </a:buClr>
              <a:buSzPts val="1400"/>
              <a:buChar char="●"/>
              <a:defRPr/>
            </a:lvl4pPr>
            <a:lvl5pPr marL="2286000" lvl="4" indent="-317500" algn="l" rtl="0">
              <a:lnSpc>
                <a:spcPct val="90000"/>
              </a:lnSpc>
              <a:spcBef>
                <a:spcPts val="0"/>
              </a:spcBef>
              <a:spcAft>
                <a:spcPts val="0"/>
              </a:spcAft>
              <a:buClr>
                <a:schemeClr val="dk1"/>
              </a:buClr>
              <a:buSzPts val="1400"/>
              <a:buChar char="○"/>
              <a:defRPr/>
            </a:lvl5pPr>
            <a:lvl6pPr marL="2743200" lvl="5" indent="-317500" algn="l" rtl="0">
              <a:lnSpc>
                <a:spcPct val="90000"/>
              </a:lnSpc>
              <a:spcBef>
                <a:spcPts val="0"/>
              </a:spcBef>
              <a:spcAft>
                <a:spcPts val="0"/>
              </a:spcAft>
              <a:buClr>
                <a:schemeClr val="dk1"/>
              </a:buClr>
              <a:buSzPts val="1400"/>
              <a:buChar char="■"/>
              <a:defRPr/>
            </a:lvl6pPr>
            <a:lvl7pPr marL="3200400" lvl="6" indent="-317500" algn="l" rtl="0">
              <a:lnSpc>
                <a:spcPct val="90000"/>
              </a:lnSpc>
              <a:spcBef>
                <a:spcPts val="0"/>
              </a:spcBef>
              <a:spcAft>
                <a:spcPts val="0"/>
              </a:spcAft>
              <a:buClr>
                <a:schemeClr val="dk1"/>
              </a:buClr>
              <a:buSzPts val="1400"/>
              <a:buChar char="●"/>
              <a:defRPr/>
            </a:lvl7pPr>
            <a:lvl8pPr marL="3657600" lvl="7" indent="-317500" algn="l" rtl="0">
              <a:lnSpc>
                <a:spcPct val="90000"/>
              </a:lnSpc>
              <a:spcBef>
                <a:spcPts val="0"/>
              </a:spcBef>
              <a:spcAft>
                <a:spcPts val="0"/>
              </a:spcAft>
              <a:buClr>
                <a:schemeClr val="dk1"/>
              </a:buClr>
              <a:buSzPts val="1400"/>
              <a:buChar char="○"/>
              <a:defRPr/>
            </a:lvl8pPr>
            <a:lvl9pPr marL="4114800" lvl="8" indent="-317500" algn="l" rtl="0">
              <a:lnSpc>
                <a:spcPct val="90000"/>
              </a:lnSpc>
              <a:spcBef>
                <a:spcPts val="0"/>
              </a:spcBef>
              <a:spcAft>
                <a:spcPts val="0"/>
              </a:spcAft>
              <a:buClr>
                <a:schemeClr val="dk1"/>
              </a:buClr>
              <a:buSzPts val="1400"/>
              <a:buChar char="■"/>
              <a:defRPr/>
            </a:lvl9pPr>
          </a:lstStyle>
          <a:p>
            <a:endParaRPr/>
          </a:p>
        </p:txBody>
      </p:sp>
      <p:sp>
        <p:nvSpPr>
          <p:cNvPr id="98" name="Google Shape;98;p1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lvl="0"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rtl="0">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04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1F6A2BA-CF69-4AC7-B90B-A54C513ECE18}" type="datetimeFigureOut">
              <a:rPr lang="en-IN" smtClean="0"/>
              <a:t>30-09-2021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298286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6A2BA-CF69-4AC7-B90B-A54C513ECE18}" type="datetimeFigureOut">
              <a:rPr lang="en-IN" smtClean="0"/>
              <a:t>30-09-2021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48937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1F6A2BA-CF69-4AC7-B90B-A54C513ECE18}" type="datetimeFigureOut">
              <a:rPr lang="en-IN" smtClean="0"/>
              <a:t>30-09-2021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101494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F6A2BA-CF69-4AC7-B90B-A54C513ECE18}" type="datetimeFigureOut">
              <a:rPr lang="en-IN" smtClean="0"/>
              <a:t>30-09-2021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280700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F6A2BA-CF69-4AC7-B90B-A54C513ECE18}" type="datetimeFigureOut">
              <a:rPr lang="en-IN" smtClean="0"/>
              <a:t>30-09-2021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372259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F6A2BA-CF69-4AC7-B90B-A54C513ECE18}" type="datetimeFigureOut">
              <a:rPr lang="en-IN" smtClean="0"/>
              <a:t>30-09-2021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215758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6A2BA-CF69-4AC7-B90B-A54C513ECE18}" type="datetimeFigureOut">
              <a:rPr lang="en-IN" smtClean="0"/>
              <a:t>30-09-2021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374431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F6A2BA-CF69-4AC7-B90B-A54C513ECE18}" type="datetimeFigureOut">
              <a:rPr lang="en-IN" smtClean="0"/>
              <a:t>30-09-2021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C18203D-15CA-470B-B254-2D406472792A}" type="slidenum">
              <a:rPr lang="en-IN" smtClean="0"/>
              <a:t>‹#›</a:t>
            </a:fld>
            <a:endParaRPr lang="en-IN"/>
          </a:p>
        </p:txBody>
      </p:sp>
    </p:spTree>
    <p:extLst>
      <p:ext uri="{BB962C8B-B14F-4D97-AF65-F5344CB8AC3E}">
        <p14:creationId xmlns:p14="http://schemas.microsoft.com/office/powerpoint/2010/main" val="206758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6A2BA-CF69-4AC7-B90B-A54C513ECE18}" type="datetimeFigureOut">
              <a:rPr lang="en-IN" smtClean="0"/>
              <a:t>30-09-2021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8203D-15CA-470B-B254-2D406472792A}" type="slidenum">
              <a:rPr lang="en-IN" smtClean="0"/>
              <a:t>‹#›</a:t>
            </a:fld>
            <a:endParaRPr lang="en-IN"/>
          </a:p>
        </p:txBody>
      </p:sp>
      <p:pic>
        <p:nvPicPr>
          <p:cNvPr id="8" name="Picture 7">
            <a:extLst>
              <a:ext uri="{FF2B5EF4-FFF2-40B4-BE49-F238E27FC236}">
                <a16:creationId xmlns:a16="http://schemas.microsoft.com/office/drawing/2014/main" id="{78781C80-48CA-4364-99BA-F2C5A1B6F0D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5860473"/>
            <a:ext cx="1687816" cy="997527"/>
          </a:xfrm>
          <a:prstGeom prst="rect">
            <a:avLst/>
          </a:prstGeom>
        </p:spPr>
      </p:pic>
      <p:pic>
        <p:nvPicPr>
          <p:cNvPr id="10" name="Picture 9">
            <a:extLst>
              <a:ext uri="{FF2B5EF4-FFF2-40B4-BE49-F238E27FC236}">
                <a16:creationId xmlns:a16="http://schemas.microsoft.com/office/drawing/2014/main" id="{13BC88E5-21DE-4F3C-B1F6-DAA59FF262E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966898" y="74612"/>
            <a:ext cx="1105000" cy="1080857"/>
          </a:xfrm>
          <a:prstGeom prst="rect">
            <a:avLst/>
          </a:prstGeom>
        </p:spPr>
      </p:pic>
    </p:spTree>
    <p:extLst>
      <p:ext uri="{BB962C8B-B14F-4D97-AF65-F5344CB8AC3E}">
        <p14:creationId xmlns:p14="http://schemas.microsoft.com/office/powerpoint/2010/main" val="3407903853"/>
      </p:ext>
    </p:extLst>
  </p:cSld>
  <p:clrMap bg1="lt1" tx1="dk1" bg2="lt2" tx2="dk2" accent1="accent1" accent2="accent2" accent3="accent3" accent4="accent4" accent5="accent5" accent6="accent6" hlink="hlink" folHlink="folHlink"/>
  <p:sldLayoutIdLst>
    <p:sldLayoutId id="2147483705" r:id="rId1"/>
    <p:sldLayoutId id="2147483695" r:id="rId2"/>
    <p:sldLayoutId id="2147483694"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file:///C:\Users\LauraLesnick\Downloads\MicrosoftTeams-image%20(13).png" TargetMode="External"/><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diagramLayout" Target="../diagrams/layout2.xml"/><Relationship Id="rId21" Type="http://schemas.openxmlformats.org/officeDocument/2006/relationships/image" Target="../media/image36.sv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diagramData" Target="../diagrams/data2.xml"/><Relationship Id="rId16" Type="http://schemas.openxmlformats.org/officeDocument/2006/relationships/image" Target="../media/image31.svg"/><Relationship Id="rId20" Type="http://schemas.openxmlformats.org/officeDocument/2006/relationships/image" Target="../media/image35.png"/><Relationship Id="rId1" Type="http://schemas.openxmlformats.org/officeDocument/2006/relationships/slideLayout" Target="../slideLayouts/slideLayout14.xml"/><Relationship Id="rId6" Type="http://schemas.microsoft.com/office/2007/relationships/diagramDrawing" Target="../diagrams/drawing2.xml"/><Relationship Id="rId11" Type="http://schemas.openxmlformats.org/officeDocument/2006/relationships/image" Target="../media/image26.png"/><Relationship Id="rId5" Type="http://schemas.openxmlformats.org/officeDocument/2006/relationships/diagramColors" Target="../diagrams/colors2.xml"/><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svg"/><Relationship Id="rId4" Type="http://schemas.openxmlformats.org/officeDocument/2006/relationships/diagramQuickStyle" Target="../diagrams/quickStyle2.xml"/><Relationship Id="rId9" Type="http://schemas.openxmlformats.org/officeDocument/2006/relationships/image" Target="../media/image24.pn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mmcab.org/osc-lp" TargetMode="Externa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FF150D9-7BD7-456A-9D04-1DC383A03982}"/>
              </a:ext>
              <a:ext uri="{C183D7F6-B498-43B3-948B-1728B52AA6E4}">
                <adec:decorative xmlns:adec="http://schemas.microsoft.com/office/drawing/2017/decorative" val="1"/>
              </a:ext>
            </a:extLst>
          </p:cNvPr>
          <p:cNvSpPr/>
          <p:nvPr/>
        </p:nvSpPr>
        <p:spPr>
          <a:xfrm>
            <a:off x="0" y="3136915"/>
            <a:ext cx="6463053" cy="1609116"/>
          </a:xfrm>
          <a:custGeom>
            <a:avLst/>
            <a:gdLst>
              <a:gd name="connsiteX0" fmla="*/ 0 w 12192000"/>
              <a:gd name="connsiteY0" fmla="*/ 0 h 4572000"/>
              <a:gd name="connsiteX1" fmla="*/ 12192000 w 12192000"/>
              <a:gd name="connsiteY1" fmla="*/ 0 h 4572000"/>
              <a:gd name="connsiteX2" fmla="*/ 12192000 w 12192000"/>
              <a:gd name="connsiteY2" fmla="*/ 4572000 h 4572000"/>
              <a:gd name="connsiteX3" fmla="*/ 0 w 12192000"/>
              <a:gd name="connsiteY3" fmla="*/ 4572000 h 4572000"/>
              <a:gd name="connsiteX4" fmla="*/ 0 w 12192000"/>
              <a:gd name="connsiteY4" fmla="*/ 0 h 4572000"/>
              <a:gd name="connsiteX0" fmla="*/ 14514 w 12206514"/>
              <a:gd name="connsiteY0" fmla="*/ 0 h 4572000"/>
              <a:gd name="connsiteX1" fmla="*/ 12206514 w 12206514"/>
              <a:gd name="connsiteY1" fmla="*/ 0 h 4572000"/>
              <a:gd name="connsiteX2" fmla="*/ 12206514 w 12206514"/>
              <a:gd name="connsiteY2" fmla="*/ 4572000 h 4572000"/>
              <a:gd name="connsiteX3" fmla="*/ 14514 w 12206514"/>
              <a:gd name="connsiteY3" fmla="*/ 4572000 h 4572000"/>
              <a:gd name="connsiteX4" fmla="*/ 0 w 12206514"/>
              <a:gd name="connsiteY4" fmla="*/ 3715657 h 4572000"/>
              <a:gd name="connsiteX5" fmla="*/ 14514 w 12206514"/>
              <a:gd name="connsiteY5" fmla="*/ 0 h 4572000"/>
              <a:gd name="connsiteX0" fmla="*/ 0 w 12206514"/>
              <a:gd name="connsiteY0" fmla="*/ 3715657 h 4572000"/>
              <a:gd name="connsiteX1" fmla="*/ 12206514 w 12206514"/>
              <a:gd name="connsiteY1" fmla="*/ 0 h 4572000"/>
              <a:gd name="connsiteX2" fmla="*/ 12206514 w 12206514"/>
              <a:gd name="connsiteY2" fmla="*/ 4572000 h 4572000"/>
              <a:gd name="connsiteX3" fmla="*/ 14514 w 12206514"/>
              <a:gd name="connsiteY3" fmla="*/ 4572000 h 4572000"/>
              <a:gd name="connsiteX4" fmla="*/ 0 w 12206514"/>
              <a:gd name="connsiteY4" fmla="*/ 3715657 h 4572000"/>
              <a:gd name="connsiteX0" fmla="*/ 0 w 12206514"/>
              <a:gd name="connsiteY0" fmla="*/ 783771 h 1640114"/>
              <a:gd name="connsiteX1" fmla="*/ 6792686 w 12206514"/>
              <a:gd name="connsiteY1" fmla="*/ 0 h 1640114"/>
              <a:gd name="connsiteX2" fmla="*/ 12206514 w 12206514"/>
              <a:gd name="connsiteY2" fmla="*/ 1640114 h 1640114"/>
              <a:gd name="connsiteX3" fmla="*/ 14514 w 12206514"/>
              <a:gd name="connsiteY3" fmla="*/ 1640114 h 1640114"/>
              <a:gd name="connsiteX4" fmla="*/ 0 w 12206514"/>
              <a:gd name="connsiteY4" fmla="*/ 783771 h 1640114"/>
              <a:gd name="connsiteX0" fmla="*/ 0 w 6792686"/>
              <a:gd name="connsiteY0" fmla="*/ 783771 h 1640114"/>
              <a:gd name="connsiteX1" fmla="*/ 6792686 w 6792686"/>
              <a:gd name="connsiteY1" fmla="*/ 0 h 1640114"/>
              <a:gd name="connsiteX2" fmla="*/ 14514 w 6792686"/>
              <a:gd name="connsiteY2" fmla="*/ 1640114 h 1640114"/>
              <a:gd name="connsiteX3" fmla="*/ 0 w 6792686"/>
              <a:gd name="connsiteY3" fmla="*/ 783771 h 1640114"/>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7007288"/>
              <a:gd name="connsiteY0" fmla="*/ 740228 h 1609875"/>
              <a:gd name="connsiteX1" fmla="*/ 6850744 w 7007288"/>
              <a:gd name="connsiteY1" fmla="*/ 0 h 1609875"/>
              <a:gd name="connsiteX2" fmla="*/ 4441371 w 7007288"/>
              <a:gd name="connsiteY2" fmla="*/ 1277257 h 1609875"/>
              <a:gd name="connsiteX3" fmla="*/ 14514 w 7007288"/>
              <a:gd name="connsiteY3" fmla="*/ 1596571 h 1609875"/>
              <a:gd name="connsiteX4" fmla="*/ 0 w 7007288"/>
              <a:gd name="connsiteY4" fmla="*/ 740228 h 1609875"/>
              <a:gd name="connsiteX0" fmla="*/ 0 w 6850744"/>
              <a:gd name="connsiteY0" fmla="*/ 740228 h 1609875"/>
              <a:gd name="connsiteX1" fmla="*/ 6850744 w 6850744"/>
              <a:gd name="connsiteY1" fmla="*/ 0 h 1609875"/>
              <a:gd name="connsiteX2" fmla="*/ 4441371 w 6850744"/>
              <a:gd name="connsiteY2" fmla="*/ 1277257 h 1609875"/>
              <a:gd name="connsiteX3" fmla="*/ 14514 w 6850744"/>
              <a:gd name="connsiteY3" fmla="*/ 1596571 h 1609875"/>
              <a:gd name="connsiteX4" fmla="*/ 0 w 6850744"/>
              <a:gd name="connsiteY4" fmla="*/ 740228 h 160987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43124"/>
              <a:gd name="connsiteY0" fmla="*/ 740228 h 1607915"/>
              <a:gd name="connsiteX1" fmla="*/ 3047274 w 6843124"/>
              <a:gd name="connsiteY1" fmla="*/ 1009831 h 1607915"/>
              <a:gd name="connsiteX2" fmla="*/ 6843124 w 6843124"/>
              <a:gd name="connsiteY2" fmla="*/ 0 h 1607915"/>
              <a:gd name="connsiteX3" fmla="*/ 4441371 w 6843124"/>
              <a:gd name="connsiteY3" fmla="*/ 1246777 h 1607915"/>
              <a:gd name="connsiteX4" fmla="*/ 6894 w 6843124"/>
              <a:gd name="connsiteY4" fmla="*/ 1596571 h 1607915"/>
              <a:gd name="connsiteX5" fmla="*/ 0 w 6843124"/>
              <a:gd name="connsiteY5" fmla="*/ 740228 h 1607915"/>
              <a:gd name="connsiteX0" fmla="*/ 0 w 6843124"/>
              <a:gd name="connsiteY0" fmla="*/ 740228 h 1607915"/>
              <a:gd name="connsiteX1" fmla="*/ 3047274 w 6843124"/>
              <a:gd name="connsiteY1" fmla="*/ 1009831 h 1607915"/>
              <a:gd name="connsiteX2" fmla="*/ 6843124 w 6843124"/>
              <a:gd name="connsiteY2" fmla="*/ 0 h 1607915"/>
              <a:gd name="connsiteX3" fmla="*/ 4441371 w 6843124"/>
              <a:gd name="connsiteY3" fmla="*/ 1246777 h 1607915"/>
              <a:gd name="connsiteX4" fmla="*/ 6894 w 6843124"/>
              <a:gd name="connsiteY4" fmla="*/ 1596571 h 1607915"/>
              <a:gd name="connsiteX5" fmla="*/ 0 w 6843124"/>
              <a:gd name="connsiteY5" fmla="*/ 740228 h 1607915"/>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795499"/>
              <a:gd name="connsiteY0" fmla="*/ 740228 h 1596571"/>
              <a:gd name="connsiteX1" fmla="*/ 3047274 w 6795499"/>
              <a:gd name="connsiteY1" fmla="*/ 1009831 h 1596571"/>
              <a:gd name="connsiteX2" fmla="*/ 6795499 w 6795499"/>
              <a:gd name="connsiteY2" fmla="*/ 0 h 1596571"/>
              <a:gd name="connsiteX3" fmla="*/ 4441371 w 6795499"/>
              <a:gd name="connsiteY3" fmla="*/ 1246777 h 1596571"/>
              <a:gd name="connsiteX4" fmla="*/ 6894 w 6795499"/>
              <a:gd name="connsiteY4" fmla="*/ 1596571 h 1596571"/>
              <a:gd name="connsiteX5" fmla="*/ 0 w 6795499"/>
              <a:gd name="connsiteY5" fmla="*/ 740228 h 1596571"/>
              <a:gd name="connsiteX0" fmla="*/ 0 w 6795499"/>
              <a:gd name="connsiteY0" fmla="*/ 740228 h 1596571"/>
              <a:gd name="connsiteX1" fmla="*/ 3047274 w 6795499"/>
              <a:gd name="connsiteY1" fmla="*/ 1009831 h 1596571"/>
              <a:gd name="connsiteX2" fmla="*/ 6795499 w 6795499"/>
              <a:gd name="connsiteY2" fmla="*/ 0 h 1596571"/>
              <a:gd name="connsiteX3" fmla="*/ 4441371 w 6795499"/>
              <a:gd name="connsiteY3" fmla="*/ 1246777 h 1596571"/>
              <a:gd name="connsiteX4" fmla="*/ 6894 w 6795499"/>
              <a:gd name="connsiteY4" fmla="*/ 1596571 h 1596571"/>
              <a:gd name="connsiteX5" fmla="*/ 0 w 6795499"/>
              <a:gd name="connsiteY5" fmla="*/ 740228 h 15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499" h="1596571">
                <a:moveTo>
                  <a:pt x="0" y="740228"/>
                </a:moveTo>
                <a:cubicBezTo>
                  <a:pt x="916698" y="543076"/>
                  <a:pt x="2008656" y="894563"/>
                  <a:pt x="3047274" y="1009831"/>
                </a:cubicBezTo>
                <a:cubicBezTo>
                  <a:pt x="4586877" y="1290441"/>
                  <a:pt x="5821681" y="700465"/>
                  <a:pt x="6795499" y="0"/>
                </a:cubicBezTo>
                <a:cubicBezTo>
                  <a:pt x="6246375" y="590852"/>
                  <a:pt x="5424835" y="1120745"/>
                  <a:pt x="4441371" y="1246777"/>
                </a:cubicBezTo>
                <a:cubicBezTo>
                  <a:pt x="2934334" y="1442387"/>
                  <a:pt x="684106" y="872550"/>
                  <a:pt x="6894" y="1596571"/>
                </a:cubicBezTo>
                <a:lnTo>
                  <a:pt x="0" y="740228"/>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 name="Rectangle 4">
            <a:extLst>
              <a:ext uri="{FF2B5EF4-FFF2-40B4-BE49-F238E27FC236}">
                <a16:creationId xmlns:a16="http://schemas.microsoft.com/office/drawing/2014/main" id="{EDA713F2-5740-4F8A-815E-054A86076D97}"/>
              </a:ext>
              <a:ext uri="{C183D7F6-B498-43B3-948B-1728B52AA6E4}">
                <adec:decorative xmlns:adec="http://schemas.microsoft.com/office/drawing/2017/decorative" val="1"/>
              </a:ext>
            </a:extLst>
          </p:cNvPr>
          <p:cNvSpPr/>
          <p:nvPr/>
        </p:nvSpPr>
        <p:spPr>
          <a:xfrm>
            <a:off x="5248508" y="2182416"/>
            <a:ext cx="6938680" cy="2005560"/>
          </a:xfrm>
          <a:custGeom>
            <a:avLst/>
            <a:gdLst>
              <a:gd name="connsiteX0" fmla="*/ 0 w 12046494"/>
              <a:gd name="connsiteY0" fmla="*/ 0 h 111512"/>
              <a:gd name="connsiteX1" fmla="*/ 12046494 w 12046494"/>
              <a:gd name="connsiteY1" fmla="*/ 0 h 111512"/>
              <a:gd name="connsiteX2" fmla="*/ 12046494 w 12046494"/>
              <a:gd name="connsiteY2" fmla="*/ 111512 h 111512"/>
              <a:gd name="connsiteX3" fmla="*/ 0 w 12046494"/>
              <a:gd name="connsiteY3" fmla="*/ 111512 h 111512"/>
              <a:gd name="connsiteX4" fmla="*/ 0 w 12046494"/>
              <a:gd name="connsiteY4" fmla="*/ 0 h 111512"/>
              <a:gd name="connsiteX0" fmla="*/ 0 w 12046494"/>
              <a:gd name="connsiteY0" fmla="*/ 0 h 1749812"/>
              <a:gd name="connsiteX1" fmla="*/ 12046494 w 12046494"/>
              <a:gd name="connsiteY1" fmla="*/ 0 h 1749812"/>
              <a:gd name="connsiteX2" fmla="*/ 12046494 w 12046494"/>
              <a:gd name="connsiteY2" fmla="*/ 111512 h 1749812"/>
              <a:gd name="connsiteX3" fmla="*/ 4810125 w 12046494"/>
              <a:gd name="connsiteY3" fmla="*/ 1749812 h 1749812"/>
              <a:gd name="connsiteX4" fmla="*/ 0 w 12046494"/>
              <a:gd name="connsiteY4" fmla="*/ 0 h 1749812"/>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67050 w 7236369"/>
              <a:gd name="connsiteY0" fmla="*/ 0 h 1902212"/>
              <a:gd name="connsiteX1" fmla="*/ 7236369 w 7236369"/>
              <a:gd name="connsiteY1" fmla="*/ 152400 h 1902212"/>
              <a:gd name="connsiteX2" fmla="*/ 7236369 w 7236369"/>
              <a:gd name="connsiteY2" fmla="*/ 263912 h 1902212"/>
              <a:gd name="connsiteX3" fmla="*/ 0 w 7236369"/>
              <a:gd name="connsiteY3" fmla="*/ 1902212 h 1902212"/>
              <a:gd name="connsiteX4" fmla="*/ 3067050 w 7236369"/>
              <a:gd name="connsiteY4" fmla="*/ 0 h 1902212"/>
              <a:gd name="connsiteX0" fmla="*/ 3067050 w 7236369"/>
              <a:gd name="connsiteY0" fmla="*/ 0 h 1902212"/>
              <a:gd name="connsiteX1" fmla="*/ 7236369 w 7236369"/>
              <a:gd name="connsiteY1" fmla="*/ 152400 h 1902212"/>
              <a:gd name="connsiteX2" fmla="*/ 7236369 w 7236369"/>
              <a:gd name="connsiteY2" fmla="*/ 263912 h 1902212"/>
              <a:gd name="connsiteX3" fmla="*/ 0 w 7236369"/>
              <a:gd name="connsiteY3" fmla="*/ 1902212 h 1902212"/>
              <a:gd name="connsiteX4" fmla="*/ 3067050 w 7236369"/>
              <a:gd name="connsiteY4" fmla="*/ 0 h 1902212"/>
              <a:gd name="connsiteX0" fmla="*/ 3067050 w 7236369"/>
              <a:gd name="connsiteY0" fmla="*/ 78434 h 1980646"/>
              <a:gd name="connsiteX1" fmla="*/ 7236369 w 7236369"/>
              <a:gd name="connsiteY1" fmla="*/ 230834 h 1980646"/>
              <a:gd name="connsiteX2" fmla="*/ 7236369 w 7236369"/>
              <a:gd name="connsiteY2" fmla="*/ 342346 h 1980646"/>
              <a:gd name="connsiteX3" fmla="*/ 0 w 7236369"/>
              <a:gd name="connsiteY3" fmla="*/ 1980646 h 1980646"/>
              <a:gd name="connsiteX4" fmla="*/ 3067050 w 7236369"/>
              <a:gd name="connsiteY4" fmla="*/ 78434 h 1980646"/>
              <a:gd name="connsiteX0" fmla="*/ 3067050 w 7236369"/>
              <a:gd name="connsiteY0" fmla="*/ 72837 h 2013149"/>
              <a:gd name="connsiteX1" fmla="*/ 7236369 w 7236369"/>
              <a:gd name="connsiteY1" fmla="*/ 263337 h 2013149"/>
              <a:gd name="connsiteX2" fmla="*/ 7236369 w 7236369"/>
              <a:gd name="connsiteY2" fmla="*/ 374849 h 2013149"/>
              <a:gd name="connsiteX3" fmla="*/ 0 w 7236369"/>
              <a:gd name="connsiteY3" fmla="*/ 2013149 h 2013149"/>
              <a:gd name="connsiteX4" fmla="*/ 3067050 w 7236369"/>
              <a:gd name="connsiteY4" fmla="*/ 72837 h 2013149"/>
              <a:gd name="connsiteX0" fmla="*/ 3067050 w 7236369"/>
              <a:gd name="connsiteY0" fmla="*/ 72837 h 2013149"/>
              <a:gd name="connsiteX1" fmla="*/ 7236369 w 7236369"/>
              <a:gd name="connsiteY1" fmla="*/ 263337 h 2013149"/>
              <a:gd name="connsiteX2" fmla="*/ 7236369 w 7236369"/>
              <a:gd name="connsiteY2" fmla="*/ 374849 h 2013149"/>
              <a:gd name="connsiteX3" fmla="*/ 0 w 7236369"/>
              <a:gd name="connsiteY3" fmla="*/ 2013149 h 2013149"/>
              <a:gd name="connsiteX4" fmla="*/ 3067050 w 7236369"/>
              <a:gd name="connsiteY4" fmla="*/ 72837 h 2013149"/>
              <a:gd name="connsiteX0" fmla="*/ 3067050 w 7236369"/>
              <a:gd name="connsiteY0" fmla="*/ 38020 h 1978332"/>
              <a:gd name="connsiteX1" fmla="*/ 7236369 w 7236369"/>
              <a:gd name="connsiteY1" fmla="*/ 228520 h 1978332"/>
              <a:gd name="connsiteX2" fmla="*/ 7236369 w 7236369"/>
              <a:gd name="connsiteY2" fmla="*/ 340032 h 1978332"/>
              <a:gd name="connsiteX3" fmla="*/ 0 w 7236369"/>
              <a:gd name="connsiteY3" fmla="*/ 1978332 h 1978332"/>
              <a:gd name="connsiteX4" fmla="*/ 3067050 w 7236369"/>
              <a:gd name="connsiteY4" fmla="*/ 38020 h 1978332"/>
              <a:gd name="connsiteX0" fmla="*/ 3067050 w 7236369"/>
              <a:gd name="connsiteY0" fmla="*/ 69733 h 2010045"/>
              <a:gd name="connsiteX1" fmla="*/ 7236369 w 7236369"/>
              <a:gd name="connsiteY1" fmla="*/ 260233 h 2010045"/>
              <a:gd name="connsiteX2" fmla="*/ 7236369 w 7236369"/>
              <a:gd name="connsiteY2" fmla="*/ 371745 h 2010045"/>
              <a:gd name="connsiteX3" fmla="*/ 0 w 7236369"/>
              <a:gd name="connsiteY3" fmla="*/ 2010045 h 2010045"/>
              <a:gd name="connsiteX4" fmla="*/ 3067050 w 7236369"/>
              <a:gd name="connsiteY4"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0 w 7245894"/>
              <a:gd name="connsiteY3" fmla="*/ 2010045 h 2010045"/>
              <a:gd name="connsiteX4" fmla="*/ 3067050 w 7245894"/>
              <a:gd name="connsiteY4"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894" h="2010045">
                <a:moveTo>
                  <a:pt x="3067050" y="69733"/>
                </a:moveTo>
                <a:cubicBezTo>
                  <a:pt x="4380623" y="-260467"/>
                  <a:pt x="6389521" y="714258"/>
                  <a:pt x="7236369" y="260233"/>
                </a:cubicBezTo>
                <a:lnTo>
                  <a:pt x="7245894" y="381270"/>
                </a:lnTo>
                <a:cubicBezTo>
                  <a:pt x="6005346" y="916994"/>
                  <a:pt x="3793247" y="-252258"/>
                  <a:pt x="2400299" y="874016"/>
                </a:cubicBezTo>
                <a:cubicBezTo>
                  <a:pt x="885824" y="1928967"/>
                  <a:pt x="230505" y="1970459"/>
                  <a:pt x="0" y="2010045"/>
                </a:cubicBezTo>
                <a:cubicBezTo>
                  <a:pt x="1473200" y="1661724"/>
                  <a:pt x="2193925" y="275179"/>
                  <a:pt x="3067050" y="69733"/>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TextBox 31">
            <a:extLst>
              <a:ext uri="{FF2B5EF4-FFF2-40B4-BE49-F238E27FC236}">
                <a16:creationId xmlns:a16="http://schemas.microsoft.com/office/drawing/2014/main" id="{FF6A4538-25AE-41CE-9F3A-9457AD690755}"/>
              </a:ext>
            </a:extLst>
          </p:cNvPr>
          <p:cNvSpPr txBox="1"/>
          <p:nvPr/>
        </p:nvSpPr>
        <p:spPr>
          <a:xfrm>
            <a:off x="1718656" y="4387957"/>
            <a:ext cx="9919644" cy="2092882"/>
          </a:xfrm>
          <a:prstGeom prst="rect">
            <a:avLst/>
          </a:prstGeom>
          <a:noFill/>
        </p:spPr>
        <p:txBody>
          <a:bodyPr wrap="square" rtlCol="0">
            <a:spAutoFit/>
          </a:bodyPr>
          <a:lstStyle/>
          <a:p>
            <a:pPr algn="ctr" defTabSz="685800">
              <a:defRPr/>
            </a:pPr>
            <a:r>
              <a:rPr lang="en-IN" sz="6600" b="1" dirty="0">
                <a:solidFill>
                  <a:prstClr val="black"/>
                </a:solidFill>
                <a:latin typeface="Roboto" panose="02000000000000000000" pitchFamily="2" charset="0"/>
                <a:ea typeface="Roboto" panose="02000000000000000000" pitchFamily="2" charset="0"/>
              </a:rPr>
              <a:t>Welcome</a:t>
            </a:r>
          </a:p>
          <a:p>
            <a:pPr algn="ctr" defTabSz="685800">
              <a:defRPr/>
            </a:pPr>
            <a:r>
              <a:rPr lang="en-US" sz="3200" b="1" dirty="0">
                <a:solidFill>
                  <a:prstClr val="black"/>
                </a:solidFill>
                <a:latin typeface="Roboto" panose="02000000000000000000" pitchFamily="2" charset="0"/>
                <a:ea typeface="Roboto" panose="02000000000000000000" pitchFamily="2" charset="0"/>
              </a:rPr>
              <a:t>DOD Cybersecurity Maturity Model Certification (CMMC): What Every Small Business Needs to Know</a:t>
            </a:r>
            <a:endParaRPr lang="en-IN" sz="3200" b="1" dirty="0">
              <a:solidFill>
                <a:prstClr val="black"/>
              </a:solidFill>
              <a:latin typeface="Roboto" panose="02000000000000000000" pitchFamily="2" charset="0"/>
              <a:ea typeface="Roboto" panose="02000000000000000000" pitchFamily="2" charset="0"/>
            </a:endParaRPr>
          </a:p>
        </p:txBody>
      </p:sp>
      <p:pic>
        <p:nvPicPr>
          <p:cNvPr id="39" name="Picture Placeholder 38" descr="five people sitting at a table looking at two people on a television monitor; decorative red and blue images">
            <a:extLst>
              <a:ext uri="{FF2B5EF4-FFF2-40B4-BE49-F238E27FC236}">
                <a16:creationId xmlns:a16="http://schemas.microsoft.com/office/drawing/2014/main" id="{60964707-045E-49BC-BACD-879FD19E57D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75" b="34766"/>
          <a:stretch/>
        </p:blipFill>
        <p:spPr>
          <a:xfrm>
            <a:off x="4812" y="2"/>
            <a:ext cx="12183475" cy="4117342"/>
          </a:xfrm>
        </p:spPr>
      </p:pic>
      <p:sp>
        <p:nvSpPr>
          <p:cNvPr id="2" name="Title 1">
            <a:extLst>
              <a:ext uri="{FF2B5EF4-FFF2-40B4-BE49-F238E27FC236}">
                <a16:creationId xmlns:a16="http://schemas.microsoft.com/office/drawing/2014/main" id="{7EFDBA70-D7CE-4030-9D2A-343496D5AFDA}"/>
              </a:ext>
            </a:extLst>
          </p:cNvPr>
          <p:cNvSpPr>
            <a:spLocks noGrp="1"/>
          </p:cNvSpPr>
          <p:nvPr>
            <p:ph type="title" idx="4294967295"/>
          </p:nvPr>
        </p:nvSpPr>
        <p:spPr>
          <a:xfrm>
            <a:off x="6678478" y="3874839"/>
            <a:ext cx="5624853" cy="703654"/>
          </a:xfrm>
        </p:spPr>
        <p:txBody>
          <a:bodyPr>
            <a:normAutofit fontScale="90000"/>
          </a:bodyPr>
          <a:lstStyle/>
          <a:p>
            <a:pPr defTabSz="685800">
              <a:defRPr/>
            </a:pPr>
            <a:r>
              <a:rPr lang="en-IN" sz="1000" b="1" dirty="0">
                <a:solidFill>
                  <a:schemeClr val="bg1"/>
                </a:solidFill>
                <a:latin typeface="Roboto" panose="02000000000000000000" pitchFamily="2" charset="0"/>
                <a:ea typeface="Roboto" panose="02000000000000000000" pitchFamily="2" charset="0"/>
              </a:rPr>
              <a:t>Welcome</a:t>
            </a:r>
            <a:br>
              <a:rPr lang="en-IN" sz="1000" b="1" dirty="0">
                <a:solidFill>
                  <a:schemeClr val="bg1"/>
                </a:solidFill>
                <a:latin typeface="Roboto" panose="02000000000000000000" pitchFamily="2" charset="0"/>
                <a:ea typeface="Roboto" panose="02000000000000000000" pitchFamily="2" charset="0"/>
              </a:rPr>
            </a:br>
            <a:r>
              <a:rPr lang="en-US" sz="1000" b="1" dirty="0">
                <a:solidFill>
                  <a:schemeClr val="bg1"/>
                </a:solidFill>
                <a:latin typeface="Roboto" panose="02000000000000000000" pitchFamily="2" charset="0"/>
                <a:ea typeface="Roboto" panose="02000000000000000000" pitchFamily="2" charset="0"/>
              </a:rPr>
              <a:t>DOD Cybersecurity Maturity Model Certification (CMMC): What Every Small Business Needs to Know</a:t>
            </a:r>
            <a:br>
              <a:rPr lang="en-IN" b="1" dirty="0">
                <a:solidFill>
                  <a:prstClr val="black"/>
                </a:solidFill>
                <a:latin typeface="Roboto" panose="02000000000000000000" pitchFamily="2" charset="0"/>
                <a:ea typeface="Roboto" panose="02000000000000000000" pitchFamily="2" charset="0"/>
              </a:rPr>
            </a:br>
            <a:endParaRPr lang="en-US" dirty="0"/>
          </a:p>
        </p:txBody>
      </p:sp>
    </p:spTree>
    <p:extLst>
      <p:ext uri="{BB962C8B-B14F-4D97-AF65-F5344CB8AC3E}">
        <p14:creationId xmlns:p14="http://schemas.microsoft.com/office/powerpoint/2010/main" val="58689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40AD-229C-4886-9414-0DA41C277A79}"/>
              </a:ext>
            </a:extLst>
          </p:cNvPr>
          <p:cNvSpPr>
            <a:spLocks noGrp="1"/>
          </p:cNvSpPr>
          <p:nvPr>
            <p:ph type="title"/>
          </p:nvPr>
        </p:nvSpPr>
        <p:spPr>
          <a:xfrm>
            <a:off x="296141" y="365125"/>
            <a:ext cx="10690007"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Cybersecurity for Defense Industrial Base MPP Pilot Program</a:t>
            </a:r>
          </a:p>
        </p:txBody>
      </p:sp>
      <p:pic>
        <p:nvPicPr>
          <p:cNvPr id="4" name="Picture 3" descr="4 Phases of the Mentor-Protege Pilot Program.">
            <a:extLst>
              <a:ext uri="{FF2B5EF4-FFF2-40B4-BE49-F238E27FC236}">
                <a16:creationId xmlns:a16="http://schemas.microsoft.com/office/drawing/2014/main" id="{8B877D14-76C0-406D-A447-33F509E1D2F0}"/>
              </a:ext>
            </a:extLst>
          </p:cNvPr>
          <p:cNvPicPr>
            <a:picLocks noChangeAspect="1"/>
          </p:cNvPicPr>
          <p:nvPr/>
        </p:nvPicPr>
        <p:blipFill rotWithShape="1">
          <a:blip r:embed="rId2"/>
          <a:srcRect b="1117"/>
          <a:stretch/>
        </p:blipFill>
        <p:spPr>
          <a:xfrm>
            <a:off x="1119059" y="1746111"/>
            <a:ext cx="9953882" cy="4067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8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185C-5B55-4B74-9CC8-E8F446F86568}"/>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MPP Cybersecurity Pilot Program Objectives</a:t>
            </a:r>
          </a:p>
        </p:txBody>
      </p:sp>
      <p:sp>
        <p:nvSpPr>
          <p:cNvPr id="3" name="Text Placeholder 2">
            <a:extLst>
              <a:ext uri="{FF2B5EF4-FFF2-40B4-BE49-F238E27FC236}">
                <a16:creationId xmlns:a16="http://schemas.microsoft.com/office/drawing/2014/main" id="{ED54C849-18D3-42A9-BB2C-ADEE7ECF43AF}"/>
              </a:ext>
            </a:extLst>
          </p:cNvPr>
          <p:cNvSpPr>
            <a:spLocks noGrp="1"/>
          </p:cNvSpPr>
          <p:nvPr>
            <p:ph type="body" sz="quarter" idx="14"/>
          </p:nvPr>
        </p:nvSpPr>
        <p:spPr>
          <a:xfrm>
            <a:off x="325438" y="1628566"/>
            <a:ext cx="11540980" cy="4465210"/>
          </a:xfrm>
        </p:spPr>
        <p:txBody>
          <a:bodyPr>
            <a:normAutofit fontScale="70000" lnSpcReduction="20000"/>
          </a:bodyPr>
          <a:lstStyle/>
          <a:p>
            <a:pPr marL="0" indent="0">
              <a:lnSpc>
                <a:spcPct val="120000"/>
              </a:lnSpc>
              <a:spcBef>
                <a:spcPts val="600"/>
              </a:spcBef>
              <a:buNone/>
            </a:pPr>
            <a:r>
              <a:rPr lang="en-US" sz="3200" dirty="0">
                <a:solidFill>
                  <a:srgbClr val="002060"/>
                </a:solidFill>
                <a:latin typeface="Roboto" panose="02000000000000000000" pitchFamily="2" charset="0"/>
                <a:ea typeface="Roboto" panose="02000000000000000000" pitchFamily="2" charset="0"/>
              </a:rPr>
              <a:t>Enroll DoD MPP participants and other select companies.</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Target the Research and Development, Manufacturing, and Knowledge-based Service sectors.</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Accept companies that possess the necessary commitment and capital to respond to vulnerabilities identified by the program.</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The OSD Office is strongly considering expanding the Pilot program to those with agreements from prior years or otherwise designated by DoD through sponsoring components </a:t>
            </a:r>
            <a:r>
              <a:rPr lang="en-US" dirty="0">
                <a:solidFill>
                  <a:srgbClr val="002060"/>
                </a:solidFill>
                <a:latin typeface="Roboto" panose="02000000000000000000" pitchFamily="2" charset="0"/>
                <a:ea typeface="Roboto" panose="02000000000000000000" pitchFamily="2" charset="0"/>
              </a:rPr>
              <a:t>and agencies.</a:t>
            </a:r>
          </a:p>
          <a:p>
            <a:pPr>
              <a:lnSpc>
                <a:spcPct val="120000"/>
              </a:lnSpc>
              <a:spcBef>
                <a:spcPts val="600"/>
              </a:spcBef>
            </a:pPr>
            <a:endParaRPr lang="en-US" dirty="0">
              <a:solidFill>
                <a:srgbClr val="002060"/>
              </a:solidFill>
              <a:latin typeface="Roboto" panose="02000000000000000000" pitchFamily="2" charset="0"/>
              <a:ea typeface="Roboto" panose="02000000000000000000" pitchFamily="2" charset="0"/>
            </a:endParaRPr>
          </a:p>
          <a:p>
            <a:pPr marL="0" indent="0">
              <a:lnSpc>
                <a:spcPct val="120000"/>
              </a:lnSpc>
              <a:spcBef>
                <a:spcPts val="600"/>
              </a:spcBef>
              <a:buNone/>
            </a:pPr>
            <a:r>
              <a:rPr lang="en-US" sz="3200" dirty="0">
                <a:solidFill>
                  <a:srgbClr val="002060"/>
                </a:solidFill>
                <a:latin typeface="Roboto" panose="02000000000000000000" pitchFamily="2" charset="0"/>
                <a:ea typeface="Roboto" panose="02000000000000000000" pitchFamily="2" charset="0"/>
              </a:rPr>
              <a:t>The Pilot Program will: </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Increase MPP participants’ compliance and cyber incident reporting.</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Foster measurable growth in cybersecurity awareness and hygiene.</a:t>
            </a:r>
          </a:p>
          <a:p>
            <a:pPr>
              <a:lnSpc>
                <a:spcPct val="120000"/>
              </a:lnSpc>
              <a:spcBef>
                <a:spcPts val="600"/>
              </a:spcBef>
            </a:pPr>
            <a:r>
              <a:rPr lang="en-US" sz="2800" dirty="0">
                <a:solidFill>
                  <a:srgbClr val="002060"/>
                </a:solidFill>
                <a:latin typeface="Roboto" panose="02000000000000000000" pitchFamily="2" charset="0"/>
                <a:ea typeface="Roboto" panose="02000000000000000000" pitchFamily="2" charset="0"/>
              </a:rPr>
              <a:t>Provide exclusive access to educational materials, tools, and advisory resources.</a:t>
            </a:r>
            <a:endParaRPr lang="en-US"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1520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63C6-789F-4BDC-8540-58BB281CD088}"/>
              </a:ext>
            </a:extLst>
          </p:cNvPr>
          <p:cNvSpPr>
            <a:spLocks noGrp="1"/>
          </p:cNvSpPr>
          <p:nvPr>
            <p:ph type="title"/>
          </p:nvPr>
        </p:nvSpPr>
        <p:spPr>
          <a:xfrm>
            <a:off x="296141" y="365125"/>
            <a:ext cx="10636611"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Manufacturing Extension Partnership</a:t>
            </a:r>
          </a:p>
        </p:txBody>
      </p:sp>
      <p:pic>
        <p:nvPicPr>
          <p:cNvPr id="4" name="Picture 3" descr="Screenshot of Project Spectrum webpage.">
            <a:extLst>
              <a:ext uri="{FF2B5EF4-FFF2-40B4-BE49-F238E27FC236}">
                <a16:creationId xmlns:a16="http://schemas.microsoft.com/office/drawing/2014/main" id="{429F299B-FF4B-4F05-AFED-4E8910D61981}"/>
              </a:ext>
            </a:extLst>
          </p:cNvPr>
          <p:cNvPicPr>
            <a:picLocks noChangeAspect="1"/>
          </p:cNvPicPr>
          <p:nvPr/>
        </p:nvPicPr>
        <p:blipFill>
          <a:blip r:embed="rId2"/>
          <a:stretch>
            <a:fillRect/>
          </a:stretch>
        </p:blipFill>
        <p:spPr>
          <a:xfrm>
            <a:off x="2015154" y="1254275"/>
            <a:ext cx="8161692" cy="504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805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00C9-1CDB-4168-A43B-235698611E5A}"/>
              </a:ext>
            </a:extLst>
          </p:cNvPr>
          <p:cNvSpPr>
            <a:spLocks noGrp="1"/>
          </p:cNvSpPr>
          <p:nvPr>
            <p:ph type="title"/>
          </p:nvPr>
        </p:nvSpPr>
        <p:spPr>
          <a:xfrm>
            <a:off x="296142" y="365125"/>
            <a:ext cx="10623262"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Manufacturing Extension Partnership</a:t>
            </a:r>
          </a:p>
        </p:txBody>
      </p:sp>
      <p:pic>
        <p:nvPicPr>
          <p:cNvPr id="4" name="Picture 3" descr="The Manufacturer Path to Cybersecurity Compliance.">
            <a:extLst>
              <a:ext uri="{FF2B5EF4-FFF2-40B4-BE49-F238E27FC236}">
                <a16:creationId xmlns:a16="http://schemas.microsoft.com/office/drawing/2014/main" id="{569E4B83-5640-4677-961A-BEB800D7394C}"/>
              </a:ext>
            </a:extLst>
          </p:cNvPr>
          <p:cNvPicPr>
            <a:picLocks noChangeAspect="1"/>
          </p:cNvPicPr>
          <p:nvPr/>
        </p:nvPicPr>
        <p:blipFill rotWithShape="1">
          <a:blip r:embed="rId2">
            <a:extLst>
              <a:ext uri="{28A0092B-C50C-407E-A947-70E740481C1C}">
                <a14:useLocalDpi xmlns:a14="http://schemas.microsoft.com/office/drawing/2010/main" val="0"/>
              </a:ext>
            </a:extLst>
          </a:blip>
          <a:srcRect l="3162" t="43089" r="2414" b="15073"/>
          <a:stretch/>
        </p:blipFill>
        <p:spPr>
          <a:xfrm>
            <a:off x="3711388" y="1116106"/>
            <a:ext cx="4807324" cy="5322307"/>
          </a:xfrm>
          <a:prstGeom prst="rect">
            <a:avLst/>
          </a:prstGeom>
          <a:ln>
            <a:noFill/>
          </a:ln>
          <a:effectLst>
            <a:outerShdw blurRad="292100" dist="139700" dir="2700000" algn="tl" rotWithShape="0">
              <a:srgbClr val="333333">
                <a:alpha val="65000"/>
              </a:srgbClr>
            </a:outerShdw>
          </a:effectLst>
        </p:spPr>
      </p:pic>
      <p:sp>
        <p:nvSpPr>
          <p:cNvPr id="5" name="Rectangle 4" descr="How a Manufacturer Can Utilize Project Spectrum.">
            <a:extLst>
              <a:ext uri="{FF2B5EF4-FFF2-40B4-BE49-F238E27FC236}">
                <a16:creationId xmlns:a16="http://schemas.microsoft.com/office/drawing/2014/main" id="{1571DC48-B26E-40BF-A69C-08E8AEB6E414}"/>
              </a:ext>
            </a:extLst>
          </p:cNvPr>
          <p:cNvSpPr/>
          <p:nvPr/>
        </p:nvSpPr>
        <p:spPr>
          <a:xfrm>
            <a:off x="3711388" y="4916774"/>
            <a:ext cx="4807324" cy="1609045"/>
          </a:xfrm>
          <a:prstGeom prst="rect">
            <a:avLst/>
          </a:prstGeom>
          <a:noFill/>
          <a:ln w="142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46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8E55-8153-4D10-BF77-5E8E61C7FEF0}"/>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Small Business Support</a:t>
            </a:r>
          </a:p>
        </p:txBody>
      </p:sp>
      <p:graphicFrame>
        <p:nvGraphicFramePr>
          <p:cNvPr id="4" name="Content Placeholder 3" descr="Small Business Support&#10;Procurement Technical Assistance Centers&#10;CMMC Preparedness Training&#10;Training Videos&#10;Cyber Circuits">
            <a:extLst>
              <a:ext uri="{FF2B5EF4-FFF2-40B4-BE49-F238E27FC236}">
                <a16:creationId xmlns:a16="http://schemas.microsoft.com/office/drawing/2014/main" id="{BDA31F4D-00CB-4E17-9F52-AC37AED7FF12}"/>
              </a:ext>
            </a:extLst>
          </p:cNvPr>
          <p:cNvGraphicFramePr>
            <a:graphicFrameLocks/>
          </p:cNvGraphicFramePr>
          <p:nvPr>
            <p:extLst>
              <p:ext uri="{D42A27DB-BD31-4B8C-83A1-F6EECF244321}">
                <p14:modId xmlns:p14="http://schemas.microsoft.com/office/powerpoint/2010/main" val="1578149602"/>
              </p:ext>
            </p:extLst>
          </p:nvPr>
        </p:nvGraphicFramePr>
        <p:xfrm>
          <a:off x="838200" y="1297580"/>
          <a:ext cx="10515600" cy="454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91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E357-C90A-4373-B355-CCCCE6E7B3C3}"/>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Small Business Support</a:t>
            </a:r>
          </a:p>
        </p:txBody>
      </p:sp>
      <p:pic>
        <p:nvPicPr>
          <p:cNvPr id="4" name="Picture 3" descr="Text&#10;&#10;Description automatically generated">
            <a:extLst>
              <a:ext uri="{FF2B5EF4-FFF2-40B4-BE49-F238E27FC236}">
                <a16:creationId xmlns:a16="http://schemas.microsoft.com/office/drawing/2014/main" id="{95A3EF63-8D66-4B27-8C4F-80F586EB98C6}"/>
              </a:ext>
            </a:extLst>
          </p:cNvPr>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432302" y="1481873"/>
            <a:ext cx="7326840" cy="2733513"/>
          </a:xfrm>
          <a:prstGeom prst="rect">
            <a:avLst/>
          </a:prstGeom>
        </p:spPr>
      </p:pic>
      <p:pic>
        <p:nvPicPr>
          <p:cNvPr id="5" name="Picture 4" descr="CYBER CIRCUITS">
            <a:extLst>
              <a:ext uri="{FF2B5EF4-FFF2-40B4-BE49-F238E27FC236}">
                <a16:creationId xmlns:a16="http://schemas.microsoft.com/office/drawing/2014/main" id="{AC8CE37D-6955-488A-AFFB-088097096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15" y="4868793"/>
            <a:ext cx="10866813" cy="728057"/>
          </a:xfrm>
          <a:prstGeom prst="rect">
            <a:avLst/>
          </a:prstGeom>
          <a:solidFill>
            <a:srgbClr val="13204C"/>
          </a:solidFill>
          <a:ln w="209550">
            <a:solidFill>
              <a:srgbClr val="13204C"/>
            </a:solidFill>
          </a:ln>
        </p:spPr>
      </p:pic>
    </p:spTree>
    <p:extLst>
      <p:ext uri="{BB962C8B-B14F-4D97-AF65-F5344CB8AC3E}">
        <p14:creationId xmlns:p14="http://schemas.microsoft.com/office/powerpoint/2010/main" val="3696279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E27C-AD9F-4D13-AD86-3E1ABCCD3720}"/>
              </a:ext>
            </a:extLst>
          </p:cNvPr>
          <p:cNvSpPr>
            <a:spLocks noGrp="1"/>
          </p:cNvSpPr>
          <p:nvPr>
            <p:ph type="title"/>
          </p:nvPr>
        </p:nvSpPr>
        <p:spPr/>
        <p:txBody>
          <a:bodyPr/>
          <a:lstStyle/>
          <a:p>
            <a:pPr algn="ctr"/>
            <a:r>
              <a:rPr lang="en-US" b="1" dirty="0">
                <a:solidFill>
                  <a:srgbClr val="002060"/>
                </a:solidFill>
                <a:latin typeface="Roboto" panose="02000000000000000000" pitchFamily="2" charset="0"/>
                <a:ea typeface="Roboto" panose="02000000000000000000" pitchFamily="2" charset="0"/>
              </a:rPr>
              <a:t>Steps Required To Compete For Defense Contracts</a:t>
            </a:r>
          </a:p>
        </p:txBody>
      </p:sp>
    </p:spTree>
    <p:extLst>
      <p:ext uri="{BB962C8B-B14F-4D97-AF65-F5344CB8AC3E}">
        <p14:creationId xmlns:p14="http://schemas.microsoft.com/office/powerpoint/2010/main" val="373029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6D28-9F1D-41C2-B87A-E71B1586DED4}"/>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DFARS Interim Rule</a:t>
            </a:r>
          </a:p>
        </p:txBody>
      </p:sp>
      <p:sp>
        <p:nvSpPr>
          <p:cNvPr id="3" name="Text Placeholder 2">
            <a:extLst>
              <a:ext uri="{FF2B5EF4-FFF2-40B4-BE49-F238E27FC236}">
                <a16:creationId xmlns:a16="http://schemas.microsoft.com/office/drawing/2014/main" id="{5C74F4A7-97AA-49BE-9AB6-36B6D4D85BED}"/>
              </a:ext>
            </a:extLst>
          </p:cNvPr>
          <p:cNvSpPr>
            <a:spLocks noGrp="1"/>
          </p:cNvSpPr>
          <p:nvPr>
            <p:ph type="body" sz="quarter" idx="14"/>
          </p:nvPr>
        </p:nvSpPr>
        <p:spPr>
          <a:xfrm>
            <a:off x="325438" y="1244750"/>
            <a:ext cx="11540980" cy="4513984"/>
          </a:xfrm>
        </p:spPr>
        <p:txBody>
          <a:bodyPr>
            <a:noAutofit/>
          </a:bodyPr>
          <a:lstStyle/>
          <a:p>
            <a:pPr marL="0" indent="0">
              <a:lnSpc>
                <a:spcPct val="120000"/>
              </a:lnSpc>
              <a:buNone/>
            </a:pP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“The new DFARS provision </a:t>
            </a:r>
            <a:r>
              <a:rPr lang="en-US" sz="15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252.204-7019</a:t>
            </a: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advises offerors required to implement the NIST SP 800-171 standards of the requirement to have a current (not older than three years) NIST SP 800-171 DoD Assessment on record in order to be considered for award.”</a:t>
            </a:r>
          </a:p>
          <a:p>
            <a:pPr marL="182880" indent="-182880" defTabSz="533400">
              <a:lnSpc>
                <a:spcPct val="120000"/>
              </a:lnSpc>
              <a:spcAft>
                <a:spcPts val="600"/>
              </a:spcAft>
              <a:buFont typeface="Arial" panose="020B0604020202020204" pitchFamily="34" charset="0"/>
              <a:buChar char="•"/>
              <a:defRPr/>
            </a:pPr>
            <a:r>
              <a:rPr lang="en-US" sz="1400" b="1" u="sng" kern="0" dirty="0">
                <a:solidFill>
                  <a:srgbClr val="002060"/>
                </a:solidFill>
                <a:latin typeface="Roboto" panose="02000000000000000000" pitchFamily="2" charset="0"/>
                <a:ea typeface="Roboto" panose="02000000000000000000" pitchFamily="2" charset="0"/>
              </a:rPr>
              <a:t>Basic</a:t>
            </a:r>
            <a:r>
              <a:rPr lang="en-US" sz="1400" kern="0" dirty="0">
                <a:solidFill>
                  <a:srgbClr val="002060"/>
                </a:solidFill>
                <a:latin typeface="Roboto" panose="02000000000000000000" pitchFamily="2" charset="0"/>
                <a:ea typeface="Roboto" panose="02000000000000000000" pitchFamily="2" charset="0"/>
              </a:rPr>
              <a:t>: Self-assessment identifies how many NIST SP 800-171 security requirements a contractor has implemented and not implemented and results in a score; requirement to have Basic self-assessment to be phased in over three years</a:t>
            </a:r>
          </a:p>
          <a:p>
            <a:pPr marL="0" indent="0">
              <a:lnSpc>
                <a:spcPct val="120000"/>
              </a:lnSpc>
              <a:buNone/>
            </a:pP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“The new DFARS clause </a:t>
            </a:r>
            <a:r>
              <a:rPr lang="en-US" sz="15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252.204-7020</a:t>
            </a: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requires a contractor to provide the Government with access to its facilities, systems, and personnel when it is necessary for DoD to conduct or renew a higher-level Assessment.”</a:t>
            </a:r>
          </a:p>
          <a:p>
            <a:pPr>
              <a:lnSpc>
                <a:spcPct val="120000"/>
              </a:lnSpc>
            </a:pPr>
            <a:r>
              <a:rPr lang="en-US" sz="1400" b="1" u="sng" kern="0" dirty="0">
                <a:solidFill>
                  <a:srgbClr val="002060"/>
                </a:solidFill>
                <a:latin typeface="Roboto" panose="02000000000000000000" pitchFamily="2" charset="0"/>
                <a:ea typeface="Roboto" panose="02000000000000000000" pitchFamily="2" charset="0"/>
              </a:rPr>
              <a:t>Medium/High</a:t>
            </a:r>
            <a:r>
              <a:rPr lang="en-US" sz="1400" kern="0" dirty="0">
                <a:solidFill>
                  <a:srgbClr val="002060"/>
                </a:solidFill>
                <a:latin typeface="Roboto" panose="02000000000000000000" pitchFamily="2" charset="0"/>
                <a:ea typeface="Roboto" panose="02000000000000000000" pitchFamily="2" charset="0"/>
              </a:rPr>
              <a:t>: DoD may perform at its discretion post-award, based on criticality of program, nature of information; finite number of assessments each year</a:t>
            </a:r>
            <a:endParaRPr lang="en-US" sz="1400" dirty="0">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marL="0" indent="0">
              <a:lnSpc>
                <a:spcPct val="120000"/>
              </a:lnSpc>
              <a:buNone/>
            </a:pP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“A new DFARS clause </a:t>
            </a:r>
            <a:r>
              <a:rPr lang="en-US" sz="1500" b="1"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252.204-7021</a:t>
            </a:r>
            <a:r>
              <a:rPr lang="en-US" sz="1500" dirty="0">
                <a:solidFill>
                  <a:srgbClr val="002060"/>
                </a:solidFill>
                <a:effectLst/>
                <a:latin typeface="Roboto" panose="02000000000000000000" pitchFamily="2" charset="0"/>
                <a:ea typeface="Roboto" panose="02000000000000000000" pitchFamily="2" charset="0"/>
                <a:cs typeface="Times New Roman" panose="02020603050405020304" pitchFamily="18" charset="0"/>
              </a:rPr>
              <a:t>, Cybersecurity Maturity Model Certification Requirements, is prescribed for use in all solicitations and contracts or task orders or delivery orders, excluding those exclusively for the acquisition of COTS items. This DFARS clause requires a contractor to: Maintain the requisite CMMC level for the duration of the contract; ensure that its subcontractors also have the appropriate CMMC level prior to awarding a subcontract or other contractual instruments; and include the requirements of the clause in all subcontracts or other contractual instruments.” </a:t>
            </a:r>
          </a:p>
          <a:p>
            <a:pPr marL="0" indent="0">
              <a:buNone/>
            </a:pPr>
            <a:endParaRPr lang="en-US" dirty="0"/>
          </a:p>
        </p:txBody>
      </p:sp>
      <p:sp>
        <p:nvSpPr>
          <p:cNvPr id="4" name="TextBox 3">
            <a:extLst>
              <a:ext uri="{FF2B5EF4-FFF2-40B4-BE49-F238E27FC236}">
                <a16:creationId xmlns:a16="http://schemas.microsoft.com/office/drawing/2014/main" id="{3FB8F9AD-86F7-4E9C-A680-B5A9758C0549}"/>
              </a:ext>
            </a:extLst>
          </p:cNvPr>
          <p:cNvSpPr txBox="1"/>
          <p:nvPr/>
        </p:nvSpPr>
        <p:spPr>
          <a:xfrm>
            <a:off x="325438" y="5699270"/>
            <a:ext cx="8540685" cy="215444"/>
          </a:xfrm>
          <a:prstGeom prst="rect">
            <a:avLst/>
          </a:prstGeom>
          <a:noFill/>
        </p:spPr>
        <p:txBody>
          <a:bodyPr wrap="square" rtlCol="0">
            <a:spAutoFit/>
          </a:bodyPr>
          <a:lstStyle/>
          <a:p>
            <a:r>
              <a:rPr lang="en-US" sz="800">
                <a:latin typeface="Montserrat" panose="00000500000000000000" pitchFamily="2" charset="0"/>
              </a:rPr>
              <a:t>Source: Federal Register / Vol. 85, No. 189 / Tuesday, September 29, 2020 / Rules and Regulations </a:t>
            </a:r>
          </a:p>
        </p:txBody>
      </p:sp>
    </p:spTree>
    <p:extLst>
      <p:ext uri="{BB962C8B-B14F-4D97-AF65-F5344CB8AC3E}">
        <p14:creationId xmlns:p14="http://schemas.microsoft.com/office/powerpoint/2010/main" val="423933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536D-D966-4F75-84FD-370D9A809FA5}"/>
              </a:ext>
            </a:extLst>
          </p:cNvPr>
          <p:cNvSpPr>
            <a:spLocks noGrp="1"/>
          </p:cNvSpPr>
          <p:nvPr>
            <p:ph type="title"/>
          </p:nvPr>
        </p:nvSpPr>
        <p:spPr>
          <a:xfrm>
            <a:off x="296141" y="365125"/>
            <a:ext cx="10596565"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How to Enter Your Project Spectrum NIST SP 800-171 Score into SPRS</a:t>
            </a:r>
          </a:p>
        </p:txBody>
      </p:sp>
      <p:pic>
        <p:nvPicPr>
          <p:cNvPr id="4" name="Picture 3" descr="Logo&#10;&#10;Description automatically generated">
            <a:extLst>
              <a:ext uri="{FF2B5EF4-FFF2-40B4-BE49-F238E27FC236}">
                <a16:creationId xmlns:a16="http://schemas.microsoft.com/office/drawing/2014/main" id="{6D89D5A7-E1E0-40EF-A3AE-1F86151C42B6}"/>
              </a:ext>
            </a:extLst>
          </p:cNvPr>
          <p:cNvPicPr>
            <a:picLocks noChangeAspect="1"/>
          </p:cNvPicPr>
          <p:nvPr/>
        </p:nvPicPr>
        <p:blipFill rotWithShape="1">
          <a:blip r:embed="rId2">
            <a:extLst>
              <a:ext uri="{28A0092B-C50C-407E-A947-70E740481C1C}">
                <a14:useLocalDpi xmlns:a14="http://schemas.microsoft.com/office/drawing/2010/main" val="0"/>
              </a:ext>
            </a:extLst>
          </a:blip>
          <a:srcRect r="845"/>
          <a:stretch/>
        </p:blipFill>
        <p:spPr>
          <a:xfrm>
            <a:off x="3206107" y="1688766"/>
            <a:ext cx="5730985" cy="1537423"/>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8928CCD8-D702-4F4A-AA3B-584E8547A7A5}"/>
              </a:ext>
            </a:extLst>
          </p:cNvPr>
          <p:cNvPicPr>
            <a:picLocks noChangeAspect="1"/>
          </p:cNvPicPr>
          <p:nvPr/>
        </p:nvPicPr>
        <p:blipFill rotWithShape="1">
          <a:blip r:embed="rId3">
            <a:extLst>
              <a:ext uri="{28A0092B-C50C-407E-A947-70E740481C1C}">
                <a14:useLocalDpi xmlns:a14="http://schemas.microsoft.com/office/drawing/2010/main" val="0"/>
              </a:ext>
            </a:extLst>
          </a:blip>
          <a:srcRect b="42390"/>
          <a:stretch/>
        </p:blipFill>
        <p:spPr>
          <a:xfrm>
            <a:off x="3206107" y="3225438"/>
            <a:ext cx="5730985" cy="3312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466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536D-D966-4F75-84FD-370D9A809FA5}"/>
              </a:ext>
            </a:extLst>
          </p:cNvPr>
          <p:cNvSpPr>
            <a:spLocks noGrp="1"/>
          </p:cNvSpPr>
          <p:nvPr>
            <p:ph type="title"/>
          </p:nvPr>
        </p:nvSpPr>
        <p:spPr>
          <a:xfrm>
            <a:off x="296141" y="365125"/>
            <a:ext cx="10596565" cy="1123278"/>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How to Enter Your Project Spectrum NIST SP 800-171 Score into SPRS</a:t>
            </a:r>
          </a:p>
        </p:txBody>
      </p:sp>
      <p:pic>
        <p:nvPicPr>
          <p:cNvPr id="8" name="Picture 7" descr="Graphical user interface, application&#10;&#10;Description automatically generated">
            <a:extLst>
              <a:ext uri="{FF2B5EF4-FFF2-40B4-BE49-F238E27FC236}">
                <a16:creationId xmlns:a16="http://schemas.microsoft.com/office/drawing/2014/main" id="{26546FA9-8DF5-4723-9786-ED62EDFED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817" y="1891487"/>
            <a:ext cx="8822365" cy="3967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99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51">
            <a:extLst>
              <a:ext uri="{C183D7F6-B498-43B3-948B-1728B52AA6E4}">
                <adec:decorative xmlns:adec="http://schemas.microsoft.com/office/drawing/2017/decorative" val="1"/>
              </a:ext>
            </a:extLst>
          </p:cNvPr>
          <p:cNvSpPr/>
          <p:nvPr/>
        </p:nvSpPr>
        <p:spPr>
          <a:xfrm>
            <a:off x="0" y="1390259"/>
            <a:ext cx="12192000" cy="4414362"/>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4" name="Rectangle 3">
            <a:extLst>
              <a:ext uri="{FF2B5EF4-FFF2-40B4-BE49-F238E27FC236}">
                <a16:creationId xmlns:a16="http://schemas.microsoft.com/office/drawing/2014/main" id="{D72593E6-E17C-41AE-9509-8BB57943F0A7}"/>
              </a:ext>
              <a:ext uri="{C183D7F6-B498-43B3-948B-1728B52AA6E4}">
                <adec:decorative xmlns:adec="http://schemas.microsoft.com/office/drawing/2017/decorative" val="1"/>
              </a:ext>
            </a:extLst>
          </p:cNvPr>
          <p:cNvSpPr/>
          <p:nvPr/>
        </p:nvSpPr>
        <p:spPr>
          <a:xfrm>
            <a:off x="0" y="4584630"/>
            <a:ext cx="6463053" cy="1609116"/>
          </a:xfrm>
          <a:custGeom>
            <a:avLst/>
            <a:gdLst>
              <a:gd name="connsiteX0" fmla="*/ 0 w 12192000"/>
              <a:gd name="connsiteY0" fmla="*/ 0 h 4572000"/>
              <a:gd name="connsiteX1" fmla="*/ 12192000 w 12192000"/>
              <a:gd name="connsiteY1" fmla="*/ 0 h 4572000"/>
              <a:gd name="connsiteX2" fmla="*/ 12192000 w 12192000"/>
              <a:gd name="connsiteY2" fmla="*/ 4572000 h 4572000"/>
              <a:gd name="connsiteX3" fmla="*/ 0 w 12192000"/>
              <a:gd name="connsiteY3" fmla="*/ 4572000 h 4572000"/>
              <a:gd name="connsiteX4" fmla="*/ 0 w 12192000"/>
              <a:gd name="connsiteY4" fmla="*/ 0 h 4572000"/>
              <a:gd name="connsiteX0" fmla="*/ 14514 w 12206514"/>
              <a:gd name="connsiteY0" fmla="*/ 0 h 4572000"/>
              <a:gd name="connsiteX1" fmla="*/ 12206514 w 12206514"/>
              <a:gd name="connsiteY1" fmla="*/ 0 h 4572000"/>
              <a:gd name="connsiteX2" fmla="*/ 12206514 w 12206514"/>
              <a:gd name="connsiteY2" fmla="*/ 4572000 h 4572000"/>
              <a:gd name="connsiteX3" fmla="*/ 14514 w 12206514"/>
              <a:gd name="connsiteY3" fmla="*/ 4572000 h 4572000"/>
              <a:gd name="connsiteX4" fmla="*/ 0 w 12206514"/>
              <a:gd name="connsiteY4" fmla="*/ 3715657 h 4572000"/>
              <a:gd name="connsiteX5" fmla="*/ 14514 w 12206514"/>
              <a:gd name="connsiteY5" fmla="*/ 0 h 4572000"/>
              <a:gd name="connsiteX0" fmla="*/ 0 w 12206514"/>
              <a:gd name="connsiteY0" fmla="*/ 3715657 h 4572000"/>
              <a:gd name="connsiteX1" fmla="*/ 12206514 w 12206514"/>
              <a:gd name="connsiteY1" fmla="*/ 0 h 4572000"/>
              <a:gd name="connsiteX2" fmla="*/ 12206514 w 12206514"/>
              <a:gd name="connsiteY2" fmla="*/ 4572000 h 4572000"/>
              <a:gd name="connsiteX3" fmla="*/ 14514 w 12206514"/>
              <a:gd name="connsiteY3" fmla="*/ 4572000 h 4572000"/>
              <a:gd name="connsiteX4" fmla="*/ 0 w 12206514"/>
              <a:gd name="connsiteY4" fmla="*/ 3715657 h 4572000"/>
              <a:gd name="connsiteX0" fmla="*/ 0 w 12206514"/>
              <a:gd name="connsiteY0" fmla="*/ 783771 h 1640114"/>
              <a:gd name="connsiteX1" fmla="*/ 6792686 w 12206514"/>
              <a:gd name="connsiteY1" fmla="*/ 0 h 1640114"/>
              <a:gd name="connsiteX2" fmla="*/ 12206514 w 12206514"/>
              <a:gd name="connsiteY2" fmla="*/ 1640114 h 1640114"/>
              <a:gd name="connsiteX3" fmla="*/ 14514 w 12206514"/>
              <a:gd name="connsiteY3" fmla="*/ 1640114 h 1640114"/>
              <a:gd name="connsiteX4" fmla="*/ 0 w 12206514"/>
              <a:gd name="connsiteY4" fmla="*/ 783771 h 1640114"/>
              <a:gd name="connsiteX0" fmla="*/ 0 w 6792686"/>
              <a:gd name="connsiteY0" fmla="*/ 783771 h 1640114"/>
              <a:gd name="connsiteX1" fmla="*/ 6792686 w 6792686"/>
              <a:gd name="connsiteY1" fmla="*/ 0 h 1640114"/>
              <a:gd name="connsiteX2" fmla="*/ 14514 w 6792686"/>
              <a:gd name="connsiteY2" fmla="*/ 1640114 h 1640114"/>
              <a:gd name="connsiteX3" fmla="*/ 0 w 6792686"/>
              <a:gd name="connsiteY3" fmla="*/ 783771 h 1640114"/>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6850744"/>
              <a:gd name="connsiteY0" fmla="*/ 740228 h 1596571"/>
              <a:gd name="connsiteX1" fmla="*/ 6850744 w 6850744"/>
              <a:gd name="connsiteY1" fmla="*/ 0 h 1596571"/>
              <a:gd name="connsiteX2" fmla="*/ 14514 w 6850744"/>
              <a:gd name="connsiteY2" fmla="*/ 1596571 h 1596571"/>
              <a:gd name="connsiteX3" fmla="*/ 0 w 6850744"/>
              <a:gd name="connsiteY3" fmla="*/ 740228 h 1596571"/>
              <a:gd name="connsiteX0" fmla="*/ 0 w 7007288"/>
              <a:gd name="connsiteY0" fmla="*/ 740228 h 1609875"/>
              <a:gd name="connsiteX1" fmla="*/ 6850744 w 7007288"/>
              <a:gd name="connsiteY1" fmla="*/ 0 h 1609875"/>
              <a:gd name="connsiteX2" fmla="*/ 4441371 w 7007288"/>
              <a:gd name="connsiteY2" fmla="*/ 1277257 h 1609875"/>
              <a:gd name="connsiteX3" fmla="*/ 14514 w 7007288"/>
              <a:gd name="connsiteY3" fmla="*/ 1596571 h 1609875"/>
              <a:gd name="connsiteX4" fmla="*/ 0 w 7007288"/>
              <a:gd name="connsiteY4" fmla="*/ 740228 h 1609875"/>
              <a:gd name="connsiteX0" fmla="*/ 0 w 6850744"/>
              <a:gd name="connsiteY0" fmla="*/ 740228 h 1609875"/>
              <a:gd name="connsiteX1" fmla="*/ 6850744 w 6850744"/>
              <a:gd name="connsiteY1" fmla="*/ 0 h 1609875"/>
              <a:gd name="connsiteX2" fmla="*/ 4441371 w 6850744"/>
              <a:gd name="connsiteY2" fmla="*/ 1277257 h 1609875"/>
              <a:gd name="connsiteX3" fmla="*/ 14514 w 6850744"/>
              <a:gd name="connsiteY3" fmla="*/ 1596571 h 1609875"/>
              <a:gd name="connsiteX4" fmla="*/ 0 w 6850744"/>
              <a:gd name="connsiteY4" fmla="*/ 740228 h 160987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6850744 w 6850744"/>
              <a:gd name="connsiteY1" fmla="*/ 0 h 1607915"/>
              <a:gd name="connsiteX2" fmla="*/ 4448991 w 6850744"/>
              <a:gd name="connsiteY2" fmla="*/ 1246777 h 1607915"/>
              <a:gd name="connsiteX3" fmla="*/ 14514 w 6850744"/>
              <a:gd name="connsiteY3" fmla="*/ 1596571 h 1607915"/>
              <a:gd name="connsiteX4" fmla="*/ 0 w 6850744"/>
              <a:gd name="connsiteY4"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50744"/>
              <a:gd name="connsiteY0" fmla="*/ 740228 h 1607915"/>
              <a:gd name="connsiteX1" fmla="*/ 3054894 w 6850744"/>
              <a:gd name="connsiteY1" fmla="*/ 1009831 h 1607915"/>
              <a:gd name="connsiteX2" fmla="*/ 6850744 w 6850744"/>
              <a:gd name="connsiteY2" fmla="*/ 0 h 1607915"/>
              <a:gd name="connsiteX3" fmla="*/ 4448991 w 6850744"/>
              <a:gd name="connsiteY3" fmla="*/ 1246777 h 1607915"/>
              <a:gd name="connsiteX4" fmla="*/ 14514 w 6850744"/>
              <a:gd name="connsiteY4" fmla="*/ 1596571 h 1607915"/>
              <a:gd name="connsiteX5" fmla="*/ 0 w 6850744"/>
              <a:gd name="connsiteY5" fmla="*/ 740228 h 1607915"/>
              <a:gd name="connsiteX0" fmla="*/ 0 w 6843124"/>
              <a:gd name="connsiteY0" fmla="*/ 740228 h 1607915"/>
              <a:gd name="connsiteX1" fmla="*/ 3047274 w 6843124"/>
              <a:gd name="connsiteY1" fmla="*/ 1009831 h 1607915"/>
              <a:gd name="connsiteX2" fmla="*/ 6843124 w 6843124"/>
              <a:gd name="connsiteY2" fmla="*/ 0 h 1607915"/>
              <a:gd name="connsiteX3" fmla="*/ 4441371 w 6843124"/>
              <a:gd name="connsiteY3" fmla="*/ 1246777 h 1607915"/>
              <a:gd name="connsiteX4" fmla="*/ 6894 w 6843124"/>
              <a:gd name="connsiteY4" fmla="*/ 1596571 h 1607915"/>
              <a:gd name="connsiteX5" fmla="*/ 0 w 6843124"/>
              <a:gd name="connsiteY5" fmla="*/ 740228 h 1607915"/>
              <a:gd name="connsiteX0" fmla="*/ 0 w 6843124"/>
              <a:gd name="connsiteY0" fmla="*/ 740228 h 1607915"/>
              <a:gd name="connsiteX1" fmla="*/ 3047274 w 6843124"/>
              <a:gd name="connsiteY1" fmla="*/ 1009831 h 1607915"/>
              <a:gd name="connsiteX2" fmla="*/ 6843124 w 6843124"/>
              <a:gd name="connsiteY2" fmla="*/ 0 h 1607915"/>
              <a:gd name="connsiteX3" fmla="*/ 4441371 w 6843124"/>
              <a:gd name="connsiteY3" fmla="*/ 1246777 h 1607915"/>
              <a:gd name="connsiteX4" fmla="*/ 6894 w 6843124"/>
              <a:gd name="connsiteY4" fmla="*/ 1596571 h 1607915"/>
              <a:gd name="connsiteX5" fmla="*/ 0 w 6843124"/>
              <a:gd name="connsiteY5" fmla="*/ 740228 h 1607915"/>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843124"/>
              <a:gd name="connsiteY0" fmla="*/ 740228 h 1596571"/>
              <a:gd name="connsiteX1" fmla="*/ 3047274 w 6843124"/>
              <a:gd name="connsiteY1" fmla="*/ 1009831 h 1596571"/>
              <a:gd name="connsiteX2" fmla="*/ 6843124 w 6843124"/>
              <a:gd name="connsiteY2" fmla="*/ 0 h 1596571"/>
              <a:gd name="connsiteX3" fmla="*/ 4441371 w 6843124"/>
              <a:gd name="connsiteY3" fmla="*/ 1246777 h 1596571"/>
              <a:gd name="connsiteX4" fmla="*/ 6894 w 6843124"/>
              <a:gd name="connsiteY4" fmla="*/ 1596571 h 1596571"/>
              <a:gd name="connsiteX5" fmla="*/ 0 w 6843124"/>
              <a:gd name="connsiteY5" fmla="*/ 740228 h 1596571"/>
              <a:gd name="connsiteX0" fmla="*/ 0 w 6795499"/>
              <a:gd name="connsiteY0" fmla="*/ 740228 h 1596571"/>
              <a:gd name="connsiteX1" fmla="*/ 3047274 w 6795499"/>
              <a:gd name="connsiteY1" fmla="*/ 1009831 h 1596571"/>
              <a:gd name="connsiteX2" fmla="*/ 6795499 w 6795499"/>
              <a:gd name="connsiteY2" fmla="*/ 0 h 1596571"/>
              <a:gd name="connsiteX3" fmla="*/ 4441371 w 6795499"/>
              <a:gd name="connsiteY3" fmla="*/ 1246777 h 1596571"/>
              <a:gd name="connsiteX4" fmla="*/ 6894 w 6795499"/>
              <a:gd name="connsiteY4" fmla="*/ 1596571 h 1596571"/>
              <a:gd name="connsiteX5" fmla="*/ 0 w 6795499"/>
              <a:gd name="connsiteY5" fmla="*/ 740228 h 1596571"/>
              <a:gd name="connsiteX0" fmla="*/ 0 w 6795499"/>
              <a:gd name="connsiteY0" fmla="*/ 740228 h 1596571"/>
              <a:gd name="connsiteX1" fmla="*/ 3047274 w 6795499"/>
              <a:gd name="connsiteY1" fmla="*/ 1009831 h 1596571"/>
              <a:gd name="connsiteX2" fmla="*/ 6795499 w 6795499"/>
              <a:gd name="connsiteY2" fmla="*/ 0 h 1596571"/>
              <a:gd name="connsiteX3" fmla="*/ 4441371 w 6795499"/>
              <a:gd name="connsiteY3" fmla="*/ 1246777 h 1596571"/>
              <a:gd name="connsiteX4" fmla="*/ 6894 w 6795499"/>
              <a:gd name="connsiteY4" fmla="*/ 1596571 h 1596571"/>
              <a:gd name="connsiteX5" fmla="*/ 0 w 6795499"/>
              <a:gd name="connsiteY5" fmla="*/ 740228 h 15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499" h="1596571">
                <a:moveTo>
                  <a:pt x="0" y="740228"/>
                </a:moveTo>
                <a:cubicBezTo>
                  <a:pt x="916698" y="543076"/>
                  <a:pt x="2008656" y="894563"/>
                  <a:pt x="3047274" y="1009831"/>
                </a:cubicBezTo>
                <a:cubicBezTo>
                  <a:pt x="4586877" y="1290441"/>
                  <a:pt x="5821681" y="700465"/>
                  <a:pt x="6795499" y="0"/>
                </a:cubicBezTo>
                <a:cubicBezTo>
                  <a:pt x="6246375" y="590852"/>
                  <a:pt x="5424835" y="1120745"/>
                  <a:pt x="4441371" y="1246777"/>
                </a:cubicBezTo>
                <a:cubicBezTo>
                  <a:pt x="2934334" y="1442387"/>
                  <a:pt x="684106" y="872550"/>
                  <a:pt x="6894" y="1596571"/>
                </a:cubicBezTo>
                <a:lnTo>
                  <a:pt x="0" y="740228"/>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5" name="Rectangle 4">
            <a:extLst>
              <a:ext uri="{FF2B5EF4-FFF2-40B4-BE49-F238E27FC236}">
                <a16:creationId xmlns:a16="http://schemas.microsoft.com/office/drawing/2014/main" id="{A9A8967B-5FB8-4DDB-A170-8C285D4001BB}"/>
              </a:ext>
              <a:ext uri="{C183D7F6-B498-43B3-948B-1728B52AA6E4}">
                <adec:decorative xmlns:adec="http://schemas.microsoft.com/office/drawing/2017/decorative" val="1"/>
              </a:ext>
            </a:extLst>
          </p:cNvPr>
          <p:cNvSpPr/>
          <p:nvPr/>
        </p:nvSpPr>
        <p:spPr>
          <a:xfrm>
            <a:off x="5248508" y="3630131"/>
            <a:ext cx="6938680" cy="2005560"/>
          </a:xfrm>
          <a:custGeom>
            <a:avLst/>
            <a:gdLst>
              <a:gd name="connsiteX0" fmla="*/ 0 w 12046494"/>
              <a:gd name="connsiteY0" fmla="*/ 0 h 111512"/>
              <a:gd name="connsiteX1" fmla="*/ 12046494 w 12046494"/>
              <a:gd name="connsiteY1" fmla="*/ 0 h 111512"/>
              <a:gd name="connsiteX2" fmla="*/ 12046494 w 12046494"/>
              <a:gd name="connsiteY2" fmla="*/ 111512 h 111512"/>
              <a:gd name="connsiteX3" fmla="*/ 0 w 12046494"/>
              <a:gd name="connsiteY3" fmla="*/ 111512 h 111512"/>
              <a:gd name="connsiteX4" fmla="*/ 0 w 12046494"/>
              <a:gd name="connsiteY4" fmla="*/ 0 h 111512"/>
              <a:gd name="connsiteX0" fmla="*/ 0 w 12046494"/>
              <a:gd name="connsiteY0" fmla="*/ 0 h 1749812"/>
              <a:gd name="connsiteX1" fmla="*/ 12046494 w 12046494"/>
              <a:gd name="connsiteY1" fmla="*/ 0 h 1749812"/>
              <a:gd name="connsiteX2" fmla="*/ 12046494 w 12046494"/>
              <a:gd name="connsiteY2" fmla="*/ 111512 h 1749812"/>
              <a:gd name="connsiteX3" fmla="*/ 4810125 w 12046494"/>
              <a:gd name="connsiteY3" fmla="*/ 1749812 h 1749812"/>
              <a:gd name="connsiteX4" fmla="*/ 0 w 12046494"/>
              <a:gd name="connsiteY4" fmla="*/ 0 h 1749812"/>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48000 w 7236369"/>
              <a:gd name="connsiteY0" fmla="*/ 0 h 1930787"/>
              <a:gd name="connsiteX1" fmla="*/ 7236369 w 7236369"/>
              <a:gd name="connsiteY1" fmla="*/ 180975 h 1930787"/>
              <a:gd name="connsiteX2" fmla="*/ 7236369 w 7236369"/>
              <a:gd name="connsiteY2" fmla="*/ 292487 h 1930787"/>
              <a:gd name="connsiteX3" fmla="*/ 0 w 7236369"/>
              <a:gd name="connsiteY3" fmla="*/ 1930787 h 1930787"/>
              <a:gd name="connsiteX4" fmla="*/ 3048000 w 7236369"/>
              <a:gd name="connsiteY4" fmla="*/ 0 h 1930787"/>
              <a:gd name="connsiteX0" fmla="*/ 3067050 w 7236369"/>
              <a:gd name="connsiteY0" fmla="*/ 0 h 1902212"/>
              <a:gd name="connsiteX1" fmla="*/ 7236369 w 7236369"/>
              <a:gd name="connsiteY1" fmla="*/ 152400 h 1902212"/>
              <a:gd name="connsiteX2" fmla="*/ 7236369 w 7236369"/>
              <a:gd name="connsiteY2" fmla="*/ 263912 h 1902212"/>
              <a:gd name="connsiteX3" fmla="*/ 0 w 7236369"/>
              <a:gd name="connsiteY3" fmla="*/ 1902212 h 1902212"/>
              <a:gd name="connsiteX4" fmla="*/ 3067050 w 7236369"/>
              <a:gd name="connsiteY4" fmla="*/ 0 h 1902212"/>
              <a:gd name="connsiteX0" fmla="*/ 3067050 w 7236369"/>
              <a:gd name="connsiteY0" fmla="*/ 0 h 1902212"/>
              <a:gd name="connsiteX1" fmla="*/ 7236369 w 7236369"/>
              <a:gd name="connsiteY1" fmla="*/ 152400 h 1902212"/>
              <a:gd name="connsiteX2" fmla="*/ 7236369 w 7236369"/>
              <a:gd name="connsiteY2" fmla="*/ 263912 h 1902212"/>
              <a:gd name="connsiteX3" fmla="*/ 0 w 7236369"/>
              <a:gd name="connsiteY3" fmla="*/ 1902212 h 1902212"/>
              <a:gd name="connsiteX4" fmla="*/ 3067050 w 7236369"/>
              <a:gd name="connsiteY4" fmla="*/ 0 h 1902212"/>
              <a:gd name="connsiteX0" fmla="*/ 3067050 w 7236369"/>
              <a:gd name="connsiteY0" fmla="*/ 78434 h 1980646"/>
              <a:gd name="connsiteX1" fmla="*/ 7236369 w 7236369"/>
              <a:gd name="connsiteY1" fmla="*/ 230834 h 1980646"/>
              <a:gd name="connsiteX2" fmla="*/ 7236369 w 7236369"/>
              <a:gd name="connsiteY2" fmla="*/ 342346 h 1980646"/>
              <a:gd name="connsiteX3" fmla="*/ 0 w 7236369"/>
              <a:gd name="connsiteY3" fmla="*/ 1980646 h 1980646"/>
              <a:gd name="connsiteX4" fmla="*/ 3067050 w 7236369"/>
              <a:gd name="connsiteY4" fmla="*/ 78434 h 1980646"/>
              <a:gd name="connsiteX0" fmla="*/ 3067050 w 7236369"/>
              <a:gd name="connsiteY0" fmla="*/ 72837 h 2013149"/>
              <a:gd name="connsiteX1" fmla="*/ 7236369 w 7236369"/>
              <a:gd name="connsiteY1" fmla="*/ 263337 h 2013149"/>
              <a:gd name="connsiteX2" fmla="*/ 7236369 w 7236369"/>
              <a:gd name="connsiteY2" fmla="*/ 374849 h 2013149"/>
              <a:gd name="connsiteX3" fmla="*/ 0 w 7236369"/>
              <a:gd name="connsiteY3" fmla="*/ 2013149 h 2013149"/>
              <a:gd name="connsiteX4" fmla="*/ 3067050 w 7236369"/>
              <a:gd name="connsiteY4" fmla="*/ 72837 h 2013149"/>
              <a:gd name="connsiteX0" fmla="*/ 3067050 w 7236369"/>
              <a:gd name="connsiteY0" fmla="*/ 72837 h 2013149"/>
              <a:gd name="connsiteX1" fmla="*/ 7236369 w 7236369"/>
              <a:gd name="connsiteY1" fmla="*/ 263337 h 2013149"/>
              <a:gd name="connsiteX2" fmla="*/ 7236369 w 7236369"/>
              <a:gd name="connsiteY2" fmla="*/ 374849 h 2013149"/>
              <a:gd name="connsiteX3" fmla="*/ 0 w 7236369"/>
              <a:gd name="connsiteY3" fmla="*/ 2013149 h 2013149"/>
              <a:gd name="connsiteX4" fmla="*/ 3067050 w 7236369"/>
              <a:gd name="connsiteY4" fmla="*/ 72837 h 2013149"/>
              <a:gd name="connsiteX0" fmla="*/ 3067050 w 7236369"/>
              <a:gd name="connsiteY0" fmla="*/ 38020 h 1978332"/>
              <a:gd name="connsiteX1" fmla="*/ 7236369 w 7236369"/>
              <a:gd name="connsiteY1" fmla="*/ 228520 h 1978332"/>
              <a:gd name="connsiteX2" fmla="*/ 7236369 w 7236369"/>
              <a:gd name="connsiteY2" fmla="*/ 340032 h 1978332"/>
              <a:gd name="connsiteX3" fmla="*/ 0 w 7236369"/>
              <a:gd name="connsiteY3" fmla="*/ 1978332 h 1978332"/>
              <a:gd name="connsiteX4" fmla="*/ 3067050 w 7236369"/>
              <a:gd name="connsiteY4" fmla="*/ 38020 h 1978332"/>
              <a:gd name="connsiteX0" fmla="*/ 3067050 w 7236369"/>
              <a:gd name="connsiteY0" fmla="*/ 69733 h 2010045"/>
              <a:gd name="connsiteX1" fmla="*/ 7236369 w 7236369"/>
              <a:gd name="connsiteY1" fmla="*/ 260233 h 2010045"/>
              <a:gd name="connsiteX2" fmla="*/ 7236369 w 7236369"/>
              <a:gd name="connsiteY2" fmla="*/ 371745 h 2010045"/>
              <a:gd name="connsiteX3" fmla="*/ 0 w 7236369"/>
              <a:gd name="connsiteY3" fmla="*/ 2010045 h 2010045"/>
              <a:gd name="connsiteX4" fmla="*/ 3067050 w 7236369"/>
              <a:gd name="connsiteY4"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0 w 7245894"/>
              <a:gd name="connsiteY3" fmla="*/ 2010045 h 2010045"/>
              <a:gd name="connsiteX4" fmla="*/ 3067050 w 7245894"/>
              <a:gd name="connsiteY4"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409845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 name="connsiteX0" fmla="*/ 3067050 w 7245894"/>
              <a:gd name="connsiteY0" fmla="*/ 69733 h 2010045"/>
              <a:gd name="connsiteX1" fmla="*/ 7236369 w 7245894"/>
              <a:gd name="connsiteY1" fmla="*/ 260233 h 2010045"/>
              <a:gd name="connsiteX2" fmla="*/ 7245894 w 7245894"/>
              <a:gd name="connsiteY2" fmla="*/ 381270 h 2010045"/>
              <a:gd name="connsiteX3" fmla="*/ 2400299 w 7245894"/>
              <a:gd name="connsiteY3" fmla="*/ 874016 h 2010045"/>
              <a:gd name="connsiteX4" fmla="*/ 0 w 7245894"/>
              <a:gd name="connsiteY4" fmla="*/ 2010045 h 2010045"/>
              <a:gd name="connsiteX5" fmla="*/ 3067050 w 7245894"/>
              <a:gd name="connsiteY5" fmla="*/ 69733 h 201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894" h="2010045">
                <a:moveTo>
                  <a:pt x="3067050" y="69733"/>
                </a:moveTo>
                <a:cubicBezTo>
                  <a:pt x="4380623" y="-260467"/>
                  <a:pt x="6389521" y="714258"/>
                  <a:pt x="7236369" y="260233"/>
                </a:cubicBezTo>
                <a:lnTo>
                  <a:pt x="7245894" y="381270"/>
                </a:lnTo>
                <a:cubicBezTo>
                  <a:pt x="6005346" y="916994"/>
                  <a:pt x="3793247" y="-252258"/>
                  <a:pt x="2400299" y="874016"/>
                </a:cubicBezTo>
                <a:cubicBezTo>
                  <a:pt x="885824" y="1928967"/>
                  <a:pt x="230505" y="1970459"/>
                  <a:pt x="0" y="2010045"/>
                </a:cubicBezTo>
                <a:cubicBezTo>
                  <a:pt x="1473200" y="1661724"/>
                  <a:pt x="2193925" y="275179"/>
                  <a:pt x="3067050" y="69733"/>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58" name="Google Shape;458;p151"/>
          <p:cNvSpPr txBox="1">
            <a:spLocks noGrp="1"/>
          </p:cNvSpPr>
          <p:nvPr>
            <p:ph type="title" idx="4294967295"/>
          </p:nvPr>
        </p:nvSpPr>
        <p:spPr>
          <a:xfrm>
            <a:off x="683343" y="289247"/>
            <a:ext cx="10417500"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1" u="none" strike="noStrike" kern="1200" cap="none" spc="0" normalizeH="0" baseline="0" noProof="0" dirty="0">
                <a:ln>
                  <a:noFill/>
                </a:ln>
                <a:solidFill>
                  <a:srgbClr val="C00000"/>
                </a:solidFill>
                <a:effectLst/>
                <a:uLnTx/>
                <a:uFillTx/>
                <a:latin typeface="Roboto"/>
                <a:ea typeface="Roboto"/>
                <a:cs typeface="Roboto"/>
                <a:sym typeface="Roboto"/>
              </a:rPr>
              <a:t>INTRODUCING TODAY’S PRESENTERS</a:t>
            </a:r>
          </a:p>
        </p:txBody>
      </p:sp>
      <p:sp>
        <p:nvSpPr>
          <p:cNvPr id="461" name="Google Shape;461;p151"/>
          <p:cNvSpPr txBox="1"/>
          <p:nvPr/>
        </p:nvSpPr>
        <p:spPr>
          <a:xfrm>
            <a:off x="7608290" y="4503986"/>
            <a:ext cx="2228438" cy="1385100"/>
          </a:xfrm>
          <a:prstGeom prst="rect">
            <a:avLst/>
          </a:prstGeom>
          <a:noFill/>
          <a:ln>
            <a:noFill/>
          </a:ln>
        </p:spPr>
        <p:txBody>
          <a:bodyPr spcFirstLastPara="1" wrap="square" lIns="91425" tIns="45700" rIns="91425" bIns="45700" anchor="t" anchorCtr="0">
            <a:noAutofit/>
          </a:bodyPr>
          <a:lstStyle/>
          <a:p>
            <a:r>
              <a:rPr lang="en-US" b="1" dirty="0">
                <a:solidFill>
                  <a:schemeClr val="bg1"/>
                </a:solidFill>
                <a:latin typeface="Open Sans" panose="020B0604020202020204" pitchFamily="34" charset="0"/>
              </a:rPr>
              <a:t>Kareem Sykes, </a:t>
            </a:r>
            <a:r>
              <a:rPr lang="en-US" dirty="0">
                <a:solidFill>
                  <a:schemeClr val="bg1"/>
                </a:solidFill>
                <a:latin typeface="Open Sans" panose="020B0604020202020204" pitchFamily="34" charset="0"/>
              </a:rPr>
              <a:t>Program Manager, Project Spectrum</a:t>
            </a:r>
            <a:endParaRPr lang="en-US" b="0" i="0" dirty="0">
              <a:solidFill>
                <a:schemeClr val="bg1"/>
              </a:solidFill>
              <a:effectLst/>
              <a:latin typeface="Open Sans" panose="020B0604020202020204" pitchFamily="34" charset="0"/>
            </a:endParaRPr>
          </a:p>
        </p:txBody>
      </p:sp>
      <p:sp>
        <p:nvSpPr>
          <p:cNvPr id="11" name="Google Shape;461;p151">
            <a:extLst>
              <a:ext uri="{FF2B5EF4-FFF2-40B4-BE49-F238E27FC236}">
                <a16:creationId xmlns:a16="http://schemas.microsoft.com/office/drawing/2014/main" id="{B818E2A2-31DB-4872-B119-8D0D948E3569}"/>
              </a:ext>
            </a:extLst>
          </p:cNvPr>
          <p:cNvSpPr txBox="1"/>
          <p:nvPr/>
        </p:nvSpPr>
        <p:spPr>
          <a:xfrm>
            <a:off x="2672828" y="4516225"/>
            <a:ext cx="2580190" cy="1385100"/>
          </a:xfrm>
          <a:prstGeom prst="rect">
            <a:avLst/>
          </a:prstGeom>
          <a:noFill/>
          <a:ln>
            <a:noFill/>
          </a:ln>
        </p:spPr>
        <p:txBody>
          <a:bodyPr spcFirstLastPara="1" wrap="square" lIns="91425" tIns="45700" rIns="91425" bIns="45700" anchor="t" anchorCtr="0">
            <a:noAutofit/>
          </a:bodyPr>
          <a:lstStyle/>
          <a:p>
            <a:r>
              <a:rPr lang="en-US" b="1" dirty="0">
                <a:solidFill>
                  <a:schemeClr val="bg1"/>
                </a:solidFill>
                <a:latin typeface="Open Sans" panose="020B0604020202020204" pitchFamily="34" charset="0"/>
              </a:rPr>
              <a:t>Melinda Woods, </a:t>
            </a:r>
            <a:r>
              <a:rPr lang="en-US" dirty="0">
                <a:solidFill>
                  <a:schemeClr val="bg1"/>
                </a:solidFill>
                <a:latin typeface="Open Sans" panose="020B0604020202020204" pitchFamily="34" charset="0"/>
              </a:rPr>
              <a:t>Director of Industry, Innovation &amp; Analysis, </a:t>
            </a:r>
            <a:r>
              <a:rPr lang="en-US" dirty="0" err="1">
                <a:solidFill>
                  <a:schemeClr val="bg1"/>
                </a:solidFill>
                <a:latin typeface="Open Sans" panose="020B0604020202020204" pitchFamily="34" charset="0"/>
              </a:rPr>
              <a:t>Eccalon</a:t>
            </a:r>
            <a:endParaRPr lang="en-US" b="0" i="0" dirty="0">
              <a:solidFill>
                <a:schemeClr val="bg1"/>
              </a:solidFill>
              <a:effectLst/>
              <a:latin typeface="Open Sans" panose="020B0604020202020204" pitchFamily="34" charset="0"/>
            </a:endParaRPr>
          </a:p>
        </p:txBody>
      </p:sp>
      <p:pic>
        <p:nvPicPr>
          <p:cNvPr id="5" name="Picture 4" descr="A picture containing person, suit&#10;&#10;Description automatically generated">
            <a:extLst>
              <a:ext uri="{FF2B5EF4-FFF2-40B4-BE49-F238E27FC236}">
                <a16:creationId xmlns:a16="http://schemas.microsoft.com/office/drawing/2014/main" id="{A610ED9C-6C73-40E6-A837-F4A9198F3003}"/>
              </a:ext>
            </a:extLst>
          </p:cNvPr>
          <p:cNvPicPr>
            <a:picLocks noChangeAspect="1"/>
          </p:cNvPicPr>
          <p:nvPr/>
        </p:nvPicPr>
        <p:blipFill rotWithShape="1">
          <a:blip r:embed="rId3">
            <a:extLst>
              <a:ext uri="{28A0092B-C50C-407E-A947-70E740481C1C}">
                <a14:useLocalDpi xmlns:a14="http://schemas.microsoft.com/office/drawing/2010/main" val="0"/>
              </a:ext>
            </a:extLst>
          </a:blip>
          <a:srcRect l="15999" t="667" r="15545" b="935"/>
          <a:stretch/>
        </p:blipFill>
        <p:spPr>
          <a:xfrm>
            <a:off x="2569663" y="1655894"/>
            <a:ext cx="2095779" cy="2560320"/>
          </a:xfrm>
          <a:prstGeom prst="rect">
            <a:avLst/>
          </a:prstGeom>
          <a:ln>
            <a:noFill/>
          </a:ln>
        </p:spPr>
      </p:pic>
      <p:pic>
        <p:nvPicPr>
          <p:cNvPr id="9" name="Picture 8" descr="A picture containing person, person, wearing, smiling&#10;&#10;Description automatically generated">
            <a:extLst>
              <a:ext uri="{FF2B5EF4-FFF2-40B4-BE49-F238E27FC236}">
                <a16:creationId xmlns:a16="http://schemas.microsoft.com/office/drawing/2014/main" id="{9AEF46CE-76FF-4D05-AA37-D8336F7AE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560" y="1641776"/>
            <a:ext cx="2048256" cy="2560320"/>
          </a:xfrm>
          <a:prstGeom prst="rect">
            <a:avLst/>
          </a:prstGeom>
        </p:spPr>
      </p:pic>
    </p:spTree>
    <p:extLst>
      <p:ext uri="{BB962C8B-B14F-4D97-AF65-F5344CB8AC3E}">
        <p14:creationId xmlns:p14="http://schemas.microsoft.com/office/powerpoint/2010/main" val="3278589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536D-D966-4F75-84FD-370D9A809FA5}"/>
              </a:ext>
            </a:extLst>
          </p:cNvPr>
          <p:cNvSpPr>
            <a:spLocks noGrp="1"/>
          </p:cNvSpPr>
          <p:nvPr>
            <p:ph type="title"/>
          </p:nvPr>
        </p:nvSpPr>
        <p:spPr>
          <a:xfrm>
            <a:off x="296141" y="365125"/>
            <a:ext cx="10596565"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How to Enter Your Project Spectrum NIST SP 800-171 Score into SPRS</a:t>
            </a:r>
          </a:p>
        </p:txBody>
      </p:sp>
      <p:pic>
        <p:nvPicPr>
          <p:cNvPr id="5" name="Picture 4" descr="Graphical user interface, application&#10;&#10;Description automatically generated">
            <a:extLst>
              <a:ext uri="{FF2B5EF4-FFF2-40B4-BE49-F238E27FC236}">
                <a16:creationId xmlns:a16="http://schemas.microsoft.com/office/drawing/2014/main" id="{5E2BF550-6C60-48D0-8443-9D9B266BE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242" y="1635191"/>
            <a:ext cx="8567516" cy="4857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681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3094-6DBA-4AFC-AFC7-2898696C48D0}"/>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Request for Proposal (RFP)</a:t>
            </a:r>
          </a:p>
        </p:txBody>
      </p:sp>
      <p:sp>
        <p:nvSpPr>
          <p:cNvPr id="3" name="Text Placeholder 2">
            <a:extLst>
              <a:ext uri="{FF2B5EF4-FFF2-40B4-BE49-F238E27FC236}">
                <a16:creationId xmlns:a16="http://schemas.microsoft.com/office/drawing/2014/main" id="{E1E8DAB2-0E40-4738-BFCF-2D648E28D03E}"/>
              </a:ext>
            </a:extLst>
          </p:cNvPr>
          <p:cNvSpPr>
            <a:spLocks noGrp="1"/>
          </p:cNvSpPr>
          <p:nvPr>
            <p:ph type="body" sz="quarter" idx="14"/>
          </p:nvPr>
        </p:nvSpPr>
        <p:spPr>
          <a:xfrm>
            <a:off x="325439" y="1244750"/>
            <a:ext cx="6108734" cy="4513984"/>
          </a:xfrm>
        </p:spPr>
        <p:txBody>
          <a:bodyPr/>
          <a:lstStyle/>
          <a:p>
            <a:pPr marL="0" indent="0">
              <a:buNone/>
            </a:pPr>
            <a:r>
              <a:rPr lang="en-US" dirty="0">
                <a:solidFill>
                  <a:srgbClr val="002060"/>
                </a:solidFill>
                <a:latin typeface="Roboto" panose="02000000000000000000" pitchFamily="2" charset="0"/>
                <a:ea typeface="Roboto" panose="02000000000000000000" pitchFamily="2" charset="0"/>
              </a:rPr>
              <a:t>When a contract requires CMMC certification, it will be listed in the RFP in </a:t>
            </a:r>
            <a:r>
              <a:rPr lang="en-US" b="1" dirty="0">
                <a:solidFill>
                  <a:srgbClr val="002060"/>
                </a:solidFill>
                <a:latin typeface="Roboto" panose="02000000000000000000" pitchFamily="2" charset="0"/>
                <a:ea typeface="Roboto" panose="02000000000000000000" pitchFamily="2" charset="0"/>
              </a:rPr>
              <a:t>sections C and L</a:t>
            </a:r>
            <a:r>
              <a:rPr lang="en-US" dirty="0">
                <a:solidFill>
                  <a:srgbClr val="002060"/>
                </a:solidFill>
                <a:latin typeface="Roboto" panose="02000000000000000000" pitchFamily="2" charset="0"/>
                <a:ea typeface="Roboto" panose="02000000000000000000" pitchFamily="2" charset="0"/>
              </a:rPr>
              <a:t>.</a:t>
            </a:r>
          </a:p>
          <a:p>
            <a:endParaRPr lang="en-US" dirty="0"/>
          </a:p>
        </p:txBody>
      </p:sp>
      <p:grpSp>
        <p:nvGrpSpPr>
          <p:cNvPr id="9" name="Group 8" descr="Image of Section C of an RFP.">
            <a:extLst>
              <a:ext uri="{FF2B5EF4-FFF2-40B4-BE49-F238E27FC236}">
                <a16:creationId xmlns:a16="http://schemas.microsoft.com/office/drawing/2014/main" id="{F4517A9E-576C-4040-83AB-CC66F8C702E8}"/>
              </a:ext>
            </a:extLst>
          </p:cNvPr>
          <p:cNvGrpSpPr/>
          <p:nvPr/>
        </p:nvGrpSpPr>
        <p:grpSpPr>
          <a:xfrm>
            <a:off x="6786630" y="1244750"/>
            <a:ext cx="4159532" cy="5164456"/>
            <a:chOff x="7514145" y="1240698"/>
            <a:chExt cx="4159532" cy="5164456"/>
          </a:xfrm>
        </p:grpSpPr>
        <p:pic>
          <p:nvPicPr>
            <p:cNvPr id="6" name="Picture 5">
              <a:extLst>
                <a:ext uri="{FF2B5EF4-FFF2-40B4-BE49-F238E27FC236}">
                  <a16:creationId xmlns:a16="http://schemas.microsoft.com/office/drawing/2014/main" id="{5BB5A898-A9DB-4D62-8EB3-1E2F858666DD}"/>
                </a:ext>
              </a:extLst>
            </p:cNvPr>
            <p:cNvPicPr>
              <a:picLocks noChangeAspect="1"/>
            </p:cNvPicPr>
            <p:nvPr/>
          </p:nvPicPr>
          <p:blipFill>
            <a:blip r:embed="rId2"/>
            <a:stretch>
              <a:fillRect/>
            </a:stretch>
          </p:blipFill>
          <p:spPr>
            <a:xfrm>
              <a:off x="7514145" y="1454331"/>
              <a:ext cx="3829068" cy="49508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046911F-1809-43C4-84CA-C11F5FDA4DB0}"/>
                </a:ext>
              </a:extLst>
            </p:cNvPr>
            <p:cNvPicPr>
              <a:picLocks noChangeAspect="1"/>
            </p:cNvPicPr>
            <p:nvPr/>
          </p:nvPicPr>
          <p:blipFill>
            <a:blip r:embed="rId2"/>
            <a:stretch>
              <a:fillRect/>
            </a:stretch>
          </p:blipFill>
          <p:spPr>
            <a:xfrm>
              <a:off x="7679377" y="1359777"/>
              <a:ext cx="3829068" cy="495082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940206B-21F3-4EFF-93BA-402964865C31}"/>
                </a:ext>
              </a:extLst>
            </p:cNvPr>
            <p:cNvPicPr>
              <a:picLocks noChangeAspect="1"/>
            </p:cNvPicPr>
            <p:nvPr/>
          </p:nvPicPr>
          <p:blipFill>
            <a:blip r:embed="rId2"/>
            <a:stretch>
              <a:fillRect/>
            </a:stretch>
          </p:blipFill>
          <p:spPr>
            <a:xfrm>
              <a:off x="7844609" y="1240698"/>
              <a:ext cx="3829068" cy="495082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3721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B701-9394-4ED7-BADB-AFB35B33ED63}"/>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Connect with Us</a:t>
            </a:r>
          </a:p>
        </p:txBody>
      </p:sp>
      <p:grpSp>
        <p:nvGrpSpPr>
          <p:cNvPr id="4" name="Group 3" descr="Contact information:&#10;Email outreach@projectspectrum.io&#10;&#10;projectspectrum.io&#10;&#10;">
            <a:extLst>
              <a:ext uri="{FF2B5EF4-FFF2-40B4-BE49-F238E27FC236}">
                <a16:creationId xmlns:a16="http://schemas.microsoft.com/office/drawing/2014/main" id="{358612E1-5E97-4C9C-B3C1-CF28D2A9BCB6}"/>
              </a:ext>
            </a:extLst>
          </p:cNvPr>
          <p:cNvGrpSpPr/>
          <p:nvPr/>
        </p:nvGrpSpPr>
        <p:grpSpPr>
          <a:xfrm>
            <a:off x="885224" y="170798"/>
            <a:ext cx="9774603" cy="6516403"/>
            <a:chOff x="1208699" y="263770"/>
            <a:chExt cx="9774603" cy="6516403"/>
          </a:xfrm>
        </p:grpSpPr>
        <p:graphicFrame>
          <p:nvGraphicFramePr>
            <p:cNvPr id="5" name="Diagram 4">
              <a:extLst>
                <a:ext uri="{FF2B5EF4-FFF2-40B4-BE49-F238E27FC236}">
                  <a16:creationId xmlns:a16="http://schemas.microsoft.com/office/drawing/2014/main" id="{87D4653F-85B6-4276-A4EA-530082D3E0E5}"/>
                </a:ext>
              </a:extLst>
            </p:cNvPr>
            <p:cNvGraphicFramePr/>
            <p:nvPr>
              <p:extLst>
                <p:ext uri="{D42A27DB-BD31-4B8C-83A1-F6EECF244321}">
                  <p14:modId xmlns:p14="http://schemas.microsoft.com/office/powerpoint/2010/main" val="872582701"/>
                </p:ext>
              </p:extLst>
            </p:nvPr>
          </p:nvGraphicFramePr>
          <p:xfrm>
            <a:off x="1208699" y="263770"/>
            <a:ext cx="9774603" cy="6516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Envelope with solid fill">
              <a:extLst>
                <a:ext uri="{FF2B5EF4-FFF2-40B4-BE49-F238E27FC236}">
                  <a16:creationId xmlns:a16="http://schemas.microsoft.com/office/drawing/2014/main" id="{4AAC95A7-57AD-4C28-A4D3-F1E3FA2DD3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00258" y="1481791"/>
              <a:ext cx="1463040" cy="1463040"/>
            </a:xfrm>
            <a:prstGeom prst="rect">
              <a:avLst/>
            </a:prstGeom>
          </p:spPr>
        </p:pic>
        <p:pic>
          <p:nvPicPr>
            <p:cNvPr id="7" name="Graphic 6" descr="Users with solid fill">
              <a:extLst>
                <a:ext uri="{FF2B5EF4-FFF2-40B4-BE49-F238E27FC236}">
                  <a16:creationId xmlns:a16="http://schemas.microsoft.com/office/drawing/2014/main" id="{93E9D116-119A-4C80-B8E5-845B1418F6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5734" y="3255952"/>
              <a:ext cx="1463040" cy="1463040"/>
            </a:xfrm>
            <a:prstGeom prst="rect">
              <a:avLst/>
            </a:prstGeom>
          </p:spPr>
        </p:pic>
        <p:pic>
          <p:nvPicPr>
            <p:cNvPr id="8" name="Graphic 7" descr="Internet with solid fill">
              <a:extLst>
                <a:ext uri="{FF2B5EF4-FFF2-40B4-BE49-F238E27FC236}">
                  <a16:creationId xmlns:a16="http://schemas.microsoft.com/office/drawing/2014/main" id="{5215537A-5BB9-4D26-85F6-2FAFF154CA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131484" y="3997683"/>
              <a:ext cx="1463040" cy="1463040"/>
            </a:xfrm>
            <a:prstGeom prst="rect">
              <a:avLst/>
            </a:prstGeom>
          </p:spPr>
        </p:pic>
        <p:pic>
          <p:nvPicPr>
            <p:cNvPr id="9" name="Graphic 8" descr="Connections with solid fill">
              <a:extLst>
                <a:ext uri="{FF2B5EF4-FFF2-40B4-BE49-F238E27FC236}">
                  <a16:creationId xmlns:a16="http://schemas.microsoft.com/office/drawing/2014/main" id="{B08C45A6-F6D1-4109-85B2-6FE15CC98A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29152" y="3255952"/>
              <a:ext cx="1463040" cy="1463040"/>
            </a:xfrm>
            <a:prstGeom prst="rect">
              <a:avLst/>
            </a:prstGeom>
          </p:spPr>
        </p:pic>
        <p:sp>
          <p:nvSpPr>
            <p:cNvPr id="10" name="TextBox 9">
              <a:extLst>
                <a:ext uri="{FF2B5EF4-FFF2-40B4-BE49-F238E27FC236}">
                  <a16:creationId xmlns:a16="http://schemas.microsoft.com/office/drawing/2014/main" id="{8C57651C-F290-4DAC-B6F3-B2E460F5B395}"/>
                </a:ext>
              </a:extLst>
            </p:cNvPr>
            <p:cNvSpPr txBox="1"/>
            <p:nvPr/>
          </p:nvSpPr>
          <p:spPr>
            <a:xfrm>
              <a:off x="2678708" y="2517288"/>
              <a:ext cx="2083602" cy="738664"/>
            </a:xfrm>
            <a:prstGeom prst="rect">
              <a:avLst/>
            </a:prstGeom>
            <a:noFill/>
          </p:spPr>
          <p:txBody>
            <a:bodyPr wrap="square" rtlCol="0">
              <a:spAutoFit/>
            </a:bodyPr>
            <a:lstStyle/>
            <a:p>
              <a:pPr algn="ctr"/>
              <a:r>
                <a:rPr lang="en-US" sz="1400">
                  <a:solidFill>
                    <a:schemeClr val="bg1"/>
                  </a:solidFill>
                  <a:latin typeface="Montserrat" panose="00000500000000000000" pitchFamily="2" charset="0"/>
                </a:rPr>
                <a:t>EMAIL</a:t>
              </a:r>
            </a:p>
            <a:p>
              <a:pPr algn="ctr"/>
              <a:r>
                <a:rPr lang="en-US" sz="1400">
                  <a:solidFill>
                    <a:schemeClr val="bg1"/>
                  </a:solidFill>
                  <a:latin typeface="Montserrat" panose="00000500000000000000" pitchFamily="2" charset="0"/>
                  <a:hlinkClick r:id="" action="ppaction://noaction">
                    <a:extLst>
                      <a:ext uri="{A12FA001-AC4F-418D-AE19-62706E023703}">
                        <ahyp:hlinkClr xmlns:ahyp="http://schemas.microsoft.com/office/drawing/2018/hyperlinkcolor" val="tx"/>
                      </a:ext>
                    </a:extLst>
                  </a:hlinkClick>
                </a:rPr>
                <a:t>outreach@</a:t>
              </a:r>
            </a:p>
            <a:p>
              <a:pPr algn="ctr"/>
              <a:r>
                <a:rPr lang="en-US" sz="1400">
                  <a:solidFill>
                    <a:schemeClr val="bg1"/>
                  </a:solidFill>
                  <a:latin typeface="Montserrat" panose="00000500000000000000" pitchFamily="2" charset="0"/>
                  <a:hlinkClick r:id="" action="ppaction://noaction">
                    <a:extLst>
                      <a:ext uri="{A12FA001-AC4F-418D-AE19-62706E023703}">
                        <ahyp:hlinkClr xmlns:ahyp="http://schemas.microsoft.com/office/drawing/2018/hyperlinkcolor" val="tx"/>
                      </a:ext>
                    </a:extLst>
                  </a:hlinkClick>
                </a:rPr>
                <a:t>projectspectrum.io</a:t>
              </a:r>
              <a:endParaRPr lang="en-US" sz="1400">
                <a:solidFill>
                  <a:schemeClr val="bg1"/>
                </a:solidFill>
                <a:latin typeface="Montserrat" panose="00000500000000000000" pitchFamily="2" charset="0"/>
              </a:endParaRPr>
            </a:p>
          </p:txBody>
        </p:sp>
        <p:pic>
          <p:nvPicPr>
            <p:cNvPr id="11" name="Graphic 10" descr="Online Network with solid fill">
              <a:extLst>
                <a:ext uri="{FF2B5EF4-FFF2-40B4-BE49-F238E27FC236}">
                  <a16:creationId xmlns:a16="http://schemas.microsoft.com/office/drawing/2014/main" id="{BB439FB0-70BA-4F9D-91FB-BC5141A387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54857" y="2454759"/>
              <a:ext cx="1371600" cy="1371600"/>
            </a:xfrm>
            <a:prstGeom prst="rect">
              <a:avLst/>
            </a:prstGeom>
          </p:spPr>
        </p:pic>
      </p:grpSp>
      <p:grpSp>
        <p:nvGrpSpPr>
          <p:cNvPr id="12" name="Group 11" descr="LinkedIn icon Project Spectrum&#10;Twitter icon @Proj_Spectrum&#10;YouTube icon Project Spectrum">
            <a:extLst>
              <a:ext uri="{FF2B5EF4-FFF2-40B4-BE49-F238E27FC236}">
                <a16:creationId xmlns:a16="http://schemas.microsoft.com/office/drawing/2014/main" id="{EFE58236-CDBF-4E71-90BD-8111F4A20DD5}"/>
              </a:ext>
            </a:extLst>
          </p:cNvPr>
          <p:cNvGrpSpPr/>
          <p:nvPr/>
        </p:nvGrpSpPr>
        <p:grpSpPr>
          <a:xfrm>
            <a:off x="9170731" y="4229745"/>
            <a:ext cx="2480185" cy="1305688"/>
            <a:chOff x="9001194" y="3980270"/>
            <a:chExt cx="2480185" cy="1305688"/>
          </a:xfrm>
        </p:grpSpPr>
        <p:pic>
          <p:nvPicPr>
            <p:cNvPr id="13" name="Picture 12" descr="A close up of a logo&#10;&#10;Description automatically generated">
              <a:extLst>
                <a:ext uri="{FF2B5EF4-FFF2-40B4-BE49-F238E27FC236}">
                  <a16:creationId xmlns:a16="http://schemas.microsoft.com/office/drawing/2014/main" id="{C7880125-65B1-4F4B-8191-44389E3C38C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32281" y="4477492"/>
              <a:ext cx="400084" cy="335365"/>
            </a:xfrm>
            <a:prstGeom prst="rect">
              <a:avLst/>
            </a:prstGeom>
          </p:spPr>
        </p:pic>
        <p:pic>
          <p:nvPicPr>
            <p:cNvPr id="14" name="Graphic 13">
              <a:extLst>
                <a:ext uri="{FF2B5EF4-FFF2-40B4-BE49-F238E27FC236}">
                  <a16:creationId xmlns:a16="http://schemas.microsoft.com/office/drawing/2014/main" id="{C5320AE0-ED1A-4523-8CE8-D3257CFA750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01194" y="4950594"/>
              <a:ext cx="462259" cy="335364"/>
            </a:xfrm>
            <a:prstGeom prst="rect">
              <a:avLst/>
            </a:prstGeom>
          </p:spPr>
        </p:pic>
        <p:pic>
          <p:nvPicPr>
            <p:cNvPr id="15" name="Graphic 14">
              <a:extLst>
                <a:ext uri="{FF2B5EF4-FFF2-40B4-BE49-F238E27FC236}">
                  <a16:creationId xmlns:a16="http://schemas.microsoft.com/office/drawing/2014/main" id="{F01B0C41-A25E-4EEA-A1BB-59ED932A472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55352" y="3980270"/>
              <a:ext cx="353942" cy="353942"/>
            </a:xfrm>
            <a:prstGeom prst="rect">
              <a:avLst/>
            </a:prstGeom>
          </p:spPr>
        </p:pic>
        <p:sp>
          <p:nvSpPr>
            <p:cNvPr id="16" name="TextBox 15">
              <a:extLst>
                <a:ext uri="{FF2B5EF4-FFF2-40B4-BE49-F238E27FC236}">
                  <a16:creationId xmlns:a16="http://schemas.microsoft.com/office/drawing/2014/main" id="{C7CAA88D-5F9A-4EE2-8C4A-4E698CE05F65}"/>
                </a:ext>
              </a:extLst>
            </p:cNvPr>
            <p:cNvSpPr txBox="1"/>
            <p:nvPr/>
          </p:nvSpPr>
          <p:spPr>
            <a:xfrm>
              <a:off x="9463453" y="4007200"/>
              <a:ext cx="1892985" cy="300082"/>
            </a:xfrm>
            <a:prstGeom prst="rect">
              <a:avLst/>
            </a:prstGeom>
            <a:noFill/>
          </p:spPr>
          <p:txBody>
            <a:bodyPr wrap="square">
              <a:spAutoFit/>
            </a:bodyPr>
            <a:lstStyle/>
            <a:p>
              <a:pPr marL="0" lvl="0" indent="0" defTabSz="1066800">
                <a:lnSpc>
                  <a:spcPct val="90000"/>
                </a:lnSpc>
                <a:spcBef>
                  <a:spcPct val="0"/>
                </a:spcBef>
                <a:spcAft>
                  <a:spcPct val="35000"/>
                </a:spcAft>
                <a:buNone/>
              </a:pPr>
              <a:r>
                <a:rPr lang="en-US" sz="1500" b="0" i="0" kern="1200">
                  <a:latin typeface="Montserrat" panose="00000500000000000000" pitchFamily="2" charset="0"/>
                  <a:ea typeface="+mn-ea"/>
                  <a:cs typeface="+mn-cs"/>
                </a:rPr>
                <a:t>Project Spectrum</a:t>
              </a:r>
            </a:p>
          </p:txBody>
        </p:sp>
        <p:sp>
          <p:nvSpPr>
            <p:cNvPr id="17" name="TextBox 16">
              <a:extLst>
                <a:ext uri="{FF2B5EF4-FFF2-40B4-BE49-F238E27FC236}">
                  <a16:creationId xmlns:a16="http://schemas.microsoft.com/office/drawing/2014/main" id="{D05FBA37-07C0-470D-BD93-425A741C9997}"/>
                </a:ext>
              </a:extLst>
            </p:cNvPr>
            <p:cNvSpPr txBox="1"/>
            <p:nvPr/>
          </p:nvSpPr>
          <p:spPr>
            <a:xfrm>
              <a:off x="9463453" y="4968235"/>
              <a:ext cx="1892985" cy="300082"/>
            </a:xfrm>
            <a:prstGeom prst="rect">
              <a:avLst/>
            </a:prstGeom>
            <a:noFill/>
          </p:spPr>
          <p:txBody>
            <a:bodyPr wrap="square">
              <a:spAutoFit/>
            </a:bodyPr>
            <a:lstStyle/>
            <a:p>
              <a:pPr marL="0" lvl="0" indent="0" defTabSz="1066800">
                <a:lnSpc>
                  <a:spcPct val="90000"/>
                </a:lnSpc>
                <a:spcBef>
                  <a:spcPct val="0"/>
                </a:spcBef>
                <a:spcAft>
                  <a:spcPct val="35000"/>
                </a:spcAft>
                <a:buNone/>
              </a:pPr>
              <a:r>
                <a:rPr lang="en-US" sz="1500" b="0" i="0" kern="1200">
                  <a:latin typeface="Montserrat" panose="00000500000000000000" pitchFamily="2" charset="0"/>
                  <a:ea typeface="+mn-ea"/>
                  <a:cs typeface="+mn-cs"/>
                </a:rPr>
                <a:t>Project Spectrum</a:t>
              </a:r>
            </a:p>
          </p:txBody>
        </p:sp>
        <p:sp>
          <p:nvSpPr>
            <p:cNvPr id="18" name="TextBox 17">
              <a:extLst>
                <a:ext uri="{FF2B5EF4-FFF2-40B4-BE49-F238E27FC236}">
                  <a16:creationId xmlns:a16="http://schemas.microsoft.com/office/drawing/2014/main" id="{B2146329-2806-431D-8A0B-20089FCB5864}"/>
                </a:ext>
              </a:extLst>
            </p:cNvPr>
            <p:cNvSpPr txBox="1"/>
            <p:nvPr/>
          </p:nvSpPr>
          <p:spPr>
            <a:xfrm>
              <a:off x="9499202" y="4470077"/>
              <a:ext cx="1982177" cy="300082"/>
            </a:xfrm>
            <a:prstGeom prst="rect">
              <a:avLst/>
            </a:prstGeom>
            <a:noFill/>
          </p:spPr>
          <p:txBody>
            <a:bodyPr wrap="square">
              <a:spAutoFit/>
            </a:bodyPr>
            <a:lstStyle/>
            <a:p>
              <a:pPr marL="0" lvl="0" indent="0" defTabSz="1066800">
                <a:lnSpc>
                  <a:spcPct val="90000"/>
                </a:lnSpc>
                <a:spcBef>
                  <a:spcPct val="0"/>
                </a:spcBef>
                <a:spcAft>
                  <a:spcPct val="35000"/>
                </a:spcAft>
                <a:buNone/>
              </a:pPr>
              <a:r>
                <a:rPr lang="en-US" sz="1500" b="0" i="0" kern="1200">
                  <a:latin typeface="Montserrat" panose="00000500000000000000" pitchFamily="2" charset="0"/>
                  <a:ea typeface="+mn-ea"/>
                  <a:cs typeface="+mn-cs"/>
                </a:rPr>
                <a:t>@Proj_Spectrum</a:t>
              </a:r>
            </a:p>
          </p:txBody>
        </p:sp>
      </p:grpSp>
    </p:spTree>
    <p:extLst>
      <p:ext uri="{BB962C8B-B14F-4D97-AF65-F5344CB8AC3E}">
        <p14:creationId xmlns:p14="http://schemas.microsoft.com/office/powerpoint/2010/main" val="2047544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a:spLocks noGrp="1"/>
          </p:cNvSpPr>
          <p:nvPr>
            <p:ph type="title" idx="4294967295"/>
          </p:nvPr>
        </p:nvSpPr>
        <p:spPr>
          <a:xfrm>
            <a:off x="1786600" y="2615825"/>
            <a:ext cx="7865100" cy="1223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002060"/>
                </a:solidFill>
                <a:effectLst/>
                <a:uLnTx/>
                <a:uFillTx/>
                <a:latin typeface="Roboto"/>
                <a:ea typeface="Roboto"/>
                <a:cs typeface="Roboto"/>
                <a:sym typeface="Roboto"/>
              </a:rPr>
              <a:t>Questions?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idx="4294967295"/>
          </p:nvPr>
        </p:nvSpPr>
        <p:spPr>
          <a:xfrm>
            <a:off x="1873875" y="1331500"/>
            <a:ext cx="7865100" cy="3287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002060"/>
              </a:solidFill>
              <a:effectLst/>
              <a:uLnTx/>
              <a:uFillTx/>
              <a:latin typeface="Roboto"/>
              <a:ea typeface="Roboto"/>
              <a:cs typeface="Roboto"/>
              <a:sym typeface="Roboto"/>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002060"/>
                </a:solidFill>
                <a:effectLst/>
                <a:uLnTx/>
                <a:uFillTx/>
                <a:latin typeface="Roboto"/>
                <a:ea typeface="Roboto"/>
                <a:cs typeface="Roboto"/>
                <a:sym typeface="Roboto"/>
              </a:rPr>
              <a:t>Thank You! </a:t>
            </a: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7400" b="1" i="0" u="none" strike="noStrike" kern="1200" cap="none" spc="0" normalizeH="0" baseline="0" noProof="0" dirty="0">
              <a:ln>
                <a:noFill/>
              </a:ln>
              <a:solidFill>
                <a:srgbClr val="002060"/>
              </a:solidFill>
              <a:effectLst/>
              <a:uLnTx/>
              <a:uFillTx/>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92C113-D7E0-406E-B9AA-6FD13A51A524}"/>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What is Project Spectrum?</a:t>
            </a:r>
          </a:p>
        </p:txBody>
      </p:sp>
      <p:sp>
        <p:nvSpPr>
          <p:cNvPr id="5" name="Text Placeholder 4">
            <a:extLst>
              <a:ext uri="{FF2B5EF4-FFF2-40B4-BE49-F238E27FC236}">
                <a16:creationId xmlns:a16="http://schemas.microsoft.com/office/drawing/2014/main" id="{5C76DB3C-572A-405C-94D1-99A735F5F693}"/>
              </a:ext>
            </a:extLst>
          </p:cNvPr>
          <p:cNvSpPr>
            <a:spLocks noGrp="1"/>
          </p:cNvSpPr>
          <p:nvPr>
            <p:ph type="body" sz="quarter" idx="14"/>
          </p:nvPr>
        </p:nvSpPr>
        <p:spPr/>
        <p:txBody>
          <a:bodyPr>
            <a:noAutofit/>
          </a:bodyPr>
          <a:lstStyle/>
          <a:p>
            <a:pPr marL="0" indent="0">
              <a:lnSpc>
                <a:spcPct val="100000"/>
              </a:lnSpc>
              <a:spcBef>
                <a:spcPts val="600"/>
              </a:spcBef>
              <a:buNone/>
            </a:pPr>
            <a:r>
              <a:rPr lang="en-US" sz="2000" b="1" dirty="0">
                <a:solidFill>
                  <a:srgbClr val="002060"/>
                </a:solidFill>
                <a:latin typeface="Roboto" panose="02000000000000000000" pitchFamily="2" charset="0"/>
                <a:ea typeface="Roboto" panose="02000000000000000000" pitchFamily="2" charset="0"/>
              </a:rPr>
              <a:t>Project Spectrum </a:t>
            </a:r>
            <a:r>
              <a:rPr lang="en-US" sz="2000" dirty="0">
                <a:solidFill>
                  <a:srgbClr val="002060"/>
                </a:solidFill>
                <a:latin typeface="Roboto" panose="02000000000000000000" pitchFamily="2" charset="0"/>
                <a:ea typeface="Roboto" panose="02000000000000000000" pitchFamily="2" charset="0"/>
              </a:rPr>
              <a:t>is a DOD-sponsored initiative that provides companies, institutions, and organizations with a comprehensive, cost-effective platform of cybersecurity information, resources, tools, and training. Our mission is to improve cybersecurity readiness, resiliency, and compliance of small/medium-sized businesses and the Defense Industrial Base (DIB) manufacturing supply chain through:</a:t>
            </a:r>
          </a:p>
          <a:p>
            <a:pPr marL="0" indent="0">
              <a:lnSpc>
                <a:spcPct val="100000"/>
              </a:lnSpc>
              <a:spcBef>
                <a:spcPts val="600"/>
              </a:spcBef>
              <a:buNone/>
            </a:pPr>
            <a:endParaRPr lang="en-US" sz="2000" dirty="0">
              <a:solidFill>
                <a:srgbClr val="002060"/>
              </a:solidFill>
              <a:latin typeface="Roboto" panose="02000000000000000000" pitchFamily="2" charset="0"/>
              <a:ea typeface="Roboto" panose="02000000000000000000" pitchFamily="2" charset="0"/>
            </a:endParaRP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Policy guidance</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A customized dashboard for monitoring cybersecurity progress</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Expert analysis and intelligence from senior cyber advisors</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Educational courses and materials</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Tool and platform reviews</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Customized cybersecurity compliance plans</a:t>
            </a:r>
          </a:p>
          <a:p>
            <a:pPr>
              <a:lnSpc>
                <a:spcPct val="100000"/>
              </a:lnSpc>
              <a:spcBef>
                <a:spcPts val="600"/>
              </a:spcBef>
            </a:pPr>
            <a:r>
              <a:rPr lang="en-US" sz="2000" dirty="0">
                <a:solidFill>
                  <a:srgbClr val="002060"/>
                </a:solidFill>
                <a:latin typeface="Roboto" panose="02000000000000000000" pitchFamily="2" charset="0"/>
                <a:ea typeface="Roboto" panose="02000000000000000000" pitchFamily="2" charset="0"/>
              </a:rPr>
              <a:t>Cybersecurity Maturity Model Certification (CMMC) preparedness training</a:t>
            </a:r>
          </a:p>
        </p:txBody>
      </p:sp>
    </p:spTree>
    <p:extLst>
      <p:ext uri="{BB962C8B-B14F-4D97-AF65-F5344CB8AC3E}">
        <p14:creationId xmlns:p14="http://schemas.microsoft.com/office/powerpoint/2010/main" val="163187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EEA80-E5B4-46E3-968D-233A8E0D459D}"/>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Federal Policy Compliance</a:t>
            </a:r>
          </a:p>
        </p:txBody>
      </p:sp>
      <p:sp>
        <p:nvSpPr>
          <p:cNvPr id="2" name="Subtitle 1"/>
          <p:cNvSpPr>
            <a:spLocks noGrp="1"/>
          </p:cNvSpPr>
          <p:nvPr>
            <p:ph type="body" sz="quarter" idx="14"/>
          </p:nvPr>
        </p:nvSpPr>
        <p:spPr>
          <a:xfrm>
            <a:off x="325438" y="1244750"/>
            <a:ext cx="11381762" cy="4753378"/>
          </a:xfrm>
        </p:spPr>
        <p:txBody>
          <a:bodyPr>
            <a:normAutofit fontScale="92500"/>
          </a:bodyPr>
          <a:lstStyle/>
          <a:p>
            <a:pPr marL="0" indent="0" fontAlgn="base">
              <a:lnSpc>
                <a:spcPct val="100000"/>
              </a:lnSpc>
              <a:spcBef>
                <a:spcPts val="600"/>
              </a:spcBef>
              <a:buNone/>
            </a:pPr>
            <a:r>
              <a:rPr lang="en-US" sz="2200" b="1" dirty="0">
                <a:solidFill>
                  <a:srgbClr val="002060"/>
                </a:solidFill>
                <a:latin typeface="Roboto" panose="02000000000000000000" pitchFamily="2" charset="0"/>
                <a:ea typeface="Roboto" panose="02000000000000000000" pitchFamily="2" charset="0"/>
              </a:rPr>
              <a:t>2019 National Defense Authorization Act (NDAA) </a:t>
            </a:r>
          </a:p>
          <a:p>
            <a:pPr lvl="1" fontAlgn="base">
              <a:lnSpc>
                <a:spcPct val="100000"/>
              </a:lnSpc>
              <a:spcBef>
                <a:spcPts val="600"/>
              </a:spcBef>
            </a:pPr>
            <a:r>
              <a:rPr lang="en-US" sz="1800" dirty="0">
                <a:solidFill>
                  <a:srgbClr val="002060"/>
                </a:solidFill>
                <a:latin typeface="Roboto" panose="02000000000000000000" pitchFamily="2" charset="0"/>
                <a:ea typeface="Roboto" panose="02000000000000000000" pitchFamily="2" charset="0"/>
              </a:rPr>
              <a:t>Section 1644: Assistance for small manufacturers in the defense industrial supply chain and universities.</a:t>
            </a:r>
          </a:p>
          <a:p>
            <a:pPr marL="457200" lvl="1" indent="0" fontAlgn="base">
              <a:lnSpc>
                <a:spcPct val="100000"/>
              </a:lnSpc>
              <a:spcBef>
                <a:spcPts val="600"/>
              </a:spcBef>
              <a:buNone/>
            </a:pPr>
            <a:endParaRPr lang="en-US" sz="1800" dirty="0">
              <a:solidFill>
                <a:srgbClr val="002060"/>
              </a:solidFill>
              <a:latin typeface="Roboto" panose="02000000000000000000" pitchFamily="2" charset="0"/>
              <a:ea typeface="Roboto" panose="02000000000000000000" pitchFamily="2" charset="0"/>
            </a:endParaRPr>
          </a:p>
          <a:p>
            <a:pPr marL="0" indent="0" fontAlgn="base">
              <a:lnSpc>
                <a:spcPct val="100000"/>
              </a:lnSpc>
              <a:spcBef>
                <a:spcPts val="600"/>
              </a:spcBef>
              <a:buNone/>
            </a:pPr>
            <a:r>
              <a:rPr lang="en-US" sz="2200" b="1" dirty="0">
                <a:solidFill>
                  <a:srgbClr val="002060"/>
                </a:solidFill>
                <a:latin typeface="Roboto" panose="02000000000000000000" pitchFamily="2" charset="0"/>
                <a:ea typeface="Roboto" panose="02000000000000000000" pitchFamily="2" charset="0"/>
              </a:rPr>
              <a:t>2021 National Defense Authorization Act</a:t>
            </a:r>
          </a:p>
          <a:p>
            <a:pPr lvl="1" fontAlgn="base">
              <a:lnSpc>
                <a:spcPct val="100000"/>
              </a:lnSpc>
              <a:spcBef>
                <a:spcPts val="600"/>
              </a:spcBef>
            </a:pPr>
            <a:r>
              <a:rPr lang="en-US" sz="1800" dirty="0">
                <a:solidFill>
                  <a:srgbClr val="002060"/>
                </a:solidFill>
                <a:latin typeface="Roboto" panose="02000000000000000000" pitchFamily="2" charset="0"/>
                <a:ea typeface="Roboto" panose="02000000000000000000" pitchFamily="2" charset="0"/>
              </a:rPr>
              <a:t>Section 1724: Responsibility for cybersecurity and critical infrastructure protection of the defense industrial base.</a:t>
            </a:r>
          </a:p>
          <a:p>
            <a:pPr lvl="1" fontAlgn="base">
              <a:lnSpc>
                <a:spcPct val="100000"/>
              </a:lnSpc>
              <a:spcBef>
                <a:spcPts val="600"/>
              </a:spcBef>
            </a:pPr>
            <a:r>
              <a:rPr lang="en-US" sz="1800" dirty="0">
                <a:solidFill>
                  <a:srgbClr val="002060"/>
                </a:solidFill>
                <a:latin typeface="Roboto" panose="02000000000000000000" pitchFamily="2" charset="0"/>
                <a:ea typeface="Roboto" panose="02000000000000000000" pitchFamily="2" charset="0"/>
              </a:rPr>
              <a:t>Section 1738: Assistance for small manufacturers in the defense industrial supply chain on matters relating to cybersecurity. </a:t>
            </a:r>
          </a:p>
          <a:p>
            <a:pPr marL="457200" lvl="1" indent="0" fontAlgn="base">
              <a:lnSpc>
                <a:spcPct val="100000"/>
              </a:lnSpc>
              <a:spcBef>
                <a:spcPts val="600"/>
              </a:spcBef>
              <a:buNone/>
            </a:pPr>
            <a:endParaRPr lang="en-US" sz="1800" b="1" dirty="0">
              <a:solidFill>
                <a:srgbClr val="002060"/>
              </a:solidFill>
              <a:latin typeface="Roboto" panose="02000000000000000000" pitchFamily="2" charset="0"/>
              <a:ea typeface="Roboto" panose="02000000000000000000" pitchFamily="2" charset="0"/>
            </a:endParaRPr>
          </a:p>
          <a:p>
            <a:pPr marL="0" indent="0" fontAlgn="base">
              <a:lnSpc>
                <a:spcPct val="100000"/>
              </a:lnSpc>
              <a:spcBef>
                <a:spcPts val="600"/>
              </a:spcBef>
              <a:buNone/>
            </a:pPr>
            <a:r>
              <a:rPr lang="en-US" sz="2200" dirty="0">
                <a:solidFill>
                  <a:srgbClr val="002060"/>
                </a:solidFill>
                <a:latin typeface="Roboto" panose="02000000000000000000" pitchFamily="2" charset="0"/>
                <a:ea typeface="Roboto" panose="02000000000000000000" pitchFamily="2" charset="0"/>
              </a:rPr>
              <a:t>We offer compliance with existing </a:t>
            </a:r>
            <a:r>
              <a:rPr lang="en-US" sz="2200" b="1" dirty="0">
                <a:solidFill>
                  <a:srgbClr val="002060"/>
                </a:solidFill>
                <a:latin typeface="Roboto" panose="02000000000000000000" pitchFamily="2" charset="0"/>
                <a:ea typeface="Roboto" panose="02000000000000000000" pitchFamily="2" charset="0"/>
              </a:rPr>
              <a:t>Defense Federal Acquisition Regulation Supplement (DFARS) regulations </a:t>
            </a:r>
          </a:p>
          <a:p>
            <a:pPr lvl="1" fontAlgn="base">
              <a:lnSpc>
                <a:spcPct val="100000"/>
              </a:lnSpc>
              <a:spcBef>
                <a:spcPts val="600"/>
              </a:spcBef>
            </a:pPr>
            <a:r>
              <a:rPr lang="en-US" sz="1800" dirty="0">
                <a:solidFill>
                  <a:srgbClr val="002060"/>
                </a:solidFill>
                <a:latin typeface="Roboto" panose="02000000000000000000" pitchFamily="2" charset="0"/>
                <a:ea typeface="Roboto" panose="02000000000000000000" pitchFamily="2" charset="0"/>
              </a:rPr>
              <a:t>2019-D041</a:t>
            </a:r>
            <a:r>
              <a:rPr lang="en-US" sz="1800" b="1" dirty="0">
                <a:solidFill>
                  <a:srgbClr val="002060"/>
                </a:solidFill>
                <a:latin typeface="Roboto" panose="02000000000000000000" pitchFamily="2" charset="0"/>
                <a:ea typeface="Roboto" panose="02000000000000000000" pitchFamily="2" charset="0"/>
              </a:rPr>
              <a:t> </a:t>
            </a:r>
            <a:r>
              <a:rPr lang="en-US" sz="1800" dirty="0">
                <a:solidFill>
                  <a:srgbClr val="002060"/>
                </a:solidFill>
                <a:latin typeface="Roboto" panose="02000000000000000000" pitchFamily="2" charset="0"/>
                <a:ea typeface="Roboto" panose="02000000000000000000" pitchFamily="2" charset="0"/>
              </a:rPr>
              <a:t>Interim Rule and its associated clauses (252.204-7008, 252.204-7012, 252.204-7019-21). </a:t>
            </a:r>
          </a:p>
          <a:p>
            <a:pPr lvl="1" fontAlgn="base">
              <a:lnSpc>
                <a:spcPct val="100000"/>
              </a:lnSpc>
              <a:spcBef>
                <a:spcPts val="600"/>
              </a:spcBef>
            </a:pPr>
            <a:r>
              <a:rPr lang="en-US" sz="1800" dirty="0">
                <a:solidFill>
                  <a:srgbClr val="002060"/>
                </a:solidFill>
                <a:latin typeface="Roboto" panose="02000000000000000000" pitchFamily="2" charset="0"/>
                <a:ea typeface="Roboto" panose="02000000000000000000" pitchFamily="2" charset="0"/>
              </a:rPr>
              <a:t>Regulations require compliance with National Institute of Standards and Technology (NIST) Special Publication (SP) 800-171 for the safeguarding of defense-relevant information and cyber incident reporting. ​</a:t>
            </a:r>
          </a:p>
        </p:txBody>
      </p:sp>
    </p:spTree>
    <p:extLst>
      <p:ext uri="{BB962C8B-B14F-4D97-AF65-F5344CB8AC3E}">
        <p14:creationId xmlns:p14="http://schemas.microsoft.com/office/powerpoint/2010/main" val="2153372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3471-CE4A-4FEC-BDC9-91A9E86C5119}"/>
              </a:ext>
            </a:extLst>
          </p:cNvPr>
          <p:cNvSpPr>
            <a:spLocks noGrp="1"/>
          </p:cNvSpPr>
          <p:nvPr>
            <p:ph type="title"/>
          </p:nvPr>
        </p:nvSpPr>
        <p:spPr>
          <a:xfrm>
            <a:off x="307736" y="381953"/>
            <a:ext cx="10778529" cy="1069882"/>
          </a:xfrm>
        </p:spPr>
        <p:txBody>
          <a:bodyPr>
            <a:noAutofit/>
          </a:bodyPr>
          <a:lstStyle/>
          <a:p>
            <a:r>
              <a:rPr lang="en-US" sz="4000" b="1" dirty="0">
                <a:solidFill>
                  <a:srgbClr val="002060"/>
                </a:solidFill>
                <a:latin typeface="Roboto" panose="02000000000000000000" pitchFamily="2" charset="0"/>
                <a:ea typeface="Roboto" panose="02000000000000000000" pitchFamily="2" charset="0"/>
              </a:rPr>
              <a:t>Journey to CMMC Level 1 Compliance</a:t>
            </a:r>
            <a:br>
              <a:rPr lang="en-US" sz="4000" dirty="0">
                <a:solidFill>
                  <a:srgbClr val="002060"/>
                </a:solidFill>
                <a:latin typeface="Roboto" panose="02000000000000000000" pitchFamily="2" charset="0"/>
                <a:ea typeface="Roboto" panose="02000000000000000000" pitchFamily="2" charset="0"/>
              </a:rPr>
            </a:br>
            <a:endParaRPr lang="en-US" sz="4000" dirty="0">
              <a:solidFill>
                <a:srgbClr val="002060"/>
              </a:solidFill>
              <a:latin typeface="Roboto" panose="02000000000000000000" pitchFamily="2" charset="0"/>
              <a:ea typeface="Roboto" panose="02000000000000000000" pitchFamily="2" charset="0"/>
            </a:endParaRPr>
          </a:p>
        </p:txBody>
      </p:sp>
      <p:grpSp>
        <p:nvGrpSpPr>
          <p:cNvPr id="39" name="Group 38" descr="1 Register for Project Spectrum&#10;2 Participate in a CMMC Level 1 webinar&#10;3 ">
            <a:extLst>
              <a:ext uri="{FF2B5EF4-FFF2-40B4-BE49-F238E27FC236}">
                <a16:creationId xmlns:a16="http://schemas.microsoft.com/office/drawing/2014/main" id="{7CD97FEA-0541-434D-9FD4-90E24D893DA7}"/>
              </a:ext>
            </a:extLst>
          </p:cNvPr>
          <p:cNvGrpSpPr/>
          <p:nvPr/>
        </p:nvGrpSpPr>
        <p:grpSpPr>
          <a:xfrm>
            <a:off x="891669" y="1622634"/>
            <a:ext cx="10408663" cy="1973492"/>
            <a:chOff x="891669" y="1331280"/>
            <a:chExt cx="10408663" cy="1973492"/>
          </a:xfrm>
        </p:grpSpPr>
        <p:grpSp>
          <p:nvGrpSpPr>
            <p:cNvPr id="4" name="Group 3">
              <a:extLst>
                <a:ext uri="{FF2B5EF4-FFF2-40B4-BE49-F238E27FC236}">
                  <a16:creationId xmlns:a16="http://schemas.microsoft.com/office/drawing/2014/main" id="{BCC52781-1FE0-4643-A6CF-80DE3DC3D3B3}"/>
                </a:ext>
              </a:extLst>
            </p:cNvPr>
            <p:cNvGrpSpPr/>
            <p:nvPr/>
          </p:nvGrpSpPr>
          <p:grpSpPr>
            <a:xfrm>
              <a:off x="891669" y="2085054"/>
              <a:ext cx="10408663" cy="1219718"/>
              <a:chOff x="345270" y="2866682"/>
              <a:chExt cx="10408663" cy="1219718"/>
            </a:xfrm>
          </p:grpSpPr>
          <p:sp>
            <p:nvSpPr>
              <p:cNvPr id="5" name="Freeform: Shape 4">
                <a:extLst>
                  <a:ext uri="{FF2B5EF4-FFF2-40B4-BE49-F238E27FC236}">
                    <a16:creationId xmlns:a16="http://schemas.microsoft.com/office/drawing/2014/main" id="{0E7FD571-403C-414A-8174-EC2F3D63BD52}"/>
                  </a:ext>
                </a:extLst>
              </p:cNvPr>
              <p:cNvSpPr/>
              <p:nvPr/>
            </p:nvSpPr>
            <p:spPr>
              <a:xfrm>
                <a:off x="345270" y="2866682"/>
                <a:ext cx="1493914" cy="796560"/>
              </a:xfrm>
              <a:custGeom>
                <a:avLst/>
                <a:gdLst>
                  <a:gd name="connsiteX0" fmla="*/ 0 w 1509797"/>
                  <a:gd name="connsiteY0" fmla="*/ 0 h 1035408"/>
                  <a:gd name="connsiteX1" fmla="*/ 1509797 w 1509797"/>
                  <a:gd name="connsiteY1" fmla="*/ 0 h 1035408"/>
                  <a:gd name="connsiteX2" fmla="*/ 1509797 w 1509797"/>
                  <a:gd name="connsiteY2" fmla="*/ 1035408 h 1035408"/>
                  <a:gd name="connsiteX3" fmla="*/ 0 w 1509797"/>
                  <a:gd name="connsiteY3" fmla="*/ 1035408 h 1035408"/>
                  <a:gd name="connsiteX4" fmla="*/ 0 w 1509797"/>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797" h="1035408">
                    <a:moveTo>
                      <a:pt x="0" y="0"/>
                    </a:moveTo>
                    <a:lnTo>
                      <a:pt x="1509797" y="0"/>
                    </a:lnTo>
                    <a:lnTo>
                      <a:pt x="1509797"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Register for Project Spectrum</a:t>
                </a:r>
              </a:p>
            </p:txBody>
          </p:sp>
          <p:sp>
            <p:nvSpPr>
              <p:cNvPr id="6" name="Freeform: Shape 5">
                <a:extLst>
                  <a:ext uri="{FF2B5EF4-FFF2-40B4-BE49-F238E27FC236}">
                    <a16:creationId xmlns:a16="http://schemas.microsoft.com/office/drawing/2014/main" id="{6D59871A-2F62-4EB4-97F0-2B60044CA370}"/>
                  </a:ext>
                </a:extLst>
              </p:cNvPr>
              <p:cNvSpPr/>
              <p:nvPr/>
            </p:nvSpPr>
            <p:spPr>
              <a:xfrm>
                <a:off x="2128427" y="2870340"/>
                <a:ext cx="1493914" cy="1026990"/>
              </a:xfrm>
              <a:custGeom>
                <a:avLst/>
                <a:gdLst>
                  <a:gd name="connsiteX0" fmla="*/ 0 w 1509797"/>
                  <a:gd name="connsiteY0" fmla="*/ 0 h 1035408"/>
                  <a:gd name="connsiteX1" fmla="*/ 1509797 w 1509797"/>
                  <a:gd name="connsiteY1" fmla="*/ 0 h 1035408"/>
                  <a:gd name="connsiteX2" fmla="*/ 1509797 w 1509797"/>
                  <a:gd name="connsiteY2" fmla="*/ 1035408 h 1035408"/>
                  <a:gd name="connsiteX3" fmla="*/ 0 w 1509797"/>
                  <a:gd name="connsiteY3" fmla="*/ 1035408 h 1035408"/>
                  <a:gd name="connsiteX4" fmla="*/ 0 w 1509797"/>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797" h="1035408">
                    <a:moveTo>
                      <a:pt x="0" y="0"/>
                    </a:moveTo>
                    <a:lnTo>
                      <a:pt x="1509797" y="0"/>
                    </a:lnTo>
                    <a:lnTo>
                      <a:pt x="1509797"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Participate in a CMMC Level 1 webinar</a:t>
                </a:r>
              </a:p>
            </p:txBody>
          </p:sp>
          <p:sp>
            <p:nvSpPr>
              <p:cNvPr id="7" name="Freeform: Shape 6">
                <a:extLst>
                  <a:ext uri="{FF2B5EF4-FFF2-40B4-BE49-F238E27FC236}">
                    <a16:creationId xmlns:a16="http://schemas.microsoft.com/office/drawing/2014/main" id="{82313FE2-781F-4F63-A83E-4433A24A4EBD}"/>
                  </a:ext>
                </a:extLst>
              </p:cNvPr>
              <p:cNvSpPr/>
              <p:nvPr/>
            </p:nvSpPr>
            <p:spPr>
              <a:xfrm>
                <a:off x="3911578" y="2873294"/>
                <a:ext cx="1492888" cy="1213106"/>
              </a:xfrm>
              <a:custGeom>
                <a:avLst/>
                <a:gdLst>
                  <a:gd name="connsiteX0" fmla="*/ 0 w 2571910"/>
                  <a:gd name="connsiteY0" fmla="*/ 0 h 1035408"/>
                  <a:gd name="connsiteX1" fmla="*/ 2571910 w 2571910"/>
                  <a:gd name="connsiteY1" fmla="*/ 0 h 1035408"/>
                  <a:gd name="connsiteX2" fmla="*/ 2571910 w 2571910"/>
                  <a:gd name="connsiteY2" fmla="*/ 1035408 h 1035408"/>
                  <a:gd name="connsiteX3" fmla="*/ 0 w 2571910"/>
                  <a:gd name="connsiteY3" fmla="*/ 1035408 h 1035408"/>
                  <a:gd name="connsiteX4" fmla="*/ 0 w 2571910"/>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910" h="1035408">
                    <a:moveTo>
                      <a:pt x="0" y="0"/>
                    </a:moveTo>
                    <a:lnTo>
                      <a:pt x="2571910" y="0"/>
                    </a:lnTo>
                    <a:lnTo>
                      <a:pt x="2571910"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Watch training videos for CMMC Level 1 domains</a:t>
                </a:r>
              </a:p>
            </p:txBody>
          </p:sp>
          <p:sp>
            <p:nvSpPr>
              <p:cNvPr id="8" name="Freeform: Shape 7">
                <a:extLst>
                  <a:ext uri="{FF2B5EF4-FFF2-40B4-BE49-F238E27FC236}">
                    <a16:creationId xmlns:a16="http://schemas.microsoft.com/office/drawing/2014/main" id="{B1743960-3CD1-4068-9F75-835DD423F213}"/>
                  </a:ext>
                </a:extLst>
              </p:cNvPr>
              <p:cNvSpPr/>
              <p:nvPr/>
            </p:nvSpPr>
            <p:spPr>
              <a:xfrm>
                <a:off x="5693704" y="2870340"/>
                <a:ext cx="1493914" cy="1026990"/>
              </a:xfrm>
              <a:custGeom>
                <a:avLst/>
                <a:gdLst>
                  <a:gd name="connsiteX0" fmla="*/ 0 w 1509797"/>
                  <a:gd name="connsiteY0" fmla="*/ 0 h 1035408"/>
                  <a:gd name="connsiteX1" fmla="*/ 1509797 w 1509797"/>
                  <a:gd name="connsiteY1" fmla="*/ 0 h 1035408"/>
                  <a:gd name="connsiteX2" fmla="*/ 1509797 w 1509797"/>
                  <a:gd name="connsiteY2" fmla="*/ 1035408 h 1035408"/>
                  <a:gd name="connsiteX3" fmla="*/ 0 w 1509797"/>
                  <a:gd name="connsiteY3" fmla="*/ 1035408 h 1035408"/>
                  <a:gd name="connsiteX4" fmla="*/ 0 w 1509797"/>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797" h="1035408">
                    <a:moveTo>
                      <a:pt x="0" y="0"/>
                    </a:moveTo>
                    <a:lnTo>
                      <a:pt x="1509797" y="0"/>
                    </a:lnTo>
                    <a:lnTo>
                      <a:pt x="1509797"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Complete CMMC Level 1 online course</a:t>
                </a:r>
              </a:p>
            </p:txBody>
          </p:sp>
          <p:sp>
            <p:nvSpPr>
              <p:cNvPr id="9" name="Freeform: Shape 8">
                <a:extLst>
                  <a:ext uri="{FF2B5EF4-FFF2-40B4-BE49-F238E27FC236}">
                    <a16:creationId xmlns:a16="http://schemas.microsoft.com/office/drawing/2014/main" id="{6B347ECD-5867-44F8-B4D5-AABACCADC1E2}"/>
                  </a:ext>
                </a:extLst>
              </p:cNvPr>
              <p:cNvSpPr/>
              <p:nvPr/>
            </p:nvSpPr>
            <p:spPr>
              <a:xfrm>
                <a:off x="7476861" y="2870340"/>
                <a:ext cx="1493914" cy="1026990"/>
              </a:xfrm>
              <a:custGeom>
                <a:avLst/>
                <a:gdLst>
                  <a:gd name="connsiteX0" fmla="*/ 0 w 1509797"/>
                  <a:gd name="connsiteY0" fmla="*/ 0 h 1035408"/>
                  <a:gd name="connsiteX1" fmla="*/ 1509797 w 1509797"/>
                  <a:gd name="connsiteY1" fmla="*/ 0 h 1035408"/>
                  <a:gd name="connsiteX2" fmla="*/ 1509797 w 1509797"/>
                  <a:gd name="connsiteY2" fmla="*/ 1035408 h 1035408"/>
                  <a:gd name="connsiteX3" fmla="*/ 0 w 1509797"/>
                  <a:gd name="connsiteY3" fmla="*/ 1035408 h 1035408"/>
                  <a:gd name="connsiteX4" fmla="*/ 0 w 1509797"/>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797" h="1035408">
                    <a:moveTo>
                      <a:pt x="0" y="0"/>
                    </a:moveTo>
                    <a:lnTo>
                      <a:pt x="1509797" y="0"/>
                    </a:lnTo>
                    <a:lnTo>
                      <a:pt x="1509797"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Take the CMMC Level 1 Readiness Check</a:t>
                </a:r>
              </a:p>
            </p:txBody>
          </p:sp>
          <p:sp>
            <p:nvSpPr>
              <p:cNvPr id="10" name="Freeform: Shape 9">
                <a:extLst>
                  <a:ext uri="{FF2B5EF4-FFF2-40B4-BE49-F238E27FC236}">
                    <a16:creationId xmlns:a16="http://schemas.microsoft.com/office/drawing/2014/main" id="{80EA5A5B-88DC-4E89-877A-4803879EA6BC}"/>
                  </a:ext>
                </a:extLst>
              </p:cNvPr>
              <p:cNvSpPr/>
              <p:nvPr/>
            </p:nvSpPr>
            <p:spPr>
              <a:xfrm>
                <a:off x="9260019" y="2866682"/>
                <a:ext cx="1493914" cy="796562"/>
              </a:xfrm>
              <a:custGeom>
                <a:avLst/>
                <a:gdLst>
                  <a:gd name="connsiteX0" fmla="*/ 0 w 1509797"/>
                  <a:gd name="connsiteY0" fmla="*/ 0 h 1035408"/>
                  <a:gd name="connsiteX1" fmla="*/ 1509797 w 1509797"/>
                  <a:gd name="connsiteY1" fmla="*/ 0 h 1035408"/>
                  <a:gd name="connsiteX2" fmla="*/ 1509797 w 1509797"/>
                  <a:gd name="connsiteY2" fmla="*/ 1035408 h 1035408"/>
                  <a:gd name="connsiteX3" fmla="*/ 0 w 1509797"/>
                  <a:gd name="connsiteY3" fmla="*/ 1035408 h 1035408"/>
                  <a:gd name="connsiteX4" fmla="*/ 0 w 1509797"/>
                  <a:gd name="connsiteY4" fmla="*/ 0 h 103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797" h="1035408">
                    <a:moveTo>
                      <a:pt x="0" y="0"/>
                    </a:moveTo>
                    <a:lnTo>
                      <a:pt x="1509797" y="0"/>
                    </a:lnTo>
                    <a:lnTo>
                      <a:pt x="1509797" y="1035408"/>
                    </a:lnTo>
                    <a:lnTo>
                      <a:pt x="0" y="10354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Apply for CMMC Level 1 certification</a:t>
                </a:r>
              </a:p>
            </p:txBody>
          </p:sp>
        </p:grpSp>
        <p:grpSp>
          <p:nvGrpSpPr>
            <p:cNvPr id="11" name="Group 10">
              <a:extLst>
                <a:ext uri="{FF2B5EF4-FFF2-40B4-BE49-F238E27FC236}">
                  <a16:creationId xmlns:a16="http://schemas.microsoft.com/office/drawing/2014/main" id="{F5E27EBC-4783-433C-A07D-5821FB11C86D}"/>
                </a:ext>
              </a:extLst>
            </p:cNvPr>
            <p:cNvGrpSpPr/>
            <p:nvPr/>
          </p:nvGrpSpPr>
          <p:grpSpPr>
            <a:xfrm>
              <a:off x="1473658" y="1699898"/>
              <a:ext cx="9244682" cy="250886"/>
              <a:chOff x="890359" y="2469744"/>
              <a:chExt cx="9244682" cy="250886"/>
            </a:xfrm>
          </p:grpSpPr>
          <p:sp>
            <p:nvSpPr>
              <p:cNvPr id="12" name="Oval 11">
                <a:extLst>
                  <a:ext uri="{FF2B5EF4-FFF2-40B4-BE49-F238E27FC236}">
                    <a16:creationId xmlns:a16="http://schemas.microsoft.com/office/drawing/2014/main" id="{EE7001FC-0EF3-41C6-95F6-F386479FBC77}"/>
                  </a:ext>
                </a:extLst>
              </p:cNvPr>
              <p:cNvSpPr/>
              <p:nvPr/>
            </p:nvSpPr>
            <p:spPr>
              <a:xfrm>
                <a:off x="890359" y="2469744"/>
                <a:ext cx="256130" cy="250886"/>
              </a:xfrm>
              <a:prstGeom prst="ellipse">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3" name="Oval 12">
                <a:extLst>
                  <a:ext uri="{FF2B5EF4-FFF2-40B4-BE49-F238E27FC236}">
                    <a16:creationId xmlns:a16="http://schemas.microsoft.com/office/drawing/2014/main" id="{F0021053-614D-4E9F-A55A-76DC091E85FF}"/>
                  </a:ext>
                </a:extLst>
              </p:cNvPr>
              <p:cNvSpPr/>
              <p:nvPr/>
            </p:nvSpPr>
            <p:spPr>
              <a:xfrm>
                <a:off x="2688069" y="2469744"/>
                <a:ext cx="256130" cy="250886"/>
              </a:xfrm>
              <a:prstGeom prst="ellipse">
                <a:avLst/>
              </a:prstGeom>
            </p:spPr>
            <p:style>
              <a:lnRef idx="2">
                <a:schemeClr val="lt1">
                  <a:hueOff val="0"/>
                  <a:satOff val="0"/>
                  <a:lumOff val="0"/>
                  <a:alphaOff val="0"/>
                </a:schemeClr>
              </a:lnRef>
              <a:fillRef idx="1">
                <a:schemeClr val="accent1">
                  <a:shade val="50000"/>
                  <a:hueOff val="134164"/>
                  <a:satOff val="-3267"/>
                  <a:lumOff val="14299"/>
                  <a:alphaOff val="0"/>
                </a:schemeClr>
              </a:fillRef>
              <a:effectRef idx="0">
                <a:schemeClr val="accent1">
                  <a:shade val="50000"/>
                  <a:hueOff val="134164"/>
                  <a:satOff val="-3267"/>
                  <a:lumOff val="14299"/>
                  <a:alphaOff val="0"/>
                </a:schemeClr>
              </a:effectRef>
              <a:fontRef idx="minor">
                <a:schemeClr val="lt1"/>
              </a:fontRef>
            </p:style>
          </p:sp>
          <p:sp>
            <p:nvSpPr>
              <p:cNvPr id="14" name="Oval 13">
                <a:extLst>
                  <a:ext uri="{FF2B5EF4-FFF2-40B4-BE49-F238E27FC236}">
                    <a16:creationId xmlns:a16="http://schemas.microsoft.com/office/drawing/2014/main" id="{F6B79DF4-F0AD-4EF2-8F4F-17344D0ADF6F}"/>
                  </a:ext>
                </a:extLst>
              </p:cNvPr>
              <p:cNvSpPr/>
              <p:nvPr/>
            </p:nvSpPr>
            <p:spPr>
              <a:xfrm>
                <a:off x="4485779" y="2469744"/>
                <a:ext cx="256130" cy="250886"/>
              </a:xfrm>
              <a:prstGeom prst="ellipse">
                <a:avLst/>
              </a:prstGeom>
            </p:spPr>
            <p:style>
              <a:lnRef idx="2">
                <a:schemeClr val="lt1">
                  <a:hueOff val="0"/>
                  <a:satOff val="0"/>
                  <a:lumOff val="0"/>
                  <a:alphaOff val="0"/>
                </a:schemeClr>
              </a:lnRef>
              <a:fillRef idx="1">
                <a:schemeClr val="accent1">
                  <a:shade val="50000"/>
                  <a:hueOff val="268329"/>
                  <a:satOff val="-6535"/>
                  <a:lumOff val="28597"/>
                  <a:alphaOff val="0"/>
                </a:schemeClr>
              </a:fillRef>
              <a:effectRef idx="0">
                <a:schemeClr val="accent1">
                  <a:shade val="50000"/>
                  <a:hueOff val="268329"/>
                  <a:satOff val="-6535"/>
                  <a:lumOff val="28597"/>
                  <a:alphaOff val="0"/>
                </a:schemeClr>
              </a:effectRef>
              <a:fontRef idx="minor">
                <a:schemeClr val="lt1"/>
              </a:fontRef>
            </p:style>
          </p:sp>
          <p:sp>
            <p:nvSpPr>
              <p:cNvPr id="15" name="Oval 14">
                <a:extLst>
                  <a:ext uri="{FF2B5EF4-FFF2-40B4-BE49-F238E27FC236}">
                    <a16:creationId xmlns:a16="http://schemas.microsoft.com/office/drawing/2014/main" id="{5A8D89FB-2AAE-4479-8440-12AA89CDE531}"/>
                  </a:ext>
                </a:extLst>
              </p:cNvPr>
              <p:cNvSpPr/>
              <p:nvPr/>
            </p:nvSpPr>
            <p:spPr>
              <a:xfrm>
                <a:off x="6283489" y="2469744"/>
                <a:ext cx="256130" cy="250886"/>
              </a:xfrm>
              <a:prstGeom prst="ellipse">
                <a:avLst/>
              </a:prstGeom>
            </p:spPr>
            <p:style>
              <a:lnRef idx="2">
                <a:schemeClr val="lt1">
                  <a:hueOff val="0"/>
                  <a:satOff val="0"/>
                  <a:lumOff val="0"/>
                  <a:alphaOff val="0"/>
                </a:schemeClr>
              </a:lnRef>
              <a:fillRef idx="1">
                <a:schemeClr val="accent1">
                  <a:shade val="50000"/>
                  <a:hueOff val="402493"/>
                  <a:satOff val="-9802"/>
                  <a:lumOff val="42896"/>
                  <a:alphaOff val="0"/>
                </a:schemeClr>
              </a:fillRef>
              <a:effectRef idx="0">
                <a:schemeClr val="accent1">
                  <a:shade val="50000"/>
                  <a:hueOff val="402493"/>
                  <a:satOff val="-9802"/>
                  <a:lumOff val="42896"/>
                  <a:alphaOff val="0"/>
                </a:schemeClr>
              </a:effectRef>
              <a:fontRef idx="minor">
                <a:schemeClr val="lt1"/>
              </a:fontRef>
            </p:style>
          </p:sp>
          <p:sp>
            <p:nvSpPr>
              <p:cNvPr id="16" name="Oval 15">
                <a:extLst>
                  <a:ext uri="{FF2B5EF4-FFF2-40B4-BE49-F238E27FC236}">
                    <a16:creationId xmlns:a16="http://schemas.microsoft.com/office/drawing/2014/main" id="{B6906B34-6F68-4ABA-9925-3878D1FA9CBA}"/>
                  </a:ext>
                </a:extLst>
              </p:cNvPr>
              <p:cNvSpPr/>
              <p:nvPr/>
            </p:nvSpPr>
            <p:spPr>
              <a:xfrm>
                <a:off x="8081199" y="2469744"/>
                <a:ext cx="256130" cy="250886"/>
              </a:xfrm>
              <a:prstGeom prst="ellipse">
                <a:avLst/>
              </a:prstGeom>
            </p:spPr>
            <p:style>
              <a:lnRef idx="2">
                <a:schemeClr val="lt1">
                  <a:hueOff val="0"/>
                  <a:satOff val="0"/>
                  <a:lumOff val="0"/>
                  <a:alphaOff val="0"/>
                </a:schemeClr>
              </a:lnRef>
              <a:fillRef idx="1">
                <a:schemeClr val="accent1">
                  <a:shade val="50000"/>
                  <a:hueOff val="268329"/>
                  <a:satOff val="-6535"/>
                  <a:lumOff val="28597"/>
                  <a:alphaOff val="0"/>
                </a:schemeClr>
              </a:fillRef>
              <a:effectRef idx="0">
                <a:schemeClr val="accent1">
                  <a:shade val="50000"/>
                  <a:hueOff val="268329"/>
                  <a:satOff val="-6535"/>
                  <a:lumOff val="28597"/>
                  <a:alphaOff val="0"/>
                </a:schemeClr>
              </a:effectRef>
              <a:fontRef idx="minor">
                <a:schemeClr val="lt1"/>
              </a:fontRef>
            </p:style>
          </p:sp>
          <p:sp>
            <p:nvSpPr>
              <p:cNvPr id="17" name="Oval 16">
                <a:extLst>
                  <a:ext uri="{FF2B5EF4-FFF2-40B4-BE49-F238E27FC236}">
                    <a16:creationId xmlns:a16="http://schemas.microsoft.com/office/drawing/2014/main" id="{289DC062-9401-4C90-BE8B-7A0CF3BFEBF0}"/>
                  </a:ext>
                </a:extLst>
              </p:cNvPr>
              <p:cNvSpPr/>
              <p:nvPr/>
            </p:nvSpPr>
            <p:spPr>
              <a:xfrm>
                <a:off x="9878911" y="2469744"/>
                <a:ext cx="256130" cy="250886"/>
              </a:xfrm>
              <a:prstGeom prst="ellipse">
                <a:avLst/>
              </a:prstGeom>
            </p:spPr>
            <p:style>
              <a:lnRef idx="2">
                <a:schemeClr val="lt1">
                  <a:hueOff val="0"/>
                  <a:satOff val="0"/>
                  <a:lumOff val="0"/>
                  <a:alphaOff val="0"/>
                </a:schemeClr>
              </a:lnRef>
              <a:fillRef idx="1">
                <a:schemeClr val="accent1">
                  <a:shade val="50000"/>
                  <a:hueOff val="134164"/>
                  <a:satOff val="-3267"/>
                  <a:lumOff val="14299"/>
                  <a:alphaOff val="0"/>
                </a:schemeClr>
              </a:fillRef>
              <a:effectRef idx="0">
                <a:schemeClr val="accent1">
                  <a:shade val="50000"/>
                  <a:hueOff val="134164"/>
                  <a:satOff val="-3267"/>
                  <a:lumOff val="14299"/>
                  <a:alphaOff val="0"/>
                </a:schemeClr>
              </a:effectRef>
              <a:fontRef idx="minor">
                <a:schemeClr val="lt1"/>
              </a:fontRef>
            </p:style>
          </p:sp>
        </p:grpSp>
        <p:grpSp>
          <p:nvGrpSpPr>
            <p:cNvPr id="18" name="Group 17">
              <a:extLst>
                <a:ext uri="{FF2B5EF4-FFF2-40B4-BE49-F238E27FC236}">
                  <a16:creationId xmlns:a16="http://schemas.microsoft.com/office/drawing/2014/main" id="{3948222B-7B47-4652-A3CC-7FBDB64C8537}"/>
                </a:ext>
              </a:extLst>
            </p:cNvPr>
            <p:cNvGrpSpPr/>
            <p:nvPr/>
          </p:nvGrpSpPr>
          <p:grpSpPr>
            <a:xfrm>
              <a:off x="1389670" y="1331280"/>
              <a:ext cx="9412660" cy="369332"/>
              <a:chOff x="1426092" y="1541748"/>
              <a:chExt cx="9412660" cy="369332"/>
            </a:xfrm>
          </p:grpSpPr>
          <p:sp>
            <p:nvSpPr>
              <p:cNvPr id="19" name="TextBox 18">
                <a:extLst>
                  <a:ext uri="{FF2B5EF4-FFF2-40B4-BE49-F238E27FC236}">
                    <a16:creationId xmlns:a16="http://schemas.microsoft.com/office/drawing/2014/main" id="{5D32FBFF-7BD1-454D-BB07-D098472DCCA7}"/>
                  </a:ext>
                </a:extLst>
              </p:cNvPr>
              <p:cNvSpPr txBox="1"/>
              <p:nvPr/>
            </p:nvSpPr>
            <p:spPr>
              <a:xfrm>
                <a:off x="1426092" y="1541748"/>
                <a:ext cx="425248" cy="369332"/>
              </a:xfrm>
              <a:prstGeom prst="rect">
                <a:avLst/>
              </a:prstGeom>
              <a:noFill/>
            </p:spPr>
            <p:txBody>
              <a:bodyPr wrap="square" rtlCol="0">
                <a:spAutoFit/>
              </a:bodyPr>
              <a:lstStyle/>
              <a:p>
                <a:r>
                  <a:rPr lang="en-US" dirty="0">
                    <a:latin typeface="Geom Graphic Regular" panose="04020605020B02020302" pitchFamily="82" charset="0"/>
                  </a:rPr>
                  <a:t>1</a:t>
                </a:r>
              </a:p>
            </p:txBody>
          </p:sp>
          <p:sp>
            <p:nvSpPr>
              <p:cNvPr id="20" name="TextBox 19">
                <a:extLst>
                  <a:ext uri="{FF2B5EF4-FFF2-40B4-BE49-F238E27FC236}">
                    <a16:creationId xmlns:a16="http://schemas.microsoft.com/office/drawing/2014/main" id="{3C16C020-32BC-4533-A192-EFF5BF26FB8D}"/>
                  </a:ext>
                </a:extLst>
              </p:cNvPr>
              <p:cNvSpPr txBox="1"/>
              <p:nvPr/>
            </p:nvSpPr>
            <p:spPr>
              <a:xfrm>
                <a:off x="3223574" y="1541748"/>
                <a:ext cx="425248" cy="369332"/>
              </a:xfrm>
              <a:prstGeom prst="rect">
                <a:avLst/>
              </a:prstGeom>
              <a:noFill/>
            </p:spPr>
            <p:txBody>
              <a:bodyPr wrap="square" rtlCol="0">
                <a:spAutoFit/>
              </a:bodyPr>
              <a:lstStyle/>
              <a:p>
                <a:r>
                  <a:rPr lang="en-US">
                    <a:latin typeface="Geom Graphic Regular" panose="04020605020B02020302" pitchFamily="82" charset="0"/>
                  </a:rPr>
                  <a:t>2</a:t>
                </a:r>
              </a:p>
            </p:txBody>
          </p:sp>
          <p:sp>
            <p:nvSpPr>
              <p:cNvPr id="21" name="TextBox 20">
                <a:extLst>
                  <a:ext uri="{FF2B5EF4-FFF2-40B4-BE49-F238E27FC236}">
                    <a16:creationId xmlns:a16="http://schemas.microsoft.com/office/drawing/2014/main" id="{83D0598B-0181-43A1-A093-6FBB63AA072F}"/>
                  </a:ext>
                </a:extLst>
              </p:cNvPr>
              <p:cNvSpPr txBox="1"/>
              <p:nvPr/>
            </p:nvSpPr>
            <p:spPr>
              <a:xfrm>
                <a:off x="5021056" y="1541748"/>
                <a:ext cx="425248" cy="369332"/>
              </a:xfrm>
              <a:prstGeom prst="rect">
                <a:avLst/>
              </a:prstGeom>
              <a:noFill/>
            </p:spPr>
            <p:txBody>
              <a:bodyPr wrap="square" rtlCol="0">
                <a:spAutoFit/>
              </a:bodyPr>
              <a:lstStyle/>
              <a:p>
                <a:r>
                  <a:rPr lang="en-US">
                    <a:latin typeface="Geom Graphic Regular" panose="04020605020B02020302" pitchFamily="82" charset="0"/>
                  </a:rPr>
                  <a:t>3</a:t>
                </a:r>
              </a:p>
            </p:txBody>
          </p:sp>
          <p:sp>
            <p:nvSpPr>
              <p:cNvPr id="22" name="TextBox 21">
                <a:extLst>
                  <a:ext uri="{FF2B5EF4-FFF2-40B4-BE49-F238E27FC236}">
                    <a16:creationId xmlns:a16="http://schemas.microsoft.com/office/drawing/2014/main" id="{DC1580C8-D11D-413F-AA9D-F375617D24D4}"/>
                  </a:ext>
                </a:extLst>
              </p:cNvPr>
              <p:cNvSpPr txBox="1"/>
              <p:nvPr/>
            </p:nvSpPr>
            <p:spPr>
              <a:xfrm>
                <a:off x="6818538" y="1541748"/>
                <a:ext cx="425248" cy="369332"/>
              </a:xfrm>
              <a:prstGeom prst="rect">
                <a:avLst/>
              </a:prstGeom>
              <a:noFill/>
            </p:spPr>
            <p:txBody>
              <a:bodyPr wrap="square" rtlCol="0">
                <a:spAutoFit/>
              </a:bodyPr>
              <a:lstStyle/>
              <a:p>
                <a:r>
                  <a:rPr lang="en-US">
                    <a:latin typeface="Geom Graphic Regular" panose="04020605020B02020302" pitchFamily="82" charset="0"/>
                  </a:rPr>
                  <a:t>4</a:t>
                </a:r>
              </a:p>
            </p:txBody>
          </p:sp>
          <p:sp>
            <p:nvSpPr>
              <p:cNvPr id="23" name="TextBox 22">
                <a:extLst>
                  <a:ext uri="{FF2B5EF4-FFF2-40B4-BE49-F238E27FC236}">
                    <a16:creationId xmlns:a16="http://schemas.microsoft.com/office/drawing/2014/main" id="{2010FCC8-7EB2-44B9-AE9A-81366F503A7C}"/>
                  </a:ext>
                </a:extLst>
              </p:cNvPr>
              <p:cNvSpPr txBox="1"/>
              <p:nvPr/>
            </p:nvSpPr>
            <p:spPr>
              <a:xfrm>
                <a:off x="8616020" y="1541748"/>
                <a:ext cx="425248" cy="369332"/>
              </a:xfrm>
              <a:prstGeom prst="rect">
                <a:avLst/>
              </a:prstGeom>
              <a:noFill/>
            </p:spPr>
            <p:txBody>
              <a:bodyPr wrap="square" rtlCol="0">
                <a:spAutoFit/>
              </a:bodyPr>
              <a:lstStyle/>
              <a:p>
                <a:r>
                  <a:rPr lang="en-US">
                    <a:latin typeface="Geom Graphic Regular" panose="04020605020B02020302" pitchFamily="82" charset="0"/>
                  </a:rPr>
                  <a:t>5</a:t>
                </a:r>
              </a:p>
            </p:txBody>
          </p:sp>
          <p:sp>
            <p:nvSpPr>
              <p:cNvPr id="24" name="TextBox 23">
                <a:extLst>
                  <a:ext uri="{FF2B5EF4-FFF2-40B4-BE49-F238E27FC236}">
                    <a16:creationId xmlns:a16="http://schemas.microsoft.com/office/drawing/2014/main" id="{FDD50D02-AE0D-4C00-A44D-080AD200FE67}"/>
                  </a:ext>
                </a:extLst>
              </p:cNvPr>
              <p:cNvSpPr txBox="1"/>
              <p:nvPr/>
            </p:nvSpPr>
            <p:spPr>
              <a:xfrm>
                <a:off x="10413504" y="1541748"/>
                <a:ext cx="425248" cy="369332"/>
              </a:xfrm>
              <a:prstGeom prst="rect">
                <a:avLst/>
              </a:prstGeom>
              <a:noFill/>
            </p:spPr>
            <p:txBody>
              <a:bodyPr wrap="square" rtlCol="0">
                <a:spAutoFit/>
              </a:bodyPr>
              <a:lstStyle/>
              <a:p>
                <a:r>
                  <a:rPr lang="en-US">
                    <a:latin typeface="Geom Graphic Regular" panose="04020605020B02020302" pitchFamily="82" charset="0"/>
                  </a:rPr>
                  <a:t>6</a:t>
                </a:r>
              </a:p>
            </p:txBody>
          </p:sp>
        </p:grpSp>
      </p:grpSp>
      <p:grpSp>
        <p:nvGrpSpPr>
          <p:cNvPr id="25" name="Group 24" descr="PROJECT SPECTRUM &#10;Cyber Readiness Check&#10;Community&#10;Contact&#10;Login&#10;Sign up&#10;2 Calendar &#10;News&#10;Blogs&#10;Tool Reviews&#10;White Papers&#10;Cyber Circuits&#10;6 About CMMC&#10;4 Online Course&#10;3 Training Videos&#10;Pilot Program &#10;MEP&#10;Useful Links&#10;Project Spectrum is an initiative support by the Department of Defense Office of Small Business Programs.">
            <a:extLst>
              <a:ext uri="{FF2B5EF4-FFF2-40B4-BE49-F238E27FC236}">
                <a16:creationId xmlns:a16="http://schemas.microsoft.com/office/drawing/2014/main" id="{6FCEAA81-5A2E-42ED-BFCB-AE16F11748B4}"/>
              </a:ext>
            </a:extLst>
          </p:cNvPr>
          <p:cNvGrpSpPr/>
          <p:nvPr/>
        </p:nvGrpSpPr>
        <p:grpSpPr>
          <a:xfrm>
            <a:off x="296142" y="3456104"/>
            <a:ext cx="11551920" cy="2409206"/>
            <a:chOff x="212462" y="3792340"/>
            <a:chExt cx="11551920" cy="2409206"/>
          </a:xfrm>
        </p:grpSpPr>
        <p:pic>
          <p:nvPicPr>
            <p:cNvPr id="26" name="Picture 25">
              <a:extLst>
                <a:ext uri="{FF2B5EF4-FFF2-40B4-BE49-F238E27FC236}">
                  <a16:creationId xmlns:a16="http://schemas.microsoft.com/office/drawing/2014/main" id="{7F4DE9EC-45DF-44BF-B877-B6810CDCB31F}"/>
                </a:ext>
              </a:extLst>
            </p:cNvPr>
            <p:cNvPicPr>
              <a:picLocks noChangeAspect="1"/>
            </p:cNvPicPr>
            <p:nvPr/>
          </p:nvPicPr>
          <p:blipFill>
            <a:blip r:embed="rId2"/>
            <a:stretch>
              <a:fillRect/>
            </a:stretch>
          </p:blipFill>
          <p:spPr>
            <a:xfrm>
              <a:off x="212462" y="4283950"/>
              <a:ext cx="11551920" cy="1917596"/>
            </a:xfrm>
            <a:prstGeom prst="rect">
              <a:avLst/>
            </a:prstGeom>
          </p:spPr>
        </p:pic>
        <p:sp>
          <p:nvSpPr>
            <p:cNvPr id="27" name="Callout: Up Arrow 26">
              <a:extLst>
                <a:ext uri="{FF2B5EF4-FFF2-40B4-BE49-F238E27FC236}">
                  <a16:creationId xmlns:a16="http://schemas.microsoft.com/office/drawing/2014/main" id="{FC882601-938D-4AD8-9A54-FC2FE4C14368}"/>
                </a:ext>
              </a:extLst>
            </p:cNvPr>
            <p:cNvSpPr/>
            <p:nvPr/>
          </p:nvSpPr>
          <p:spPr>
            <a:xfrm flipV="1">
              <a:off x="11161776" y="3792340"/>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55E18CB-CABF-4543-A1AE-839BCE9264EE}"/>
                </a:ext>
              </a:extLst>
            </p:cNvPr>
            <p:cNvSpPr txBox="1"/>
            <p:nvPr/>
          </p:nvSpPr>
          <p:spPr>
            <a:xfrm>
              <a:off x="11220062" y="3807957"/>
              <a:ext cx="429768" cy="369332"/>
            </a:xfrm>
            <a:prstGeom prst="rect">
              <a:avLst/>
            </a:prstGeom>
            <a:noFill/>
          </p:spPr>
          <p:txBody>
            <a:bodyPr wrap="square" rtlCol="0">
              <a:spAutoFit/>
            </a:bodyPr>
            <a:lstStyle/>
            <a:p>
              <a:r>
                <a:rPr lang="en-US">
                  <a:solidFill>
                    <a:schemeClr val="bg1"/>
                  </a:solidFill>
                  <a:latin typeface="Geom Graphic Regular" panose="04020605020B02020302" pitchFamily="82" charset="0"/>
                </a:rPr>
                <a:t>1</a:t>
              </a:r>
            </a:p>
          </p:txBody>
        </p:sp>
        <p:sp>
          <p:nvSpPr>
            <p:cNvPr id="29" name="Callout: Up Arrow 28">
              <a:extLst>
                <a:ext uri="{FF2B5EF4-FFF2-40B4-BE49-F238E27FC236}">
                  <a16:creationId xmlns:a16="http://schemas.microsoft.com/office/drawing/2014/main" id="{33BD82EC-3C08-44F4-976B-4584EBF0E800}"/>
                </a:ext>
              </a:extLst>
            </p:cNvPr>
            <p:cNvSpPr/>
            <p:nvPr/>
          </p:nvSpPr>
          <p:spPr>
            <a:xfrm flipV="1">
              <a:off x="7473696" y="3822443"/>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151251-0119-43DD-AF20-F7E5A1CB048E}"/>
                </a:ext>
              </a:extLst>
            </p:cNvPr>
            <p:cNvSpPr txBox="1"/>
            <p:nvPr/>
          </p:nvSpPr>
          <p:spPr>
            <a:xfrm>
              <a:off x="7531982" y="3838060"/>
              <a:ext cx="429768" cy="369332"/>
            </a:xfrm>
            <a:prstGeom prst="rect">
              <a:avLst/>
            </a:prstGeom>
            <a:noFill/>
          </p:spPr>
          <p:txBody>
            <a:bodyPr wrap="square" rtlCol="0">
              <a:spAutoFit/>
            </a:bodyPr>
            <a:lstStyle/>
            <a:p>
              <a:r>
                <a:rPr lang="en-US" dirty="0">
                  <a:solidFill>
                    <a:schemeClr val="bg1"/>
                  </a:solidFill>
                  <a:latin typeface="Geom Graphic Regular" panose="04020605020B02020302" pitchFamily="82" charset="0"/>
                </a:rPr>
                <a:t>5</a:t>
              </a:r>
            </a:p>
          </p:txBody>
        </p:sp>
        <p:sp>
          <p:nvSpPr>
            <p:cNvPr id="31" name="Callout: Up Arrow 30">
              <a:extLst>
                <a:ext uri="{FF2B5EF4-FFF2-40B4-BE49-F238E27FC236}">
                  <a16:creationId xmlns:a16="http://schemas.microsoft.com/office/drawing/2014/main" id="{DCBC9A2A-2A29-4767-99CD-EE8141CDA6AF}"/>
                </a:ext>
              </a:extLst>
            </p:cNvPr>
            <p:cNvSpPr/>
            <p:nvPr/>
          </p:nvSpPr>
          <p:spPr>
            <a:xfrm>
              <a:off x="337328" y="5568522"/>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llout: Up Arrow 31">
              <a:extLst>
                <a:ext uri="{FF2B5EF4-FFF2-40B4-BE49-F238E27FC236}">
                  <a16:creationId xmlns:a16="http://schemas.microsoft.com/office/drawing/2014/main" id="{389B8F78-CB83-4BA1-A265-607C2B7D1718}"/>
                </a:ext>
              </a:extLst>
            </p:cNvPr>
            <p:cNvSpPr/>
            <p:nvPr/>
          </p:nvSpPr>
          <p:spPr>
            <a:xfrm>
              <a:off x="8218018" y="5568522"/>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llout: Up Arrow 32">
              <a:extLst>
                <a:ext uri="{FF2B5EF4-FFF2-40B4-BE49-F238E27FC236}">
                  <a16:creationId xmlns:a16="http://schemas.microsoft.com/office/drawing/2014/main" id="{F3D92EFD-3FFF-4FAC-AB7D-D35B2C00FA30}"/>
                </a:ext>
              </a:extLst>
            </p:cNvPr>
            <p:cNvSpPr/>
            <p:nvPr/>
          </p:nvSpPr>
          <p:spPr>
            <a:xfrm>
              <a:off x="7043928" y="5557073"/>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llout: Up Arrow 33">
              <a:extLst>
                <a:ext uri="{FF2B5EF4-FFF2-40B4-BE49-F238E27FC236}">
                  <a16:creationId xmlns:a16="http://schemas.microsoft.com/office/drawing/2014/main" id="{D78190F0-55CC-44F2-8141-8C9F269ED728}"/>
                </a:ext>
              </a:extLst>
            </p:cNvPr>
            <p:cNvSpPr/>
            <p:nvPr/>
          </p:nvSpPr>
          <p:spPr>
            <a:xfrm>
              <a:off x="5811113" y="5557073"/>
              <a:ext cx="488054" cy="63302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D3C7B2A-F146-4A75-8921-C5CBAAE3FF1A}"/>
                </a:ext>
              </a:extLst>
            </p:cNvPr>
            <p:cNvSpPr txBox="1"/>
            <p:nvPr/>
          </p:nvSpPr>
          <p:spPr>
            <a:xfrm>
              <a:off x="378220" y="5820765"/>
              <a:ext cx="429768" cy="369332"/>
            </a:xfrm>
            <a:prstGeom prst="rect">
              <a:avLst/>
            </a:prstGeom>
            <a:noFill/>
          </p:spPr>
          <p:txBody>
            <a:bodyPr wrap="square" rtlCol="0">
              <a:spAutoFit/>
            </a:bodyPr>
            <a:lstStyle/>
            <a:p>
              <a:r>
                <a:rPr lang="en-US">
                  <a:solidFill>
                    <a:schemeClr val="bg1"/>
                  </a:solidFill>
                  <a:latin typeface="Geom Graphic Regular" panose="04020605020B02020302" pitchFamily="82" charset="0"/>
                </a:rPr>
                <a:t>2</a:t>
              </a:r>
            </a:p>
          </p:txBody>
        </p:sp>
        <p:sp>
          <p:nvSpPr>
            <p:cNvPr id="36" name="TextBox 35">
              <a:extLst>
                <a:ext uri="{FF2B5EF4-FFF2-40B4-BE49-F238E27FC236}">
                  <a16:creationId xmlns:a16="http://schemas.microsoft.com/office/drawing/2014/main" id="{2E9D3AB6-AD83-4695-A69A-79A6AAC76049}"/>
                </a:ext>
              </a:extLst>
            </p:cNvPr>
            <p:cNvSpPr txBox="1"/>
            <p:nvPr/>
          </p:nvSpPr>
          <p:spPr>
            <a:xfrm>
              <a:off x="5881115" y="5820765"/>
              <a:ext cx="429768" cy="369332"/>
            </a:xfrm>
            <a:prstGeom prst="rect">
              <a:avLst/>
            </a:prstGeom>
            <a:noFill/>
          </p:spPr>
          <p:txBody>
            <a:bodyPr wrap="square" rtlCol="0">
              <a:spAutoFit/>
            </a:bodyPr>
            <a:lstStyle/>
            <a:p>
              <a:r>
                <a:rPr lang="en-US">
                  <a:solidFill>
                    <a:schemeClr val="bg1"/>
                  </a:solidFill>
                  <a:latin typeface="Geom Graphic Regular" panose="04020605020B02020302" pitchFamily="82" charset="0"/>
                </a:rPr>
                <a:t>6</a:t>
              </a:r>
            </a:p>
          </p:txBody>
        </p:sp>
        <p:sp>
          <p:nvSpPr>
            <p:cNvPr id="37" name="TextBox 36">
              <a:extLst>
                <a:ext uri="{FF2B5EF4-FFF2-40B4-BE49-F238E27FC236}">
                  <a16:creationId xmlns:a16="http://schemas.microsoft.com/office/drawing/2014/main" id="{C64F31E8-000A-436A-B4FF-B6E2CBA6F74E}"/>
                </a:ext>
              </a:extLst>
            </p:cNvPr>
            <p:cNvSpPr txBox="1"/>
            <p:nvPr/>
          </p:nvSpPr>
          <p:spPr>
            <a:xfrm>
              <a:off x="7102214" y="5820765"/>
              <a:ext cx="429768" cy="369332"/>
            </a:xfrm>
            <a:prstGeom prst="rect">
              <a:avLst/>
            </a:prstGeom>
            <a:noFill/>
          </p:spPr>
          <p:txBody>
            <a:bodyPr wrap="square" rtlCol="0">
              <a:spAutoFit/>
            </a:bodyPr>
            <a:lstStyle/>
            <a:p>
              <a:r>
                <a:rPr lang="en-US">
                  <a:solidFill>
                    <a:schemeClr val="bg1"/>
                  </a:solidFill>
                  <a:latin typeface="Geom Graphic Regular" panose="04020605020B02020302" pitchFamily="82" charset="0"/>
                </a:rPr>
                <a:t>4</a:t>
              </a:r>
            </a:p>
          </p:txBody>
        </p:sp>
        <p:sp>
          <p:nvSpPr>
            <p:cNvPr id="38" name="TextBox 37">
              <a:extLst>
                <a:ext uri="{FF2B5EF4-FFF2-40B4-BE49-F238E27FC236}">
                  <a16:creationId xmlns:a16="http://schemas.microsoft.com/office/drawing/2014/main" id="{2332BCAC-190D-430D-98D8-09BDE1AC4ABB}"/>
                </a:ext>
              </a:extLst>
            </p:cNvPr>
            <p:cNvSpPr txBox="1"/>
            <p:nvPr/>
          </p:nvSpPr>
          <p:spPr>
            <a:xfrm>
              <a:off x="8287631" y="5816123"/>
              <a:ext cx="429768" cy="369332"/>
            </a:xfrm>
            <a:prstGeom prst="rect">
              <a:avLst/>
            </a:prstGeom>
            <a:noFill/>
          </p:spPr>
          <p:txBody>
            <a:bodyPr wrap="square" rtlCol="0">
              <a:spAutoFit/>
            </a:bodyPr>
            <a:lstStyle/>
            <a:p>
              <a:r>
                <a:rPr lang="en-US">
                  <a:solidFill>
                    <a:schemeClr val="bg1"/>
                  </a:solidFill>
                  <a:latin typeface="Geom Graphic Regular" panose="04020605020B02020302" pitchFamily="82" charset="0"/>
                </a:rPr>
                <a:t>3</a:t>
              </a:r>
            </a:p>
          </p:txBody>
        </p:sp>
      </p:grpSp>
    </p:spTree>
    <p:extLst>
      <p:ext uri="{BB962C8B-B14F-4D97-AF65-F5344CB8AC3E}">
        <p14:creationId xmlns:p14="http://schemas.microsoft.com/office/powerpoint/2010/main" val="223853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FE93-A826-484C-BEFF-24922E0683FD}"/>
              </a:ext>
            </a:extLst>
          </p:cNvPr>
          <p:cNvSpPr>
            <a:spLocks noGrp="1"/>
          </p:cNvSpPr>
          <p:nvPr>
            <p:ph type="title"/>
          </p:nvPr>
        </p:nvSpPr>
        <p:spPr>
          <a:xfrm>
            <a:off x="296141" y="365125"/>
            <a:ext cx="10656635" cy="663575"/>
          </a:xfrm>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Project Spectrum CMMC Preparedness Training &amp; Self Assessment</a:t>
            </a:r>
          </a:p>
        </p:txBody>
      </p:sp>
      <p:sp>
        <p:nvSpPr>
          <p:cNvPr id="4" name="TextBox 3">
            <a:extLst>
              <a:ext uri="{FF2B5EF4-FFF2-40B4-BE49-F238E27FC236}">
                <a16:creationId xmlns:a16="http://schemas.microsoft.com/office/drawing/2014/main" id="{A5B300C7-8C41-45D6-A909-03FE2A4C90B1}"/>
              </a:ext>
            </a:extLst>
          </p:cNvPr>
          <p:cNvSpPr txBox="1"/>
          <p:nvPr/>
        </p:nvSpPr>
        <p:spPr>
          <a:xfrm>
            <a:off x="2246950" y="6262042"/>
            <a:ext cx="4953918" cy="400110"/>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Source: </a:t>
            </a:r>
            <a:r>
              <a:rPr lang="en-US" sz="2000" dirty="0">
                <a:latin typeface="Roboto" panose="02000000000000000000" pitchFamily="2" charset="0"/>
                <a:ea typeface="Roboto" panose="02000000000000000000" pitchFamily="2" charset="0"/>
                <a:hlinkClick r:id="rId2"/>
              </a:rPr>
              <a:t>www.cmmcab.org/osc-lp</a:t>
            </a:r>
            <a:endParaRPr lang="en-US" sz="2000" dirty="0">
              <a:latin typeface="Roboto" panose="02000000000000000000" pitchFamily="2" charset="0"/>
              <a:ea typeface="Roboto" panose="02000000000000000000" pitchFamily="2" charset="0"/>
            </a:endParaRPr>
          </a:p>
        </p:txBody>
      </p:sp>
      <p:grpSp>
        <p:nvGrpSpPr>
          <p:cNvPr id="5" name="Group 4" descr="Process flow chart:&#10;1 Understand CMMC Requirements&#10;2 Identify your scope, Enterprise, Organization Unit or Program Enclave&#10;3 Identify the desired Maturity Level&#10;4 Optional, Pre-assess using an RPO or C3PA0&#10;5 Close any identified gaps&#10;6 Find a C3PA0 on the CMMC-AB Marketplace&#10;7 Conduct the Assessment with C3PA0's Certified Assessment Team&#10;8 Allowance of up to 90 days to resolve findings (if any)&#10;9 CMMC-AB reviews submitted assessment&#10;10 Upon approval, 3-year Certification issued!&#10;">
            <a:extLst>
              <a:ext uri="{FF2B5EF4-FFF2-40B4-BE49-F238E27FC236}">
                <a16:creationId xmlns:a16="http://schemas.microsoft.com/office/drawing/2014/main" id="{3407598C-0877-4D6C-AD99-AAA98949EF4E}"/>
              </a:ext>
            </a:extLst>
          </p:cNvPr>
          <p:cNvGrpSpPr/>
          <p:nvPr/>
        </p:nvGrpSpPr>
        <p:grpSpPr>
          <a:xfrm>
            <a:off x="1513730" y="2133947"/>
            <a:ext cx="9726048" cy="3953153"/>
            <a:chOff x="765414" y="1684314"/>
            <a:chExt cx="10661172" cy="4561363"/>
          </a:xfrm>
        </p:grpSpPr>
        <p:grpSp>
          <p:nvGrpSpPr>
            <p:cNvPr id="6" name="Group 5">
              <a:extLst>
                <a:ext uri="{FF2B5EF4-FFF2-40B4-BE49-F238E27FC236}">
                  <a16:creationId xmlns:a16="http://schemas.microsoft.com/office/drawing/2014/main" id="{C62993CC-180D-4F92-B871-7E2139C19B74}"/>
                </a:ext>
              </a:extLst>
            </p:cNvPr>
            <p:cNvGrpSpPr/>
            <p:nvPr/>
          </p:nvGrpSpPr>
          <p:grpSpPr>
            <a:xfrm>
              <a:off x="765414" y="1684314"/>
              <a:ext cx="10661172" cy="4561363"/>
              <a:chOff x="606903" y="1087936"/>
              <a:chExt cx="10978195" cy="5159352"/>
            </a:xfrm>
          </p:grpSpPr>
          <p:sp>
            <p:nvSpPr>
              <p:cNvPr id="8" name="Rectangle 7">
                <a:extLst>
                  <a:ext uri="{FF2B5EF4-FFF2-40B4-BE49-F238E27FC236}">
                    <a16:creationId xmlns:a16="http://schemas.microsoft.com/office/drawing/2014/main" id="{B0D3C29E-2D5D-496D-89F3-DBDC96BECF3B}"/>
                  </a:ext>
                </a:extLst>
              </p:cNvPr>
              <p:cNvSpPr/>
              <p:nvPr/>
            </p:nvSpPr>
            <p:spPr>
              <a:xfrm>
                <a:off x="606903" y="1087936"/>
                <a:ext cx="10978195" cy="51593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EE81733D-766B-4B90-A6B3-0DFF8C25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88" y="1244749"/>
                <a:ext cx="10762024" cy="4844115"/>
              </a:xfrm>
              <a:prstGeom prst="rect">
                <a:avLst/>
              </a:prstGeom>
            </p:spPr>
          </p:pic>
        </p:grpSp>
        <p:sp>
          <p:nvSpPr>
            <p:cNvPr id="7" name="Rectangle 6">
              <a:extLst>
                <a:ext uri="{FF2B5EF4-FFF2-40B4-BE49-F238E27FC236}">
                  <a16:creationId xmlns:a16="http://schemas.microsoft.com/office/drawing/2014/main" id="{DFCF5CEC-3569-4A18-82D2-80A688CFAE76}"/>
                </a:ext>
              </a:extLst>
            </p:cNvPr>
            <p:cNvSpPr/>
            <p:nvPr/>
          </p:nvSpPr>
          <p:spPr>
            <a:xfrm>
              <a:off x="8963025" y="2428875"/>
              <a:ext cx="2265026" cy="2581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 name="Callout: Left Arrow 9" descr="Project Spectrum prepares small businesses to engage in the CMMC process.">
            <a:extLst>
              <a:ext uri="{FF2B5EF4-FFF2-40B4-BE49-F238E27FC236}">
                <a16:creationId xmlns:a16="http://schemas.microsoft.com/office/drawing/2014/main" id="{2A4E4542-4152-4861-82BD-82B1159E5ADB}"/>
              </a:ext>
            </a:extLst>
          </p:cNvPr>
          <p:cNvSpPr/>
          <p:nvPr/>
        </p:nvSpPr>
        <p:spPr>
          <a:xfrm>
            <a:off x="8727923" y="2950470"/>
            <a:ext cx="2416097" cy="2039220"/>
          </a:xfrm>
          <a:prstGeom prst="leftArrowCallout">
            <a:avLst>
              <a:gd name="adj1" fmla="val 25000"/>
              <a:gd name="adj2" fmla="val 25000"/>
              <a:gd name="adj3" fmla="val 16575"/>
              <a:gd name="adj4" fmla="val 753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3DA127-174B-4E52-A16A-B8D979C439DE}"/>
              </a:ext>
            </a:extLst>
          </p:cNvPr>
          <p:cNvSpPr txBox="1"/>
          <p:nvPr/>
        </p:nvSpPr>
        <p:spPr>
          <a:xfrm>
            <a:off x="9333924" y="4109906"/>
            <a:ext cx="1852777" cy="830997"/>
          </a:xfrm>
          <a:prstGeom prst="rect">
            <a:avLst/>
          </a:prstGeom>
          <a:noFill/>
        </p:spPr>
        <p:txBody>
          <a:bodyPr wrap="square" rtlCol="0">
            <a:spAutoFit/>
          </a:bodyPr>
          <a:lstStyle/>
          <a:p>
            <a:pPr algn="ctr"/>
            <a:r>
              <a:rPr lang="en-US" sz="1200" dirty="0">
                <a:solidFill>
                  <a:schemeClr val="bg1"/>
                </a:solidFill>
                <a:latin typeface="Montserrat" panose="00000500000000000000" pitchFamily="2" charset="0"/>
              </a:rPr>
              <a:t>Project Spectrum prepares small businesses to engage in the CMMC process. </a:t>
            </a:r>
          </a:p>
        </p:txBody>
      </p:sp>
      <p:pic>
        <p:nvPicPr>
          <p:cNvPr id="12" name="Picture 11">
            <a:extLst>
              <a:ext uri="{FF2B5EF4-FFF2-40B4-BE49-F238E27FC236}">
                <a16:creationId xmlns:a16="http://schemas.microsoft.com/office/drawing/2014/main" id="{317260E3-3C60-4ABD-86AA-E67DD0ED2E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475" y="3118775"/>
            <a:ext cx="834317" cy="834317"/>
          </a:xfrm>
          <a:prstGeom prst="rect">
            <a:avLst/>
          </a:prstGeom>
        </p:spPr>
      </p:pic>
    </p:spTree>
    <p:extLst>
      <p:ext uri="{BB962C8B-B14F-4D97-AF65-F5344CB8AC3E}">
        <p14:creationId xmlns:p14="http://schemas.microsoft.com/office/powerpoint/2010/main" val="317159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75F2-CA84-43D6-B25C-0B2096DD8CFE}"/>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Partnerships &amp; Collaborations</a:t>
            </a:r>
          </a:p>
        </p:txBody>
      </p:sp>
      <p:sp>
        <p:nvSpPr>
          <p:cNvPr id="3" name="Text Placeholder 2">
            <a:extLst>
              <a:ext uri="{FF2B5EF4-FFF2-40B4-BE49-F238E27FC236}">
                <a16:creationId xmlns:a16="http://schemas.microsoft.com/office/drawing/2014/main" id="{60897279-41DB-461D-B5D4-5C3E01CF6D21}"/>
              </a:ext>
            </a:extLst>
          </p:cNvPr>
          <p:cNvSpPr>
            <a:spLocks noGrp="1"/>
          </p:cNvSpPr>
          <p:nvPr>
            <p:ph type="body" sz="quarter" idx="14"/>
          </p:nvPr>
        </p:nvSpPr>
        <p:spPr>
          <a:xfrm>
            <a:off x="325438" y="1244750"/>
            <a:ext cx="11540980" cy="1678660"/>
          </a:xfrm>
        </p:spPr>
        <p:txBody>
          <a:bodyPr/>
          <a:lstStyle/>
          <a:p>
            <a:pPr marL="0" indent="0">
              <a:buNone/>
            </a:pPr>
            <a:r>
              <a:rPr lang="en-US" dirty="0">
                <a:solidFill>
                  <a:srgbClr val="002060"/>
                </a:solidFill>
                <a:latin typeface="Roboto" panose="02000000000000000000" pitchFamily="2" charset="0"/>
                <a:ea typeface="Roboto" panose="02000000000000000000" pitchFamily="2" charset="0"/>
              </a:rPr>
              <a:t>Project Spectrum shares information and collaborates with military services, agencies and programs. We provide direct industrial base cybersecurity support to businesses specializing in the following:</a:t>
            </a:r>
          </a:p>
          <a:p>
            <a:endParaRPr lang="en-US" dirty="0"/>
          </a:p>
        </p:txBody>
      </p:sp>
      <p:sp>
        <p:nvSpPr>
          <p:cNvPr id="4" name="Text Placeholder 2">
            <a:extLst>
              <a:ext uri="{FF2B5EF4-FFF2-40B4-BE49-F238E27FC236}">
                <a16:creationId xmlns:a16="http://schemas.microsoft.com/office/drawing/2014/main" id="{8DAC991D-C2B0-40EA-A309-C94ACA165409}"/>
              </a:ext>
            </a:extLst>
          </p:cNvPr>
          <p:cNvSpPr txBox="1">
            <a:spLocks/>
          </p:cNvSpPr>
          <p:nvPr/>
        </p:nvSpPr>
        <p:spPr>
          <a:xfrm>
            <a:off x="296142" y="3043550"/>
            <a:ext cx="11540980" cy="2308648"/>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Advanced manufacturing</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Ship maintenance</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Data and analytics</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Education and training</a:t>
            </a:r>
          </a:p>
          <a:p>
            <a:pPr lvl="1">
              <a:lnSpc>
                <a:spcPct val="100000"/>
              </a:lnSpc>
              <a:spcBef>
                <a:spcPts val="600"/>
              </a:spcBef>
            </a:pPr>
            <a:endParaRPr lang="en-US" dirty="0">
              <a:solidFill>
                <a:srgbClr val="002060"/>
              </a:solidFill>
              <a:latin typeface="Roboto" panose="02000000000000000000" pitchFamily="2" charset="0"/>
              <a:ea typeface="Roboto" panose="02000000000000000000" pitchFamily="2" charset="0"/>
            </a:endParaRP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Weapons system integration</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Radars and sensors </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Information systems engineering</a:t>
            </a:r>
          </a:p>
          <a:p>
            <a:pPr lvl="1">
              <a:lnSpc>
                <a:spcPct val="100000"/>
              </a:lnSpc>
              <a:spcBef>
                <a:spcPts val="600"/>
              </a:spcBef>
            </a:pPr>
            <a:r>
              <a:rPr lang="en-US" dirty="0">
                <a:solidFill>
                  <a:srgbClr val="002060"/>
                </a:solidFill>
                <a:latin typeface="Roboto" panose="02000000000000000000" pitchFamily="2" charset="0"/>
                <a:ea typeface="Roboto" panose="02000000000000000000" pitchFamily="2" charset="0"/>
              </a:rPr>
              <a:t>Application development</a:t>
            </a:r>
          </a:p>
        </p:txBody>
      </p:sp>
    </p:spTree>
    <p:extLst>
      <p:ext uri="{BB962C8B-B14F-4D97-AF65-F5344CB8AC3E}">
        <p14:creationId xmlns:p14="http://schemas.microsoft.com/office/powerpoint/2010/main" val="2873710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F33B-9EE7-4FEA-AD3E-EC4195D0B280}"/>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Project Spectrum Collaborations</a:t>
            </a:r>
          </a:p>
        </p:txBody>
      </p:sp>
      <p:sp>
        <p:nvSpPr>
          <p:cNvPr id="4" name="AutoShape 2" descr="Logo | SBA Brand Guide">
            <a:extLst>
              <a:ext uri="{FF2B5EF4-FFF2-40B4-BE49-F238E27FC236}">
                <a16:creationId xmlns:a16="http://schemas.microsoft.com/office/drawing/2014/main" id="{ABC9BBBD-0816-423F-98AA-523F2FF124AD}"/>
              </a:ext>
            </a:extLst>
          </p:cNvPr>
          <p:cNvSpPr>
            <a:spLocks noChangeAspect="1" noChangeArrowheads="1"/>
          </p:cNvSpPr>
          <p:nvPr/>
        </p:nvSpPr>
        <p:spPr bwMode="auto">
          <a:xfrm>
            <a:off x="3828738" y="3276600"/>
            <a:ext cx="2419662" cy="24196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Logo | SBA Brand Guide">
            <a:extLst>
              <a:ext uri="{FF2B5EF4-FFF2-40B4-BE49-F238E27FC236}">
                <a16:creationId xmlns:a16="http://schemas.microsoft.com/office/drawing/2014/main" id="{77BB1C8A-50EF-4BF4-AE8B-9D08F2446833}"/>
              </a:ext>
            </a:extLst>
          </p:cNvPr>
          <p:cNvSpPr>
            <a:spLocks noChangeAspect="1" noChangeArrowheads="1"/>
          </p:cNvSpPr>
          <p:nvPr/>
        </p:nvSpPr>
        <p:spPr bwMode="auto">
          <a:xfrm>
            <a:off x="3964898" y="3276600"/>
            <a:ext cx="2283502" cy="2283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6" descr="SBA logo U.S. Small Business Administration.">
            <a:extLst>
              <a:ext uri="{FF2B5EF4-FFF2-40B4-BE49-F238E27FC236}">
                <a16:creationId xmlns:a16="http://schemas.microsoft.com/office/drawing/2014/main" id="{278A36DD-7027-47D0-8D3D-F92C635B6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989" y="1896308"/>
            <a:ext cx="3050061" cy="853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xporTech™">
            <a:extLst>
              <a:ext uri="{FF2B5EF4-FFF2-40B4-BE49-F238E27FC236}">
                <a16:creationId xmlns:a16="http://schemas.microsoft.com/office/drawing/2014/main" id="{C323133F-FBE1-4003-A2AE-9EC1C4D29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15" b="18096"/>
          <a:stretch/>
        </p:blipFill>
        <p:spPr bwMode="auto">
          <a:xfrm>
            <a:off x="4459301" y="1942665"/>
            <a:ext cx="3273391" cy="7603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epartment of Defense Mentor-Protege Program MP.">
            <a:extLst>
              <a:ext uri="{FF2B5EF4-FFF2-40B4-BE49-F238E27FC236}">
                <a16:creationId xmlns:a16="http://schemas.microsoft.com/office/drawing/2014/main" id="{A458C0D3-BAD1-4753-AC41-F3F7829CC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616" y="1659286"/>
            <a:ext cx="1327106" cy="1327106"/>
          </a:xfrm>
          <a:prstGeom prst="rect">
            <a:avLst/>
          </a:prstGeom>
        </p:spPr>
      </p:pic>
      <p:sp>
        <p:nvSpPr>
          <p:cNvPr id="9" name="Rectangle: Rounded Corners 8">
            <a:extLst>
              <a:ext uri="{FF2B5EF4-FFF2-40B4-BE49-F238E27FC236}">
                <a16:creationId xmlns:a16="http://schemas.microsoft.com/office/drawing/2014/main" id="{46225F95-AEAC-4832-9FEE-0458FD4FA3DE}"/>
              </a:ext>
              <a:ext uri="{C183D7F6-B498-43B3-948B-1728B52AA6E4}">
                <adec:decorative xmlns:adec="http://schemas.microsoft.com/office/drawing/2017/decorative" val="1"/>
              </a:ext>
            </a:extLst>
          </p:cNvPr>
          <p:cNvSpPr/>
          <p:nvPr/>
        </p:nvSpPr>
        <p:spPr>
          <a:xfrm>
            <a:off x="379683" y="1389700"/>
            <a:ext cx="3380975" cy="18821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4AC841F-B79C-432E-870C-EA1B200B0A2A}"/>
              </a:ext>
              <a:ext uri="{C183D7F6-B498-43B3-948B-1728B52AA6E4}">
                <adec:decorative xmlns:adec="http://schemas.microsoft.com/office/drawing/2017/decorative" val="1"/>
              </a:ext>
            </a:extLst>
          </p:cNvPr>
          <p:cNvSpPr/>
          <p:nvPr/>
        </p:nvSpPr>
        <p:spPr>
          <a:xfrm>
            <a:off x="4397606" y="1376989"/>
            <a:ext cx="3380975" cy="190752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B12CBAF-2B29-4972-A4FF-C0922B0BA618}"/>
              </a:ext>
              <a:ext uri="{C183D7F6-B498-43B3-948B-1728B52AA6E4}">
                <adec:decorative xmlns:adec="http://schemas.microsoft.com/office/drawing/2017/decorative" val="1"/>
              </a:ext>
            </a:extLst>
          </p:cNvPr>
          <p:cNvSpPr/>
          <p:nvPr/>
        </p:nvSpPr>
        <p:spPr>
          <a:xfrm>
            <a:off x="8415529" y="1376989"/>
            <a:ext cx="3380975" cy="190752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7AC689C-8A79-4EEB-95CD-732D3D7B263B}"/>
              </a:ext>
              <a:ext uri="{C183D7F6-B498-43B3-948B-1728B52AA6E4}">
                <adec:decorative xmlns:adec="http://schemas.microsoft.com/office/drawing/2017/decorative" val="1"/>
              </a:ext>
            </a:extLst>
          </p:cNvPr>
          <p:cNvCxnSpPr>
            <a:stCxn id="9" idx="2"/>
          </p:cNvCxnSpPr>
          <p:nvPr/>
        </p:nvCxnSpPr>
        <p:spPr>
          <a:xfrm>
            <a:off x="2070171" y="3271800"/>
            <a:ext cx="0" cy="1214631"/>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34ADFB-F38B-4DB6-85FE-346C10D9757C}"/>
              </a:ext>
            </a:extLst>
          </p:cNvPr>
          <p:cNvSpPr txBox="1"/>
          <p:nvPr/>
        </p:nvSpPr>
        <p:spPr>
          <a:xfrm>
            <a:off x="4327295" y="4601170"/>
            <a:ext cx="3537402" cy="1815882"/>
          </a:xfrm>
          <a:prstGeom prst="rect">
            <a:avLst/>
          </a:prstGeom>
          <a:noFill/>
        </p:spPr>
        <p:txBody>
          <a:bodyPr wrap="square" rtlCol="0">
            <a:spAutoFit/>
          </a:bodyPr>
          <a:lstStyle/>
          <a:p>
            <a:pPr algn="ctr"/>
            <a:r>
              <a:rPr lang="en-US" sz="2400" b="1" dirty="0">
                <a:solidFill>
                  <a:srgbClr val="002060"/>
                </a:solidFill>
                <a:latin typeface="Roboto" panose="02000000000000000000" pitchFamily="2" charset="0"/>
                <a:ea typeface="Roboto" panose="02000000000000000000" pitchFamily="2" charset="0"/>
              </a:rPr>
              <a:t>SELF-DIRECTED CYBERSECURITY PLATFORM FOR MANUFACTURERS </a:t>
            </a:r>
          </a:p>
          <a:p>
            <a:pPr algn="ctr"/>
            <a:endParaRPr lang="en-US" sz="1600" dirty="0">
              <a:latin typeface="Geom Graphic Light" panose="04020505020B02020302" pitchFamily="82" charset="0"/>
            </a:endParaRPr>
          </a:p>
        </p:txBody>
      </p:sp>
      <p:cxnSp>
        <p:nvCxnSpPr>
          <p:cNvPr id="14" name="Straight Connector 13">
            <a:extLst>
              <a:ext uri="{FF2B5EF4-FFF2-40B4-BE49-F238E27FC236}">
                <a16:creationId xmlns:a16="http://schemas.microsoft.com/office/drawing/2014/main" id="{8FA6EE9D-F062-47DC-8BC0-C3EFC5279E75}"/>
              </a:ext>
              <a:ext uri="{C183D7F6-B498-43B3-948B-1728B52AA6E4}">
                <adec:decorative xmlns:adec="http://schemas.microsoft.com/office/drawing/2017/decorative" val="1"/>
              </a:ext>
            </a:extLst>
          </p:cNvPr>
          <p:cNvCxnSpPr/>
          <p:nvPr/>
        </p:nvCxnSpPr>
        <p:spPr>
          <a:xfrm flipH="1">
            <a:off x="6095998" y="3261307"/>
            <a:ext cx="1" cy="120983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BD27A7-1115-4796-A0F3-53B082D15224}"/>
              </a:ext>
            </a:extLst>
          </p:cNvPr>
          <p:cNvSpPr txBox="1"/>
          <p:nvPr/>
        </p:nvSpPr>
        <p:spPr>
          <a:xfrm>
            <a:off x="443737" y="4586259"/>
            <a:ext cx="3252865" cy="1200329"/>
          </a:xfrm>
          <a:prstGeom prst="rect">
            <a:avLst/>
          </a:prstGeom>
          <a:noFill/>
        </p:spPr>
        <p:txBody>
          <a:bodyPr wrap="square" rtlCol="0">
            <a:spAutoFit/>
          </a:bodyPr>
          <a:lstStyle/>
          <a:p>
            <a:pPr algn="ctr"/>
            <a:r>
              <a:rPr lang="en-US" sz="2400" b="1" dirty="0">
                <a:solidFill>
                  <a:srgbClr val="002060"/>
                </a:solidFill>
                <a:latin typeface="Roboto" panose="02000000000000000000" pitchFamily="2" charset="0"/>
                <a:ea typeface="Roboto" panose="02000000000000000000" pitchFamily="2" charset="0"/>
              </a:rPr>
              <a:t>CYBERSECURITY HYGIENE AND TRAINING</a:t>
            </a:r>
          </a:p>
        </p:txBody>
      </p:sp>
      <p:cxnSp>
        <p:nvCxnSpPr>
          <p:cNvPr id="16" name="Straight Connector 15">
            <a:extLst>
              <a:ext uri="{FF2B5EF4-FFF2-40B4-BE49-F238E27FC236}">
                <a16:creationId xmlns:a16="http://schemas.microsoft.com/office/drawing/2014/main" id="{AC92B34F-83E0-4BC8-9421-413CC24EFB5B}"/>
              </a:ext>
              <a:ext uri="{C183D7F6-B498-43B3-948B-1728B52AA6E4}">
                <adec:decorative xmlns:adec="http://schemas.microsoft.com/office/drawing/2017/decorative" val="1"/>
              </a:ext>
            </a:extLst>
          </p:cNvPr>
          <p:cNvCxnSpPr/>
          <p:nvPr/>
        </p:nvCxnSpPr>
        <p:spPr>
          <a:xfrm flipH="1">
            <a:off x="10106018" y="3276600"/>
            <a:ext cx="1" cy="120983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D09697-D16C-4282-BFD3-357B360476B1}"/>
              </a:ext>
            </a:extLst>
          </p:cNvPr>
          <p:cNvSpPr txBox="1"/>
          <p:nvPr/>
        </p:nvSpPr>
        <p:spPr>
          <a:xfrm>
            <a:off x="8479585" y="4586258"/>
            <a:ext cx="3252865" cy="1200329"/>
          </a:xfrm>
          <a:prstGeom prst="rect">
            <a:avLst/>
          </a:prstGeom>
          <a:noFill/>
        </p:spPr>
        <p:txBody>
          <a:bodyPr wrap="square" rtlCol="0">
            <a:spAutoFit/>
          </a:bodyPr>
          <a:lstStyle/>
          <a:p>
            <a:pPr algn="ctr"/>
            <a:r>
              <a:rPr lang="en-US" sz="2400" b="1" i="1" dirty="0">
                <a:solidFill>
                  <a:srgbClr val="002060"/>
                </a:solidFill>
                <a:latin typeface="Roboto" panose="02000000000000000000" pitchFamily="2" charset="0"/>
                <a:ea typeface="Roboto" panose="02000000000000000000" pitchFamily="2" charset="0"/>
              </a:rPr>
              <a:t>UPCOMING:</a:t>
            </a:r>
          </a:p>
          <a:p>
            <a:pPr algn="ctr"/>
            <a:r>
              <a:rPr lang="en-US" sz="2400" b="1" dirty="0">
                <a:solidFill>
                  <a:srgbClr val="002060"/>
                </a:solidFill>
                <a:latin typeface="Roboto" panose="02000000000000000000" pitchFamily="2" charset="0"/>
                <a:ea typeface="Roboto" panose="02000000000000000000" pitchFamily="2" charset="0"/>
              </a:rPr>
              <a:t> FOR ALL SMALL BUSINESS</a:t>
            </a:r>
            <a:endParaRPr lang="en-US" sz="16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42643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263C-A947-45AF-AC4F-B51DCE51419A}"/>
              </a:ext>
            </a:extLst>
          </p:cNvPr>
          <p:cNvSpPr>
            <a:spLocks noGrp="1"/>
          </p:cNvSpPr>
          <p:nvPr>
            <p:ph type="title"/>
          </p:nvPr>
        </p:nvSpPr>
        <p:spPr/>
        <p:txBody>
          <a:bodyPr>
            <a:normAutofit fontScale="90000"/>
          </a:bodyPr>
          <a:lstStyle/>
          <a:p>
            <a:r>
              <a:rPr lang="en-US" b="1" dirty="0">
                <a:solidFill>
                  <a:srgbClr val="002060"/>
                </a:solidFill>
                <a:latin typeface="Roboto" panose="02000000000000000000" pitchFamily="2" charset="0"/>
                <a:ea typeface="Roboto" panose="02000000000000000000" pitchFamily="2" charset="0"/>
              </a:rPr>
              <a:t>Mentor-Protégé Program</a:t>
            </a:r>
          </a:p>
        </p:txBody>
      </p:sp>
      <p:sp>
        <p:nvSpPr>
          <p:cNvPr id="3" name="Text Placeholder 2">
            <a:extLst>
              <a:ext uri="{FF2B5EF4-FFF2-40B4-BE49-F238E27FC236}">
                <a16:creationId xmlns:a16="http://schemas.microsoft.com/office/drawing/2014/main" id="{B916437C-FA74-49FB-B629-F7BC335A7749}"/>
              </a:ext>
            </a:extLst>
          </p:cNvPr>
          <p:cNvSpPr>
            <a:spLocks noGrp="1"/>
          </p:cNvSpPr>
          <p:nvPr>
            <p:ph type="body" sz="quarter" idx="14"/>
          </p:nvPr>
        </p:nvSpPr>
        <p:spPr>
          <a:xfrm>
            <a:off x="325438" y="1244750"/>
            <a:ext cx="11540980" cy="4832200"/>
          </a:xfrm>
        </p:spPr>
        <p:txBody>
          <a:bodyPr>
            <a:normAutofit fontScale="77500" lnSpcReduction="20000"/>
          </a:bodyPr>
          <a:lstStyle/>
          <a:p>
            <a:pPr marL="0" indent="0">
              <a:lnSpc>
                <a:spcPct val="100000"/>
              </a:lnSpc>
              <a:spcBef>
                <a:spcPts val="600"/>
              </a:spcBef>
              <a:buNone/>
            </a:pPr>
            <a:r>
              <a:rPr lang="en-US" sz="3200" dirty="0">
                <a:solidFill>
                  <a:srgbClr val="002060"/>
                </a:solidFill>
                <a:latin typeface="Roboto" panose="02000000000000000000" pitchFamily="2" charset="0"/>
                <a:ea typeface="Roboto" panose="02000000000000000000" pitchFamily="2" charset="0"/>
              </a:rPr>
              <a:t>The U.S. Department of Defense (DoD) Mentor-Protégé Program (MPP) helps small businesses (Protégés) successfully compete for contract awards by partnering with large companies (Mentors) under individual, project-based agreements lasting two years or less. </a:t>
            </a:r>
          </a:p>
          <a:p>
            <a:pPr>
              <a:lnSpc>
                <a:spcPct val="100000"/>
              </a:lnSpc>
              <a:spcBef>
                <a:spcPts val="600"/>
              </a:spcBef>
            </a:pPr>
            <a:endParaRPr lang="en-US" sz="3200" dirty="0">
              <a:solidFill>
                <a:srgbClr val="002060"/>
              </a:solidFill>
              <a:latin typeface="Roboto" panose="02000000000000000000" pitchFamily="2" charset="0"/>
              <a:ea typeface="Roboto" panose="02000000000000000000" pitchFamily="2" charset="0"/>
            </a:endParaRPr>
          </a:p>
          <a:p>
            <a:pPr marL="0" indent="0">
              <a:lnSpc>
                <a:spcPct val="100000"/>
              </a:lnSpc>
              <a:spcBef>
                <a:spcPts val="600"/>
              </a:spcBef>
              <a:buNone/>
            </a:pPr>
            <a:r>
              <a:rPr lang="en-US" sz="3200" dirty="0">
                <a:solidFill>
                  <a:srgbClr val="002060"/>
                </a:solidFill>
                <a:latin typeface="Roboto" panose="02000000000000000000" pitchFamily="2" charset="0"/>
                <a:ea typeface="Roboto" panose="02000000000000000000" pitchFamily="2" charset="0"/>
              </a:rPr>
              <a:t>Mentor-Protégé Agreements (MPAs) provide business infrastructure developmental assistance and technology transfer. </a:t>
            </a:r>
          </a:p>
          <a:p>
            <a:pPr marL="0" indent="0">
              <a:lnSpc>
                <a:spcPct val="100000"/>
              </a:lnSpc>
              <a:spcBef>
                <a:spcPts val="600"/>
              </a:spcBef>
              <a:buNone/>
            </a:pPr>
            <a:endParaRPr lang="en-US" sz="3200" dirty="0">
              <a:solidFill>
                <a:srgbClr val="002060"/>
              </a:solidFill>
              <a:latin typeface="Roboto" panose="02000000000000000000" pitchFamily="2" charset="0"/>
              <a:ea typeface="Roboto" panose="02000000000000000000" pitchFamily="2" charset="0"/>
            </a:endParaRPr>
          </a:p>
          <a:p>
            <a:pPr>
              <a:lnSpc>
                <a:spcPct val="100000"/>
              </a:lnSpc>
              <a:spcBef>
                <a:spcPts val="600"/>
              </a:spcBef>
            </a:pPr>
            <a:r>
              <a:rPr lang="en-US" sz="2800" dirty="0">
                <a:solidFill>
                  <a:srgbClr val="002060"/>
                </a:solidFill>
                <a:latin typeface="Roboto" panose="02000000000000000000" pitchFamily="2" charset="0"/>
                <a:ea typeface="Roboto" panose="02000000000000000000" pitchFamily="2" charset="0"/>
              </a:rPr>
              <a:t>Examples of developmental assistance include human resources training, business development initiatives, capture management and proposal development training, or DCAA-compliant accounting system implementation training.  </a:t>
            </a:r>
          </a:p>
          <a:p>
            <a:pPr marL="0" indent="0">
              <a:lnSpc>
                <a:spcPct val="100000"/>
              </a:lnSpc>
              <a:spcBef>
                <a:spcPts val="600"/>
              </a:spcBef>
              <a:buNone/>
            </a:pPr>
            <a:endParaRPr lang="en-US" sz="2800" dirty="0">
              <a:solidFill>
                <a:srgbClr val="002060"/>
              </a:solidFill>
              <a:latin typeface="Roboto" panose="02000000000000000000" pitchFamily="2" charset="0"/>
              <a:ea typeface="Roboto" panose="02000000000000000000" pitchFamily="2" charset="0"/>
            </a:endParaRPr>
          </a:p>
          <a:p>
            <a:pPr>
              <a:lnSpc>
                <a:spcPct val="100000"/>
              </a:lnSpc>
              <a:spcBef>
                <a:spcPts val="600"/>
              </a:spcBef>
            </a:pPr>
            <a:r>
              <a:rPr lang="en-US" sz="2800" dirty="0">
                <a:solidFill>
                  <a:srgbClr val="002060"/>
                </a:solidFill>
                <a:latin typeface="Roboto" panose="02000000000000000000" pitchFamily="2" charset="0"/>
                <a:ea typeface="Roboto" panose="02000000000000000000" pitchFamily="2" charset="0"/>
              </a:rPr>
              <a:t>Technology transfer can include implementation of specific technology that will provide a benefit to a DoD program, such as quality management systems or certifications. </a:t>
            </a:r>
          </a:p>
          <a:p>
            <a:endParaRPr lang="en-US" dirty="0"/>
          </a:p>
        </p:txBody>
      </p:sp>
    </p:spTree>
    <p:extLst>
      <p:ext uri="{BB962C8B-B14F-4D97-AF65-F5344CB8AC3E}">
        <p14:creationId xmlns:p14="http://schemas.microsoft.com/office/powerpoint/2010/main" val="330432425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fd93371-c4fd-4fcd-bad6-3c56dce38b28">
      <UserInfo>
        <DisplayName>Melinda Woods</DisplayName>
        <AccountId>13</AccountId>
        <AccountType/>
      </UserInfo>
      <UserInfo>
        <DisplayName>Markeya Watson</DisplayName>
        <AccountId>362</AccountId>
        <AccountType/>
      </UserInfo>
      <UserInfo>
        <DisplayName>Kareem Sykes</DisplayName>
        <AccountId>25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3CC92CA80067488970A3D8FE308D1D" ma:contentTypeVersion="14" ma:contentTypeDescription="Create a new document." ma:contentTypeScope="" ma:versionID="01b8fb130f3df511ad2bd18ddf27b278">
  <xsd:schema xmlns:xsd="http://www.w3.org/2001/XMLSchema" xmlns:xs="http://www.w3.org/2001/XMLSchema" xmlns:p="http://schemas.microsoft.com/office/2006/metadata/properties" xmlns:ns1="http://schemas.microsoft.com/sharepoint/v3" xmlns:ns2="5011a00a-b9ac-4205-90bf-57796432e04b" xmlns:ns3="0fd93371-c4fd-4fcd-bad6-3c56dce38b28" targetNamespace="http://schemas.microsoft.com/office/2006/metadata/properties" ma:root="true" ma:fieldsID="e9c80c7ee1e52d43c425ffec6d379418" ns1:_="" ns2:_="" ns3:_="">
    <xsd:import namespace="http://schemas.microsoft.com/sharepoint/v3"/>
    <xsd:import namespace="5011a00a-b9ac-4205-90bf-57796432e04b"/>
    <xsd:import namespace="0fd93371-c4fd-4fcd-bad6-3c56dce38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11a00a-b9ac-4205-90bf-57796432e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d93371-c4fd-4fcd-bad6-3c56dce38b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6D2BEA-504A-404F-ADD7-6B87E408F812}">
  <ds:schemaRefs>
    <ds:schemaRef ds:uri="http://schemas.microsoft.com/office/2006/metadata/properties"/>
    <ds:schemaRef ds:uri="http://www.w3.org/XML/1998/namespace"/>
    <ds:schemaRef ds:uri="http://schemas.microsoft.com/office/2006/documentManagement/types"/>
    <ds:schemaRef ds:uri="5011a00a-b9ac-4205-90bf-57796432e04b"/>
    <ds:schemaRef ds:uri="http://schemas.microsoft.com/sharepoint/v3"/>
    <ds:schemaRef ds:uri="http://purl.org/dc/dcmitype/"/>
    <ds:schemaRef ds:uri="http://purl.org/dc/terms/"/>
    <ds:schemaRef ds:uri="http://schemas.microsoft.com/office/infopath/2007/PartnerControls"/>
    <ds:schemaRef ds:uri="http://schemas.openxmlformats.org/package/2006/metadata/core-properties"/>
    <ds:schemaRef ds:uri="0fd93371-c4fd-4fcd-bad6-3c56dce38b28"/>
    <ds:schemaRef ds:uri="http://purl.org/dc/elements/1.1/"/>
  </ds:schemaRefs>
</ds:datastoreItem>
</file>

<file path=customXml/itemProps2.xml><?xml version="1.0" encoding="utf-8"?>
<ds:datastoreItem xmlns:ds="http://schemas.openxmlformats.org/officeDocument/2006/customXml" ds:itemID="{9D3681BB-D269-4BF5-9ECD-8077B9DDDBCE}">
  <ds:schemaRefs>
    <ds:schemaRef ds:uri="http://schemas.microsoft.com/sharepoint/v3/contenttype/forms"/>
  </ds:schemaRefs>
</ds:datastoreItem>
</file>

<file path=customXml/itemProps3.xml><?xml version="1.0" encoding="utf-8"?>
<ds:datastoreItem xmlns:ds="http://schemas.openxmlformats.org/officeDocument/2006/customXml" ds:itemID="{4BA5028B-57FB-4C00-A02C-35D243D74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11a00a-b9ac-4205-90bf-57796432e04b"/>
    <ds:schemaRef ds:uri="0fd93371-c4fd-4fcd-bad6-3c56dce38b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1045</TotalTime>
  <Words>2447</Words>
  <Application>Microsoft Office PowerPoint</Application>
  <PresentationFormat>Widescreen</PresentationFormat>
  <Paragraphs>135</Paragraphs>
  <Slides>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Roboto</vt:lpstr>
      <vt:lpstr>Calibri</vt:lpstr>
      <vt:lpstr>Montserrat</vt:lpstr>
      <vt:lpstr>Open Sans</vt:lpstr>
      <vt:lpstr>Geom Graphic Regular</vt:lpstr>
      <vt:lpstr>Calibri Light</vt:lpstr>
      <vt:lpstr>Geom Graphic Light</vt:lpstr>
      <vt:lpstr>Arial</vt:lpstr>
      <vt:lpstr>1_Office Theme</vt:lpstr>
      <vt:lpstr>Welcome DOD Cybersecurity Maturity Model Certification (CMMC): What Every Small Business Needs to Know </vt:lpstr>
      <vt:lpstr>INTRODUCING TODAY’S PRESENTERS</vt:lpstr>
      <vt:lpstr>What is Project Spectrum?</vt:lpstr>
      <vt:lpstr>Federal Policy Compliance</vt:lpstr>
      <vt:lpstr>Journey to CMMC Level 1 Compliance </vt:lpstr>
      <vt:lpstr>Project Spectrum CMMC Preparedness Training &amp; Self Assessment</vt:lpstr>
      <vt:lpstr>Partnerships &amp; Collaborations</vt:lpstr>
      <vt:lpstr>Project Spectrum Collaborations</vt:lpstr>
      <vt:lpstr>Mentor-Protégé Program</vt:lpstr>
      <vt:lpstr>Cybersecurity for Defense Industrial Base MPP Pilot Program</vt:lpstr>
      <vt:lpstr>MPP Cybersecurity Pilot Program Objectives</vt:lpstr>
      <vt:lpstr>Manufacturing Extension Partnership</vt:lpstr>
      <vt:lpstr>Manufacturing Extension Partnership</vt:lpstr>
      <vt:lpstr>Small Business Support</vt:lpstr>
      <vt:lpstr>Small Business Support</vt:lpstr>
      <vt:lpstr>Steps Required To Compete For Defense Contracts</vt:lpstr>
      <vt:lpstr>DFARS Interim Rule</vt:lpstr>
      <vt:lpstr>How to Enter Your Project Spectrum NIST SP 800-171 Score into SPRS</vt:lpstr>
      <vt:lpstr>How to Enter Your Project Spectrum NIST SP 800-171 Score into SPRS</vt:lpstr>
      <vt:lpstr>How to Enter Your Project Spectrum NIST SP 800-171 Score into SPRS</vt:lpstr>
      <vt:lpstr>Request for Proposal (RFP)</vt:lpstr>
      <vt:lpstr>Connect with Us</vt:lpstr>
      <vt:lpstr>Questions?</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pc23</dc:creator>
  <cp:lastModifiedBy>YolandaGJohnson</cp:lastModifiedBy>
  <cp:revision>18</cp:revision>
  <dcterms:created xsi:type="dcterms:W3CDTF">2020-05-06T14:34:24Z</dcterms:created>
  <dcterms:modified xsi:type="dcterms:W3CDTF">2021-09-30T16:51:54Z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0x010100563CC92CA80067488970A3D8FE308D1D</vt:lpwstr>
  </property>
</Properties>
</file>