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8" r:id="rId14"/>
    <p:sldId id="269" r:id="rId15"/>
  </p:sldIdLst>
  <p:sldSz cx="9144000" cy="5143500" type="screen16x9"/>
  <p:notesSz cx="7010400" cy="9296400"/>
  <p:embeddedFontLst>
    <p:embeddedFont>
      <p:font typeface="Arial Narrow" panose="020B0606020202030204" pitchFamily="34" charset="0"/>
      <p:regular r:id="rId17"/>
      <p:bold r:id="rId18"/>
      <p:italic r:id="rId19"/>
      <p:boldItalic r:id="rId20"/>
    </p:embeddedFont>
    <p:embeddedFont>
      <p:font typeface="Cabin"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F03713-F33D-48E6-9770-EA29704A0F7E}">
  <a:tblStyle styleId="{ACF03713-F33D-48E6-9770-EA29704A0F7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1" autoAdjust="0"/>
    <p:restoredTop sz="86359" autoAdjust="0"/>
  </p:normalViewPr>
  <p:slideViewPr>
    <p:cSldViewPr snapToGrid="0">
      <p:cViewPr varScale="1">
        <p:scale>
          <a:sx n="81" d="100"/>
          <a:sy n="81" d="100"/>
        </p:scale>
        <p:origin x="90" y="111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1425" tIns="91425" rIns="91425" bIns="91425" anchor="b" anchorCtr="0">
            <a:noAutofit/>
          </a:bodyPr>
          <a:lstStyle/>
          <a:p>
            <a:pPr marL="0" marR="0" lvl="0" indent="8890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8" name="Google Shape;98;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6" name="Google Shape;16;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51" name="Google Shape;51;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57200" y="57150"/>
            <a:ext cx="8229600" cy="800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Google Shape;22;p4"/>
          <p:cNvSpPr txBox="1">
            <a:spLocks noGrp="1"/>
          </p:cNvSpPr>
          <p:nvPr>
            <p:ph type="body" idx="1"/>
          </p:nvPr>
        </p:nvSpPr>
        <p:spPr>
          <a:xfrm>
            <a:off x="685800" y="1143000"/>
            <a:ext cx="77724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560"/>
              </a:spcBef>
              <a:spcAft>
                <a:spcPts val="0"/>
              </a:spcAft>
              <a:buClr>
                <a:srgbClr val="C00000"/>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520"/>
              </a:spcBef>
              <a:spcAft>
                <a:spcPts val="0"/>
              </a:spcAft>
              <a:buClr>
                <a:srgbClr val="C00000"/>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480"/>
              </a:spcBef>
              <a:spcAft>
                <a:spcPts val="0"/>
              </a:spcAft>
              <a:buClr>
                <a:srgbClr val="C00000"/>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440"/>
              </a:spcBef>
              <a:spcAft>
                <a:spcPts val="0"/>
              </a:spcAft>
              <a:buClr>
                <a:srgbClr val="C00000"/>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400"/>
              </a:spcBef>
              <a:spcAft>
                <a:spcPts val="0"/>
              </a:spcAft>
              <a:buClr>
                <a:srgbClr val="C00000"/>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400"/>
              </a:spcBef>
              <a:spcAft>
                <a:spcPts val="0"/>
              </a:spcAft>
              <a:buClr>
                <a:schemeClr val="dk1"/>
              </a:buClr>
              <a:buSzPts val="1400"/>
              <a:buFont typeface="Arial Narrow"/>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400"/>
              </a:spcBef>
              <a:spcAft>
                <a:spcPts val="0"/>
              </a:spcAft>
              <a:buClr>
                <a:schemeClr val="dk1"/>
              </a:buClr>
              <a:buSzPts val="1400"/>
              <a:buFont typeface="Arial Narrow"/>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400"/>
              </a:spcBef>
              <a:spcAft>
                <a:spcPts val="0"/>
              </a:spcAft>
              <a:buClr>
                <a:schemeClr val="dk1"/>
              </a:buClr>
              <a:buSzPts val="1400"/>
              <a:buFont typeface="Arial Narrow"/>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400"/>
              </a:spcBef>
              <a:spcAft>
                <a:spcPts val="0"/>
              </a:spcAft>
              <a:buClr>
                <a:schemeClr val="dk1"/>
              </a:buClr>
              <a:buSzPts val="1400"/>
              <a:buFont typeface="Arial Narrow"/>
              <a:buChar char="•"/>
              <a:defRPr sz="1400" b="0" i="0" u="none" strike="noStrike" cap="none">
                <a:solidFill>
                  <a:schemeClr val="dk2"/>
                </a:solidFill>
                <a:latin typeface="Arial"/>
                <a:ea typeface="Arial"/>
                <a:cs typeface="Arial"/>
                <a:sym typeface="Arial"/>
              </a:defRPr>
            </a:lvl9pPr>
          </a:lstStyle>
          <a:p>
            <a:endParaRPr/>
          </a:p>
        </p:txBody>
      </p:sp>
      <p:sp>
        <p:nvSpPr>
          <p:cNvPr id="23" name="Google Shape;23;p4"/>
          <p:cNvSpPr txBox="1">
            <a:spLocks noGrp="1"/>
          </p:cNvSpPr>
          <p:nvPr>
            <p:ph type="sldNum" idx="12"/>
          </p:nvPr>
        </p:nvSpPr>
        <p:spPr>
          <a:xfrm>
            <a:off x="8169275" y="4753635"/>
            <a:ext cx="898500" cy="332700"/>
          </a:xfrm>
          <a:prstGeom prst="rect">
            <a:avLst/>
          </a:prstGeom>
          <a:noFill/>
          <a:ln>
            <a:noFill/>
          </a:ln>
        </p:spPr>
        <p:txBody>
          <a:bodyPr spcFirstLastPara="1" wrap="square" lIns="91425" tIns="91425" rIns="91425" bIns="91425"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6" name="Google Shape;26;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7" name="Google Shape;2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Google Shape;31;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9" name="Google Shape;3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43" name="Google Shape;43;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4" name="Google Shape;44;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rchives.gov/cui/"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s://www.gsa.gov/cdnstatic/SF901-18a.pdf?forceDownload=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gsa.gov/directive/controlled-unclassified-information-(cui)-policy" TargetMode="External"/><Relationship Id="rId3" Type="http://schemas.openxmlformats.org/officeDocument/2006/relationships/hyperlink" Target="https://www.federalregister.gov/documents/2016/09/14/2016-21665/controlled-unclassified-information" TargetMode="External"/><Relationship Id="rId7" Type="http://schemas.openxmlformats.org/officeDocument/2006/relationships/hyperlink" Target="https://csrc.nist.gov/publications/detail/sp/800-171/rev-2/fina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isoo.blogs.archives.gov/" TargetMode="External"/><Relationship Id="rId5" Type="http://schemas.openxmlformats.org/officeDocument/2006/relationships/hyperlink" Target="https://www.archives.gov/cui/training.html" TargetMode="External"/><Relationship Id="rId10" Type="http://schemas.openxmlformats.org/officeDocument/2006/relationships/image" Target="../media/image1.jpg"/><Relationship Id="rId4" Type="http://schemas.openxmlformats.org/officeDocument/2006/relationships/hyperlink" Target="https://archives.gov/cui" TargetMode="External"/><Relationship Id="rId9" Type="http://schemas.openxmlformats.org/officeDocument/2006/relationships/hyperlink" Target="mailto:cui@g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1.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hyperlink" Target="https://www.archives.gov/cui/registry/category-detail/comptroller-general" TargetMode="External"/><Relationship Id="rId13" Type="http://schemas.openxmlformats.org/officeDocument/2006/relationships/hyperlink" Target="https://www.archives.gov/cui/registry/category-detail/legal-privilege.html" TargetMode="External"/><Relationship Id="rId18" Type="http://schemas.openxmlformats.org/officeDocument/2006/relationships/hyperlink" Target="https://www.archives.gov/cui/registry/category-detail/privacy.html" TargetMode="External"/><Relationship Id="rId3" Type="http://schemas.openxmlformats.org/officeDocument/2006/relationships/hyperlink" Target="https://www.archives.gov/cui/registry/category-detail/emergency-mgmt.html" TargetMode="External"/><Relationship Id="rId21" Type="http://schemas.openxmlformats.org/officeDocument/2006/relationships/hyperlink" Target="https://www.archives.gov/cui/registry/category-detail/source-selection" TargetMode="External"/><Relationship Id="rId7" Type="http://schemas.openxmlformats.org/officeDocument/2006/relationships/hyperlink" Target="https://www.archives.gov/cui/registry/category-detail/budget" TargetMode="External"/><Relationship Id="rId12" Type="http://schemas.openxmlformats.org/officeDocument/2006/relationships/hyperlink" Target="https://www.archives.gov/cui/registry/category-detail/collective-bargaining" TargetMode="External"/><Relationship Id="rId17" Type="http://schemas.openxmlformats.org/officeDocument/2006/relationships/hyperlink" Target="https://www.archives.gov/cui/registry/category-detail/contract-use" TargetMode="External"/><Relationship Id="rId2" Type="http://schemas.openxmlformats.org/officeDocument/2006/relationships/notesSlide" Target="../notesSlides/notesSlide7.xml"/><Relationship Id="rId16" Type="http://schemas.openxmlformats.org/officeDocument/2006/relationships/hyperlink" Target="https://www.archives.gov/cui/registry/category-detail/historic-properties" TargetMode="External"/><Relationship Id="rId20" Type="http://schemas.openxmlformats.org/officeDocument/2006/relationships/hyperlink" Target="https://www.archives.gov/cui/registry/category-detail/personnel-records" TargetMode="External"/><Relationship Id="rId1" Type="http://schemas.openxmlformats.org/officeDocument/2006/relationships/slideLayout" Target="../slideLayouts/slideLayout4.xml"/><Relationship Id="rId6" Type="http://schemas.openxmlformats.org/officeDocument/2006/relationships/hyperlink" Target="https://www.archives.gov/cui/registry/category-detail/physical-security" TargetMode="External"/><Relationship Id="rId11" Type="http://schemas.openxmlformats.org/officeDocument/2006/relationships/hyperlink" Target="https://www.archives.gov/cui/registry/category-detail/admin-proceedings" TargetMode="External"/><Relationship Id="rId24" Type="http://schemas.openxmlformats.org/officeDocument/2006/relationships/image" Target="../media/image1.jpg"/><Relationship Id="rId5" Type="http://schemas.openxmlformats.org/officeDocument/2006/relationships/hyperlink" Target="https://www.archives.gov/cui/registry/category-detail/info-systems-vulnerability-info.html" TargetMode="External"/><Relationship Id="rId15" Type="http://schemas.openxmlformats.org/officeDocument/2006/relationships/hyperlink" Target="https://www.archives.gov/cui/registry/category-detail/protective-order" TargetMode="External"/><Relationship Id="rId23" Type="http://schemas.openxmlformats.org/officeDocument/2006/relationships/hyperlink" Target="https://www.archives.gov/cui/registry/category-detail/proprietary-business-info.html" TargetMode="External"/><Relationship Id="rId10" Type="http://schemas.openxmlformats.org/officeDocument/2006/relationships/hyperlink" Target="https://www.archives.gov/cui/registry/category-detail/financial.html" TargetMode="External"/><Relationship Id="rId19" Type="http://schemas.openxmlformats.org/officeDocument/2006/relationships/hyperlink" Target="https://www.archives.gov/cui/registry/category-detail/inspector-general-protected" TargetMode="External"/><Relationship Id="rId4" Type="http://schemas.openxmlformats.org/officeDocument/2006/relationships/hyperlink" Target="https://www.archives.gov/cui/registry/category-detail/critical-infrastructure.html" TargetMode="External"/><Relationship Id="rId9" Type="http://schemas.openxmlformats.org/officeDocument/2006/relationships/hyperlink" Target="https://www.archives.gov/cui/registry/category-detail/electronic-funds-transfer" TargetMode="External"/><Relationship Id="rId14" Type="http://schemas.openxmlformats.org/officeDocument/2006/relationships/hyperlink" Target="https://www.archives.gov/cui/registry/category-detail/legislative-materials" TargetMode="External"/><Relationship Id="rId22" Type="http://schemas.openxmlformats.org/officeDocument/2006/relationships/hyperlink" Target="https://www.archives.gov/cui/registry/category-detail/entity-registration-inf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idx="4294967295"/>
          </p:nvPr>
        </p:nvSpPr>
        <p:spPr>
          <a:xfrm>
            <a:off x="311150" y="1573213"/>
            <a:ext cx="8521700" cy="79216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457200" marR="0" lvl="0" indent="-342900" algn="ctr" defTabSz="914400" rtl="0" eaLnBrk="1" fontAlgn="auto" latinLnBrk="0" hangingPunct="1">
              <a:lnSpc>
                <a:spcPct val="100000"/>
              </a:lnSpc>
              <a:spcBef>
                <a:spcPts val="0"/>
              </a:spcBef>
              <a:spcAft>
                <a:spcPts val="0"/>
              </a:spcAft>
              <a:buClr>
                <a:schemeClr val="dk2"/>
              </a:buClr>
              <a:buSzPts val="2800"/>
              <a:buFont typeface="Arial"/>
              <a:buNone/>
              <a:tabLst/>
              <a:defRPr/>
            </a:pPr>
            <a:r>
              <a:rPr kumimoji="0" lang="en-US" sz="2800" b="0" i="0" u="none" strike="noStrike" kern="0" cap="none" spc="0" normalizeH="0" baseline="0" noProof="0" dirty="0">
                <a:ln>
                  <a:noFill/>
                </a:ln>
                <a:solidFill>
                  <a:schemeClr val="dk2"/>
                </a:solidFill>
                <a:effectLst/>
                <a:uLnTx/>
                <a:uFillTx/>
                <a:latin typeface="Arial"/>
                <a:ea typeface="Arial"/>
                <a:cs typeface="Arial"/>
                <a:sym typeface="Arial"/>
              </a:rPr>
              <a:t>An Overview of the CUI Program</a:t>
            </a:r>
          </a:p>
        </p:txBody>
      </p:sp>
      <p:pic>
        <p:nvPicPr>
          <p:cNvPr id="60" name="Google Shape;60;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32083" y="2301526"/>
            <a:ext cx="1479825" cy="676200"/>
          </a:xfrm>
          <a:prstGeom prst="rect">
            <a:avLst/>
          </a:prstGeom>
          <a:noFill/>
          <a:ln w="9525" cap="flat" cmpd="sng">
            <a:solidFill>
              <a:schemeClr val="dk2"/>
            </a:solidFill>
            <a:prstDash val="solid"/>
            <a:round/>
            <a:headEnd type="none" w="sm" len="sm"/>
            <a:tailEnd type="none" w="sm" len="sm"/>
          </a:ln>
        </p:spPr>
      </p:pic>
      <p:sp>
        <p:nvSpPr>
          <p:cNvPr id="61" name="Google Shape;61;p13"/>
          <p:cNvSpPr txBox="1"/>
          <p:nvPr/>
        </p:nvSpPr>
        <p:spPr>
          <a:xfrm>
            <a:off x="7811100" y="4828475"/>
            <a:ext cx="1222200" cy="2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t>Updated 01/21</a:t>
            </a:r>
            <a:endParaRPr sz="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a:solidFill>
                  <a:srgbClr val="00467F"/>
                </a:solidFill>
                <a:latin typeface="Arial"/>
                <a:ea typeface="Arial"/>
                <a:cs typeface="Arial"/>
                <a:sym typeface="Arial"/>
              </a:rPr>
              <a:t>Marking</a:t>
            </a:r>
            <a:endParaRPr sz="3600" b="1" i="0" u="none" strike="noStrike" cap="none">
              <a:solidFill>
                <a:srgbClr val="00467F"/>
              </a:solidFill>
              <a:latin typeface="Arial"/>
              <a:ea typeface="Arial"/>
              <a:cs typeface="Arial"/>
              <a:sym typeface="Arial"/>
            </a:endParaRPr>
          </a:p>
        </p:txBody>
      </p:sp>
      <p:sp>
        <p:nvSpPr>
          <p:cNvPr id="142" name="Google Shape;142;p22"/>
          <p:cNvSpPr txBox="1">
            <a:spLocks noGrp="1"/>
          </p:cNvSpPr>
          <p:nvPr>
            <p:ph type="body" idx="1"/>
          </p:nvPr>
        </p:nvSpPr>
        <p:spPr>
          <a:xfrm>
            <a:off x="311700" y="1190847"/>
            <a:ext cx="8352906" cy="3626587"/>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0"/>
              </a:spcBef>
              <a:spcAft>
                <a:spcPts val="0"/>
              </a:spcAft>
              <a:buClr>
                <a:srgbClr val="C00000"/>
              </a:buClr>
              <a:buSzPts val="2000"/>
              <a:buFont typeface="Arial"/>
              <a:buNone/>
            </a:pPr>
            <a:r>
              <a:rPr lang="en-US" sz="2200" b="1" i="0" u="none" strike="noStrike" cap="none">
                <a:solidFill>
                  <a:schemeClr val="dk1"/>
                </a:solidFill>
                <a:latin typeface="Arial"/>
                <a:ea typeface="Arial"/>
                <a:cs typeface="Arial"/>
                <a:sym typeface="Arial"/>
              </a:rPr>
              <a:t>Marking of CUI documents is required in order to show that the document contains sensitive information.</a:t>
            </a:r>
            <a:endParaRPr/>
          </a:p>
          <a:p>
            <a:pPr marL="25400" marR="0" lvl="0" indent="0" algn="l" rtl="0">
              <a:lnSpc>
                <a:spcPct val="100000"/>
              </a:lnSpc>
              <a:spcBef>
                <a:spcPts val="0"/>
              </a:spcBef>
              <a:spcAft>
                <a:spcPts val="0"/>
              </a:spcAft>
              <a:buClr>
                <a:srgbClr val="C00000"/>
              </a:buClr>
              <a:buSzPts val="2000"/>
              <a:buFont typeface="Arial"/>
              <a:buNone/>
            </a:pPr>
            <a:endParaRPr sz="1200" b="1" i="0" u="none" strike="noStrike" cap="none">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Printed copy - Banner marking on the top of each page </a:t>
            </a:r>
            <a:endParaRPr sz="2200" b="0" i="0" u="none" strike="noStrike" cap="none">
              <a:solidFill>
                <a:schemeClr val="dk1"/>
              </a:solidFill>
              <a:latin typeface="Arial"/>
              <a:ea typeface="Arial"/>
              <a:cs typeface="Arial"/>
              <a:sym typeface="Arial"/>
            </a:endParaRPr>
          </a:p>
          <a:p>
            <a:pPr marL="342900" marR="0" lvl="0" indent="-317500" algn="l" rtl="0">
              <a:lnSpc>
                <a:spcPct val="100000"/>
              </a:lnSpc>
              <a:spcBef>
                <a:spcPts val="30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IT Systems - Must have splash screens, banners, or other forms of notification that the system contains CUI</a:t>
            </a:r>
            <a:endParaRPr/>
          </a:p>
          <a:p>
            <a:pPr marL="342900" marR="0" lvl="0" indent="-317500" algn="l" rtl="0">
              <a:lnSpc>
                <a:spcPct val="100000"/>
              </a:lnSpc>
              <a:spcBef>
                <a:spcPts val="30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IT Systems printout - Either automatically print banners or the holder must write the banner marking on each page </a:t>
            </a:r>
            <a:endParaRPr sz="2200" b="0" i="0" u="none" strike="noStrike" cap="none">
              <a:solidFill>
                <a:schemeClr val="dk1"/>
              </a:solidFill>
              <a:latin typeface="Arial"/>
              <a:ea typeface="Arial"/>
              <a:cs typeface="Arial"/>
              <a:sym typeface="Arial"/>
            </a:endParaRPr>
          </a:p>
          <a:p>
            <a:pPr marL="342900" marR="0" lvl="0" indent="-317500" algn="l" rtl="0">
              <a:lnSpc>
                <a:spcPct val="100000"/>
              </a:lnSpc>
              <a:spcBef>
                <a:spcPts val="30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First page - Indicate the agency of designation and a contact person/organization</a:t>
            </a:r>
            <a:endParaRPr sz="2200" b="0" i="0" u="none" strike="noStrike" cap="none">
              <a:solidFill>
                <a:schemeClr val="dk1"/>
              </a:solidFill>
              <a:latin typeface="Arial"/>
              <a:ea typeface="Arial"/>
              <a:cs typeface="Arial"/>
              <a:sym typeface="Arial"/>
            </a:endParaRPr>
          </a:p>
          <a:p>
            <a:pPr marL="25400" marR="0" lvl="0" indent="0" algn="l" rtl="0">
              <a:lnSpc>
                <a:spcPct val="100000"/>
              </a:lnSpc>
              <a:spcBef>
                <a:spcPts val="300"/>
              </a:spcBef>
              <a:spcAft>
                <a:spcPts val="300"/>
              </a:spcAft>
              <a:buClr>
                <a:srgbClr val="C00000"/>
              </a:buClr>
              <a:buSzPts val="2000"/>
              <a:buFont typeface="Arial"/>
              <a:buNone/>
            </a:pPr>
            <a:endParaRPr sz="2400" b="0" i="0" u="none" strike="noStrike" cap="none">
              <a:solidFill>
                <a:schemeClr val="dk1"/>
              </a:solidFill>
              <a:latin typeface="Arial"/>
              <a:ea typeface="Arial"/>
              <a:cs typeface="Arial"/>
              <a:sym typeface="Arial"/>
            </a:endParaRPr>
          </a:p>
        </p:txBody>
      </p:sp>
      <p:pic>
        <p:nvPicPr>
          <p:cNvPr id="141" name="Google Shape;141;p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a:solidFill>
                  <a:srgbClr val="00467F"/>
                </a:solidFill>
              </a:rPr>
              <a:t>Banner Markings</a:t>
            </a:r>
            <a:endParaRPr sz="3600" b="1" i="0" u="none" strike="noStrike" cap="none">
              <a:solidFill>
                <a:srgbClr val="00467F"/>
              </a:solidFill>
              <a:latin typeface="Arial"/>
              <a:ea typeface="Arial"/>
              <a:cs typeface="Arial"/>
              <a:sym typeface="Arial"/>
            </a:endParaRPr>
          </a:p>
        </p:txBody>
      </p:sp>
      <p:sp>
        <p:nvSpPr>
          <p:cNvPr id="150" name="Google Shape;150;p23"/>
          <p:cNvSpPr txBox="1">
            <a:spLocks noGrp="1"/>
          </p:cNvSpPr>
          <p:nvPr>
            <p:ph type="body" idx="1"/>
          </p:nvPr>
        </p:nvSpPr>
        <p:spPr>
          <a:xfrm>
            <a:off x="311700" y="1118113"/>
            <a:ext cx="8352900" cy="39528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For </a:t>
            </a:r>
            <a:r>
              <a:rPr lang="en-US" sz="2200" b="1" i="1" u="none" strike="noStrike" cap="none" dirty="0">
                <a:solidFill>
                  <a:schemeClr val="dk1"/>
                </a:solidFill>
                <a:latin typeface="Arial"/>
                <a:ea typeface="Arial"/>
                <a:cs typeface="Arial"/>
                <a:sym typeface="Arial"/>
              </a:rPr>
              <a:t>CUI Basic </a:t>
            </a:r>
            <a:r>
              <a:rPr lang="en-US" sz="2200" b="0" i="0" u="none" strike="noStrike" cap="none" dirty="0">
                <a:solidFill>
                  <a:schemeClr val="dk1"/>
                </a:solidFill>
                <a:latin typeface="Arial"/>
                <a:ea typeface="Arial"/>
                <a:cs typeface="Arial"/>
                <a:sym typeface="Arial"/>
              </a:rPr>
              <a:t>the only required banner marking is </a:t>
            </a:r>
            <a:r>
              <a:rPr lang="en-US" sz="2200" b="0" i="0" u="none" strike="noStrike" cap="none" dirty="0">
                <a:solidFill>
                  <a:schemeClr val="dk1"/>
                </a:solidFill>
                <a:highlight>
                  <a:srgbClr val="FFFF00"/>
                </a:highlight>
                <a:latin typeface="Arial"/>
                <a:ea typeface="Arial"/>
                <a:cs typeface="Arial"/>
                <a:sym typeface="Arial"/>
              </a:rPr>
              <a:t>CUI</a:t>
            </a:r>
            <a:r>
              <a:rPr lang="en-US" sz="2200" b="0" i="0" u="none" strike="noStrike" cap="none" dirty="0">
                <a:solidFill>
                  <a:schemeClr val="dk1"/>
                </a:solidFill>
                <a:latin typeface="Arial"/>
                <a:ea typeface="Arial"/>
                <a:cs typeface="Arial"/>
                <a:sym typeface="Arial"/>
              </a:rPr>
              <a:t> in Capital letters (other agencies may use the word Control</a:t>
            </a:r>
            <a:r>
              <a:rPr lang="en-US" sz="2200" dirty="0">
                <a:solidFill>
                  <a:schemeClr val="dk1"/>
                </a:solidFill>
              </a:rPr>
              <a:t>led instead) </a:t>
            </a:r>
            <a:r>
              <a:rPr lang="en-US" sz="2200" b="0" i="0" u="none" strike="noStrike" cap="none" dirty="0">
                <a:solidFill>
                  <a:schemeClr val="dk1"/>
                </a:solidFill>
                <a:latin typeface="Arial"/>
                <a:ea typeface="Arial"/>
                <a:cs typeface="Arial"/>
                <a:sym typeface="Arial"/>
              </a:rPr>
              <a:t>at the top of every page of the document.</a:t>
            </a:r>
            <a:endParaRPr dirty="0"/>
          </a:p>
          <a:p>
            <a:pPr marL="342900" marR="0" lvl="0" indent="-317500" algn="l" rtl="0">
              <a:lnSpc>
                <a:spcPct val="100000"/>
              </a:lnSpc>
              <a:spcBef>
                <a:spcPts val="30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For </a:t>
            </a:r>
            <a:r>
              <a:rPr lang="en-US" sz="2200" b="1" i="1" u="none" strike="noStrike" cap="none" dirty="0">
                <a:solidFill>
                  <a:schemeClr val="dk1"/>
                </a:solidFill>
                <a:latin typeface="Arial"/>
                <a:ea typeface="Arial"/>
                <a:cs typeface="Arial"/>
                <a:sym typeface="Arial"/>
              </a:rPr>
              <a:t>CUI Specified</a:t>
            </a:r>
            <a:r>
              <a:rPr lang="en-US" sz="2200" b="0" i="0" u="none" strike="noStrike" cap="none" dirty="0">
                <a:solidFill>
                  <a:schemeClr val="dk1"/>
                </a:solidFill>
                <a:latin typeface="Arial"/>
                <a:ea typeface="Arial"/>
                <a:cs typeface="Arial"/>
                <a:sym typeface="Arial"/>
              </a:rPr>
              <a:t>, the marking must also include the category or categories, in alphabetical order, separated by 1 slash. </a:t>
            </a:r>
            <a:endParaRPr dirty="0"/>
          </a:p>
          <a:p>
            <a:pPr marL="457200" marR="0" lvl="0" indent="0" algn="l" rtl="0">
              <a:lnSpc>
                <a:spcPct val="100000"/>
              </a:lnSpc>
              <a:spcBef>
                <a:spcPts val="300"/>
              </a:spcBef>
              <a:spcAft>
                <a:spcPts val="0"/>
              </a:spcAft>
              <a:buNone/>
            </a:pPr>
            <a:r>
              <a:rPr lang="en-US" sz="2200" b="0" i="0" u="none" strike="noStrike" cap="none" dirty="0">
                <a:solidFill>
                  <a:schemeClr val="dk1"/>
                </a:solidFill>
                <a:highlight>
                  <a:srgbClr val="FFFF00"/>
                </a:highlight>
                <a:latin typeface="Arial"/>
                <a:ea typeface="Arial"/>
                <a:cs typeface="Arial"/>
                <a:sym typeface="Arial"/>
              </a:rPr>
              <a:t>Example: CUI//SP-BUDG</a:t>
            </a:r>
            <a:r>
              <a:rPr lang="en-US" sz="2200" dirty="0">
                <a:solidFill>
                  <a:schemeClr val="dk1"/>
                </a:solidFill>
                <a:highlight>
                  <a:srgbClr val="FFFF00"/>
                </a:highlight>
              </a:rPr>
              <a:t>/SP-PRVCY</a:t>
            </a:r>
            <a:endParaRPr sz="2200" b="0" i="0" u="none" strike="noStrike" cap="none" dirty="0">
              <a:solidFill>
                <a:schemeClr val="dk1"/>
              </a:solidFill>
              <a:highlight>
                <a:srgbClr val="FFFF00"/>
              </a:highlight>
              <a:latin typeface="Arial"/>
              <a:ea typeface="Arial"/>
              <a:cs typeface="Arial"/>
              <a:sym typeface="Arial"/>
            </a:endParaRPr>
          </a:p>
          <a:p>
            <a:pPr marL="342900" marR="0" lvl="0" indent="-317500" algn="l" rtl="0">
              <a:lnSpc>
                <a:spcPct val="100000"/>
              </a:lnSpc>
              <a:spcBef>
                <a:spcPts val="30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Either banner marking may also include limited dissemination information at the end of the marking. </a:t>
            </a:r>
            <a:endParaRPr sz="2200" b="0" i="0" u="none" strike="noStrike" cap="none" dirty="0">
              <a:solidFill>
                <a:schemeClr val="dk1"/>
              </a:solidFill>
              <a:latin typeface="Arial"/>
              <a:ea typeface="Arial"/>
              <a:cs typeface="Arial"/>
              <a:sym typeface="Arial"/>
            </a:endParaRPr>
          </a:p>
          <a:p>
            <a:pPr marL="457200" marR="0" lvl="0" indent="0" algn="l" rtl="0">
              <a:lnSpc>
                <a:spcPct val="100000"/>
              </a:lnSpc>
              <a:spcBef>
                <a:spcPts val="300"/>
              </a:spcBef>
              <a:spcAft>
                <a:spcPts val="0"/>
              </a:spcAft>
              <a:buNone/>
            </a:pPr>
            <a:r>
              <a:rPr lang="en-US" sz="2200" b="0" i="0" u="none" strike="noStrike" cap="none" dirty="0">
                <a:solidFill>
                  <a:schemeClr val="dk1"/>
                </a:solidFill>
                <a:latin typeface="Arial"/>
                <a:ea typeface="Arial"/>
                <a:cs typeface="Arial"/>
                <a:sym typeface="Arial"/>
              </a:rPr>
              <a:t>Example: CUI//SP-PRVCY//NOFORN</a:t>
            </a:r>
            <a:endParaRPr sz="22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30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The </a:t>
            </a:r>
            <a:r>
              <a:rPr lang="en-US" sz="2200" b="0" i="0" u="sng" strike="noStrike" cap="none" dirty="0">
                <a:solidFill>
                  <a:schemeClr val="hlink"/>
                </a:solidFill>
                <a:latin typeface="Arial"/>
                <a:ea typeface="Arial"/>
                <a:cs typeface="Arial"/>
                <a:sym typeface="Arial"/>
                <a:hlinkClick r:id="rId3"/>
              </a:rPr>
              <a:t>CUI Registry</a:t>
            </a:r>
            <a:r>
              <a:rPr lang="en-US" sz="2200" b="0" i="0" u="none" strike="noStrike" cap="none" dirty="0">
                <a:solidFill>
                  <a:schemeClr val="dk1"/>
                </a:solidFill>
                <a:latin typeface="Arial"/>
                <a:ea typeface="Arial"/>
                <a:cs typeface="Arial"/>
                <a:sym typeface="Arial"/>
              </a:rPr>
              <a:t> has more information on markings.</a:t>
            </a:r>
            <a:endParaRPr sz="22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300"/>
              </a:spcBef>
              <a:spcAft>
                <a:spcPts val="0"/>
              </a:spcAft>
              <a:buClr>
                <a:srgbClr val="C00000"/>
              </a:buClr>
              <a:buSzPts val="2000"/>
              <a:buFont typeface="Arial"/>
              <a:buChar char="▪"/>
            </a:pPr>
            <a:r>
              <a:rPr lang="en-US" sz="2200" u="sng" dirty="0">
                <a:solidFill>
                  <a:schemeClr val="hlink"/>
                </a:solidFill>
                <a:hlinkClick r:id="rId4"/>
              </a:rPr>
              <a:t>CUI Coversheets</a:t>
            </a:r>
            <a:r>
              <a:rPr lang="en-US" sz="2200" dirty="0">
                <a:solidFill>
                  <a:schemeClr val="dk1"/>
                </a:solidFill>
              </a:rPr>
              <a:t> may also be used to protect printed docs.</a:t>
            </a:r>
            <a:r>
              <a:rPr lang="en-US" sz="2200" b="0" i="0" u="none" strike="noStrike" cap="none" dirty="0">
                <a:solidFill>
                  <a:schemeClr val="dk1"/>
                </a:solidFill>
                <a:latin typeface="Arial"/>
                <a:ea typeface="Arial"/>
                <a:cs typeface="Arial"/>
                <a:sym typeface="Arial"/>
              </a:rPr>
              <a:t> </a:t>
            </a:r>
            <a:endParaRPr sz="2200" b="0" i="0" u="none" strike="noStrike" cap="none" dirty="0">
              <a:solidFill>
                <a:schemeClr val="dk1"/>
              </a:solidFill>
              <a:latin typeface="Arial"/>
              <a:ea typeface="Arial"/>
              <a:cs typeface="Arial"/>
              <a:sym typeface="Arial"/>
            </a:endParaRPr>
          </a:p>
          <a:p>
            <a:pPr marL="25400" marR="0" lvl="0" indent="0" algn="l" rtl="0">
              <a:lnSpc>
                <a:spcPct val="100000"/>
              </a:lnSpc>
              <a:spcBef>
                <a:spcPts val="300"/>
              </a:spcBef>
              <a:spcAft>
                <a:spcPts val="300"/>
              </a:spcAft>
              <a:buClr>
                <a:srgbClr val="C00000"/>
              </a:buClr>
              <a:buSzPts val="2000"/>
              <a:buFont typeface="Arial"/>
              <a:buNone/>
            </a:pPr>
            <a:endParaRPr sz="2400" b="0" i="0" u="none" strike="noStrike" cap="none" dirty="0">
              <a:solidFill>
                <a:schemeClr val="dk1"/>
              </a:solidFill>
              <a:latin typeface="Arial"/>
              <a:ea typeface="Arial"/>
              <a:cs typeface="Arial"/>
              <a:sym typeface="Arial"/>
            </a:endParaRPr>
          </a:p>
        </p:txBody>
      </p:sp>
      <p:pic>
        <p:nvPicPr>
          <p:cNvPr id="149" name="Google Shape;149;p2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587A-06D4-4DE5-8A28-D8D793B9E2C5}"/>
              </a:ext>
            </a:extLst>
          </p:cNvPr>
          <p:cNvSpPr>
            <a:spLocks noGrp="1"/>
          </p:cNvSpPr>
          <p:nvPr>
            <p:ph type="title"/>
          </p:nvPr>
        </p:nvSpPr>
        <p:spPr/>
        <p:txBody>
          <a:bodyPr/>
          <a:lstStyle/>
          <a:p>
            <a:r>
              <a:rPr lang="en-US" sz="3600" b="1" dirty="0">
                <a:solidFill>
                  <a:srgbClr val="00467F"/>
                </a:solidFill>
              </a:rPr>
              <a:t>Destroying</a:t>
            </a:r>
          </a:p>
        </p:txBody>
      </p:sp>
      <p:sp>
        <p:nvSpPr>
          <p:cNvPr id="4" name="Google Shape;157;p24">
            <a:extLst>
              <a:ext uri="{FF2B5EF4-FFF2-40B4-BE49-F238E27FC236}">
                <a16:creationId xmlns:a16="http://schemas.microsoft.com/office/drawing/2014/main" id="{1F491B43-9275-4442-A1DA-6BBB1045BEC1}"/>
              </a:ext>
            </a:extLst>
          </p:cNvPr>
          <p:cNvSpPr txBox="1">
            <a:spLocks noGrp="1"/>
          </p:cNvSpPr>
          <p:nvPr>
            <p:ph type="body" idx="1"/>
          </p:nvPr>
        </p:nvSpPr>
        <p:spPr>
          <a:xfrm>
            <a:off x="311150" y="1152525"/>
            <a:ext cx="8521700" cy="34163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Destruction must make CUI unreadable, indecipherable, and irrecoverable.</a:t>
            </a:r>
            <a:endParaRPr dirty="0"/>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Shredders and Shredding Services must comply with NIST 800-88. Destroy to 1mm x 5mm particles. </a:t>
            </a:r>
            <a:endParaRPr sz="22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Do NOT put CUI in trash cans or recycle bins</a:t>
            </a:r>
            <a:endParaRPr dirty="0"/>
          </a:p>
          <a:p>
            <a:pPr marL="25400" marR="0" lvl="0" indent="0" algn="l" rtl="0">
              <a:lnSpc>
                <a:spcPct val="100000"/>
              </a:lnSpc>
              <a:spcBef>
                <a:spcPts val="0"/>
              </a:spcBef>
              <a:spcAft>
                <a:spcPts val="300"/>
              </a:spcAft>
              <a:buClr>
                <a:srgbClr val="C00000"/>
              </a:buClr>
              <a:buSzPts val="2000"/>
              <a:buFont typeface="Arial"/>
              <a:buNone/>
            </a:pPr>
            <a:endParaRPr sz="2400" b="0" i="0" u="none" strike="noStrike" cap="none" dirty="0">
              <a:solidFill>
                <a:schemeClr val="dk1"/>
              </a:solidFill>
              <a:latin typeface="Arial"/>
              <a:ea typeface="Arial"/>
              <a:cs typeface="Arial"/>
              <a:sym typeface="Arial"/>
            </a:endParaRPr>
          </a:p>
        </p:txBody>
      </p:sp>
      <p:grpSp>
        <p:nvGrpSpPr>
          <p:cNvPr id="5" name="Group 4" descr="picture with an X over it, showing shred particles that are too big to be CUI compliant.">
            <a:extLst>
              <a:ext uri="{FF2B5EF4-FFF2-40B4-BE49-F238E27FC236}">
                <a16:creationId xmlns:a16="http://schemas.microsoft.com/office/drawing/2014/main" id="{4A516874-ABD7-44A8-B0FA-776300EA8876}"/>
              </a:ext>
            </a:extLst>
          </p:cNvPr>
          <p:cNvGrpSpPr/>
          <p:nvPr/>
        </p:nvGrpSpPr>
        <p:grpSpPr>
          <a:xfrm>
            <a:off x="1716791" y="3215752"/>
            <a:ext cx="1970728" cy="1480316"/>
            <a:chOff x="1716791" y="3215752"/>
            <a:chExt cx="1970728" cy="1480316"/>
          </a:xfrm>
        </p:grpSpPr>
        <p:pic>
          <p:nvPicPr>
            <p:cNvPr id="6" name="Google Shape;160;p24" descr="picture of shred particles that are too big to be CUI compliant">
              <a:extLst>
                <a:ext uri="{FF2B5EF4-FFF2-40B4-BE49-F238E27FC236}">
                  <a16:creationId xmlns:a16="http://schemas.microsoft.com/office/drawing/2014/main" id="{5023142F-6386-4CB6-9AFC-E295AF7EC9B8}"/>
                </a:ext>
              </a:extLst>
            </p:cNvPr>
            <p:cNvPicPr preferRelativeResize="0"/>
            <p:nvPr/>
          </p:nvPicPr>
          <p:blipFill rotWithShape="1">
            <a:blip r:embed="rId2">
              <a:alphaModFix/>
            </a:blip>
            <a:srcRect/>
            <a:stretch/>
          </p:blipFill>
          <p:spPr>
            <a:xfrm>
              <a:off x="1716791" y="3215752"/>
              <a:ext cx="1970728" cy="1480316"/>
            </a:xfrm>
            <a:prstGeom prst="rect">
              <a:avLst/>
            </a:prstGeom>
            <a:noFill/>
            <a:ln>
              <a:noFill/>
            </a:ln>
          </p:spPr>
        </p:pic>
        <p:sp>
          <p:nvSpPr>
            <p:cNvPr id="7" name="Google Shape;162;p24">
              <a:extLst>
                <a:ext uri="{FF2B5EF4-FFF2-40B4-BE49-F238E27FC236}">
                  <a16:creationId xmlns:a16="http://schemas.microsoft.com/office/drawing/2014/main" id="{AADABA9E-DE14-4F9D-B4AE-9682BAD18DD2}"/>
                </a:ext>
                <a:ext uri="{C183D7F6-B498-43B3-948B-1728B52AA6E4}">
                  <adec:decorative xmlns:adec="http://schemas.microsoft.com/office/drawing/2017/decorative" val="1"/>
                </a:ext>
              </a:extLst>
            </p:cNvPr>
            <p:cNvSpPr txBox="1"/>
            <p:nvPr/>
          </p:nvSpPr>
          <p:spPr>
            <a:xfrm>
              <a:off x="2180850" y="3310925"/>
              <a:ext cx="1281000" cy="13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dirty="0"/>
                <a:t>X</a:t>
              </a:r>
              <a:endParaRPr sz="7200" dirty="0"/>
            </a:p>
          </p:txBody>
        </p:sp>
      </p:grpSp>
      <p:sp>
        <p:nvSpPr>
          <p:cNvPr id="8" name="Google Shape;158;p24">
            <a:extLst>
              <a:ext uri="{FF2B5EF4-FFF2-40B4-BE49-F238E27FC236}">
                <a16:creationId xmlns:a16="http://schemas.microsoft.com/office/drawing/2014/main" id="{1D81223D-FCB1-45D3-B3F3-F1E175FDDC64}"/>
              </a:ext>
            </a:extLst>
          </p:cNvPr>
          <p:cNvSpPr/>
          <p:nvPr/>
        </p:nvSpPr>
        <p:spPr>
          <a:xfrm>
            <a:off x="1429311" y="4676510"/>
            <a:ext cx="2485747" cy="3693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strike="noStrike" cap="none" dirty="0">
                <a:solidFill>
                  <a:srgbClr val="FF0000"/>
                </a:solidFill>
                <a:latin typeface="Cabin"/>
                <a:ea typeface="Cabin"/>
                <a:cs typeface="Cabin"/>
                <a:sym typeface="Cabin"/>
              </a:rPr>
              <a:t>Cross cut shredders</a:t>
            </a:r>
            <a:endParaRPr sz="400" b="0" i="0" u="none" strike="noStrike" cap="none" dirty="0">
              <a:solidFill>
                <a:schemeClr val="dk1"/>
              </a:solidFill>
              <a:latin typeface="Arial"/>
              <a:ea typeface="Arial"/>
              <a:cs typeface="Arial"/>
              <a:sym typeface="Arial"/>
            </a:endParaRPr>
          </a:p>
        </p:txBody>
      </p:sp>
      <p:pic>
        <p:nvPicPr>
          <p:cNvPr id="9" name="Google Shape;159;p24" descr="picture of 1 by 5 millimeter particles that are CUI compliant">
            <a:extLst>
              <a:ext uri="{FF2B5EF4-FFF2-40B4-BE49-F238E27FC236}">
                <a16:creationId xmlns:a16="http://schemas.microsoft.com/office/drawing/2014/main" id="{7F9341E0-C920-4B4E-8EAB-C6DBCDBF9751}"/>
              </a:ext>
            </a:extLst>
          </p:cNvPr>
          <p:cNvPicPr preferRelativeResize="0"/>
          <p:nvPr/>
        </p:nvPicPr>
        <p:blipFill rotWithShape="1">
          <a:blip r:embed="rId3">
            <a:alphaModFix/>
          </a:blip>
          <a:srcRect/>
          <a:stretch/>
        </p:blipFill>
        <p:spPr>
          <a:xfrm>
            <a:off x="5242487" y="3215751"/>
            <a:ext cx="1966187" cy="1475775"/>
          </a:xfrm>
          <a:prstGeom prst="rect">
            <a:avLst/>
          </a:prstGeom>
          <a:noFill/>
          <a:ln>
            <a:noFill/>
          </a:ln>
        </p:spPr>
      </p:pic>
      <p:sp>
        <p:nvSpPr>
          <p:cNvPr id="10" name="Google Shape;161;p24">
            <a:extLst>
              <a:ext uri="{FF2B5EF4-FFF2-40B4-BE49-F238E27FC236}">
                <a16:creationId xmlns:a16="http://schemas.microsoft.com/office/drawing/2014/main" id="{7F60A6C4-C44F-45C0-9E6A-6BF22C04E04B}"/>
              </a:ext>
            </a:extLst>
          </p:cNvPr>
          <p:cNvSpPr/>
          <p:nvPr/>
        </p:nvSpPr>
        <p:spPr>
          <a:xfrm>
            <a:off x="4982706" y="4691526"/>
            <a:ext cx="2485747" cy="3693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strike="noStrike" cap="none" dirty="0">
                <a:solidFill>
                  <a:srgbClr val="FF0000"/>
                </a:solidFill>
                <a:latin typeface="Cabin"/>
                <a:ea typeface="Cabin"/>
                <a:cs typeface="Cabin"/>
                <a:sym typeface="Cabin"/>
              </a:rPr>
              <a:t>1x5mm shredders</a:t>
            </a:r>
            <a:endParaRPr sz="400" b="0" i="0" u="none" strike="noStrike" cap="none" dirty="0">
              <a:solidFill>
                <a:schemeClr val="dk1"/>
              </a:solidFill>
              <a:latin typeface="Arial"/>
              <a:ea typeface="Arial"/>
              <a:cs typeface="Arial"/>
              <a:sym typeface="Arial"/>
            </a:endParaRPr>
          </a:p>
        </p:txBody>
      </p:sp>
      <p:pic>
        <p:nvPicPr>
          <p:cNvPr id="11" name="Google Shape;156;p24">
            <a:extLst>
              <a:ext uri="{FF2B5EF4-FFF2-40B4-BE49-F238E27FC236}">
                <a16:creationId xmlns:a16="http://schemas.microsoft.com/office/drawing/2014/main" id="{5F429423-8B68-467F-B67B-37831996CDF9}"/>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41199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a:solidFill>
                  <a:srgbClr val="00467F"/>
                </a:solidFill>
                <a:latin typeface="Arial"/>
                <a:ea typeface="Arial"/>
                <a:cs typeface="Arial"/>
                <a:sym typeface="Arial"/>
              </a:rPr>
              <a:t>Reporting CUI Incidents</a:t>
            </a:r>
            <a:endParaRPr sz="3600" b="1" i="0" u="none" strike="noStrike" cap="none">
              <a:solidFill>
                <a:srgbClr val="00467F"/>
              </a:solidFill>
              <a:latin typeface="Arial"/>
              <a:ea typeface="Arial"/>
              <a:cs typeface="Arial"/>
              <a:sym typeface="Arial"/>
            </a:endParaRPr>
          </a:p>
        </p:txBody>
      </p:sp>
      <p:sp>
        <p:nvSpPr>
          <p:cNvPr id="169" name="Google Shape;169;p25"/>
          <p:cNvSpPr txBox="1">
            <a:spLocks noGrp="1"/>
          </p:cNvSpPr>
          <p:nvPr>
            <p:ph type="body" idx="1"/>
          </p:nvPr>
        </p:nvSpPr>
        <p:spPr>
          <a:xfrm>
            <a:off x="311700" y="1190847"/>
            <a:ext cx="8352906" cy="3626587"/>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0"/>
              </a:spcBef>
              <a:spcAft>
                <a:spcPts val="0"/>
              </a:spcAft>
              <a:buClr>
                <a:srgbClr val="C00000"/>
              </a:buClr>
              <a:buSzPts val="2000"/>
              <a:buFont typeface="Arial"/>
              <a:buNone/>
            </a:pPr>
            <a:r>
              <a:rPr lang="en-US" sz="2200" b="1" i="0" u="none" strike="noStrike" cap="none">
                <a:solidFill>
                  <a:schemeClr val="dk1"/>
                </a:solidFill>
                <a:latin typeface="Arial"/>
                <a:ea typeface="Arial"/>
                <a:cs typeface="Arial"/>
                <a:sym typeface="Arial"/>
              </a:rPr>
              <a:t>Incidents involving CUI must be reported immediately to the IT Service Desk who will work with the OCISO Incident Response team. Report incidents such as:</a:t>
            </a:r>
            <a:endParaRPr/>
          </a:p>
          <a:p>
            <a:pPr marL="25400" marR="0" lvl="0" indent="0" algn="l" rtl="0">
              <a:lnSpc>
                <a:spcPct val="100000"/>
              </a:lnSpc>
              <a:spcBef>
                <a:spcPts val="0"/>
              </a:spcBef>
              <a:spcAft>
                <a:spcPts val="0"/>
              </a:spcAft>
              <a:buClr>
                <a:srgbClr val="C00000"/>
              </a:buClr>
              <a:buSzPts val="2000"/>
              <a:buFont typeface="Arial"/>
              <a:buNone/>
            </a:pPr>
            <a:endParaRPr sz="1200" b="1" i="0" u="none" strike="noStrike" cap="none">
              <a:solidFill>
                <a:schemeClr val="dk1"/>
              </a:solidFill>
              <a:latin typeface="Arial"/>
              <a:ea typeface="Arial"/>
              <a:cs typeface="Arial"/>
              <a:sym typeface="Arial"/>
            </a:endParaRPr>
          </a:p>
          <a:p>
            <a:pPr marL="800100" marR="0" lvl="2"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Improper storage</a:t>
            </a:r>
            <a:endParaRPr/>
          </a:p>
          <a:p>
            <a:pPr marL="800100" marR="0" lvl="2"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Mishandling</a:t>
            </a:r>
            <a:endParaRPr/>
          </a:p>
          <a:p>
            <a:pPr marL="800100" marR="0" lvl="2"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Unauthorized individuals gaining access</a:t>
            </a:r>
            <a:endParaRPr/>
          </a:p>
          <a:p>
            <a:pPr marL="800100" marR="0" lvl="2"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Unauthorized release of CUI</a:t>
            </a:r>
            <a:endParaRPr/>
          </a:p>
          <a:p>
            <a:pPr marL="800100" marR="0" lvl="2"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Mismarked or unmarked CUI</a:t>
            </a:r>
            <a:endParaRPr sz="2200" b="0" i="0" u="none" strike="noStrike" cap="none">
              <a:solidFill>
                <a:schemeClr val="dk1"/>
              </a:solidFill>
              <a:latin typeface="Arial"/>
              <a:ea typeface="Arial"/>
              <a:cs typeface="Arial"/>
              <a:sym typeface="Arial"/>
            </a:endParaRPr>
          </a:p>
          <a:p>
            <a:pPr marL="25400" marR="0" lvl="0" indent="0" algn="l" rtl="0">
              <a:lnSpc>
                <a:spcPct val="100000"/>
              </a:lnSpc>
              <a:spcBef>
                <a:spcPts val="0"/>
              </a:spcBef>
              <a:spcAft>
                <a:spcPts val="300"/>
              </a:spcAft>
              <a:buClr>
                <a:srgbClr val="C00000"/>
              </a:buClr>
              <a:buSzPts val="2000"/>
              <a:buFont typeface="Arial"/>
              <a:buNone/>
            </a:pPr>
            <a:endParaRPr sz="2400" b="0" i="0" u="none" strike="noStrike" cap="none">
              <a:solidFill>
                <a:schemeClr val="dk1"/>
              </a:solidFill>
              <a:latin typeface="Arial"/>
              <a:ea typeface="Arial"/>
              <a:cs typeface="Arial"/>
              <a:sym typeface="Arial"/>
            </a:endParaRPr>
          </a:p>
        </p:txBody>
      </p:sp>
      <p:pic>
        <p:nvPicPr>
          <p:cNvPr id="168" name="Google Shape;168;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a:solidFill>
                  <a:srgbClr val="00467F"/>
                </a:solidFill>
                <a:latin typeface="Arial"/>
                <a:ea typeface="Arial"/>
                <a:cs typeface="Arial"/>
                <a:sym typeface="Arial"/>
              </a:rPr>
              <a:t>Resources</a:t>
            </a:r>
            <a:endParaRPr sz="3600" b="1" i="0" u="none" strike="noStrike" cap="none">
              <a:solidFill>
                <a:srgbClr val="00467F"/>
              </a:solidFill>
              <a:latin typeface="Arial"/>
              <a:ea typeface="Arial"/>
              <a:cs typeface="Arial"/>
              <a:sym typeface="Arial"/>
            </a:endParaRPr>
          </a:p>
        </p:txBody>
      </p:sp>
      <p:sp>
        <p:nvSpPr>
          <p:cNvPr id="176" name="Google Shape;176;p26"/>
          <p:cNvSpPr txBox="1">
            <a:spLocks noGrp="1"/>
          </p:cNvSpPr>
          <p:nvPr>
            <p:ph type="body" idx="1"/>
          </p:nvPr>
        </p:nvSpPr>
        <p:spPr>
          <a:xfrm>
            <a:off x="311700" y="1190847"/>
            <a:ext cx="8352906" cy="3626587"/>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Implementing Directive: </a:t>
            </a:r>
            <a:r>
              <a:rPr lang="en-US" sz="2200" b="0" i="0" u="sng" strike="noStrike" cap="none" dirty="0">
                <a:solidFill>
                  <a:schemeClr val="hlink"/>
                </a:solidFill>
                <a:latin typeface="Arial"/>
                <a:ea typeface="Arial"/>
                <a:cs typeface="Arial"/>
                <a:sym typeface="Arial"/>
                <a:hlinkClick r:id="rId3"/>
              </a:rPr>
              <a:t>32 CFR part 2002</a:t>
            </a:r>
            <a:endParaRPr sz="22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rgbClr val="C00000"/>
              </a:buClr>
              <a:buSzPts val="2000"/>
              <a:buFont typeface="Arial"/>
              <a:buChar char="▪"/>
            </a:pPr>
            <a:r>
              <a:rPr lang="en-US" sz="2200" dirty="0">
                <a:solidFill>
                  <a:schemeClr val="dk1"/>
                </a:solidFill>
              </a:rPr>
              <a:t>The</a:t>
            </a:r>
            <a:r>
              <a:rPr lang="en-US" sz="2200" b="0" i="0" u="none" strike="noStrike" cap="none" dirty="0">
                <a:solidFill>
                  <a:schemeClr val="dk1"/>
                </a:solidFill>
                <a:latin typeface="Arial"/>
                <a:ea typeface="Arial"/>
                <a:cs typeface="Arial"/>
                <a:sym typeface="Arial"/>
              </a:rPr>
              <a:t> </a:t>
            </a:r>
            <a:r>
              <a:rPr lang="en-US" sz="2200" dirty="0">
                <a:solidFill>
                  <a:schemeClr val="dk1"/>
                </a:solidFill>
              </a:rPr>
              <a:t>CUI Registry</a:t>
            </a:r>
            <a:r>
              <a:rPr lang="en-US" sz="2200" b="0" i="0" u="none" strike="noStrike" cap="none" dirty="0">
                <a:solidFill>
                  <a:schemeClr val="dk1"/>
                </a:solidFill>
                <a:latin typeface="Arial"/>
                <a:ea typeface="Arial"/>
                <a:cs typeface="Arial"/>
                <a:sym typeface="Arial"/>
              </a:rPr>
              <a:t>: </a:t>
            </a:r>
            <a:r>
              <a:rPr lang="en-US" sz="2200" b="0" i="0" u="sng" strike="noStrike" cap="none" dirty="0">
                <a:solidFill>
                  <a:schemeClr val="hlink"/>
                </a:solidFill>
                <a:latin typeface="Arial"/>
                <a:ea typeface="Arial"/>
                <a:cs typeface="Arial"/>
                <a:sym typeface="Arial"/>
                <a:hlinkClick r:id="rId4"/>
              </a:rPr>
              <a:t>archives.gov/cui</a:t>
            </a:r>
            <a:r>
              <a:rPr lang="en-US" sz="2200" b="0" i="0" u="none" strike="noStrike" cap="none" dirty="0">
                <a:solidFill>
                  <a:schemeClr val="dk1"/>
                </a:solidFill>
                <a:latin typeface="Arial"/>
                <a:ea typeface="Arial"/>
                <a:cs typeface="Arial"/>
                <a:sym typeface="Arial"/>
              </a:rPr>
              <a:t> </a:t>
            </a:r>
            <a:endParaRPr dirty="0"/>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NARA’s training videos: </a:t>
            </a:r>
            <a:r>
              <a:rPr lang="en-US" sz="2200" b="0" i="0" u="sng" strike="noStrike" cap="none" dirty="0">
                <a:solidFill>
                  <a:schemeClr val="hlink"/>
                </a:solidFill>
                <a:latin typeface="Arial"/>
                <a:ea typeface="Arial"/>
                <a:cs typeface="Arial"/>
                <a:sym typeface="Arial"/>
                <a:hlinkClick r:id="rId5"/>
              </a:rPr>
              <a:t>archives.gov/cui/training</a:t>
            </a:r>
            <a:r>
              <a:rPr lang="en-US" sz="2200" b="0" i="0" u="none" strike="noStrike" cap="none" dirty="0">
                <a:solidFill>
                  <a:schemeClr val="dk1"/>
                </a:solidFill>
                <a:latin typeface="Arial"/>
                <a:ea typeface="Arial"/>
                <a:cs typeface="Arial"/>
                <a:sym typeface="Arial"/>
              </a:rPr>
              <a:t> </a:t>
            </a:r>
            <a:endParaRPr dirty="0"/>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NARA’s CUI Blog: </a:t>
            </a:r>
            <a:r>
              <a:rPr lang="en-US" sz="2200" b="0" i="0" u="sng" strike="noStrike" cap="none" dirty="0">
                <a:solidFill>
                  <a:schemeClr val="hlink"/>
                </a:solidFill>
                <a:latin typeface="Arial"/>
                <a:ea typeface="Arial"/>
                <a:cs typeface="Arial"/>
                <a:sym typeface="Arial"/>
                <a:hlinkClick r:id="rId6"/>
              </a:rPr>
              <a:t>isoo.blogs.archives.gov</a:t>
            </a:r>
            <a:endParaRPr sz="22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NIST 800-171 Rev 2: </a:t>
            </a:r>
            <a:r>
              <a:rPr lang="en-US" sz="2200" b="0" i="0" u="sng" strike="noStrike" cap="none" dirty="0">
                <a:solidFill>
                  <a:schemeClr val="hlink"/>
                </a:solidFill>
                <a:latin typeface="Arial"/>
                <a:ea typeface="Arial"/>
                <a:cs typeface="Arial"/>
                <a:sym typeface="Arial"/>
                <a:hlinkClick r:id="rId7"/>
              </a:rPr>
              <a:t>Protecting CUI in Non-Federal systems</a:t>
            </a:r>
            <a:endParaRPr sz="2200" b="0" i="0" u="none" strike="noStrike" cap="none" dirty="0">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dirty="0">
                <a:solidFill>
                  <a:schemeClr val="dk1"/>
                </a:solidFill>
                <a:latin typeface="Arial"/>
                <a:ea typeface="Arial"/>
                <a:cs typeface="Arial"/>
                <a:sym typeface="Arial"/>
              </a:rPr>
              <a:t>GSA's </a:t>
            </a:r>
            <a:r>
              <a:rPr lang="en-US" sz="2200" b="0" i="0" u="sng" strike="noStrike" cap="none" dirty="0">
                <a:solidFill>
                  <a:schemeClr val="hlink"/>
                </a:solidFill>
                <a:latin typeface="Arial"/>
                <a:ea typeface="Arial"/>
                <a:cs typeface="Arial"/>
                <a:sym typeface="Arial"/>
                <a:hlinkClick r:id="rId8"/>
              </a:rPr>
              <a:t>CUI Policy</a:t>
            </a:r>
            <a:r>
              <a:rPr lang="en-US" sz="2200" b="0" i="0" u="none" strike="noStrike" cap="none" dirty="0">
                <a:solidFill>
                  <a:schemeClr val="dk1"/>
                </a:solidFill>
                <a:latin typeface="Arial"/>
                <a:ea typeface="Arial"/>
                <a:cs typeface="Arial"/>
                <a:sym typeface="Arial"/>
                <a:hlinkClick r:id="rId8"/>
              </a:rPr>
              <a:t> </a:t>
            </a:r>
            <a:endParaRPr dirty="0"/>
          </a:p>
        </p:txBody>
      </p:sp>
      <p:sp>
        <p:nvSpPr>
          <p:cNvPr id="177" name="Google Shape;177;p26"/>
          <p:cNvSpPr txBox="1"/>
          <p:nvPr/>
        </p:nvSpPr>
        <p:spPr>
          <a:xfrm>
            <a:off x="5809125" y="4313050"/>
            <a:ext cx="2679600" cy="57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1">
                <a:solidFill>
                  <a:srgbClr val="00467F"/>
                </a:solidFill>
                <a:latin typeface="Arial Narrow"/>
                <a:ea typeface="Arial Narrow"/>
                <a:cs typeface="Arial Narrow"/>
                <a:sym typeface="Arial Narrow"/>
              </a:rPr>
              <a:t>For more information contact the </a:t>
            </a:r>
            <a:r>
              <a:rPr lang="en-US" sz="1600" b="0" i="1" u="none" strike="noStrike" cap="none">
                <a:solidFill>
                  <a:srgbClr val="00467F"/>
                </a:solidFill>
                <a:latin typeface="Arial Narrow"/>
                <a:ea typeface="Arial Narrow"/>
                <a:cs typeface="Arial Narrow"/>
                <a:sym typeface="Arial Narrow"/>
              </a:rPr>
              <a:t>CUI </a:t>
            </a:r>
            <a:r>
              <a:rPr lang="en-US" sz="1600" i="1">
                <a:solidFill>
                  <a:srgbClr val="00467F"/>
                </a:solidFill>
                <a:latin typeface="Arial Narrow"/>
                <a:ea typeface="Arial Narrow"/>
                <a:cs typeface="Arial Narrow"/>
                <a:sym typeface="Arial Narrow"/>
              </a:rPr>
              <a:t>Team at </a:t>
            </a:r>
            <a:r>
              <a:rPr lang="en-US" sz="1600" b="0" i="1" u="sng" strike="noStrike" cap="none">
                <a:solidFill>
                  <a:schemeClr val="hlink"/>
                </a:solidFill>
                <a:latin typeface="Arial Narrow"/>
                <a:ea typeface="Arial Narrow"/>
                <a:cs typeface="Arial Narrow"/>
                <a:sym typeface="Arial Narrow"/>
                <a:hlinkClick r:id="rId9"/>
              </a:rPr>
              <a:t>cui@gsa.gov</a:t>
            </a:r>
            <a:endParaRPr sz="1600" b="0" i="1" u="none" strike="noStrike" cap="none">
              <a:solidFill>
                <a:srgbClr val="00467F"/>
              </a:solidFill>
              <a:latin typeface="Arial Narrow"/>
              <a:ea typeface="Arial Narrow"/>
              <a:cs typeface="Arial Narrow"/>
              <a:sym typeface="Arial Narrow"/>
            </a:endParaRPr>
          </a:p>
        </p:txBody>
      </p:sp>
      <p:pic>
        <p:nvPicPr>
          <p:cNvPr id="175" name="Google Shape;175;p26">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457200" y="114300"/>
            <a:ext cx="82296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dirty="0">
                <a:solidFill>
                  <a:srgbClr val="00467F"/>
                </a:solidFill>
                <a:latin typeface="Arial"/>
                <a:ea typeface="Arial"/>
                <a:cs typeface="Arial"/>
                <a:sym typeface="Arial"/>
              </a:rPr>
              <a:t>What is CUI?</a:t>
            </a:r>
            <a:endParaRPr sz="2800" b="0" i="0" u="none" strike="noStrike" cap="none" dirty="0">
              <a:solidFill>
                <a:schemeClr val="dk1"/>
              </a:solidFill>
              <a:latin typeface="Arial"/>
              <a:ea typeface="Arial"/>
              <a:cs typeface="Arial"/>
              <a:sym typeface="Arial"/>
            </a:endParaRPr>
          </a:p>
        </p:txBody>
      </p:sp>
      <p:sp>
        <p:nvSpPr>
          <p:cNvPr id="68" name="Google Shape;68;p14"/>
          <p:cNvSpPr/>
          <p:nvPr/>
        </p:nvSpPr>
        <p:spPr>
          <a:xfrm>
            <a:off x="639192" y="969050"/>
            <a:ext cx="7686408" cy="332100"/>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C00000"/>
                </a:solidFill>
                <a:latin typeface="Calibri"/>
                <a:ea typeface="Calibri"/>
                <a:cs typeface="Calibri"/>
                <a:sym typeface="Calibri"/>
              </a:rPr>
              <a:t>CUI is Information that needs protection and is not classified.</a:t>
            </a:r>
            <a:endParaRPr sz="2200" b="1" i="0" u="none" strike="noStrike" cap="none" dirty="0">
              <a:solidFill>
                <a:srgbClr val="C00000"/>
              </a:solidFill>
              <a:latin typeface="Calibri"/>
              <a:ea typeface="Calibri"/>
              <a:cs typeface="Calibri"/>
              <a:sym typeface="Calibri"/>
            </a:endParaRPr>
          </a:p>
        </p:txBody>
      </p:sp>
      <p:sp>
        <p:nvSpPr>
          <p:cNvPr id="67" name="Google Shape;67;p14"/>
          <p:cNvSpPr/>
          <p:nvPr/>
        </p:nvSpPr>
        <p:spPr>
          <a:xfrm>
            <a:off x="457200" y="1600199"/>
            <a:ext cx="8153400" cy="2056965"/>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The Controlled Unclassified Information (CUI) Program standardizes the way the Executive branch handles information that requires protection and is not classified. </a:t>
            </a:r>
            <a:endParaRPr sz="2000" b="0" i="0" u="none" strike="noStrike" cap="none" dirty="0">
              <a:solidFill>
                <a:srgbClr val="000000"/>
              </a:solidFill>
              <a:latin typeface="Arial"/>
              <a:ea typeface="Arial"/>
              <a:cs typeface="Arial"/>
              <a:sym typeface="Arial"/>
            </a:endParaRPr>
          </a:p>
          <a:p>
            <a:pPr marL="182880" marR="0" lvl="0" indent="-182880" algn="l" rtl="0">
              <a:lnSpc>
                <a:spcPct val="100000"/>
              </a:lnSpc>
              <a:spcBef>
                <a:spcPts val="1200"/>
              </a:spcBef>
              <a:spcAft>
                <a:spcPts val="120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CUI ensures safeguards employed while information is being stored or used by the agency and the controls involving how the information is disseminated. </a:t>
            </a:r>
            <a:endParaRPr sz="2000" b="0" i="0" u="none" strike="noStrike" cap="none" dirty="0">
              <a:solidFill>
                <a:srgbClr val="000000"/>
              </a:solidFill>
              <a:latin typeface="Arial"/>
              <a:ea typeface="Arial"/>
              <a:cs typeface="Arial"/>
              <a:sym typeface="Arial"/>
            </a:endParaRPr>
          </a:p>
        </p:txBody>
      </p:sp>
      <p:sp>
        <p:nvSpPr>
          <p:cNvPr id="69" name="Google Shape;69;p14"/>
          <p:cNvSpPr/>
          <p:nvPr/>
        </p:nvSpPr>
        <p:spPr>
          <a:xfrm>
            <a:off x="447300" y="3663213"/>
            <a:ext cx="4567832" cy="12573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60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The CUI Program replaces hundreds of different agency policies and associated markings with one shared system of markings.</a:t>
            </a:r>
            <a:endParaRPr sz="2000" b="0" i="0" u="none" strike="noStrike" cap="none" dirty="0">
              <a:solidFill>
                <a:schemeClr val="dk1"/>
              </a:solidFill>
              <a:latin typeface="Arial"/>
              <a:ea typeface="Arial"/>
              <a:cs typeface="Arial"/>
              <a:sym typeface="Arial"/>
            </a:endParaRPr>
          </a:p>
        </p:txBody>
      </p:sp>
      <p:pic>
        <p:nvPicPr>
          <p:cNvPr id="70" name="Google Shape;70;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pic>
        <p:nvPicPr>
          <p:cNvPr id="71" name="Google Shape;71;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173500" y="3539969"/>
            <a:ext cx="3513300" cy="151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457200" y="57150"/>
            <a:ext cx="8229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a:solidFill>
                  <a:srgbClr val="00467F"/>
                </a:solidFill>
                <a:latin typeface="Arial"/>
                <a:ea typeface="Arial"/>
                <a:cs typeface="Arial"/>
                <a:sym typeface="Arial"/>
              </a:rPr>
              <a:t>Leadership</a:t>
            </a:r>
            <a:endParaRPr sz="3600" b="1" i="0" u="none" strike="noStrike" cap="none">
              <a:solidFill>
                <a:srgbClr val="00467F"/>
              </a:solidFill>
              <a:latin typeface="Arial"/>
              <a:ea typeface="Arial"/>
              <a:cs typeface="Arial"/>
              <a:sym typeface="Arial"/>
            </a:endParaRPr>
          </a:p>
        </p:txBody>
      </p:sp>
      <p:sp>
        <p:nvSpPr>
          <p:cNvPr id="84" name="Google Shape;84;p15"/>
          <p:cNvSpPr txBox="1"/>
          <p:nvPr/>
        </p:nvSpPr>
        <p:spPr>
          <a:xfrm>
            <a:off x="1143000" y="1085850"/>
            <a:ext cx="5349900" cy="60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chemeClr val="dk1"/>
                </a:solidFill>
                <a:latin typeface="Arial"/>
                <a:ea typeface="Arial"/>
                <a:cs typeface="Arial"/>
                <a:sym typeface="Arial"/>
              </a:rPr>
              <a:t>CUI Executive Agent</a:t>
            </a:r>
            <a:r>
              <a:rPr lang="en-US" sz="2000" b="0" i="0" u="none" strike="noStrike" cap="none">
                <a:solidFill>
                  <a:schemeClr val="dk1"/>
                </a:solidFill>
                <a:latin typeface="Arial"/>
                <a:ea typeface="Arial"/>
                <a:cs typeface="Arial"/>
                <a:sym typeface="Arial"/>
              </a:rPr>
              <a:t>:  NARA’s Information Security Oversight Office (ISOO)</a:t>
            </a:r>
            <a:endParaRPr sz="2000" b="0" i="0" u="none" strike="noStrike" cap="none">
              <a:solidFill>
                <a:schemeClr val="dk1"/>
              </a:solidFill>
              <a:latin typeface="Arial"/>
              <a:ea typeface="Arial"/>
              <a:cs typeface="Arial"/>
              <a:sym typeface="Arial"/>
            </a:endParaRPr>
          </a:p>
        </p:txBody>
      </p:sp>
      <p:sp>
        <p:nvSpPr>
          <p:cNvPr id="83" name="Google Shape;83;p15"/>
          <p:cNvSpPr txBox="1"/>
          <p:nvPr/>
        </p:nvSpPr>
        <p:spPr>
          <a:xfrm>
            <a:off x="2209800" y="2228849"/>
            <a:ext cx="6096000" cy="63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600"/>
              </a:spcAft>
              <a:buClr>
                <a:schemeClr val="dk1"/>
              </a:buClr>
              <a:buSzPts val="2000"/>
              <a:buFont typeface="Arial"/>
              <a:buNone/>
            </a:pPr>
            <a:r>
              <a:rPr lang="en-US" sz="2000" b="0" i="0" u="sng" strike="noStrike" cap="none">
                <a:solidFill>
                  <a:schemeClr val="dk1"/>
                </a:solidFill>
                <a:latin typeface="Arial"/>
                <a:ea typeface="Arial"/>
                <a:cs typeface="Arial"/>
                <a:sym typeface="Arial"/>
              </a:rPr>
              <a:t>CUI Advisory Council</a:t>
            </a:r>
            <a:r>
              <a:rPr lang="en-US" sz="2000" b="0" i="0" u="none" strike="noStrike" cap="none">
                <a:solidFill>
                  <a:schemeClr val="dk1"/>
                </a:solidFill>
                <a:latin typeface="Arial"/>
                <a:ea typeface="Arial"/>
                <a:cs typeface="Arial"/>
                <a:sym typeface="Arial"/>
              </a:rPr>
              <a:t>:  Lead by the Executive Agent; Membership from Executive Branch agencies</a:t>
            </a:r>
            <a:endParaRPr sz="2000" b="0" i="0" u="none" strike="noStrike" cap="none">
              <a:solidFill>
                <a:srgbClr val="000000"/>
              </a:solidFill>
              <a:latin typeface="Arial"/>
              <a:ea typeface="Arial"/>
              <a:cs typeface="Arial"/>
              <a:sym typeface="Arial"/>
            </a:endParaRPr>
          </a:p>
        </p:txBody>
      </p:sp>
      <p:sp>
        <p:nvSpPr>
          <p:cNvPr id="78" name="Google Shape;78;p15"/>
          <p:cNvSpPr txBox="1">
            <a:spLocks noGrp="1"/>
          </p:cNvSpPr>
          <p:nvPr>
            <p:ph type="body" idx="1"/>
          </p:nvPr>
        </p:nvSpPr>
        <p:spPr>
          <a:xfrm>
            <a:off x="457200" y="3314700"/>
            <a:ext cx="6928500" cy="168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800"/>
              <a:buFont typeface="Arial"/>
              <a:buNone/>
            </a:pPr>
            <a:r>
              <a:rPr lang="en-US" sz="2000" b="0" i="0" u="sng" strike="noStrike" cap="none">
                <a:solidFill>
                  <a:schemeClr val="dk1"/>
                </a:solidFill>
                <a:latin typeface="Arial"/>
                <a:ea typeface="Arial"/>
                <a:cs typeface="Arial"/>
                <a:sym typeface="Arial"/>
              </a:rPr>
              <a:t>GSA Leaders:</a:t>
            </a:r>
            <a:endParaRPr sz="2000" b="0" i="0" u="sng"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a:t>
            </a:r>
            <a:r>
              <a:rPr lang="en-US" sz="2000">
                <a:solidFill>
                  <a:schemeClr val="dk1"/>
                </a:solidFill>
              </a:rPr>
              <a:t>enior</a:t>
            </a:r>
            <a:r>
              <a:rPr lang="en-US" sz="2000" b="0" i="0" u="none" strike="noStrike" cap="none">
                <a:solidFill>
                  <a:schemeClr val="dk1"/>
                </a:solidFill>
                <a:latin typeface="Arial"/>
                <a:ea typeface="Arial"/>
                <a:cs typeface="Arial"/>
                <a:sym typeface="Arial"/>
              </a:rPr>
              <a:t> Agency Official - </a:t>
            </a:r>
            <a:r>
              <a:rPr lang="en-US" sz="2000">
                <a:solidFill>
                  <a:schemeClr val="dk1"/>
                </a:solidFill>
              </a:rPr>
              <a:t>Beth Killoran, Deputy CIO</a:t>
            </a:r>
            <a:endParaRPr sz="2000">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Program Managers (PMs) - Karen Overall and Andy Riordan, </a:t>
            </a:r>
            <a:r>
              <a:rPr lang="en-US" sz="2000">
                <a:solidFill>
                  <a:schemeClr val="dk1"/>
                </a:solidFill>
              </a:rPr>
              <a:t>Enterprise Data and Privacy Management Office (IDE)</a:t>
            </a:r>
            <a:endParaRPr sz="2000" b="0" i="0" u="none" strike="noStrike" cap="none">
              <a:solidFill>
                <a:schemeClr val="dk1"/>
              </a:solidFill>
              <a:latin typeface="Arial"/>
              <a:ea typeface="Arial"/>
              <a:cs typeface="Arial"/>
              <a:sym typeface="Arial"/>
            </a:endParaRPr>
          </a:p>
          <a:p>
            <a:pPr marL="342900" marR="0" lvl="0" indent="-342900" algn="l" rtl="0">
              <a:lnSpc>
                <a:spcPct val="115000"/>
              </a:lnSpc>
              <a:spcBef>
                <a:spcPts val="1160"/>
              </a:spcBef>
              <a:spcAft>
                <a:spcPts val="0"/>
              </a:spcAft>
              <a:buClr>
                <a:srgbClr val="C00000"/>
              </a:buClr>
              <a:buSzPts val="1800"/>
              <a:buFont typeface="Arial"/>
              <a:buNone/>
            </a:pPr>
            <a:endParaRPr sz="2000" b="0" i="0" u="none" strike="noStrike" cap="none">
              <a:solidFill>
                <a:schemeClr val="dk1"/>
              </a:solidFill>
              <a:latin typeface="Arial"/>
              <a:ea typeface="Arial"/>
              <a:cs typeface="Arial"/>
              <a:sym typeface="Arial"/>
            </a:endParaRPr>
          </a:p>
        </p:txBody>
      </p:sp>
      <p:pic>
        <p:nvPicPr>
          <p:cNvPr id="79" name="Google Shape;79;p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705600" y="800100"/>
            <a:ext cx="1347600" cy="1371600"/>
          </a:xfrm>
          <a:prstGeom prst="rect">
            <a:avLst/>
          </a:prstGeom>
          <a:noFill/>
          <a:ln>
            <a:noFill/>
          </a:ln>
        </p:spPr>
      </p:pic>
      <p:pic>
        <p:nvPicPr>
          <p:cNvPr id="80" name="Google Shape;80;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15200" y="3457575"/>
            <a:ext cx="1058400" cy="1056000"/>
          </a:xfrm>
          <a:prstGeom prst="rect">
            <a:avLst/>
          </a:prstGeom>
          <a:noFill/>
          <a:ln>
            <a:noFill/>
          </a:ln>
        </p:spPr>
      </p:pic>
      <p:pic>
        <p:nvPicPr>
          <p:cNvPr id="81" name="Google Shape;81;p1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pic>
        <p:nvPicPr>
          <p:cNvPr id="82" name="Google Shape;82;p15">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57200" y="1885423"/>
            <a:ext cx="1140000" cy="114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dirty="0">
                <a:solidFill>
                  <a:srgbClr val="00467F"/>
                </a:solidFill>
                <a:latin typeface="Arial"/>
                <a:ea typeface="Arial"/>
                <a:cs typeface="Arial"/>
                <a:sym typeface="Arial"/>
              </a:rPr>
              <a:t>Implementation Plans</a:t>
            </a:r>
            <a:endParaRPr sz="3600" b="1" i="0" u="none" strike="noStrike" cap="none" dirty="0">
              <a:solidFill>
                <a:srgbClr val="00467F"/>
              </a:solidFill>
              <a:latin typeface="Arial"/>
              <a:ea typeface="Arial"/>
              <a:cs typeface="Arial"/>
              <a:sym typeface="Arial"/>
            </a:endParaRPr>
          </a:p>
        </p:txBody>
      </p:sp>
      <p:sp>
        <p:nvSpPr>
          <p:cNvPr id="91" name="Google Shape;91;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US" sz="2200" b="0" i="0" u="none" strike="noStrike" cap="none">
                <a:solidFill>
                  <a:schemeClr val="dk1"/>
                </a:solidFill>
                <a:latin typeface="Arial"/>
                <a:ea typeface="Arial"/>
                <a:cs typeface="Arial"/>
                <a:sym typeface="Arial"/>
              </a:rPr>
              <a:t>The CUI Program is under development. Estimated timeline towards implementation:</a:t>
            </a:r>
            <a:endParaRPr/>
          </a:p>
        </p:txBody>
      </p:sp>
      <p:graphicFrame>
        <p:nvGraphicFramePr>
          <p:cNvPr id="93" name="Google Shape;93;p16"/>
          <p:cNvGraphicFramePr/>
          <p:nvPr>
            <p:extLst>
              <p:ext uri="{D42A27DB-BD31-4B8C-83A1-F6EECF244321}">
                <p14:modId xmlns:p14="http://schemas.microsoft.com/office/powerpoint/2010/main" val="2168297745"/>
              </p:ext>
            </p:extLst>
          </p:nvPr>
        </p:nvGraphicFramePr>
        <p:xfrm>
          <a:off x="435006" y="2234493"/>
          <a:ext cx="8229600" cy="2400300"/>
        </p:xfrm>
        <a:graphic>
          <a:graphicData uri="http://schemas.openxmlformats.org/drawingml/2006/table">
            <a:tbl>
              <a:tblPr firstRow="1">
                <a:noFill/>
                <a:tableStyleId>{ACF03713-F33D-48E6-9770-EA29704A0F7E}</a:tableStyleId>
              </a:tblPr>
              <a:tblGrid>
                <a:gridCol w="5246250">
                  <a:extLst>
                    <a:ext uri="{9D8B030D-6E8A-4147-A177-3AD203B41FA5}">
                      <a16:colId xmlns:a16="http://schemas.microsoft.com/office/drawing/2014/main" val="20000"/>
                    </a:ext>
                  </a:extLst>
                </a:gridCol>
                <a:gridCol w="2983350">
                  <a:extLst>
                    <a:ext uri="{9D8B030D-6E8A-4147-A177-3AD203B41FA5}">
                      <a16:colId xmlns:a16="http://schemas.microsoft.com/office/drawing/2014/main" val="20001"/>
                    </a:ext>
                  </a:extLst>
                </a:gridCol>
              </a:tblGrid>
              <a:tr h="371475">
                <a:tc>
                  <a:txBody>
                    <a:bodyPr/>
                    <a:lstStyle/>
                    <a:p>
                      <a:pPr marL="0" marR="0" lvl="0" indent="0" algn="l" rtl="0">
                        <a:lnSpc>
                          <a:spcPct val="100000"/>
                        </a:lnSpc>
                        <a:spcBef>
                          <a:spcPts val="0"/>
                        </a:spcBef>
                        <a:spcAft>
                          <a:spcPts val="0"/>
                        </a:spcAft>
                        <a:buNone/>
                      </a:pPr>
                      <a:r>
                        <a:rPr lang="en-US" sz="2000" b="0" i="0" u="none" strike="noStrike" cap="none" dirty="0">
                          <a:solidFill>
                            <a:schemeClr val="dk1"/>
                          </a:solidFill>
                          <a:latin typeface="Arial"/>
                          <a:ea typeface="Arial"/>
                          <a:cs typeface="Arial"/>
                          <a:sym typeface="Arial"/>
                        </a:rPr>
                        <a:t>CUI Policy </a:t>
                      </a:r>
                      <a:r>
                        <a:rPr lang="en-US" sz="2000" dirty="0">
                          <a:solidFill>
                            <a:schemeClr val="dk1"/>
                          </a:solidFill>
                        </a:rPr>
                        <a:t>updated</a:t>
                      </a:r>
                      <a:endParaRPr sz="2000" b="0" u="none" strike="noStrike" cap="none" dirty="0">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lgn="ctr">
                      <a:solidFill>
                        <a:srgbClr val="000658"/>
                      </a:solidFill>
                      <a:prstDash val="solid"/>
                      <a:round/>
                      <a:headEnd type="none" w="sm" len="sm"/>
                      <a:tailEnd type="none" w="sm" len="sm"/>
                    </a:lnR>
                    <a:lnT w="12675" cap="flat" cmpd="sng" algn="ctr">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9FB8CD"/>
                    </a:solidFill>
                  </a:tcPr>
                </a:tc>
                <a:tc>
                  <a:txBody>
                    <a:bodyPr/>
                    <a:lstStyle/>
                    <a:p>
                      <a:pPr marL="0" marR="0" lvl="0" indent="0" algn="l" rtl="0">
                        <a:lnSpc>
                          <a:spcPct val="100000"/>
                        </a:lnSpc>
                        <a:spcBef>
                          <a:spcPts val="0"/>
                        </a:spcBef>
                        <a:spcAft>
                          <a:spcPts val="0"/>
                        </a:spcAft>
                        <a:buNone/>
                      </a:pPr>
                      <a:r>
                        <a:rPr lang="en-US" sz="2000" dirty="0">
                          <a:solidFill>
                            <a:schemeClr val="dk1"/>
                          </a:solidFill>
                        </a:rPr>
                        <a:t>April 2021</a:t>
                      </a:r>
                      <a:endParaRPr sz="2000" b="0" u="none" strike="noStrike" cap="none" dirty="0">
                        <a:solidFill>
                          <a:schemeClr val="dk1"/>
                        </a:solidFill>
                        <a:latin typeface="Arial"/>
                        <a:ea typeface="Arial"/>
                        <a:cs typeface="Arial"/>
                        <a:sym typeface="Arial"/>
                      </a:endParaRPr>
                    </a:p>
                  </a:txBody>
                  <a:tcPr marL="95250" marR="95250" marT="47625" marB="47625">
                    <a:lnL w="12675" cap="flat" cmpd="sng" algn="ctr">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lgn="ctr">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9FB8CD"/>
                    </a:solidFill>
                  </a:tcPr>
                </a:tc>
                <a:extLst>
                  <a:ext uri="{0D108BD9-81ED-4DB2-BD59-A6C34878D82A}">
                    <a16:rowId xmlns:a16="http://schemas.microsoft.com/office/drawing/2014/main" val="10000"/>
                  </a:ext>
                </a:extLst>
              </a:tr>
              <a:tr h="371475">
                <a:tc>
                  <a:txBody>
                    <a:bodyPr/>
                    <a:lstStyle/>
                    <a:p>
                      <a:pPr marL="0" marR="0" lvl="0" indent="0" algn="l" rtl="0">
                        <a:lnSpc>
                          <a:spcPct val="100000"/>
                        </a:lnSpc>
                        <a:spcBef>
                          <a:spcPts val="0"/>
                        </a:spcBef>
                        <a:spcAft>
                          <a:spcPts val="0"/>
                        </a:spcAft>
                        <a:buNone/>
                      </a:pPr>
                      <a:r>
                        <a:rPr lang="en-US" sz="2000" b="0" i="0" u="none" strike="noStrike" cap="none" dirty="0">
                          <a:solidFill>
                            <a:schemeClr val="dk1"/>
                          </a:solidFill>
                          <a:latin typeface="Arial"/>
                          <a:ea typeface="Arial"/>
                          <a:cs typeface="Arial"/>
                          <a:sym typeface="Arial"/>
                        </a:rPr>
                        <a:t>CUI Course - mandatory for employees</a:t>
                      </a:r>
                      <a:endParaRPr sz="2000" b="0" u="none" strike="noStrike" cap="none" dirty="0">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2000">
                          <a:solidFill>
                            <a:schemeClr val="dk1"/>
                          </a:solidFill>
                        </a:rPr>
                        <a:t>Jan-April 2021</a:t>
                      </a:r>
                      <a:endParaRPr sz="2000" b="0" u="none" strike="noStrike" cap="none">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1475">
                <a:tc>
                  <a:txBody>
                    <a:bodyPr/>
                    <a:lstStyle/>
                    <a:p>
                      <a:pPr marL="0" marR="0" lvl="0" indent="0" algn="l" rtl="0">
                        <a:lnSpc>
                          <a:spcPct val="100000"/>
                        </a:lnSpc>
                        <a:spcBef>
                          <a:spcPts val="0"/>
                        </a:spcBef>
                        <a:spcAft>
                          <a:spcPts val="0"/>
                        </a:spcAft>
                        <a:buNone/>
                      </a:pPr>
                      <a:r>
                        <a:rPr lang="en-US" sz="2000" b="0" i="0" u="none" strike="noStrike" cap="none" dirty="0">
                          <a:solidFill>
                            <a:schemeClr val="dk1"/>
                          </a:solidFill>
                          <a:latin typeface="Arial"/>
                          <a:ea typeface="Arial"/>
                          <a:cs typeface="Arial"/>
                          <a:sym typeface="Arial"/>
                        </a:rPr>
                        <a:t>CUI Guide </a:t>
                      </a:r>
                      <a:r>
                        <a:rPr lang="en-US" sz="2000" dirty="0">
                          <a:solidFill>
                            <a:schemeClr val="dk1"/>
                          </a:solidFill>
                        </a:rPr>
                        <a:t>published</a:t>
                      </a:r>
                      <a:endParaRPr sz="2000" b="0" u="none" strike="noStrike" cap="none" dirty="0">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9FB8CD"/>
                    </a:solidFill>
                  </a:tcPr>
                </a:tc>
                <a:tc>
                  <a:txBody>
                    <a:bodyPr/>
                    <a:lstStyle/>
                    <a:p>
                      <a:pPr marL="0" marR="0" lvl="0" indent="0" algn="l" rtl="0">
                        <a:lnSpc>
                          <a:spcPct val="100000"/>
                        </a:lnSpc>
                        <a:spcBef>
                          <a:spcPts val="0"/>
                        </a:spcBef>
                        <a:spcAft>
                          <a:spcPts val="0"/>
                        </a:spcAft>
                        <a:buNone/>
                      </a:pPr>
                      <a:r>
                        <a:rPr lang="en-US" sz="2000" b="0" u="none" strike="noStrike" cap="none" dirty="0">
                          <a:solidFill>
                            <a:schemeClr val="dk1"/>
                          </a:solidFill>
                          <a:latin typeface="Arial"/>
                          <a:ea typeface="Arial"/>
                          <a:cs typeface="Arial"/>
                          <a:sym typeface="Arial"/>
                        </a:rPr>
                        <a:t>April 2021</a:t>
                      </a:r>
                      <a:endParaRPr sz="2000" b="0" u="none" strike="noStrike" cap="none" dirty="0">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9FB8CD"/>
                    </a:solidFill>
                  </a:tcPr>
                </a:tc>
                <a:extLst>
                  <a:ext uri="{0D108BD9-81ED-4DB2-BD59-A6C34878D82A}">
                    <a16:rowId xmlns:a16="http://schemas.microsoft.com/office/drawing/2014/main" val="10002"/>
                  </a:ext>
                </a:extLst>
              </a:tr>
              <a:tr h="371475">
                <a:tc>
                  <a:txBody>
                    <a:bodyPr/>
                    <a:lstStyle/>
                    <a:p>
                      <a:pPr marL="0" marR="0" lvl="0" indent="0" algn="l" rtl="0">
                        <a:lnSpc>
                          <a:spcPct val="100000"/>
                        </a:lnSpc>
                        <a:spcBef>
                          <a:spcPts val="0"/>
                        </a:spcBef>
                        <a:spcAft>
                          <a:spcPts val="0"/>
                        </a:spcAft>
                        <a:buNone/>
                      </a:pPr>
                      <a:r>
                        <a:rPr lang="en-US" sz="2000" b="0" i="0" u="none" strike="noStrike" cap="none" dirty="0">
                          <a:solidFill>
                            <a:schemeClr val="dk1"/>
                          </a:solidFill>
                          <a:latin typeface="Arial"/>
                          <a:ea typeface="Arial"/>
                          <a:cs typeface="Arial"/>
                          <a:sym typeface="Arial"/>
                        </a:rPr>
                        <a:t>Begin implementation at GSA</a:t>
                      </a:r>
                      <a:endParaRPr sz="2000" b="0" u="none" strike="noStrike" cap="none" dirty="0">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2000">
                          <a:solidFill>
                            <a:schemeClr val="dk1"/>
                          </a:solidFill>
                        </a:rPr>
                        <a:t>July 1, 2021</a:t>
                      </a:r>
                      <a:endParaRPr sz="2000">
                        <a:solidFill>
                          <a:schemeClr val="dk1"/>
                        </a:solidFil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1475">
                <a:tc>
                  <a:txBody>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FAR rule focused on CUI </a:t>
                      </a:r>
                      <a:endParaRPr sz="2000" b="0" u="none" strike="noStrike" cap="none">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9FB8CD"/>
                    </a:solidFill>
                  </a:tcPr>
                </a:tc>
                <a:tc>
                  <a:txBody>
                    <a:bodyPr/>
                    <a:lstStyle/>
                    <a:p>
                      <a:pPr marL="0" marR="0" lvl="0" indent="0" algn="l" rtl="0">
                        <a:lnSpc>
                          <a:spcPct val="100000"/>
                        </a:lnSpc>
                        <a:spcBef>
                          <a:spcPts val="0"/>
                        </a:spcBef>
                        <a:spcAft>
                          <a:spcPts val="0"/>
                        </a:spcAft>
                        <a:buNone/>
                      </a:pPr>
                      <a:r>
                        <a:rPr lang="en-US" sz="2000">
                          <a:solidFill>
                            <a:schemeClr val="dk1"/>
                          </a:solidFill>
                        </a:rPr>
                        <a:t>2021</a:t>
                      </a:r>
                      <a:endParaRPr sz="2000" b="0" u="none" strike="noStrike" cap="none">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9FB8CD"/>
                    </a:solidFill>
                  </a:tcPr>
                </a:tc>
                <a:extLst>
                  <a:ext uri="{0D108BD9-81ED-4DB2-BD59-A6C34878D82A}">
                    <a16:rowId xmlns:a16="http://schemas.microsoft.com/office/drawing/2014/main" val="10004"/>
                  </a:ext>
                </a:extLst>
              </a:tr>
              <a:tr h="371475">
                <a:tc>
                  <a:txBody>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Implementation across the Executive Branch</a:t>
                      </a:r>
                      <a:endParaRPr sz="2000" b="0" u="none" strike="noStrike" cap="none">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2000" dirty="0">
                          <a:solidFill>
                            <a:schemeClr val="dk1"/>
                          </a:solidFill>
                        </a:rPr>
                        <a:t>by Dec 31, </a:t>
                      </a:r>
                      <a:r>
                        <a:rPr lang="en-US" sz="2000" b="0" i="0" u="none" strike="noStrike" cap="none" dirty="0">
                          <a:solidFill>
                            <a:schemeClr val="dk1"/>
                          </a:solidFill>
                          <a:latin typeface="Arial"/>
                          <a:ea typeface="Arial"/>
                          <a:cs typeface="Arial"/>
                          <a:sym typeface="Arial"/>
                        </a:rPr>
                        <a:t>202</a:t>
                      </a:r>
                      <a:r>
                        <a:rPr lang="en-US" sz="2000" dirty="0">
                          <a:solidFill>
                            <a:schemeClr val="dk1"/>
                          </a:solidFill>
                        </a:rPr>
                        <a:t>1</a:t>
                      </a:r>
                      <a:endParaRPr sz="2000" b="0" u="none" strike="noStrike" cap="none" dirty="0">
                        <a:solidFill>
                          <a:schemeClr val="dk1"/>
                        </a:solidFill>
                        <a:latin typeface="Arial"/>
                        <a:ea typeface="Arial"/>
                        <a:cs typeface="Arial"/>
                        <a:sym typeface="Arial"/>
                      </a:endParaRPr>
                    </a:p>
                  </a:txBody>
                  <a:tcPr marL="95250" marR="95250" marT="47625" marB="47625">
                    <a:lnL w="12675" cap="flat" cmpd="sng">
                      <a:solidFill>
                        <a:srgbClr val="000658"/>
                      </a:solidFill>
                      <a:prstDash val="solid"/>
                      <a:round/>
                      <a:headEnd type="none" w="sm" len="sm"/>
                      <a:tailEnd type="none" w="sm" len="sm"/>
                    </a:lnL>
                    <a:lnR w="12675" cap="flat" cmpd="sng">
                      <a:solidFill>
                        <a:srgbClr val="000658"/>
                      </a:solidFill>
                      <a:prstDash val="solid"/>
                      <a:round/>
                      <a:headEnd type="none" w="sm" len="sm"/>
                      <a:tailEnd type="none" w="sm" len="sm"/>
                    </a:lnR>
                    <a:lnT w="12675" cap="flat" cmpd="sng">
                      <a:solidFill>
                        <a:srgbClr val="000658"/>
                      </a:solidFill>
                      <a:prstDash val="solid"/>
                      <a:round/>
                      <a:headEnd type="none" w="sm" len="sm"/>
                      <a:tailEnd type="none" w="sm" len="sm"/>
                    </a:lnT>
                    <a:lnB w="12675" cap="flat" cmpd="sng">
                      <a:solidFill>
                        <a:srgbClr val="000658"/>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pic>
        <p:nvPicPr>
          <p:cNvPr id="92" name="Google Shape;92;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57200" y="57150"/>
            <a:ext cx="8229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a:solidFill>
                  <a:srgbClr val="00467F"/>
                </a:solidFill>
                <a:latin typeface="Arial"/>
                <a:ea typeface="Arial"/>
                <a:cs typeface="Arial"/>
                <a:sym typeface="Arial"/>
              </a:rPr>
              <a:t>Examples of CUI </a:t>
            </a:r>
            <a:endParaRPr sz="3600" b="1" i="0" u="none" strike="noStrike" cap="none">
              <a:solidFill>
                <a:srgbClr val="00467F"/>
              </a:solidFill>
              <a:latin typeface="Arial"/>
              <a:ea typeface="Arial"/>
              <a:cs typeface="Arial"/>
              <a:sym typeface="Arial"/>
            </a:endParaRPr>
          </a:p>
        </p:txBody>
      </p:sp>
      <p:sp>
        <p:nvSpPr>
          <p:cNvPr id="101" name="Google Shape;101;p17"/>
          <p:cNvSpPr txBox="1">
            <a:spLocks noGrp="1"/>
          </p:cNvSpPr>
          <p:nvPr>
            <p:ph type="body" idx="1"/>
          </p:nvPr>
        </p:nvSpPr>
        <p:spPr>
          <a:xfrm>
            <a:off x="457200" y="1041994"/>
            <a:ext cx="8229600" cy="377544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50000"/>
              </a:lnSpc>
              <a:spcBef>
                <a:spcPts val="0"/>
              </a:spcBef>
              <a:spcAft>
                <a:spcPts val="0"/>
              </a:spcAft>
              <a:buClr>
                <a:srgbClr val="C00000"/>
              </a:buClr>
              <a:buSzPts val="2000"/>
              <a:buFont typeface="Arial"/>
              <a:buChar char="▪"/>
            </a:pPr>
            <a:r>
              <a:rPr lang="en-US" sz="2200" b="1" i="0" u="none" strike="noStrike" cap="none">
                <a:solidFill>
                  <a:schemeClr val="dk1"/>
                </a:solidFill>
                <a:latin typeface="Arial"/>
                <a:ea typeface="Arial"/>
                <a:cs typeface="Arial"/>
                <a:sym typeface="Arial"/>
              </a:rPr>
              <a:t>PII</a:t>
            </a:r>
            <a:r>
              <a:rPr lang="en-US" sz="2200" b="0" i="0" u="none" strike="noStrike" cap="none">
                <a:solidFill>
                  <a:schemeClr val="dk1"/>
                </a:solidFill>
                <a:latin typeface="Arial"/>
                <a:ea typeface="Arial"/>
                <a:cs typeface="Arial"/>
                <a:sym typeface="Arial"/>
              </a:rPr>
              <a:t> - SSNs, personnel files, health info…</a:t>
            </a:r>
            <a:endParaRPr/>
          </a:p>
          <a:p>
            <a:pPr marL="342900" marR="0" lvl="0" indent="-317500" algn="l" rtl="0">
              <a:lnSpc>
                <a:spcPct val="150000"/>
              </a:lnSpc>
              <a:spcBef>
                <a:spcPts val="300"/>
              </a:spcBef>
              <a:spcAft>
                <a:spcPts val="0"/>
              </a:spcAft>
              <a:buClr>
                <a:srgbClr val="C00000"/>
              </a:buClr>
              <a:buSzPts val="2000"/>
              <a:buFont typeface="Arial"/>
              <a:buChar char="▪"/>
            </a:pPr>
            <a:r>
              <a:rPr lang="en-US" sz="2200" b="1" i="0" u="none" strike="noStrike" cap="none">
                <a:solidFill>
                  <a:schemeClr val="dk1"/>
                </a:solidFill>
                <a:latin typeface="Arial"/>
                <a:ea typeface="Arial"/>
                <a:cs typeface="Arial"/>
                <a:sym typeface="Arial"/>
              </a:rPr>
              <a:t>SBU</a:t>
            </a:r>
            <a:r>
              <a:rPr lang="en-US" sz="2200" b="0" i="0" u="none" strike="noStrike" cap="none">
                <a:solidFill>
                  <a:schemeClr val="dk1"/>
                </a:solidFill>
                <a:latin typeface="Arial"/>
                <a:ea typeface="Arial"/>
                <a:cs typeface="Arial"/>
                <a:sym typeface="Arial"/>
              </a:rPr>
              <a:t> - PBS Building drawings/blueprints with sensitive info…</a:t>
            </a:r>
            <a:endParaRPr/>
          </a:p>
          <a:p>
            <a:pPr marL="342900" marR="0" lvl="0" indent="-317500" algn="l" rtl="0">
              <a:lnSpc>
                <a:spcPct val="150000"/>
              </a:lnSpc>
              <a:spcBef>
                <a:spcPts val="300"/>
              </a:spcBef>
              <a:spcAft>
                <a:spcPts val="0"/>
              </a:spcAft>
              <a:buClr>
                <a:srgbClr val="C00000"/>
              </a:buClr>
              <a:buSzPts val="2000"/>
              <a:buFont typeface="Arial"/>
              <a:buChar char="▪"/>
            </a:pPr>
            <a:r>
              <a:rPr lang="en-US" sz="2200" b="1" i="0" u="none" strike="noStrike" cap="none">
                <a:solidFill>
                  <a:schemeClr val="dk1"/>
                </a:solidFill>
                <a:latin typeface="Arial"/>
                <a:ea typeface="Arial"/>
                <a:cs typeface="Arial"/>
                <a:sym typeface="Arial"/>
              </a:rPr>
              <a:t>Contract data </a:t>
            </a:r>
            <a:r>
              <a:rPr lang="en-US" sz="2200" b="0" i="0" u="none" strike="noStrike" cap="none">
                <a:solidFill>
                  <a:schemeClr val="dk1"/>
                </a:solidFill>
                <a:latin typeface="Arial"/>
                <a:ea typeface="Arial"/>
                <a:cs typeface="Arial"/>
                <a:sym typeface="Arial"/>
              </a:rPr>
              <a:t>– Bids, source selection info, customer data…</a:t>
            </a:r>
            <a:endParaRPr/>
          </a:p>
          <a:p>
            <a:pPr marL="342900" marR="0" lvl="0" indent="-317500" algn="l" rtl="0">
              <a:lnSpc>
                <a:spcPct val="150000"/>
              </a:lnSpc>
              <a:spcBef>
                <a:spcPts val="300"/>
              </a:spcBef>
              <a:spcAft>
                <a:spcPts val="0"/>
              </a:spcAft>
              <a:buClr>
                <a:srgbClr val="C00000"/>
              </a:buClr>
              <a:buSzPts val="2000"/>
              <a:buFont typeface="Arial"/>
              <a:buChar char="▪"/>
            </a:pPr>
            <a:r>
              <a:rPr lang="en-US" sz="2200" b="1" i="0" u="none" strike="noStrike" cap="none">
                <a:solidFill>
                  <a:schemeClr val="dk1"/>
                </a:solidFill>
                <a:latin typeface="Arial"/>
                <a:ea typeface="Arial"/>
                <a:cs typeface="Arial"/>
                <a:sym typeface="Arial"/>
              </a:rPr>
              <a:t>IT Operation Info </a:t>
            </a:r>
            <a:r>
              <a:rPr lang="en-US" sz="2200" b="0" i="0" u="none" strike="noStrike" cap="none">
                <a:solidFill>
                  <a:schemeClr val="dk1"/>
                </a:solidFill>
                <a:latin typeface="Arial"/>
                <a:ea typeface="Arial"/>
                <a:cs typeface="Arial"/>
                <a:sym typeface="Arial"/>
              </a:rPr>
              <a:t>– Network diagrams, IP addresses….</a:t>
            </a:r>
            <a:endParaRPr/>
          </a:p>
          <a:p>
            <a:pPr marL="342900" marR="0" lvl="0" indent="-317500" algn="l" rtl="0">
              <a:lnSpc>
                <a:spcPct val="150000"/>
              </a:lnSpc>
              <a:spcBef>
                <a:spcPts val="300"/>
              </a:spcBef>
              <a:spcAft>
                <a:spcPts val="300"/>
              </a:spcAft>
              <a:buClr>
                <a:srgbClr val="C00000"/>
              </a:buClr>
              <a:buSzPts val="2000"/>
              <a:buFont typeface="Arial"/>
              <a:buChar char="▪"/>
            </a:pPr>
            <a:r>
              <a:rPr lang="en-US" sz="2200" b="1" i="0" u="none" strike="noStrike" cap="none">
                <a:solidFill>
                  <a:schemeClr val="dk1"/>
                </a:solidFill>
                <a:latin typeface="Arial"/>
                <a:ea typeface="Arial"/>
                <a:cs typeface="Arial"/>
                <a:sym typeface="Arial"/>
              </a:rPr>
              <a:t>Legal</a:t>
            </a:r>
            <a:r>
              <a:rPr lang="en-US" sz="2200" b="0" i="0" u="none" strike="noStrike" cap="none">
                <a:solidFill>
                  <a:schemeClr val="dk1"/>
                </a:solidFill>
                <a:latin typeface="Arial"/>
                <a:ea typeface="Arial"/>
                <a:cs typeface="Arial"/>
                <a:sym typeface="Arial"/>
              </a:rPr>
              <a:t> – Administrative proceedings, Witness Protection…</a:t>
            </a:r>
            <a:endParaRPr sz="2200" b="0" i="0" u="none" strike="noStrike" cap="none">
              <a:solidFill>
                <a:schemeClr val="dk1"/>
              </a:solidFill>
              <a:latin typeface="Arial"/>
              <a:ea typeface="Arial"/>
              <a:cs typeface="Arial"/>
              <a:sym typeface="Arial"/>
            </a:endParaRPr>
          </a:p>
        </p:txBody>
      </p:sp>
      <p:pic>
        <p:nvPicPr>
          <p:cNvPr id="103" name="Google Shape;103;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a:solidFill>
                  <a:srgbClr val="00467F"/>
                </a:solidFill>
                <a:latin typeface="Arial"/>
                <a:ea typeface="Arial"/>
                <a:cs typeface="Arial"/>
                <a:sym typeface="Arial"/>
              </a:rPr>
              <a:t>The CUI Registry</a:t>
            </a:r>
            <a:endParaRPr sz="3600" b="1" i="0" u="none" strike="noStrike" cap="none">
              <a:solidFill>
                <a:srgbClr val="00467F"/>
              </a:solidFill>
              <a:latin typeface="Arial"/>
              <a:ea typeface="Arial"/>
              <a:cs typeface="Arial"/>
              <a:sym typeface="Arial"/>
            </a:endParaRPr>
          </a:p>
        </p:txBody>
      </p:sp>
      <p:sp>
        <p:nvSpPr>
          <p:cNvPr id="110" name="Google Shape;110;p18"/>
          <p:cNvSpPr txBox="1">
            <a:spLocks noGrp="1"/>
          </p:cNvSpPr>
          <p:nvPr>
            <p:ph type="body" idx="1"/>
          </p:nvPr>
        </p:nvSpPr>
        <p:spPr>
          <a:xfrm>
            <a:off x="311700" y="1386164"/>
            <a:ext cx="5111395" cy="3185844"/>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NARA’s repository that contains info, guidance, training, and requirements for handling CUI.</a:t>
            </a:r>
            <a:endParaRPr/>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Identifies 100+ approved Categories. </a:t>
            </a:r>
            <a:endParaRPr/>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Lists the applicable authorities for each category that says the information should be protected.</a:t>
            </a:r>
            <a:endParaRPr/>
          </a:p>
          <a:p>
            <a:pPr marL="342900" marR="0" lvl="0" indent="-317500" algn="l" rtl="0">
              <a:lnSpc>
                <a:spcPct val="100000"/>
              </a:lnSpc>
              <a:spcBef>
                <a:spcPts val="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Establishes CUI markings for each category.</a:t>
            </a:r>
            <a:endParaRPr/>
          </a:p>
          <a:p>
            <a:pPr marL="342900" marR="0" lvl="0" indent="-190500" algn="l" rtl="0">
              <a:lnSpc>
                <a:spcPct val="100000"/>
              </a:lnSpc>
              <a:spcBef>
                <a:spcPts val="0"/>
              </a:spcBef>
              <a:spcAft>
                <a:spcPts val="300"/>
              </a:spcAft>
              <a:buClr>
                <a:srgbClr val="C00000"/>
              </a:buClr>
              <a:buSzPts val="2000"/>
              <a:buFont typeface="Arial"/>
              <a:buNone/>
            </a:pPr>
            <a:endParaRPr sz="2400" b="0" i="0" u="none" strike="noStrike" cap="none">
              <a:solidFill>
                <a:schemeClr val="dk1"/>
              </a:solidFill>
              <a:latin typeface="Arial"/>
              <a:ea typeface="Arial"/>
              <a:cs typeface="Arial"/>
              <a:sym typeface="Arial"/>
            </a:endParaRPr>
          </a:p>
        </p:txBody>
      </p:sp>
      <p:sp>
        <p:nvSpPr>
          <p:cNvPr id="111" name="Google Shape;111;p18"/>
          <p:cNvSpPr/>
          <p:nvPr/>
        </p:nvSpPr>
        <p:spPr>
          <a:xfrm>
            <a:off x="2645542" y="4706549"/>
            <a:ext cx="4108707" cy="332100"/>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C00000"/>
                </a:solidFill>
                <a:latin typeface="Calibri"/>
                <a:ea typeface="Calibri"/>
                <a:cs typeface="Calibri"/>
                <a:sym typeface="Calibri"/>
              </a:rPr>
              <a:t>www.archives.gov/cui</a:t>
            </a:r>
            <a:endParaRPr sz="2200" b="1" i="0" u="none" strike="noStrike" cap="none">
              <a:solidFill>
                <a:srgbClr val="C00000"/>
              </a:solidFill>
              <a:latin typeface="Calibri"/>
              <a:ea typeface="Calibri"/>
              <a:cs typeface="Calibri"/>
              <a:sym typeface="Calibri"/>
            </a:endParaRPr>
          </a:p>
        </p:txBody>
      </p:sp>
      <p:pic>
        <p:nvPicPr>
          <p:cNvPr id="112" name="Google Shape;112;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31022" y="1386175"/>
            <a:ext cx="3560277" cy="2876049"/>
          </a:xfrm>
          <a:prstGeom prst="rect">
            <a:avLst/>
          </a:prstGeom>
          <a:noFill/>
          <a:ln w="9525" cap="flat" cmpd="sng">
            <a:solidFill>
              <a:srgbClr val="C00000"/>
            </a:solidFill>
            <a:prstDash val="solid"/>
            <a:round/>
            <a:headEnd type="none" w="sm" len="sm"/>
            <a:tailEnd type="none" w="sm" len="sm"/>
          </a:ln>
        </p:spPr>
      </p:pic>
      <p:pic>
        <p:nvPicPr>
          <p:cNvPr id="109" name="Google Shape;109;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a:solidFill>
                  <a:srgbClr val="00467F"/>
                </a:solidFill>
                <a:latin typeface="Arial"/>
                <a:ea typeface="Arial"/>
                <a:cs typeface="Arial"/>
                <a:sym typeface="Arial"/>
              </a:rPr>
              <a:t>CUI Categories</a:t>
            </a:r>
            <a:endParaRPr sz="3600" b="1" i="0" u="none" strike="noStrike" cap="none">
              <a:solidFill>
                <a:srgbClr val="00467F"/>
              </a:solidFill>
              <a:latin typeface="Arial"/>
              <a:ea typeface="Arial"/>
              <a:cs typeface="Arial"/>
              <a:sym typeface="Arial"/>
            </a:endParaRPr>
          </a:p>
        </p:txBody>
      </p:sp>
      <p:sp>
        <p:nvSpPr>
          <p:cNvPr id="120" name="Google Shape;120;p19"/>
          <p:cNvSpPr txBox="1">
            <a:spLocks noGrp="1"/>
          </p:cNvSpPr>
          <p:nvPr>
            <p:ph type="body" idx="1"/>
          </p:nvPr>
        </p:nvSpPr>
        <p:spPr>
          <a:xfrm>
            <a:off x="311700" y="1152475"/>
            <a:ext cx="7308300" cy="419292"/>
          </a:xfrm>
          <a:prstGeom prst="rect">
            <a:avLst/>
          </a:prstGeom>
          <a:noFill/>
          <a:ln>
            <a:noFill/>
          </a:ln>
        </p:spPr>
        <p:txBody>
          <a:bodyPr spcFirstLastPara="1" wrap="square" lIns="91425" tIns="91425" rIns="91425" bIns="91425" anchor="t" anchorCtr="0">
            <a:noAutofit/>
          </a:bodyPr>
          <a:lstStyle/>
          <a:p>
            <a:pPr marL="342900" marR="0" lvl="0" indent="-317500" algn="l" rtl="0">
              <a:lnSpc>
                <a:spcPct val="100000"/>
              </a:lnSpc>
              <a:spcBef>
                <a:spcPts val="0"/>
              </a:spcBef>
              <a:spcAft>
                <a:spcPts val="300"/>
              </a:spcAft>
              <a:buClr>
                <a:srgbClr val="C00000"/>
              </a:buClr>
              <a:buSzPts val="2000"/>
              <a:buFont typeface="Arial"/>
              <a:buChar char="▪"/>
            </a:pPr>
            <a:r>
              <a:rPr lang="en-US" sz="2400" b="0" i="0" u="none" strike="noStrike" cap="none">
                <a:solidFill>
                  <a:schemeClr val="dk1"/>
                </a:solidFill>
                <a:latin typeface="Arial"/>
                <a:ea typeface="Arial"/>
                <a:cs typeface="Arial"/>
                <a:sym typeface="Arial"/>
              </a:rPr>
              <a:t>The CUI Categories that GSA will likely use:</a:t>
            </a:r>
            <a:endParaRPr sz="2400" b="0" i="0" u="none" strike="noStrike" cap="none">
              <a:solidFill>
                <a:schemeClr val="dk1"/>
              </a:solidFill>
              <a:latin typeface="Arial"/>
              <a:ea typeface="Arial"/>
              <a:cs typeface="Arial"/>
              <a:sym typeface="Arial"/>
            </a:endParaRPr>
          </a:p>
        </p:txBody>
      </p:sp>
      <p:sp>
        <p:nvSpPr>
          <p:cNvPr id="121" name="Google Shape;121;p19"/>
          <p:cNvSpPr/>
          <p:nvPr/>
        </p:nvSpPr>
        <p:spPr>
          <a:xfrm>
            <a:off x="483845" y="1891360"/>
            <a:ext cx="4150200" cy="3047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Critical Infrastructure</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3">
                  <a:extLst>
                    <a:ext uri="{A12FA001-AC4F-418D-AE19-62706E023703}">
                      <ahyp:hlinkClr xmlns:ahyp="http://schemas.microsoft.com/office/drawing/2018/hyperlinkcolor" val="tx"/>
                    </a:ext>
                  </a:extLst>
                </a:hlinkClick>
              </a:rPr>
              <a:t>Emergency Management</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4">
                  <a:extLst>
                    <a:ext uri="{A12FA001-AC4F-418D-AE19-62706E023703}">
                      <ahyp:hlinkClr xmlns:ahyp="http://schemas.microsoft.com/office/drawing/2018/hyperlinkcolor" val="tx"/>
                    </a:ext>
                  </a:extLst>
                </a:hlinkClick>
              </a:rPr>
              <a:t>General Critical Infrastructure Information</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5">
                  <a:extLst>
                    <a:ext uri="{A12FA001-AC4F-418D-AE19-62706E023703}">
                      <ahyp:hlinkClr xmlns:ahyp="http://schemas.microsoft.com/office/drawing/2018/hyperlinkcolor" val="tx"/>
                    </a:ext>
                  </a:extLst>
                </a:hlinkClick>
              </a:rPr>
              <a:t>Information Systems Vulnerability Information</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6">
                  <a:extLst>
                    <a:ext uri="{A12FA001-AC4F-418D-AE19-62706E023703}">
                      <ahyp:hlinkClr xmlns:ahyp="http://schemas.microsoft.com/office/drawing/2018/hyperlinkcolor" val="tx"/>
                    </a:ext>
                  </a:extLst>
                </a:hlinkClick>
              </a:rPr>
              <a:t>Physical Security</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Financial</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7">
                  <a:extLst>
                    <a:ext uri="{A12FA001-AC4F-418D-AE19-62706E023703}">
                      <ahyp:hlinkClr xmlns:ahyp="http://schemas.microsoft.com/office/drawing/2018/hyperlinkcolor" val="tx"/>
                    </a:ext>
                  </a:extLst>
                </a:hlinkClick>
              </a:rPr>
              <a:t>Budget</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8">
                  <a:extLst>
                    <a:ext uri="{A12FA001-AC4F-418D-AE19-62706E023703}">
                      <ahyp:hlinkClr xmlns:ahyp="http://schemas.microsoft.com/office/drawing/2018/hyperlinkcolor" val="tx"/>
                    </a:ext>
                  </a:extLst>
                </a:hlinkClick>
              </a:rPr>
              <a:t>Comptroller General</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9">
                  <a:extLst>
                    <a:ext uri="{A12FA001-AC4F-418D-AE19-62706E023703}">
                      <ahyp:hlinkClr xmlns:ahyp="http://schemas.microsoft.com/office/drawing/2018/hyperlinkcolor" val="tx"/>
                    </a:ext>
                  </a:extLst>
                </a:hlinkClick>
              </a:rPr>
              <a:t>Electronic Funds Transfer</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0">
                  <a:extLst>
                    <a:ext uri="{A12FA001-AC4F-418D-AE19-62706E023703}">
                      <ahyp:hlinkClr xmlns:ahyp="http://schemas.microsoft.com/office/drawing/2018/hyperlinkcolor" val="tx"/>
                    </a:ext>
                  </a:extLst>
                </a:hlinkClick>
              </a:rPr>
              <a:t>General Financial Information</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Legal</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1">
                  <a:extLst>
                    <a:ext uri="{A12FA001-AC4F-418D-AE19-62706E023703}">
                      <ahyp:hlinkClr xmlns:ahyp="http://schemas.microsoft.com/office/drawing/2018/hyperlinkcolor" val="tx"/>
                    </a:ext>
                  </a:extLst>
                </a:hlinkClick>
              </a:rPr>
              <a:t>Administrative Proceedings</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2">
                  <a:extLst>
                    <a:ext uri="{A12FA001-AC4F-418D-AE19-62706E023703}">
                      <ahyp:hlinkClr xmlns:ahyp="http://schemas.microsoft.com/office/drawing/2018/hyperlinkcolor" val="tx"/>
                    </a:ext>
                  </a:extLst>
                </a:hlinkClick>
              </a:rPr>
              <a:t>Collective Bargaining</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3">
                  <a:extLst>
                    <a:ext uri="{A12FA001-AC4F-418D-AE19-62706E023703}">
                      <ahyp:hlinkClr xmlns:ahyp="http://schemas.microsoft.com/office/drawing/2018/hyperlinkcolor" val="tx"/>
                    </a:ext>
                  </a:extLst>
                </a:hlinkClick>
              </a:rPr>
              <a:t>Legal Privilege</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4">
                  <a:extLst>
                    <a:ext uri="{A12FA001-AC4F-418D-AE19-62706E023703}">
                      <ahyp:hlinkClr xmlns:ahyp="http://schemas.microsoft.com/office/drawing/2018/hyperlinkcolor" val="tx"/>
                    </a:ext>
                  </a:extLst>
                </a:hlinkClick>
              </a:rPr>
              <a:t>Legislative Materials</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5">
                  <a:extLst>
                    <a:ext uri="{A12FA001-AC4F-418D-AE19-62706E023703}">
                      <ahyp:hlinkClr xmlns:ahyp="http://schemas.microsoft.com/office/drawing/2018/hyperlinkcolor" val="tx"/>
                    </a:ext>
                  </a:extLst>
                </a:hlinkClick>
              </a:rPr>
              <a:t>Protective Order</a:t>
            </a:r>
            <a:endParaRPr sz="1000" u="sng">
              <a:solidFill>
                <a:srgbClr val="1155CC"/>
              </a:solidFill>
            </a:endParaRPr>
          </a:p>
          <a:p>
            <a:pPr marL="0" marR="0" lvl="0" indent="0" algn="l" rtl="0">
              <a:lnSpc>
                <a:spcPct val="100000"/>
              </a:lnSpc>
              <a:spcBef>
                <a:spcPts val="0"/>
              </a:spcBef>
              <a:spcAft>
                <a:spcPts val="0"/>
              </a:spcAft>
              <a:buNone/>
            </a:pPr>
            <a:endParaRPr sz="1600">
              <a:solidFill>
                <a:schemeClr val="dk1"/>
              </a:solidFill>
            </a:endParaRPr>
          </a:p>
        </p:txBody>
      </p:sp>
      <p:sp>
        <p:nvSpPr>
          <p:cNvPr id="119" name="Google Shape;119;p19"/>
          <p:cNvSpPr/>
          <p:nvPr/>
        </p:nvSpPr>
        <p:spPr>
          <a:xfrm>
            <a:off x="4634159" y="1891360"/>
            <a:ext cx="4429957" cy="304698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Natural and Cultural Resources</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6">
                  <a:extLst>
                    <a:ext uri="{A12FA001-AC4F-418D-AE19-62706E023703}">
                      <ahyp:hlinkClr xmlns:ahyp="http://schemas.microsoft.com/office/drawing/2018/hyperlinkcolor" val="tx"/>
                    </a:ext>
                  </a:extLst>
                </a:hlinkClick>
              </a:rPr>
              <a:t>Historic Properties</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Privacy</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7">
                  <a:extLst>
                    <a:ext uri="{A12FA001-AC4F-418D-AE19-62706E023703}">
                      <ahyp:hlinkClr xmlns:ahyp="http://schemas.microsoft.com/office/drawing/2018/hyperlinkcolor" val="tx"/>
                    </a:ext>
                  </a:extLst>
                </a:hlinkClick>
              </a:rPr>
              <a:t>Contract Use</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8">
                  <a:extLst>
                    <a:ext uri="{A12FA001-AC4F-418D-AE19-62706E023703}">
                      <ahyp:hlinkClr xmlns:ahyp="http://schemas.microsoft.com/office/drawing/2018/hyperlinkcolor" val="tx"/>
                    </a:ext>
                  </a:extLst>
                </a:hlinkClick>
              </a:rPr>
              <a:t>General Privacy</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19">
                  <a:extLst>
                    <a:ext uri="{A12FA001-AC4F-418D-AE19-62706E023703}">
                      <ahyp:hlinkClr xmlns:ahyp="http://schemas.microsoft.com/office/drawing/2018/hyperlinkcolor" val="tx"/>
                    </a:ext>
                  </a:extLst>
                </a:hlinkClick>
              </a:rPr>
              <a:t>Inspector General Protected</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20">
                  <a:extLst>
                    <a:ext uri="{A12FA001-AC4F-418D-AE19-62706E023703}">
                      <ahyp:hlinkClr xmlns:ahyp="http://schemas.microsoft.com/office/drawing/2018/hyperlinkcolor" val="tx"/>
                    </a:ext>
                  </a:extLst>
                </a:hlinkClick>
              </a:rPr>
              <a:t>Personnel Records</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Procurement and Acquisition</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21">
                  <a:extLst>
                    <a:ext uri="{A12FA001-AC4F-418D-AE19-62706E023703}">
                      <ahyp:hlinkClr xmlns:ahyp="http://schemas.microsoft.com/office/drawing/2018/hyperlinkcolor" val="tx"/>
                    </a:ext>
                  </a:extLst>
                </a:hlinkClick>
              </a:rPr>
              <a:t>Source Selection</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Proprietary Business Information</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22">
                  <a:extLst>
                    <a:ext uri="{A12FA001-AC4F-418D-AE19-62706E023703}">
                      <ahyp:hlinkClr xmlns:ahyp="http://schemas.microsoft.com/office/drawing/2018/hyperlinkcolor" val="tx"/>
                    </a:ext>
                  </a:extLst>
                </a:hlinkClick>
              </a:rPr>
              <a:t>Entity Registration Information</a:t>
            </a:r>
            <a:endParaRPr sz="1000" u="sng">
              <a:solidFill>
                <a:srgbClr val="1155CC"/>
              </a:solidFill>
            </a:endParaRPr>
          </a:p>
          <a:p>
            <a:pPr marL="0" lvl="0" indent="0" algn="l" rtl="0">
              <a:lnSpc>
                <a:spcPct val="115000"/>
              </a:lnSpc>
              <a:spcBef>
                <a:spcPts val="0"/>
              </a:spcBef>
              <a:spcAft>
                <a:spcPts val="0"/>
              </a:spcAft>
              <a:buClr>
                <a:schemeClr val="dk1"/>
              </a:buClr>
              <a:buSzPts val="1100"/>
              <a:buFont typeface="Arial"/>
              <a:buNone/>
            </a:pPr>
            <a:r>
              <a:rPr lang="en-US" sz="1000" u="sng">
                <a:solidFill>
                  <a:srgbClr val="1155CC"/>
                </a:solidFill>
                <a:hlinkClick r:id="rId23">
                  <a:extLst>
                    <a:ext uri="{A12FA001-AC4F-418D-AE19-62706E023703}">
                      <ahyp:hlinkClr xmlns:ahyp="http://schemas.microsoft.com/office/drawing/2018/hyperlinkcolor" val="tx"/>
                    </a:ext>
                  </a:extLst>
                </a:hlinkClick>
              </a:rPr>
              <a:t>General Proprietary Business Information</a:t>
            </a:r>
            <a:endParaRPr sz="1000" u="sng">
              <a:solidFill>
                <a:srgbClr val="1155CC"/>
              </a:solidFill>
            </a:endParaRPr>
          </a:p>
          <a:p>
            <a:pPr marL="0" marR="0" lvl="0" indent="0" algn="l" rtl="0">
              <a:lnSpc>
                <a:spcPct val="100000"/>
              </a:lnSpc>
              <a:spcBef>
                <a:spcPts val="0"/>
              </a:spcBef>
              <a:spcAft>
                <a:spcPts val="0"/>
              </a:spcAft>
              <a:buNone/>
            </a:pPr>
            <a:endParaRPr sz="1600">
              <a:solidFill>
                <a:schemeClr val="dk1"/>
              </a:solidFill>
            </a:endParaRPr>
          </a:p>
        </p:txBody>
      </p:sp>
      <p:pic>
        <p:nvPicPr>
          <p:cNvPr id="118" name="Google Shape;118;p19">
            <a:extLst>
              <a:ext uri="{C183D7F6-B498-43B3-948B-1728B52AA6E4}">
                <adec:decorative xmlns:adec="http://schemas.microsoft.com/office/drawing/2017/decorative" val="1"/>
              </a:ext>
            </a:extLst>
          </p:cNvPr>
          <p:cNvPicPr preferRelativeResize="0"/>
          <p:nvPr/>
        </p:nvPicPr>
        <p:blipFill rotWithShape="1">
          <a:blip r:embed="rId24">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a:solidFill>
                  <a:srgbClr val="00467F"/>
                </a:solidFill>
                <a:latin typeface="Arial"/>
                <a:ea typeface="Arial"/>
                <a:cs typeface="Arial"/>
                <a:sym typeface="Arial"/>
              </a:rPr>
              <a:t>Types of CUI</a:t>
            </a:r>
            <a:endParaRPr sz="3600" b="1" i="0" u="none" strike="noStrike" cap="none">
              <a:solidFill>
                <a:srgbClr val="00467F"/>
              </a:solidFill>
              <a:latin typeface="Arial"/>
              <a:ea typeface="Arial"/>
              <a:cs typeface="Arial"/>
              <a:sym typeface="Arial"/>
            </a:endParaRPr>
          </a:p>
        </p:txBody>
      </p:sp>
      <p:sp>
        <p:nvSpPr>
          <p:cNvPr id="128" name="Google Shape;128;p20"/>
          <p:cNvSpPr/>
          <p:nvPr/>
        </p:nvSpPr>
        <p:spPr>
          <a:xfrm>
            <a:off x="483843" y="1592596"/>
            <a:ext cx="8017359" cy="3123932"/>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rgbClr val="C00000"/>
              </a:buClr>
              <a:buSzPts val="2000"/>
              <a:buFont typeface="Arial"/>
              <a:buChar char="▪"/>
            </a:pPr>
            <a:r>
              <a:rPr lang="en-US" sz="2400" b="0" i="0" u="none" strike="noStrike" cap="none">
                <a:solidFill>
                  <a:schemeClr val="dk1"/>
                </a:solidFill>
                <a:latin typeface="Arial"/>
                <a:ea typeface="Arial"/>
                <a:cs typeface="Arial"/>
                <a:sym typeface="Arial"/>
              </a:rPr>
              <a:t>CUI Basic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300"/>
              </a:spcBef>
              <a:spcAft>
                <a:spcPts val="0"/>
              </a:spcAft>
              <a:buNone/>
            </a:pPr>
            <a:r>
              <a:rPr lang="en-US" sz="1600" b="0" i="0" u="none" strike="noStrike" cap="none">
                <a:solidFill>
                  <a:schemeClr val="dk1"/>
                </a:solidFill>
                <a:latin typeface="Arial"/>
                <a:ea typeface="Arial"/>
                <a:cs typeface="Arial"/>
                <a:sym typeface="Arial"/>
              </a:rPr>
              <a:t>CUI Basic is when the applicable authority says the information should be protected and nothing else is required. Therefore, only the standard CUI marking and protection procedures must be followed. This is the most common type of CUI. </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342900" marR="0" lvl="0" indent="-317500" algn="l" rtl="0">
              <a:lnSpc>
                <a:spcPct val="100000"/>
              </a:lnSpc>
              <a:spcBef>
                <a:spcPts val="0"/>
              </a:spcBef>
              <a:spcAft>
                <a:spcPts val="0"/>
              </a:spcAft>
              <a:buClr>
                <a:srgbClr val="C00000"/>
              </a:buClr>
              <a:buSzPts val="2000"/>
              <a:buFont typeface="Arial"/>
              <a:buChar char="▪"/>
            </a:pPr>
            <a:r>
              <a:rPr lang="en-US" sz="2400" b="0" i="0" u="none" strike="noStrike" cap="none">
                <a:solidFill>
                  <a:schemeClr val="dk1"/>
                </a:solidFill>
                <a:latin typeface="Arial"/>
                <a:ea typeface="Arial"/>
                <a:cs typeface="Arial"/>
                <a:sym typeface="Arial"/>
              </a:rPr>
              <a:t>CUI Specified  </a:t>
            </a:r>
            <a:endParaRPr/>
          </a:p>
          <a:p>
            <a:pPr marL="0" marR="0" lvl="0" indent="0" algn="l" rtl="0">
              <a:lnSpc>
                <a:spcPct val="100000"/>
              </a:lnSpc>
              <a:spcBef>
                <a:spcPts val="300"/>
              </a:spcBef>
              <a:spcAft>
                <a:spcPts val="0"/>
              </a:spcAft>
              <a:buNone/>
            </a:pPr>
            <a:r>
              <a:rPr lang="en-US" sz="1600" b="0" i="0" u="none" strike="noStrike" cap="none">
                <a:solidFill>
                  <a:schemeClr val="dk1"/>
                </a:solidFill>
                <a:latin typeface="Arial"/>
                <a:ea typeface="Arial"/>
                <a:cs typeface="Arial"/>
                <a:sym typeface="Arial"/>
              </a:rPr>
              <a:t>CUI is specific when the applicable authority includes specific or additional guidance for that type of information. That could mean additional markings, extra protection, limited dissemination, or some other specific direction. Therefore, more protections are required of CUI Specified than of CUI Basic.</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pic>
        <p:nvPicPr>
          <p:cNvPr id="127" name="Google Shape;127;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3600" b="1" i="0" u="none" strike="noStrike" cap="none">
                <a:solidFill>
                  <a:srgbClr val="00467F"/>
                </a:solidFill>
                <a:latin typeface="Arial"/>
                <a:ea typeface="Arial"/>
                <a:cs typeface="Arial"/>
                <a:sym typeface="Arial"/>
              </a:rPr>
              <a:t>Safeguarding</a:t>
            </a:r>
            <a:endParaRPr sz="3600" b="1" i="0" u="none" strike="noStrike" cap="none">
              <a:solidFill>
                <a:srgbClr val="00467F"/>
              </a:solidFill>
              <a:latin typeface="Arial"/>
              <a:ea typeface="Arial"/>
              <a:cs typeface="Arial"/>
              <a:sym typeface="Arial"/>
            </a:endParaRPr>
          </a:p>
        </p:txBody>
      </p:sp>
      <p:sp>
        <p:nvSpPr>
          <p:cNvPr id="135" name="Google Shape;135;p21"/>
          <p:cNvSpPr txBox="1">
            <a:spLocks noGrp="1"/>
          </p:cNvSpPr>
          <p:nvPr>
            <p:ph type="body" idx="1"/>
          </p:nvPr>
        </p:nvSpPr>
        <p:spPr>
          <a:xfrm>
            <a:off x="457200" y="1286540"/>
            <a:ext cx="8229600" cy="3530894"/>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0"/>
              </a:spcBef>
              <a:spcAft>
                <a:spcPts val="0"/>
              </a:spcAft>
              <a:buClr>
                <a:srgbClr val="C00000"/>
              </a:buClr>
              <a:buSzPts val="2000"/>
              <a:buFont typeface="Arial"/>
              <a:buNone/>
            </a:pPr>
            <a:r>
              <a:rPr lang="en-US" sz="2200" b="1" i="0" u="none" strike="noStrike" cap="none">
                <a:solidFill>
                  <a:schemeClr val="dk1"/>
                </a:solidFill>
                <a:latin typeface="Arial"/>
                <a:ea typeface="Arial"/>
                <a:cs typeface="Arial"/>
                <a:sym typeface="Arial"/>
              </a:rPr>
              <a:t>Safeguard CUI at all times in a manner that minimizes the risk of unauthorized disclosure while allowing timely access by authorized holders.</a:t>
            </a:r>
            <a:endParaRPr/>
          </a:p>
          <a:p>
            <a:pPr marL="25400" marR="0" lvl="0" indent="0" algn="l" rtl="0">
              <a:lnSpc>
                <a:spcPct val="100000"/>
              </a:lnSpc>
              <a:spcBef>
                <a:spcPts val="300"/>
              </a:spcBef>
              <a:spcAft>
                <a:spcPts val="0"/>
              </a:spcAft>
              <a:buClr>
                <a:srgbClr val="C00000"/>
              </a:buClr>
              <a:buSzPts val="2000"/>
              <a:buFont typeface="Arial"/>
              <a:buNone/>
            </a:pPr>
            <a:endParaRPr sz="2200" b="0" i="0" u="sng" strike="noStrike" cap="none">
              <a:solidFill>
                <a:schemeClr val="dk1"/>
              </a:solidFill>
              <a:latin typeface="Arial"/>
              <a:ea typeface="Arial"/>
              <a:cs typeface="Arial"/>
              <a:sym typeface="Arial"/>
            </a:endParaRPr>
          </a:p>
          <a:p>
            <a:pPr marL="25400" marR="0" lvl="0" indent="0" algn="l" rtl="0">
              <a:lnSpc>
                <a:spcPct val="100000"/>
              </a:lnSpc>
              <a:spcBef>
                <a:spcPts val="300"/>
              </a:spcBef>
              <a:spcAft>
                <a:spcPts val="0"/>
              </a:spcAft>
              <a:buClr>
                <a:srgbClr val="C00000"/>
              </a:buClr>
              <a:buSzPts val="2000"/>
              <a:buFont typeface="Arial"/>
              <a:buNone/>
            </a:pPr>
            <a:r>
              <a:rPr lang="en-US" sz="2200" b="0" i="0" u="sng" strike="noStrike" cap="none">
                <a:solidFill>
                  <a:schemeClr val="dk1"/>
                </a:solidFill>
                <a:latin typeface="Arial"/>
                <a:ea typeface="Arial"/>
                <a:cs typeface="Arial"/>
                <a:sym typeface="Arial"/>
              </a:rPr>
              <a:t>Controlled environments</a:t>
            </a:r>
            <a:endParaRPr/>
          </a:p>
          <a:p>
            <a:pPr marL="342900" marR="0" lvl="0" indent="-317500" algn="l" rtl="0">
              <a:lnSpc>
                <a:spcPct val="100000"/>
              </a:lnSpc>
              <a:spcBef>
                <a:spcPts val="30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Physical: At least 1 physical barrier such as a locked cabinet</a:t>
            </a:r>
            <a:endParaRPr/>
          </a:p>
          <a:p>
            <a:pPr marL="342900" marR="0" lvl="0" indent="-317500" algn="l" rtl="0">
              <a:lnSpc>
                <a:spcPct val="100000"/>
              </a:lnSpc>
              <a:spcBef>
                <a:spcPts val="30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General: Be aware of surroundings; do not review or discuss in common areas</a:t>
            </a:r>
            <a:endParaRPr/>
          </a:p>
          <a:p>
            <a:pPr marL="342900" marR="0" lvl="0" indent="-317500" algn="l" rtl="0">
              <a:lnSpc>
                <a:spcPct val="100000"/>
              </a:lnSpc>
              <a:spcBef>
                <a:spcPts val="300"/>
              </a:spcBef>
              <a:spcAft>
                <a:spcPts val="0"/>
              </a:spcAft>
              <a:buClr>
                <a:srgbClr val="C00000"/>
              </a:buClr>
              <a:buSzPts val="2000"/>
              <a:buFont typeface="Arial"/>
              <a:buChar char="▪"/>
            </a:pPr>
            <a:r>
              <a:rPr lang="en-US" sz="2200" b="0" i="0" u="none" strike="noStrike" cap="none">
                <a:solidFill>
                  <a:schemeClr val="dk1"/>
                </a:solidFill>
                <a:latin typeface="Arial"/>
                <a:ea typeface="Arial"/>
                <a:cs typeface="Arial"/>
                <a:sym typeface="Arial"/>
              </a:rPr>
              <a:t>Electronic: Protect IT systems from unauthorized access</a:t>
            </a:r>
            <a:endParaRPr/>
          </a:p>
          <a:p>
            <a:pPr marL="342900" marR="0" lvl="0" indent="-190500" algn="l" rtl="0">
              <a:lnSpc>
                <a:spcPct val="100000"/>
              </a:lnSpc>
              <a:spcBef>
                <a:spcPts val="300"/>
              </a:spcBef>
              <a:spcAft>
                <a:spcPts val="300"/>
              </a:spcAft>
              <a:buClr>
                <a:srgbClr val="C00000"/>
              </a:buClr>
              <a:buSzPts val="2000"/>
              <a:buFont typeface="Arial"/>
              <a:buNone/>
            </a:pPr>
            <a:endParaRPr sz="2400" b="0" i="0" u="none" strike="noStrike" cap="none">
              <a:solidFill>
                <a:schemeClr val="dk1"/>
              </a:solidFill>
              <a:latin typeface="Arial"/>
              <a:ea typeface="Arial"/>
              <a:cs typeface="Arial"/>
              <a:sym typeface="Arial"/>
            </a:endParaRPr>
          </a:p>
        </p:txBody>
      </p:sp>
      <p:pic>
        <p:nvPicPr>
          <p:cNvPr id="134" name="Google Shape;134;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20000" y="84457"/>
            <a:ext cx="1411200" cy="429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898</Words>
  <Application>Microsoft Office PowerPoint</Application>
  <PresentationFormat>On-screen Show (16:9)</PresentationFormat>
  <Paragraphs>121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Narrow</vt:lpstr>
      <vt:lpstr>Arial</vt:lpstr>
      <vt:lpstr>Cabin</vt:lpstr>
      <vt:lpstr>Calibri</vt:lpstr>
      <vt:lpstr>Simple Light</vt:lpstr>
      <vt:lpstr>An Overview of the CUI Program</vt:lpstr>
      <vt:lpstr>What is CUI?</vt:lpstr>
      <vt:lpstr>Leadership</vt:lpstr>
      <vt:lpstr>Implementation Plans</vt:lpstr>
      <vt:lpstr>Examples of CUI </vt:lpstr>
      <vt:lpstr>The CUI Registry</vt:lpstr>
      <vt:lpstr>CUI Categories</vt:lpstr>
      <vt:lpstr>Types of CUI</vt:lpstr>
      <vt:lpstr>Safeguarding</vt:lpstr>
      <vt:lpstr>Marking</vt:lpstr>
      <vt:lpstr>Banner Markings</vt:lpstr>
      <vt:lpstr>Destroying</vt:lpstr>
      <vt:lpstr>Reporting CUI Incidents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KarenMOverall</cp:lastModifiedBy>
  <cp:revision>8</cp:revision>
  <dcterms:modified xsi:type="dcterms:W3CDTF">2021-05-07T19:23:52Z</dcterms:modified>
</cp:coreProperties>
</file>