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Helvetica Neue" panose="020B0604020202020204" charset="0"/>
      <p:regular r:id="rId24"/>
      <p:bold r:id="rId25"/>
      <p:italic r:id="rId26"/>
      <p:boldItalic r:id="rId27"/>
    </p:embeddedFont>
    <p:embeddedFont>
      <p:font typeface="Merriweather Sans" pitchFamily="2" charset="0"/>
      <p:regular r:id="rId28"/>
      <p:bold r:id="rId29"/>
      <p:italic r:id="rId30"/>
      <p:boldItalic r:id="rId31"/>
    </p:embeddedFont>
    <p:embeddedFont>
      <p:font typeface="Open Sans" panose="020B0606030504020204" pitchFamily="34" charset="0"/>
      <p:regular r:id="rId32"/>
      <p:bold r:id="rId33"/>
      <p:italic r:id="rId34"/>
      <p:boldItalic r:id="rId35"/>
    </p:embeddedFont>
    <p:embeddedFont>
      <p:font typeface="Roboto" panose="02000000000000000000" pitchFamily="2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6F4A36D-EC1C-42C2-A1CD-2DB059792153}">
  <a:tblStyle styleId="{26F4A36D-EC1C-42C2-A1CD-2DB059792153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tcBdr/>
        <a:fill>
          <a:solidFill>
            <a:srgbClr val="E6E6E6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6E6E6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/>
      <a:tcStyle>
        <a:tcBdr>
          <a:top>
            <a:ln w="508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lt1"/>
          </a:solidFill>
        </a:fill>
      </a:tcStyle>
    </a:lastRow>
    <a:seCell>
      <a:tcTxStyle b="on" i="off">
        <a:font>
          <a:latin typeface="Calibri"/>
          <a:ea typeface="Calibri"/>
          <a:cs typeface="Calibri"/>
        </a:font>
        <a:schemeClr val="dk1"/>
      </a:tcTxStyle>
      <a:tcStyle>
        <a:tcBdr/>
      </a:tcStyle>
    </a:seCell>
    <a:swCell>
      <a:tcTxStyle b="on" i="off">
        <a:font>
          <a:latin typeface="Calibri"/>
          <a:ea typeface="Calibri"/>
          <a:cs typeface="Calibri"/>
        </a:font>
        <a:schemeClr val="dk1"/>
      </a:tcTxStyle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056" autoAdjust="0"/>
    <p:restoredTop sz="86486" autoAdjust="0"/>
  </p:normalViewPr>
  <p:slideViewPr>
    <p:cSldViewPr snapToGrid="0">
      <p:cViewPr varScale="1">
        <p:scale>
          <a:sx n="98" d="100"/>
          <a:sy n="98" d="100"/>
        </p:scale>
        <p:origin x="324" y="2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font" Target="fonts/font20.fntdata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163"/>
              </a:buClr>
              <a:buSzPts val="1400"/>
              <a:buFont typeface="Roboto"/>
              <a:buNone/>
            </a:pPr>
            <a:endParaRPr/>
          </a:p>
        </p:txBody>
      </p:sp>
      <p:sp>
        <p:nvSpPr>
          <p:cNvPr id="211" name="Google Shape;21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3" name="Google Shape;223;p10:notes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0:notes"/>
          <p:cNvSpPr txBox="1">
            <a:spLocks noGrp="1"/>
          </p:cNvSpPr>
          <p:nvPr>
            <p:ph type="sldNum" idx="12"/>
          </p:nvPr>
        </p:nvSpPr>
        <p:spPr>
          <a:xfrm>
            <a:off x="3884614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p11:notes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239" name="Google Shape;239;p11:notes"/>
          <p:cNvSpPr txBox="1">
            <a:spLocks noGrp="1"/>
          </p:cNvSpPr>
          <p:nvPr>
            <p:ph type="sldNum" idx="12"/>
          </p:nvPr>
        </p:nvSpPr>
        <p:spPr>
          <a:xfrm>
            <a:off x="3884614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9" name="Google Shape;259;p12:notes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260" name="Google Shape;260;p12:notes"/>
          <p:cNvSpPr txBox="1">
            <a:spLocks noGrp="1"/>
          </p:cNvSpPr>
          <p:nvPr>
            <p:ph type="sldNum" idx="12"/>
          </p:nvPr>
        </p:nvSpPr>
        <p:spPr>
          <a:xfrm>
            <a:off x="3884614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f0454084ce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f0454084ce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gf0454084ce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1" name="Google Shape;271;p13:notes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f0454084ce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7" name="Google Shape;277;gf0454084ce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f0454084ce_0_3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f0454084ce_0_3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gf0454084ce_0_36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f0b1f12c20_0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11" name="Google Shape;111;gf0b1f12c2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126" name="Google Shape;12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163"/>
              </a:buClr>
              <a:buSzPts val="1400"/>
              <a:buFont typeface="Roboto"/>
              <a:buNone/>
            </a:pPr>
            <a:endParaRPr/>
          </a:p>
        </p:txBody>
      </p:sp>
      <p:sp>
        <p:nvSpPr>
          <p:cNvPr id="135" name="Google Shape;13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4:notes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148" name="Google Shape;148;p4:notes"/>
          <p:cNvSpPr txBox="1">
            <a:spLocks noGrp="1"/>
          </p:cNvSpPr>
          <p:nvPr>
            <p:ph type="sldNum" idx="12"/>
          </p:nvPr>
        </p:nvSpPr>
        <p:spPr>
          <a:xfrm>
            <a:off x="3884614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170" name="Google Shape;17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178" name="Google Shape;17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186" name="Google Shape;18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8:notes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Some key areas of the CAR that are provided to FPDS:</a:t>
            </a:r>
            <a:endParaRPr/>
          </a:p>
          <a:p>
            <a:pPr marL="167970" lvl="0" indent="-9331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167970" lvl="0" indent="-1679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Dates of when the Contract was Awarded, when it is in effect, and when does it end</a:t>
            </a:r>
            <a:endParaRPr/>
          </a:p>
          <a:p>
            <a:pPr marL="167970" lvl="0" indent="-1679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Purchaser information: which agency is using this product or service</a:t>
            </a:r>
            <a:endParaRPr/>
          </a:p>
          <a:p>
            <a:pPr marL="167970" lvl="0" indent="-1679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And the supplier, the company who has been awarded this contract and what type of business they are… in other words your competition.</a:t>
            </a:r>
            <a:endParaRPr/>
          </a:p>
        </p:txBody>
      </p:sp>
      <p:sp>
        <p:nvSpPr>
          <p:cNvPr id="195" name="Google Shape;195;p8:notes"/>
          <p:cNvSpPr txBox="1">
            <a:spLocks noGrp="1"/>
          </p:cNvSpPr>
          <p:nvPr>
            <p:ph type="sldNum" idx="12"/>
          </p:nvPr>
        </p:nvSpPr>
        <p:spPr>
          <a:xfrm>
            <a:off x="3884614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>
            <a:spLocks noGrp="1"/>
          </p:cNvSpPr>
          <p:nvPr>
            <p:ph type="pic" idx="2"/>
          </p:nvPr>
        </p:nvSpPr>
        <p:spPr>
          <a:xfrm>
            <a:off x="4812" y="2"/>
            <a:ext cx="12183475" cy="411734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 rtl="0"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>
            <a:spLocks noGrp="1"/>
          </p:cNvSpPr>
          <p:nvPr>
            <p:ph type="body" idx="1"/>
          </p:nvPr>
        </p:nvSpPr>
        <p:spPr>
          <a:xfrm>
            <a:off x="415600" y="1352802"/>
            <a:ext cx="11360700" cy="35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●"/>
              <a:defRPr sz="2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title"/>
          </p:nvPr>
        </p:nvSpPr>
        <p:spPr>
          <a:xfrm>
            <a:off x="1625300" y="252975"/>
            <a:ext cx="100455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665"/>
              </a:buClr>
              <a:buSzPts val="2800"/>
              <a:buFont typeface="Arial"/>
              <a:buNone/>
              <a:defRPr sz="2400" b="1" i="1" u="none" strike="noStrike" cap="none">
                <a:solidFill>
                  <a:srgbClr val="00266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_제목 슬라이드">
  <p:cSld name="25_제목 슬라이드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>
            <a:spLocks noGrp="1"/>
          </p:cNvSpPr>
          <p:nvPr>
            <p:ph type="pic" idx="2"/>
          </p:nvPr>
        </p:nvSpPr>
        <p:spPr>
          <a:xfrm>
            <a:off x="7532914" y="0"/>
            <a:ext cx="3701143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1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0" y="5860473"/>
            <a:ext cx="1687816" cy="997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1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10966898" y="74612"/>
            <a:ext cx="1105000" cy="108085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go.usa.gov/xFR9p" TargetMode="External"/><Relationship Id="rId3" Type="http://schemas.openxmlformats.org/officeDocument/2006/relationships/hyperlink" Target="https://www.gsa.gov/" TargetMode="External"/><Relationship Id="rId7" Type="http://schemas.openxmlformats.org/officeDocument/2006/relationships/hyperlink" Target="https://www.sba.gov/" TargetMode="External"/><Relationship Id="rId12" Type="http://schemas.openxmlformats.org/officeDocument/2006/relationships/hyperlink" Target="https://go.usa.gov/xFRbn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gsa.gov/pbs" TargetMode="External"/><Relationship Id="rId11" Type="http://schemas.openxmlformats.org/officeDocument/2006/relationships/hyperlink" Target="https://go.usa.gov/xFNkS" TargetMode="External"/><Relationship Id="rId5" Type="http://schemas.openxmlformats.org/officeDocument/2006/relationships/hyperlink" Target="https://www.gsa.gov/fas" TargetMode="External"/><Relationship Id="rId10" Type="http://schemas.openxmlformats.org/officeDocument/2006/relationships/hyperlink" Target="https://www.aptac-us.org/" TargetMode="External"/><Relationship Id="rId4" Type="http://schemas.openxmlformats.org/officeDocument/2006/relationships/hyperlink" Target="https://www.gsa.gov/osdbu" TargetMode="External"/><Relationship Id="rId9" Type="http://schemas.openxmlformats.org/officeDocument/2006/relationships/hyperlink" Target="https://go.usa.gov/xFRPD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280" y="5904548"/>
            <a:ext cx="1589376" cy="939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7" descr="GSA Starmark logo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58361" y="5722814"/>
            <a:ext cx="988738" cy="967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7" descr="Image of 5 people sitting at a table looking at a television monitor. Red and blue decorative swirls.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7"/>
            <a:ext cx="12192000" cy="474346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E39774-1D79-4904-963E-DDB8E27BE4E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576164" y="4611159"/>
            <a:ext cx="7624689" cy="212365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Welcome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Big Data for Small Businesses at SAM.gov!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48508" y="3628669"/>
            <a:ext cx="6937944" cy="2005020"/>
          </a:xfrm>
          <a:custGeom>
            <a:avLst/>
            <a:gdLst/>
            <a:ahLst/>
            <a:cxnLst/>
            <a:rect l="l" t="t" r="r" b="b"/>
            <a:pathLst>
              <a:path w="7245894" h="2010045" extrusionOk="0">
                <a:moveTo>
                  <a:pt x="3067050" y="69733"/>
                </a:moveTo>
                <a:cubicBezTo>
                  <a:pt x="4380623" y="-260467"/>
                  <a:pt x="6389521" y="714258"/>
                  <a:pt x="7236369" y="260233"/>
                </a:cubicBezTo>
                <a:lnTo>
                  <a:pt x="7245894" y="381270"/>
                </a:lnTo>
                <a:cubicBezTo>
                  <a:pt x="6005346" y="916994"/>
                  <a:pt x="3793247" y="-252258"/>
                  <a:pt x="2400299" y="874016"/>
                </a:cubicBezTo>
                <a:cubicBezTo>
                  <a:pt x="885824" y="1928967"/>
                  <a:pt x="230505" y="1970459"/>
                  <a:pt x="0" y="2010045"/>
                </a:cubicBezTo>
                <a:cubicBezTo>
                  <a:pt x="1473200" y="1661724"/>
                  <a:pt x="2193925" y="275179"/>
                  <a:pt x="3067050" y="69733"/>
                </a:cubicBezTo>
                <a:close/>
              </a:path>
            </a:pathLst>
          </a:custGeom>
          <a:solidFill>
            <a:srgbClr val="0145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26"/>
          <p:cNvSpPr txBox="1"/>
          <p:nvPr/>
        </p:nvSpPr>
        <p:spPr>
          <a:xfrm>
            <a:off x="204230" y="909341"/>
            <a:ext cx="41352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1" u="none" strike="noStrike" cap="none">
                <a:solidFill>
                  <a:srgbClr val="002163"/>
                </a:solidFill>
                <a:latin typeface="Roboto"/>
                <a:ea typeface="Roboto"/>
                <a:cs typeface="Roboto"/>
                <a:sym typeface="Roboto"/>
              </a:rPr>
              <a:t>POLL:</a:t>
            </a:r>
            <a:endParaRPr sz="3600" b="1" i="1" u="none" strike="noStrike" cap="none">
              <a:solidFill>
                <a:srgbClr val="00216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6" name="Google Shape;216;p26"/>
          <p:cNvSpPr txBox="1"/>
          <p:nvPr/>
        </p:nvSpPr>
        <p:spPr>
          <a:xfrm>
            <a:off x="261966" y="2193090"/>
            <a:ext cx="7644000" cy="30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4000" b="0" i="0" u="none" strike="noStrike" cap="none">
                <a:solidFill>
                  <a:srgbClr val="002163"/>
                </a:solidFill>
                <a:latin typeface="Roboto"/>
                <a:ea typeface="Roboto"/>
                <a:cs typeface="Roboto"/>
                <a:sym typeface="Roboto"/>
              </a:rPr>
              <a:t>Do you know your Product Service Code (PSC)? </a:t>
            </a:r>
            <a:endParaRPr sz="4000" b="0" i="0" u="none" strike="noStrike" cap="none">
              <a:solidFill>
                <a:srgbClr val="00216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7" name="Google Shape;217;p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-163934" y="1551215"/>
            <a:ext cx="2710500" cy="0"/>
          </a:xfrm>
          <a:prstGeom prst="straightConnector1">
            <a:avLst/>
          </a:prstGeom>
          <a:noFill/>
          <a:ln w="38100" cap="flat" cmpd="sng">
            <a:solidFill>
              <a:srgbClr val="002163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18" name="Google Shape;218;p26" descr="Blue glass buildin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56316" r="6679" b="614"/>
          <a:stretch/>
        </p:blipFill>
        <p:spPr>
          <a:xfrm>
            <a:off x="8505521" y="0"/>
            <a:ext cx="38405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583168"/>
            <a:ext cx="6455724" cy="1608545"/>
          </a:xfrm>
          <a:custGeom>
            <a:avLst/>
            <a:gdLst/>
            <a:ahLst/>
            <a:cxnLst/>
            <a:rect l="l" t="t" r="r" b="b"/>
            <a:pathLst>
              <a:path w="6795499" h="1596571" extrusionOk="0">
                <a:moveTo>
                  <a:pt x="0" y="740228"/>
                </a:moveTo>
                <a:cubicBezTo>
                  <a:pt x="916698" y="543076"/>
                  <a:pt x="2008656" y="894563"/>
                  <a:pt x="3047274" y="1009831"/>
                </a:cubicBezTo>
                <a:cubicBezTo>
                  <a:pt x="4586877" y="1290441"/>
                  <a:pt x="5821681" y="700465"/>
                  <a:pt x="6795499" y="0"/>
                </a:cubicBezTo>
                <a:cubicBezTo>
                  <a:pt x="6246375" y="590852"/>
                  <a:pt x="5424835" y="1120745"/>
                  <a:pt x="4441371" y="1246777"/>
                </a:cubicBezTo>
                <a:cubicBezTo>
                  <a:pt x="2934334" y="1442387"/>
                  <a:pt x="684106" y="872550"/>
                  <a:pt x="6894" y="1596571"/>
                </a:cubicBezTo>
                <a:lnTo>
                  <a:pt x="0" y="740228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08035" y="1"/>
            <a:ext cx="414600" cy="68571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134C0F-B1F1-477C-B28C-24081180A2C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65933" y="-101252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POLL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" name="Google Shape;226;p27" descr="NAICS&#10;1.  Industry Classification used to identify   &#10;     specific types of industry. &#10;2.   NAICS is a broad classification&#10;3.  The NAICS is what you do &#10;&#10;PSC&#10;1.  PSC’s can help you narrow down what &#10;      exactly your business does&#10;2.  PSC’s are specific and can yield better &#10;     data for market research and analysis&#10;3.  Your PSC is how you are doing it&#10;"/>
          <p:cNvGrpSpPr/>
          <p:nvPr/>
        </p:nvGrpSpPr>
        <p:grpSpPr>
          <a:xfrm>
            <a:off x="-1" y="1003964"/>
            <a:ext cx="12192001" cy="4703968"/>
            <a:chOff x="0" y="194338"/>
            <a:chExt cx="9143999" cy="4703968"/>
          </a:xfrm>
        </p:grpSpPr>
        <p:sp>
          <p:nvSpPr>
            <p:cNvPr id="227" name="Google Shape;227;p27"/>
            <p:cNvSpPr/>
            <p:nvPr/>
          </p:nvSpPr>
          <p:spPr>
            <a:xfrm rot="-300000">
              <a:off x="28060" y="1765650"/>
              <a:ext cx="9087879" cy="1040699"/>
            </a:xfrm>
            <a:prstGeom prst="mathMinus">
              <a:avLst>
                <a:gd name="adj1" fmla="val 23520"/>
              </a:avLst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7"/>
            <p:cNvSpPr/>
            <p:nvPr/>
          </p:nvSpPr>
          <p:spPr>
            <a:xfrm rot="-5400000">
              <a:off x="1524012" y="-262871"/>
              <a:ext cx="1981193" cy="2895612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002060"/>
            </a:solidFill>
            <a:ln>
              <a:noFill/>
            </a:ln>
            <a:effectLst>
              <a:outerShdw blurRad="50800" dist="50800" dir="13500000" algn="b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7"/>
            <p:cNvSpPr/>
            <p:nvPr/>
          </p:nvSpPr>
          <p:spPr>
            <a:xfrm>
              <a:off x="4084324" y="243841"/>
              <a:ext cx="4450070" cy="14325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7"/>
            <p:cNvSpPr txBox="1"/>
            <p:nvPr/>
          </p:nvSpPr>
          <p:spPr>
            <a:xfrm>
              <a:off x="4084324" y="243841"/>
              <a:ext cx="4450070" cy="14325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000" tIns="128000" rIns="128000" bIns="128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rPr lang="en-US" sz="2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r>
                <a:rPr lang="en-US" sz="2400" b="0" i="0" u="none" strike="noStrike" cap="none" dirty="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.  </a:t>
              </a:r>
              <a:r>
                <a:rPr lang="en-US" sz="2000" b="0" i="0" u="none" strike="noStrike" cap="none" dirty="0">
                  <a:solidFill>
                    <a:srgbClr val="002060"/>
                  </a:solidFill>
                  <a:latin typeface="Roboto"/>
                  <a:ea typeface="Roboto"/>
                  <a:cs typeface="Roboto"/>
                  <a:sym typeface="Roboto"/>
                </a:rPr>
                <a:t>Industry Classification used to identify   </a:t>
              </a:r>
              <a:br>
                <a:rPr lang="en-US" sz="2000" b="0" i="0" u="none" strike="noStrike" cap="none" dirty="0">
                  <a:solidFill>
                    <a:srgbClr val="002060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2000" b="0" i="0" u="none" strike="noStrike" cap="none" dirty="0">
                  <a:solidFill>
                    <a:srgbClr val="002060"/>
                  </a:solidFill>
                  <a:latin typeface="Roboto"/>
                  <a:ea typeface="Roboto"/>
                  <a:cs typeface="Roboto"/>
                  <a:sym typeface="Roboto"/>
                </a:rPr>
                <a:t>     specific types of industry. </a:t>
              </a:r>
              <a:endParaRPr sz="2000" b="0" i="0" u="none" strike="noStrike" cap="none" dirty="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rgbClr val="002060"/>
                </a:buClr>
                <a:buSzPts val="2000"/>
                <a:buFont typeface="Roboto"/>
                <a:buNone/>
              </a:pPr>
              <a:r>
                <a:rPr lang="en-US" sz="2000" b="0" i="0" u="none" strike="noStrike" cap="none" dirty="0">
                  <a:solidFill>
                    <a:srgbClr val="002060"/>
                  </a:solidFill>
                  <a:latin typeface="Roboto"/>
                  <a:ea typeface="Roboto"/>
                  <a:cs typeface="Roboto"/>
                  <a:sym typeface="Roboto"/>
                </a:rPr>
                <a:t>2.   NAICS is a broad classification</a:t>
              </a:r>
              <a:endParaRPr sz="2000" b="0" i="0" u="none" strike="noStrike" cap="none" dirty="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rgbClr val="002060"/>
                </a:buClr>
                <a:buSzPts val="2000"/>
                <a:buFont typeface="Roboto"/>
                <a:buNone/>
              </a:pPr>
              <a:r>
                <a:rPr lang="en-US" sz="2000" b="0" i="0" u="none" strike="noStrike" cap="none" dirty="0">
                  <a:solidFill>
                    <a:srgbClr val="002060"/>
                  </a:solidFill>
                  <a:latin typeface="Roboto"/>
                  <a:ea typeface="Roboto"/>
                  <a:cs typeface="Roboto"/>
                  <a:sym typeface="Roboto"/>
                </a:rPr>
                <a:t>3.  The NAICS is </a:t>
              </a:r>
              <a:r>
                <a:rPr lang="en-US" sz="2000" b="1" i="0" u="sng" strike="noStrike" cap="none" dirty="0">
                  <a:solidFill>
                    <a:srgbClr val="002060"/>
                  </a:solidFill>
                  <a:latin typeface="Roboto"/>
                  <a:ea typeface="Roboto"/>
                  <a:cs typeface="Roboto"/>
                  <a:sym typeface="Roboto"/>
                </a:rPr>
                <a:t>what</a:t>
              </a:r>
              <a:r>
                <a:rPr lang="en-US" sz="2000" b="1" i="0" u="none" strike="noStrike" cap="none" dirty="0">
                  <a:solidFill>
                    <a:srgbClr val="00206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2000" b="0" i="0" u="none" strike="noStrike" cap="none" dirty="0">
                  <a:solidFill>
                    <a:srgbClr val="002060"/>
                  </a:solidFill>
                  <a:latin typeface="Roboto"/>
                  <a:ea typeface="Roboto"/>
                  <a:cs typeface="Roboto"/>
                  <a:sym typeface="Roboto"/>
                </a:rPr>
                <a:t>you do </a:t>
              </a:r>
              <a:endParaRPr sz="2000" b="0" i="0" u="none" strike="noStrike" cap="none" dirty="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Calibri"/>
                <a:buNone/>
              </a:pPr>
              <a:endParaRPr sz="2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27"/>
            <p:cNvSpPr/>
            <p:nvPr/>
          </p:nvSpPr>
          <p:spPr>
            <a:xfrm rot="-5400000">
              <a:off x="5684524" y="1874519"/>
              <a:ext cx="1981193" cy="310896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002060"/>
            </a:solidFill>
            <a:ln>
              <a:noFill/>
            </a:ln>
            <a:effectLst>
              <a:outerShdw blurRad="50800" dist="508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7"/>
            <p:cNvSpPr/>
            <p:nvPr/>
          </p:nvSpPr>
          <p:spPr>
            <a:xfrm>
              <a:off x="685800" y="2590792"/>
              <a:ext cx="4297680" cy="19202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7" descr="NAICS&#10;1.  Industry Classification used to identify   &#10;     specific types of industry. &#10;2.   NAICS is a broad classification&#10;3.  The NAICS is what you do &#10;PSCs&#10;1.  PSC’s can help you narrow down what &#10;      exactly your business does&#10;2.  PSC’s are specific and can yield better &#10;     data for market research and analysis&#10;3.  Your PSC is how you are doing it&#10;"/>
            <p:cNvSpPr txBox="1"/>
            <p:nvPr/>
          </p:nvSpPr>
          <p:spPr>
            <a:xfrm>
              <a:off x="685800" y="2978067"/>
              <a:ext cx="4297680" cy="19202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000" tIns="128000" rIns="128000" bIns="128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rgbClr val="002060"/>
                </a:buClr>
                <a:buSzPts val="2400"/>
                <a:buFont typeface="Calibri"/>
                <a:buNone/>
              </a:pPr>
              <a:r>
                <a:rPr lang="en-US" sz="2400" b="0" i="0" u="none" strike="noStrike" cap="none" dirty="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r>
                <a:rPr lang="en-US" sz="2400" b="0" i="0" u="none" strike="noStrike" cap="none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. </a:t>
              </a:r>
              <a:r>
                <a:rPr lang="en-US" sz="24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2000" b="0" i="0" u="none" strike="noStrike" cap="none" dirty="0">
                  <a:solidFill>
                    <a:srgbClr val="002060"/>
                  </a:solidFill>
                  <a:latin typeface="Roboto"/>
                  <a:ea typeface="Roboto"/>
                  <a:cs typeface="Roboto"/>
                  <a:sym typeface="Roboto"/>
                </a:rPr>
                <a:t>PSC’s can help you narrow down what </a:t>
              </a:r>
              <a:br>
                <a:rPr lang="en-US" sz="2000" b="0" i="0" u="none" strike="noStrike" cap="none" dirty="0">
                  <a:solidFill>
                    <a:srgbClr val="002060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2000" b="0" i="0" u="none" strike="noStrike" cap="none" dirty="0">
                  <a:solidFill>
                    <a:srgbClr val="002060"/>
                  </a:solidFill>
                  <a:latin typeface="Roboto"/>
                  <a:ea typeface="Roboto"/>
                  <a:cs typeface="Roboto"/>
                  <a:sym typeface="Roboto"/>
                </a:rPr>
                <a:t>      exactly your business does</a:t>
              </a:r>
              <a:endParaRPr sz="2000" b="0" i="0" u="none" strike="noStrike" cap="none" dirty="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rgbClr val="002060"/>
                </a:buClr>
                <a:buSzPts val="2000"/>
                <a:buFont typeface="Roboto"/>
                <a:buNone/>
              </a:pPr>
              <a:r>
                <a:rPr lang="en-US" sz="2000" b="0" i="0" u="none" strike="noStrike" cap="none" dirty="0">
                  <a:solidFill>
                    <a:srgbClr val="002060"/>
                  </a:solidFill>
                  <a:latin typeface="Roboto"/>
                  <a:ea typeface="Roboto"/>
                  <a:cs typeface="Roboto"/>
                  <a:sym typeface="Roboto"/>
                </a:rPr>
                <a:t>2.  PSC’s are specific and can yield better </a:t>
              </a:r>
              <a:br>
                <a:rPr lang="en-US" sz="2000" b="0" i="0" u="none" strike="noStrike" cap="none" dirty="0">
                  <a:solidFill>
                    <a:srgbClr val="002060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2000" b="0" i="0" u="none" strike="noStrike" cap="none" dirty="0">
                  <a:solidFill>
                    <a:srgbClr val="002060"/>
                  </a:solidFill>
                  <a:latin typeface="Roboto"/>
                  <a:ea typeface="Roboto"/>
                  <a:cs typeface="Roboto"/>
                  <a:sym typeface="Roboto"/>
                </a:rPr>
                <a:t>     data for market research and analysis</a:t>
              </a:r>
              <a:endParaRPr sz="2000" b="0" i="0" u="none" strike="noStrike" cap="none" dirty="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rgbClr val="002060"/>
                </a:buClr>
                <a:buSzPts val="2000"/>
                <a:buFont typeface="Roboto"/>
                <a:buNone/>
              </a:pPr>
              <a:r>
                <a:rPr lang="en-US" sz="2000" b="0" i="0" u="none" strike="noStrike" cap="none" dirty="0">
                  <a:solidFill>
                    <a:srgbClr val="002060"/>
                  </a:solidFill>
                  <a:latin typeface="Roboto"/>
                  <a:ea typeface="Roboto"/>
                  <a:cs typeface="Roboto"/>
                  <a:sym typeface="Roboto"/>
                </a:rPr>
                <a:t>3.  Your PSC is </a:t>
              </a:r>
              <a:r>
                <a:rPr lang="en-US" sz="2000" b="1" i="0" u="sng" strike="noStrike" cap="none" dirty="0">
                  <a:solidFill>
                    <a:srgbClr val="002060"/>
                  </a:solidFill>
                  <a:latin typeface="Roboto"/>
                  <a:ea typeface="Roboto"/>
                  <a:cs typeface="Roboto"/>
                  <a:sym typeface="Roboto"/>
                </a:rPr>
                <a:t>how</a:t>
              </a:r>
              <a:r>
                <a:rPr lang="en-US" sz="2000" b="0" i="0" u="none" strike="noStrike" cap="none" dirty="0">
                  <a:solidFill>
                    <a:srgbClr val="002060"/>
                  </a:solidFill>
                  <a:latin typeface="Roboto"/>
                  <a:ea typeface="Roboto"/>
                  <a:cs typeface="Roboto"/>
                  <a:sym typeface="Roboto"/>
                </a:rPr>
                <a:t> you are doing it</a:t>
              </a:r>
              <a:endParaRPr sz="2000" b="0" i="0" u="none" strike="noStrike" cap="none" dirty="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4" name="Google Shape;234;p27"/>
          <p:cNvSpPr txBox="1"/>
          <p:nvPr/>
        </p:nvSpPr>
        <p:spPr>
          <a:xfrm>
            <a:off x="1629508" y="1695451"/>
            <a:ext cx="29464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Calibri"/>
              <a:buNone/>
            </a:pPr>
            <a:r>
              <a:rPr lang="en-US" sz="37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NAICS</a:t>
            </a:r>
            <a:endParaRPr sz="37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27"/>
          <p:cNvSpPr txBox="1"/>
          <p:nvPr/>
        </p:nvSpPr>
        <p:spPr>
          <a:xfrm>
            <a:off x="7788031" y="3905251"/>
            <a:ext cx="29464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Calibri"/>
              <a:buNone/>
            </a:pPr>
            <a:r>
              <a:rPr lang="en-US" sz="37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PSC</a:t>
            </a:r>
            <a:endParaRPr sz="37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4723CA-BA70-4046-82F5-18288AE2F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2" y="201026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NAICS and PSC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8"/>
          <p:cNvSpPr txBox="1">
            <a:spLocks noGrp="1"/>
          </p:cNvSpPr>
          <p:nvPr>
            <p:ph type="title"/>
          </p:nvPr>
        </p:nvSpPr>
        <p:spPr>
          <a:xfrm>
            <a:off x="672123" y="381000"/>
            <a:ext cx="1076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"/>
              <a:buNone/>
            </a:pPr>
            <a:r>
              <a:rPr lang="en-US" sz="4300" b="1" dirty="0">
                <a:latin typeface="Roboto"/>
                <a:ea typeface="Roboto"/>
                <a:cs typeface="Roboto"/>
                <a:sym typeface="Roboto"/>
              </a:rPr>
              <a:t>To Start: 3 Steps</a:t>
            </a:r>
            <a:endParaRPr sz="43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2" name="Google Shape;242;p28" descr="Federal Procurement Data System Product and Service Codes Manual"/>
          <p:cNvSpPr txBox="1"/>
          <p:nvPr/>
        </p:nvSpPr>
        <p:spPr>
          <a:xfrm>
            <a:off x="196433" y="3770895"/>
            <a:ext cx="3322917" cy="205739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716" r="-4672"/>
            </a:stretch>
          </a:blip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121875" tIns="60925" rIns="121875" bIns="6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28" descr="Image of graphs and bar charts on papers with a magnifying glass."/>
          <p:cNvSpPr txBox="1"/>
          <p:nvPr/>
        </p:nvSpPr>
        <p:spPr>
          <a:xfrm>
            <a:off x="8815754" y="3777762"/>
            <a:ext cx="3376247" cy="227427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121875" tIns="60925" rIns="121875" bIns="6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44" name="Google Shape;244;p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0" y="1295400"/>
            <a:ext cx="12192000" cy="0"/>
          </a:xfrm>
          <a:prstGeom prst="straightConnector1">
            <a:avLst/>
          </a:prstGeom>
          <a:noFill/>
          <a:ln w="38100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5" name="Google Shape;245;p28"/>
          <p:cNvSpPr/>
          <p:nvPr/>
        </p:nvSpPr>
        <p:spPr>
          <a:xfrm>
            <a:off x="196433" y="1850400"/>
            <a:ext cx="2185200" cy="1094400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>
            <a:noFill/>
          </a:ln>
          <a:effectLst>
            <a:outerShdw blurRad="40000" dist="23000" dir="5400000" rotWithShape="0">
              <a:srgbClr val="000000">
                <a:alpha val="34117"/>
              </a:srgbClr>
            </a:outerShdw>
          </a:effectLst>
        </p:spPr>
        <p:txBody>
          <a:bodyPr spcFirstLastPara="1" wrap="square" lIns="121875" tIns="60925" rIns="121875" bIns="60925" anchor="ctr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Step 1</a:t>
            </a:r>
            <a:endParaRPr sz="20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Locate your PSC</a:t>
            </a:r>
            <a:endParaRPr sz="20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6" name="Google Shape;246;p28" descr="Red arrow pointing right."/>
          <p:cNvSpPr/>
          <p:nvPr/>
        </p:nvSpPr>
        <p:spPr>
          <a:xfrm>
            <a:off x="2599970" y="1850400"/>
            <a:ext cx="2185020" cy="98325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>
            <a:noFill/>
          </a:ln>
          <a:effectLst>
            <a:outerShdw blurRad="40000" dist="23000" dir="5400000" rotWithShape="0">
              <a:srgbClr val="000000">
                <a:alpha val="34117"/>
              </a:srgbClr>
            </a:outerShdw>
          </a:effectLst>
        </p:spPr>
        <p:txBody>
          <a:bodyPr spcFirstLastPara="1" wrap="square" lIns="121875" tIns="60925" rIns="121875" bIns="60925" anchor="ctr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28"/>
          <p:cNvSpPr/>
          <p:nvPr/>
        </p:nvSpPr>
        <p:spPr>
          <a:xfrm>
            <a:off x="5057188" y="1739259"/>
            <a:ext cx="2185200" cy="1094400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>
            <a:noFill/>
          </a:ln>
          <a:effectLst>
            <a:outerShdw blurRad="40000" dist="23000" dir="5400000" rotWithShape="0">
              <a:srgbClr val="000000">
                <a:alpha val="34117"/>
              </a:srgbClr>
            </a:outerShdw>
          </a:effectLst>
        </p:spPr>
        <p:txBody>
          <a:bodyPr spcFirstLastPara="1" wrap="square" lIns="121875" tIns="60925" rIns="121875" bIns="60925" anchor="ctr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Step 2</a:t>
            </a:r>
            <a:endParaRPr sz="2000" b="1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Register in </a:t>
            </a:r>
            <a:r>
              <a:rPr lang="en-US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SAM</a:t>
            </a:r>
            <a:r>
              <a:rPr lang="en-US" sz="2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.gov</a:t>
            </a:r>
            <a:endParaRPr sz="20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28" descr="Red arrow pointing right."/>
          <p:cNvSpPr/>
          <p:nvPr/>
        </p:nvSpPr>
        <p:spPr>
          <a:xfrm>
            <a:off x="7407013" y="1850400"/>
            <a:ext cx="2185020" cy="98325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>
            <a:noFill/>
          </a:ln>
          <a:effectLst>
            <a:outerShdw blurRad="40000" dist="23000" dir="5400000" rotWithShape="0">
              <a:srgbClr val="000000">
                <a:alpha val="34117"/>
              </a:srgbClr>
            </a:outerShdw>
          </a:effectLst>
        </p:spPr>
        <p:txBody>
          <a:bodyPr spcFirstLastPara="1" wrap="square" lIns="121875" tIns="60925" rIns="121875" bIns="60925" anchor="ctr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28"/>
          <p:cNvSpPr/>
          <p:nvPr/>
        </p:nvSpPr>
        <p:spPr>
          <a:xfrm>
            <a:off x="9810533" y="1850401"/>
            <a:ext cx="2185200" cy="1195500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>
            <a:noFill/>
          </a:ln>
          <a:effectLst>
            <a:outerShdw blurRad="40000" dist="23000" dir="5400000" rotWithShape="0">
              <a:srgbClr val="000000">
                <a:alpha val="34117"/>
              </a:srgbClr>
            </a:outerShdw>
          </a:effectLst>
        </p:spPr>
        <p:txBody>
          <a:bodyPr spcFirstLastPara="1" wrap="square" lIns="121875" tIns="60925" rIns="121875" bIns="60925" anchor="ctr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Step 3 </a:t>
            </a:r>
            <a:endParaRPr sz="20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Conduct your research in </a:t>
            </a:r>
            <a:r>
              <a:rPr lang="en-US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SAM.gov</a:t>
            </a:r>
            <a:r>
              <a:rPr lang="en-US" sz="2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20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50" name="Google Shape;250;p28" descr="Red arrow pointing right."/>
          <p:cNvGrpSpPr/>
          <p:nvPr/>
        </p:nvGrpSpPr>
        <p:grpSpPr>
          <a:xfrm>
            <a:off x="3588856" y="4511335"/>
            <a:ext cx="657108" cy="576520"/>
            <a:chOff x="2537028" y="740439"/>
            <a:chExt cx="492831" cy="576520"/>
          </a:xfrm>
        </p:grpSpPr>
        <p:sp>
          <p:nvSpPr>
            <p:cNvPr id="251" name="Google Shape;251;p28"/>
            <p:cNvSpPr/>
            <p:nvPr/>
          </p:nvSpPr>
          <p:spPr>
            <a:xfrm>
              <a:off x="2537028" y="740439"/>
              <a:ext cx="492831" cy="57652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11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28"/>
            <p:cNvSpPr/>
            <p:nvPr/>
          </p:nvSpPr>
          <p:spPr>
            <a:xfrm>
              <a:off x="2537028" y="855743"/>
              <a:ext cx="344982" cy="34591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Calibri"/>
                <a:buNone/>
              </a:pPr>
              <a:endParaRPr sz="2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3" name="Google Shape;253;p28" descr="Red arrow pointing right."/>
          <p:cNvGrpSpPr/>
          <p:nvPr/>
        </p:nvGrpSpPr>
        <p:grpSpPr>
          <a:xfrm>
            <a:off x="8158646" y="4626639"/>
            <a:ext cx="657108" cy="576520"/>
            <a:chOff x="5791577" y="740439"/>
            <a:chExt cx="492831" cy="576520"/>
          </a:xfrm>
        </p:grpSpPr>
        <p:sp>
          <p:nvSpPr>
            <p:cNvPr id="254" name="Google Shape;254;p28"/>
            <p:cNvSpPr/>
            <p:nvPr/>
          </p:nvSpPr>
          <p:spPr>
            <a:xfrm>
              <a:off x="5791577" y="740439"/>
              <a:ext cx="492831" cy="57652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11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28"/>
            <p:cNvSpPr/>
            <p:nvPr/>
          </p:nvSpPr>
          <p:spPr>
            <a:xfrm>
              <a:off x="5791577" y="855743"/>
              <a:ext cx="344982" cy="34591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Calibri"/>
                <a:buNone/>
              </a:pPr>
              <a:endParaRPr sz="2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56" name="Google Shape;256;p28" descr="Screenshot of SAM.gov website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15470" y="3827822"/>
            <a:ext cx="3734203" cy="1943543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9"/>
          <p:cNvSpPr txBox="1">
            <a:spLocks noGrp="1"/>
          </p:cNvSpPr>
          <p:nvPr>
            <p:ph type="title"/>
          </p:nvPr>
        </p:nvSpPr>
        <p:spPr>
          <a:xfrm>
            <a:off x="711200" y="2457450"/>
            <a:ext cx="10769600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7200"/>
              <a:buFont typeface="Roboto"/>
              <a:buNone/>
            </a:pPr>
            <a:r>
              <a:rPr lang="en-US" sz="9600" b="1" dirty="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Live </a:t>
            </a:r>
            <a:br>
              <a:rPr lang="en-US" sz="9600" b="1" dirty="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9600" b="1" dirty="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Demonstration</a:t>
            </a:r>
            <a:br>
              <a:rPr lang="en-US" sz="9600" b="1" dirty="0">
                <a:latin typeface="Roboto"/>
                <a:ea typeface="Roboto"/>
                <a:cs typeface="Roboto"/>
                <a:sym typeface="Roboto"/>
              </a:rPr>
            </a:br>
            <a:endParaRPr sz="9600" b="1" dirty="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0"/>
          <p:cNvSpPr txBox="1">
            <a:spLocks noGrp="1"/>
          </p:cNvSpPr>
          <p:nvPr>
            <p:ph type="title" idx="4294967295"/>
          </p:nvPr>
        </p:nvSpPr>
        <p:spPr>
          <a:xfrm>
            <a:off x="1644150" y="2147775"/>
            <a:ext cx="7865100" cy="11544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7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Questions?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1"/>
          <p:cNvSpPr txBox="1">
            <a:spLocks noGrp="1"/>
          </p:cNvSpPr>
          <p:nvPr>
            <p:ph type="body" idx="1"/>
          </p:nvPr>
        </p:nvSpPr>
        <p:spPr>
          <a:xfrm>
            <a:off x="609600" y="325875"/>
            <a:ext cx="11282100" cy="59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/>
          <a:p>
            <a:pPr marL="237062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Where to find help:</a:t>
            </a:r>
            <a:endParaRPr kumimoji="0" lang="en-US" sz="6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237062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  <a:tabLst/>
              <a:defRPr/>
            </a:pPr>
            <a:endParaRPr kumimoji="0" lang="en-US" sz="6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846646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tabLst/>
              <a:defRPr/>
            </a:pPr>
            <a:endParaRPr kumimoji="0" lang="en-US" sz="27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Help Desk</a:t>
            </a:r>
            <a:r>
              <a:rPr kumimoji="0" lang="en-US" sz="5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: 866-606-8220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Website:</a:t>
            </a:r>
            <a:r>
              <a:rPr kumimoji="0" lang="en-US" sz="5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 www.fsd.gov</a:t>
            </a:r>
          </a:p>
          <a:p>
            <a:pPr marL="304792" marR="0" lvl="0" indent="135458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tabLst/>
              <a:defRPr/>
            </a:pPr>
            <a:endParaRPr kumimoji="0" lang="en-US" sz="27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237062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DE3545B-4354-4EF3-9E0C-F5A8BFD1D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6788" y="4255807"/>
            <a:ext cx="10515600" cy="1325563"/>
          </a:xfrm>
        </p:spPr>
        <p:txBody>
          <a:bodyPr/>
          <a:lstStyle/>
          <a:p>
            <a:r>
              <a:rPr lang="en-US" sz="6600" b="1" i="0" spc="0" baseline="0" dirty="0">
                <a:ln>
                  <a:noFill/>
                </a:ln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Where to find help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2"/>
          <p:cNvSpPr txBox="1">
            <a:spLocks noGrp="1"/>
          </p:cNvSpPr>
          <p:nvPr>
            <p:ph type="title"/>
          </p:nvPr>
        </p:nvSpPr>
        <p:spPr>
          <a:xfrm>
            <a:off x="415600" y="324920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70707"/>
              <a:buFont typeface="Roboto"/>
              <a:buNone/>
            </a:pPr>
            <a:r>
              <a:rPr lang="en-US" b="1" dirty="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Small Business Resources</a:t>
            </a:r>
            <a:endParaRPr b="1" dirty="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0" name="Google Shape;280;p32"/>
          <p:cNvSpPr txBox="1">
            <a:spLocks noGrp="1"/>
          </p:cNvSpPr>
          <p:nvPr>
            <p:ph type="body" idx="1"/>
          </p:nvPr>
        </p:nvSpPr>
        <p:spPr>
          <a:xfrm>
            <a:off x="415600" y="1036137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25000" lnSpcReduction="20000"/>
          </a:bodyPr>
          <a:lstStyle/>
          <a:p>
            <a:pPr marL="609584" lvl="0" indent="-42335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US" sz="7466" b="1">
                <a:latin typeface="Roboto"/>
                <a:ea typeface="Roboto"/>
                <a:cs typeface="Roboto"/>
                <a:sym typeface="Roboto"/>
              </a:rPr>
              <a:t>U.S. </a:t>
            </a:r>
            <a:r>
              <a:rPr lang="en-US" sz="7466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General Services Administration (GSA)</a:t>
            </a:r>
            <a:r>
              <a:rPr lang="en-US" sz="7466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7466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-</a:t>
            </a:r>
            <a:r>
              <a:rPr lang="en-US" sz="7466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7466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https://www.gsa.gov</a:t>
            </a:r>
            <a:endParaRPr sz="7466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219169" lvl="1" indent="-42335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-US" sz="7466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Office of Small &amp; Disadvantaged Business Utilization (OSDBU) - </a:t>
            </a:r>
            <a:r>
              <a:rPr lang="en-US" sz="7466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https://www.gsa.gov/osdbu</a:t>
            </a:r>
            <a:endParaRPr sz="7466">
              <a:solidFill>
                <a:srgbClr val="1C458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219169" lvl="1" indent="-42335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-US" sz="7466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Federal Acquisition Service (FAS) - Commercial Products &amp; Services - </a:t>
            </a:r>
            <a:r>
              <a:rPr lang="en-US" sz="7466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https://www.gsa.gov/fas</a:t>
            </a:r>
            <a:endParaRPr sz="7466">
              <a:solidFill>
                <a:srgbClr val="1C458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219169" lvl="1" indent="-42335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-US" sz="7466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Public Buildings Services (PBS) - Construction, Architecture, Interior Design, and Real Estate - </a:t>
            </a:r>
            <a:r>
              <a:rPr lang="en-US" sz="7466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6"/>
              </a:rPr>
              <a:t>https://www.gsa.gov/pbs</a:t>
            </a:r>
            <a:endParaRPr sz="7466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609584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6437"/>
              <a:buNone/>
            </a:pPr>
            <a:endParaRPr sz="7466">
              <a:solidFill>
                <a:srgbClr val="1C458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609584" lvl="0" indent="-42335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US" sz="7466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Small Business Administration (SBA) - </a:t>
            </a:r>
            <a:r>
              <a:rPr lang="en-US" sz="7466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7"/>
              </a:rPr>
              <a:t>https://www.sba.gov</a:t>
            </a:r>
            <a:endParaRPr sz="7466">
              <a:solidFill>
                <a:srgbClr val="1C458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219169" lvl="1" indent="-42335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-US" sz="7466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SBA Size Standards - </a:t>
            </a:r>
            <a:r>
              <a:rPr lang="en-US" sz="7466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8"/>
              </a:rPr>
              <a:t>https://go.usa.gov/xFR9p</a:t>
            </a:r>
            <a:endParaRPr sz="7466">
              <a:solidFill>
                <a:srgbClr val="1C458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219169" lvl="1" indent="-42335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-US" sz="7466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Small Business Loans -</a:t>
            </a:r>
            <a:r>
              <a:rPr lang="en-US" sz="7466" b="1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7466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9"/>
              </a:rPr>
              <a:t>https://go.usa.gov/xFRPD</a:t>
            </a:r>
            <a:endParaRPr sz="7466">
              <a:solidFill>
                <a:srgbClr val="1C458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6437"/>
              <a:buNone/>
            </a:pPr>
            <a:endParaRPr sz="7466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609584" lvl="0" indent="-42335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US" sz="7466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Procurement Technical Assistance Centers (PTACS) -</a:t>
            </a:r>
            <a:r>
              <a:rPr lang="en-US" sz="7466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7466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10"/>
              </a:rPr>
              <a:t>https://www.aptac-us.org/</a:t>
            </a:r>
            <a:endParaRPr sz="7466">
              <a:solidFill>
                <a:srgbClr val="1C458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6437"/>
              <a:buNone/>
            </a:pPr>
            <a:endParaRPr sz="7466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609584" lvl="0" indent="-42335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US" sz="7466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System for Award Management (SAM) -</a:t>
            </a:r>
            <a:r>
              <a:rPr lang="en-US" sz="7466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7466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11"/>
              </a:rPr>
              <a:t>https://go.usa.gov/xFNkS</a:t>
            </a:r>
            <a:endParaRPr sz="7466">
              <a:solidFill>
                <a:srgbClr val="1C458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6437"/>
              <a:buNone/>
            </a:pPr>
            <a:endParaRPr sz="7466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609584" lvl="0" indent="-42335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US" sz="7466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Federal Agency Procurement Forecasts - </a:t>
            </a:r>
            <a:r>
              <a:rPr lang="en-US" sz="7466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12"/>
              </a:rPr>
              <a:t>https://go.usa.gov/xFRbn</a:t>
            </a:r>
            <a:endParaRPr sz="7466">
              <a:solidFill>
                <a:srgbClr val="1C458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2500"/>
              <a:buNone/>
            </a:pPr>
            <a:endParaRPr sz="64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257142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257142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257142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257142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257142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ct val="257142"/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4"/>
          <p:cNvSpPr txBox="1">
            <a:spLocks noGrp="1"/>
          </p:cNvSpPr>
          <p:nvPr>
            <p:ph type="title" idx="4294967295"/>
          </p:nvPr>
        </p:nvSpPr>
        <p:spPr>
          <a:xfrm>
            <a:off x="2163450" y="2304600"/>
            <a:ext cx="7865100" cy="22488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75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Thank You!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7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>
            <a:spLocks noGrp="1"/>
          </p:cNvSpPr>
          <p:nvPr>
            <p:ph type="title"/>
          </p:nvPr>
        </p:nvSpPr>
        <p:spPr>
          <a:xfrm>
            <a:off x="1805958" y="1282052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665"/>
              </a:buClr>
              <a:buSzPts val="2800"/>
              <a:buFont typeface="Arial"/>
              <a:buNone/>
            </a:pPr>
            <a:r>
              <a:rPr lang="en-US" dirty="0"/>
              <a:t>Training Overview</a:t>
            </a:r>
            <a:endParaRPr dirty="0"/>
          </a:p>
        </p:txBody>
      </p:sp>
      <p:sp>
        <p:nvSpPr>
          <p:cNvPr id="114" name="Google Shape;114;p18"/>
          <p:cNvSpPr txBox="1">
            <a:spLocks noGrp="1"/>
          </p:cNvSpPr>
          <p:nvPr>
            <p:ph type="body" idx="4294967295"/>
          </p:nvPr>
        </p:nvSpPr>
        <p:spPr>
          <a:xfrm>
            <a:off x="1835700" y="2237591"/>
            <a:ext cx="8520600" cy="41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●"/>
            </a:pPr>
            <a:r>
              <a:rPr lang="en-US" sz="28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Multiple Award Schedule (MAS) Program Overview</a:t>
            </a:r>
            <a:endParaRPr sz="2800" b="0" i="0" u="none" strike="noStrike" cap="none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●"/>
            </a:pPr>
            <a:r>
              <a:rPr lang="en-US" sz="28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Is MAS a Good Fit</a:t>
            </a:r>
            <a:endParaRPr sz="2800" b="0" i="0" u="none" strike="noStrike" cap="none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●"/>
            </a:pPr>
            <a:r>
              <a:rPr lang="en-US" sz="28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MAS Offer Process and Roadmap</a:t>
            </a:r>
            <a:endParaRPr sz="2800" b="0" i="0" u="none" strike="noStrike" cap="none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●"/>
            </a:pPr>
            <a:r>
              <a:rPr lang="en-US" sz="28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Learning Resources &amp; Technical Support</a:t>
            </a:r>
            <a:endParaRPr sz="2800" b="0" i="0" u="none" strike="noStrike" cap="none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8"/>
          <p:cNvSpPr txBox="1"/>
          <p:nvPr/>
        </p:nvSpPr>
        <p:spPr>
          <a:xfrm>
            <a:off x="120102" y="122458"/>
            <a:ext cx="110313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Roboto"/>
              <a:buNone/>
            </a:pPr>
            <a:r>
              <a:rPr lang="en-US" sz="4400" b="1" i="1">
                <a:solidFill>
                  <a:srgbClr val="C00000"/>
                </a:solidFill>
                <a:latin typeface="Roboto"/>
                <a:ea typeface="Roboto"/>
                <a:cs typeface="Roboto"/>
                <a:sym typeface="Roboto"/>
              </a:rPr>
              <a:t>Today’s Presenter</a:t>
            </a:r>
            <a:endParaRPr/>
          </a:p>
        </p:txBody>
      </p:sp>
      <p:pic>
        <p:nvPicPr>
          <p:cNvPr id="117" name="Google Shape;117;p18" descr="GSA Starmark logo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66898" y="74612"/>
            <a:ext cx="1105000" cy="1080857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390259"/>
            <a:ext cx="12187200" cy="4339800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508521"/>
            <a:ext cx="6455724" cy="1608545"/>
          </a:xfrm>
          <a:custGeom>
            <a:avLst/>
            <a:gdLst/>
            <a:ahLst/>
            <a:cxnLst/>
            <a:rect l="l" t="t" r="r" b="b"/>
            <a:pathLst>
              <a:path w="6795499" h="1596571" extrusionOk="0">
                <a:moveTo>
                  <a:pt x="0" y="740228"/>
                </a:moveTo>
                <a:cubicBezTo>
                  <a:pt x="916698" y="543076"/>
                  <a:pt x="2008656" y="894563"/>
                  <a:pt x="3047274" y="1009831"/>
                </a:cubicBezTo>
                <a:cubicBezTo>
                  <a:pt x="4586877" y="1290441"/>
                  <a:pt x="5821681" y="700465"/>
                  <a:pt x="6795499" y="0"/>
                </a:cubicBezTo>
                <a:cubicBezTo>
                  <a:pt x="6246375" y="590852"/>
                  <a:pt x="5424835" y="1120745"/>
                  <a:pt x="4441371" y="1246777"/>
                </a:cubicBezTo>
                <a:cubicBezTo>
                  <a:pt x="2934334" y="1442387"/>
                  <a:pt x="684106" y="872550"/>
                  <a:pt x="6894" y="1596571"/>
                </a:cubicBezTo>
                <a:lnTo>
                  <a:pt x="0" y="740228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8"/>
          <p:cNvSpPr txBox="1"/>
          <p:nvPr/>
        </p:nvSpPr>
        <p:spPr>
          <a:xfrm>
            <a:off x="363894" y="3479827"/>
            <a:ext cx="11223300" cy="21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Stephanie </a:t>
            </a:r>
            <a:r>
              <a:rPr lang="en-US" sz="4800" b="1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Shutt</a:t>
            </a:r>
            <a:endParaRPr sz="4800" b="1" i="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Director MAS PMO,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U.S </a:t>
            </a:r>
            <a:r>
              <a:rPr lang="en-US" sz="2800" b="0" i="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General Services Administration</a:t>
            </a:r>
            <a:endParaRPr dirty="0"/>
          </a:p>
        </p:txBody>
      </p:sp>
      <p:pic>
        <p:nvPicPr>
          <p:cNvPr id="123" name="Google Shape;123;p18" descr="Photo of Stephanie Shutt, Director MAS PMO, U.S. General Services Administration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38707" y="1568463"/>
            <a:ext cx="3108960" cy="3886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19" descr="Blue glass building"/>
          <p:cNvPicPr preferRelativeResize="0"/>
          <p:nvPr/>
        </p:nvPicPr>
        <p:blipFill rotWithShape="1">
          <a:blip r:embed="rId3">
            <a:alphaModFix/>
          </a:blip>
          <a:srcRect l="55419" r="5814" b="614"/>
          <a:stretch/>
        </p:blipFill>
        <p:spPr>
          <a:xfrm>
            <a:off x="9507425" y="0"/>
            <a:ext cx="2928425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92835" y="451"/>
            <a:ext cx="414600" cy="68571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9"/>
          <p:cNvSpPr txBox="1">
            <a:spLocks noGrp="1"/>
          </p:cNvSpPr>
          <p:nvPr>
            <p:ph type="body" idx="4294967295"/>
          </p:nvPr>
        </p:nvSpPr>
        <p:spPr>
          <a:xfrm>
            <a:off x="208396" y="1884150"/>
            <a:ext cx="8806200" cy="4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163"/>
              </a:buClr>
              <a:buSzPts val="2800"/>
              <a:buFont typeface="Roboto"/>
              <a:buChar char="•"/>
            </a:pPr>
            <a:r>
              <a:rPr lang="en-US" sz="240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Provide you with a basic understanding of the Federal Procurement Data System (FPDS).</a:t>
            </a:r>
            <a:endParaRPr sz="240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163"/>
              </a:buClr>
              <a:buSzPts val="2800"/>
              <a:buFont typeface="Roboto"/>
              <a:buChar char="•"/>
            </a:pPr>
            <a:r>
              <a:rPr lang="en-US" sz="2000" dirty="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I want you feel comfortable with the terminology to understand how to access information in the system.</a:t>
            </a:r>
            <a:endParaRPr dirty="0"/>
          </a:p>
          <a:p>
            <a: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163"/>
              </a:buClr>
              <a:buSzPts val="2800"/>
              <a:buFont typeface="Roboto"/>
              <a:buNone/>
            </a:pPr>
            <a:endParaRPr sz="2400" dirty="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163"/>
              </a:buClr>
              <a:buSzPts val="2800"/>
              <a:buFont typeface="Roboto"/>
              <a:buChar char="•"/>
            </a:pPr>
            <a:r>
              <a:rPr lang="en-US" sz="2400" dirty="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Understand what information can be provided in FPDS to help you conduct market research.</a:t>
            </a:r>
            <a:br>
              <a:rPr lang="en-US" sz="2400" dirty="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2400" dirty="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163"/>
              </a:buClr>
              <a:buSzPts val="2800"/>
              <a:buFont typeface="Roboto"/>
              <a:buChar char="•"/>
            </a:pPr>
            <a:r>
              <a:rPr lang="en-US" sz="2400" dirty="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How to access basic information needed to run an Ad-Hoc Report. </a:t>
            </a:r>
            <a:endParaRPr sz="2400" dirty="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1" name="Google Shape;131;p19"/>
          <p:cNvSpPr txBox="1"/>
          <p:nvPr/>
        </p:nvSpPr>
        <p:spPr>
          <a:xfrm>
            <a:off x="204225" y="874950"/>
            <a:ext cx="8134500" cy="86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4400" b="1" i="0" u="none" strike="noStrike" cap="none" dirty="0">
                <a:solidFill>
                  <a:srgbClr val="002163"/>
                </a:solidFill>
                <a:latin typeface="Roboto"/>
                <a:ea typeface="Roboto"/>
                <a:cs typeface="Roboto"/>
                <a:sym typeface="Roboto"/>
              </a:rPr>
              <a:t>This Session will cover:</a:t>
            </a:r>
            <a:endParaRPr sz="4400" b="1" i="0" u="none" strike="noStrike" cap="none" dirty="0">
              <a:solidFill>
                <a:srgbClr val="00216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2" name="Google Shape;132;p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rot="10800000" flipH="1">
            <a:off x="35800" y="1575625"/>
            <a:ext cx="9078300" cy="18000"/>
          </a:xfrm>
          <a:prstGeom prst="straightConnector1">
            <a:avLst/>
          </a:prstGeom>
          <a:noFill/>
          <a:ln w="28575" cap="flat" cmpd="sng">
            <a:solidFill>
              <a:srgbClr val="00216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6D55D5B-0BD7-4837-814D-1F0F5C08F10F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0"/>
            <a:r>
              <a:rPr lang="en-US" sz="4400" b="1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This Session will cover:</a:t>
            </a:r>
            <a:endParaRPr lang="en-US" dirty="0">
              <a:solidFill>
                <a:schemeClr val="bg1"/>
              </a:solidFill>
              <a:effectLst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48508" y="3628669"/>
            <a:ext cx="6937944" cy="2005020"/>
          </a:xfrm>
          <a:custGeom>
            <a:avLst/>
            <a:gdLst/>
            <a:ahLst/>
            <a:cxnLst/>
            <a:rect l="l" t="t" r="r" b="b"/>
            <a:pathLst>
              <a:path w="7245894" h="2010045" extrusionOk="0">
                <a:moveTo>
                  <a:pt x="3067050" y="69733"/>
                </a:moveTo>
                <a:cubicBezTo>
                  <a:pt x="4380623" y="-260467"/>
                  <a:pt x="6389521" y="714258"/>
                  <a:pt x="7236369" y="260233"/>
                </a:cubicBezTo>
                <a:lnTo>
                  <a:pt x="7245894" y="381270"/>
                </a:lnTo>
                <a:cubicBezTo>
                  <a:pt x="6005346" y="916994"/>
                  <a:pt x="3793247" y="-252258"/>
                  <a:pt x="2400299" y="874016"/>
                </a:cubicBezTo>
                <a:cubicBezTo>
                  <a:pt x="885824" y="1928967"/>
                  <a:pt x="230505" y="1970459"/>
                  <a:pt x="0" y="2010045"/>
                </a:cubicBezTo>
                <a:cubicBezTo>
                  <a:pt x="1473200" y="1661724"/>
                  <a:pt x="2193925" y="275179"/>
                  <a:pt x="3067050" y="69733"/>
                </a:cubicBezTo>
                <a:close/>
              </a:path>
            </a:pathLst>
          </a:custGeom>
          <a:solidFill>
            <a:srgbClr val="0145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20"/>
          <p:cNvSpPr txBox="1"/>
          <p:nvPr/>
        </p:nvSpPr>
        <p:spPr>
          <a:xfrm>
            <a:off x="204230" y="909341"/>
            <a:ext cx="41352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1" u="none" strike="noStrike" cap="none">
                <a:solidFill>
                  <a:srgbClr val="002163"/>
                </a:solidFill>
                <a:latin typeface="Roboto"/>
                <a:ea typeface="Roboto"/>
                <a:cs typeface="Roboto"/>
                <a:sym typeface="Roboto"/>
              </a:rPr>
              <a:t>POLL:</a:t>
            </a:r>
            <a:endParaRPr sz="3600" b="1" i="1" u="none" strike="noStrike" cap="none">
              <a:solidFill>
                <a:srgbClr val="00216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0" name="Google Shape;140;p20"/>
          <p:cNvSpPr txBox="1"/>
          <p:nvPr/>
        </p:nvSpPr>
        <p:spPr>
          <a:xfrm>
            <a:off x="204216" y="2445440"/>
            <a:ext cx="7644000" cy="30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4000" b="0" i="0" u="none" strike="noStrike" cap="none">
                <a:solidFill>
                  <a:srgbClr val="002163"/>
                </a:solidFill>
                <a:latin typeface="Roboto"/>
                <a:ea typeface="Roboto"/>
                <a:cs typeface="Roboto"/>
                <a:sym typeface="Roboto"/>
              </a:rPr>
              <a:t>Do you currently use SAM.gov to conduct data analysis? </a:t>
            </a:r>
            <a:endParaRPr sz="4000" b="0" i="0" u="none" strike="noStrike" cap="none">
              <a:solidFill>
                <a:srgbClr val="00216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1" name="Google Shape;141;p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0" y="1555541"/>
            <a:ext cx="2710500" cy="0"/>
          </a:xfrm>
          <a:prstGeom prst="straightConnector1">
            <a:avLst/>
          </a:prstGeom>
          <a:noFill/>
          <a:ln w="38100" cap="flat" cmpd="sng">
            <a:solidFill>
              <a:srgbClr val="002163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42" name="Google Shape;142;p20" descr="Blue glass buildin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56316" r="6679" b="614"/>
          <a:stretch/>
        </p:blipFill>
        <p:spPr>
          <a:xfrm>
            <a:off x="8505521" y="0"/>
            <a:ext cx="38405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583168"/>
            <a:ext cx="6455724" cy="1608545"/>
          </a:xfrm>
          <a:custGeom>
            <a:avLst/>
            <a:gdLst/>
            <a:ahLst/>
            <a:cxnLst/>
            <a:rect l="l" t="t" r="r" b="b"/>
            <a:pathLst>
              <a:path w="6795499" h="1596571" extrusionOk="0">
                <a:moveTo>
                  <a:pt x="0" y="740228"/>
                </a:moveTo>
                <a:cubicBezTo>
                  <a:pt x="916698" y="543076"/>
                  <a:pt x="2008656" y="894563"/>
                  <a:pt x="3047274" y="1009831"/>
                </a:cubicBezTo>
                <a:cubicBezTo>
                  <a:pt x="4586877" y="1290441"/>
                  <a:pt x="5821681" y="700465"/>
                  <a:pt x="6795499" y="0"/>
                </a:cubicBezTo>
                <a:cubicBezTo>
                  <a:pt x="6246375" y="590852"/>
                  <a:pt x="5424835" y="1120745"/>
                  <a:pt x="4441371" y="1246777"/>
                </a:cubicBezTo>
                <a:cubicBezTo>
                  <a:pt x="2934334" y="1442387"/>
                  <a:pt x="684106" y="872550"/>
                  <a:pt x="6894" y="1596571"/>
                </a:cubicBezTo>
                <a:lnTo>
                  <a:pt x="0" y="740228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08035" y="1"/>
            <a:ext cx="414600" cy="68571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49D3EE-8ED8-4C7B-AFDA-70AC84B2727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30520" y="126512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POLL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21" descr="Steps to Developing Leads in the Federal Market"/>
          <p:cNvGrpSpPr/>
          <p:nvPr/>
        </p:nvGrpSpPr>
        <p:grpSpPr>
          <a:xfrm>
            <a:off x="561975" y="1943107"/>
            <a:ext cx="11629131" cy="3648068"/>
            <a:chOff x="670" y="800106"/>
            <a:chExt cx="9142659" cy="3855264"/>
          </a:xfrm>
        </p:grpSpPr>
        <p:sp>
          <p:nvSpPr>
            <p:cNvPr id="151" name="Google Shape;151;p21"/>
            <p:cNvSpPr/>
            <p:nvPr/>
          </p:nvSpPr>
          <p:spPr>
            <a:xfrm rot="5400000">
              <a:off x="423146" y="2114958"/>
              <a:ext cx="1272562" cy="2117515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rgbClr val="002060"/>
            </a:solidFill>
            <a:ln>
              <a:noFill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  <a:reflection stA="52000" endA="300" endPos="35000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1"/>
            <p:cNvSpPr/>
            <p:nvPr/>
          </p:nvSpPr>
          <p:spPr>
            <a:xfrm>
              <a:off x="210724" y="2726705"/>
              <a:ext cx="1911704" cy="16757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1" descr="Which federal agencies are purchasing my product or service?&#10;"/>
            <p:cNvSpPr txBox="1"/>
            <p:nvPr/>
          </p:nvSpPr>
          <p:spPr>
            <a:xfrm>
              <a:off x="210724" y="2726705"/>
              <a:ext cx="1911704" cy="1928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700"/>
                <a:buFont typeface="Roboto"/>
                <a:buNone/>
              </a:pPr>
              <a:r>
                <a:rPr lang="en-US" sz="2700" b="0" i="0" u="none" strike="noStrike" cap="none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Which federal agencies are purchasing my product or service?</a:t>
              </a:r>
              <a:endParaRPr sz="2700" b="0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4" name="Google Shape;154;p21"/>
            <p:cNvSpPr/>
            <p:nvPr/>
          </p:nvSpPr>
          <p:spPr>
            <a:xfrm>
              <a:off x="1761730" y="1959055"/>
              <a:ext cx="360699" cy="360699"/>
            </a:xfrm>
            <a:prstGeom prst="triangle">
              <a:avLst>
                <a:gd name="adj" fmla="val 100000"/>
              </a:avLst>
            </a:prstGeom>
            <a:solidFill>
              <a:srgbClr val="C00000"/>
            </a:solidFill>
            <a:ln>
              <a:noFill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  <a:reflection stA="52000" endA="300" endPos="35000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1"/>
            <p:cNvSpPr/>
            <p:nvPr/>
          </p:nvSpPr>
          <p:spPr>
            <a:xfrm rot="5400000">
              <a:off x="2763446" y="1535849"/>
              <a:ext cx="1272562" cy="2117515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rgbClr val="002060"/>
            </a:solidFill>
            <a:ln>
              <a:noFill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  <a:reflection stA="52000" endA="300" endPos="35000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1"/>
            <p:cNvSpPr/>
            <p:nvPr/>
          </p:nvSpPr>
          <p:spPr>
            <a:xfrm>
              <a:off x="2551024" y="2147596"/>
              <a:ext cx="1911704" cy="16757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1"/>
            <p:cNvSpPr txBox="1"/>
            <p:nvPr/>
          </p:nvSpPr>
          <p:spPr>
            <a:xfrm>
              <a:off x="2551024" y="2147596"/>
              <a:ext cx="1911704" cy="16757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Roboto"/>
                <a:buNone/>
              </a:pPr>
              <a:r>
                <a:rPr lang="en-US" sz="2800" b="0" i="0" u="none" strike="noStrike" cap="none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How much are they buying? Have they awarded any set-asides?</a:t>
              </a:r>
              <a:endParaRPr sz="2800" b="0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8" name="Google Shape;158;p21"/>
            <p:cNvSpPr/>
            <p:nvPr/>
          </p:nvSpPr>
          <p:spPr>
            <a:xfrm>
              <a:off x="4102030" y="1379945"/>
              <a:ext cx="360699" cy="360699"/>
            </a:xfrm>
            <a:prstGeom prst="triangle">
              <a:avLst>
                <a:gd name="adj" fmla="val 100000"/>
              </a:avLst>
            </a:prstGeom>
            <a:solidFill>
              <a:srgbClr val="C00000"/>
            </a:solidFill>
            <a:ln>
              <a:noFill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  <a:reflection stA="52000" endA="300" endPos="35000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1"/>
            <p:cNvSpPr/>
            <p:nvPr/>
          </p:nvSpPr>
          <p:spPr>
            <a:xfrm rot="5400000">
              <a:off x="5103747" y="956739"/>
              <a:ext cx="1272562" cy="2117515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rgbClr val="002060"/>
            </a:solidFill>
            <a:ln>
              <a:noFill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  <a:reflection stA="52000" endA="300" endPos="35000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1"/>
            <p:cNvSpPr/>
            <p:nvPr/>
          </p:nvSpPr>
          <p:spPr>
            <a:xfrm>
              <a:off x="4891324" y="1568486"/>
              <a:ext cx="1911704" cy="16757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1"/>
            <p:cNvSpPr txBox="1"/>
            <p:nvPr/>
          </p:nvSpPr>
          <p:spPr>
            <a:xfrm>
              <a:off x="4891324" y="1568486"/>
              <a:ext cx="1911704" cy="16757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Roboto"/>
                <a:buNone/>
              </a:pPr>
              <a:r>
                <a:rPr lang="en-US" sz="2800" b="0" i="0" u="none" strike="noStrike" cap="none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Who are my competitors? Who holds the current contract?</a:t>
              </a:r>
              <a:endParaRPr sz="2800" b="0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2" name="Google Shape;162;p21"/>
            <p:cNvSpPr/>
            <p:nvPr/>
          </p:nvSpPr>
          <p:spPr>
            <a:xfrm>
              <a:off x="6442330" y="800836"/>
              <a:ext cx="360699" cy="360699"/>
            </a:xfrm>
            <a:prstGeom prst="triangle">
              <a:avLst>
                <a:gd name="adj" fmla="val 100000"/>
              </a:avLst>
            </a:prstGeom>
            <a:solidFill>
              <a:srgbClr val="C00000"/>
            </a:solidFill>
            <a:ln>
              <a:noFill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  <a:reflection stA="52000" endA="300" endPos="35000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1"/>
            <p:cNvSpPr/>
            <p:nvPr/>
          </p:nvSpPr>
          <p:spPr>
            <a:xfrm rot="5400000">
              <a:off x="7444047" y="377629"/>
              <a:ext cx="1272562" cy="2117515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rgbClr val="002060"/>
            </a:solidFill>
            <a:ln>
              <a:noFill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  <a:reflection stA="52000" endA="300" endPos="35000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1"/>
            <p:cNvSpPr/>
            <p:nvPr/>
          </p:nvSpPr>
          <p:spPr>
            <a:xfrm>
              <a:off x="7231624" y="989377"/>
              <a:ext cx="1911704" cy="16757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1"/>
            <p:cNvSpPr txBox="1"/>
            <p:nvPr/>
          </p:nvSpPr>
          <p:spPr>
            <a:xfrm>
              <a:off x="7231624" y="989377"/>
              <a:ext cx="1911704" cy="16757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Roboto"/>
                <a:buNone/>
              </a:pPr>
              <a:r>
                <a:rPr lang="en-US" sz="2800" b="0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What contracts are set to expire that I can compete for in the future?</a:t>
              </a:r>
              <a:endPara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cxnSp>
        <p:nvCxnSpPr>
          <p:cNvPr id="166" name="Google Shape;166;p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rot="10800000" flipH="1">
            <a:off x="101600" y="607786"/>
            <a:ext cx="10490200" cy="2592614"/>
          </a:xfrm>
          <a:prstGeom prst="straightConnector1">
            <a:avLst/>
          </a:prstGeom>
          <a:noFill/>
          <a:ln w="444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</p:cxnSp>
      <p:sp>
        <p:nvSpPr>
          <p:cNvPr id="167" name="Google Shape;167;p21" descr="Steps to Developing Leads in the Federal Market&#10;"/>
          <p:cNvSpPr txBox="1"/>
          <p:nvPr/>
        </p:nvSpPr>
        <p:spPr>
          <a:xfrm rot="-775512">
            <a:off x="-17702" y="1187217"/>
            <a:ext cx="10757785" cy="553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75" tIns="60925" rIns="121875" bIns="609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Roboto"/>
              <a:buNone/>
            </a:pPr>
            <a:r>
              <a:rPr lang="en-US" sz="3200" b="1" i="1" u="none" strike="noStrike" cap="none" dirty="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Steps to Developing Leads in the Federal Market</a:t>
            </a:r>
            <a:endParaRPr sz="3200" b="1" i="1" u="none" strike="noStrike" cap="none" dirty="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022D85-7E15-4D30-BB71-6738455DD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11" y="542188"/>
            <a:ext cx="5221789" cy="1166507"/>
          </a:xfrm>
        </p:spPr>
        <p:txBody>
          <a:bodyPr/>
          <a:lstStyle/>
          <a:p>
            <a:pPr rtl="0"/>
            <a:r>
              <a:rPr lang="en-US" sz="3200" b="1" i="1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Steps to Developing Leads in the Federal Market</a:t>
            </a:r>
            <a:endParaRPr lang="en-US" dirty="0">
              <a:solidFill>
                <a:schemeClr val="bg1"/>
              </a:solidFill>
              <a:effectLst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2" descr="Blue glass building"/>
          <p:cNvPicPr preferRelativeResize="0"/>
          <p:nvPr/>
        </p:nvPicPr>
        <p:blipFill rotWithShape="1">
          <a:blip r:embed="rId3">
            <a:alphaModFix/>
          </a:blip>
          <a:srcRect l="55419" r="5814" b="614"/>
          <a:stretch/>
        </p:blipFill>
        <p:spPr>
          <a:xfrm>
            <a:off x="9507425" y="0"/>
            <a:ext cx="2928425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92835" y="451"/>
            <a:ext cx="414600" cy="68571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22"/>
          <p:cNvSpPr txBox="1">
            <a:spLocks noGrp="1"/>
          </p:cNvSpPr>
          <p:nvPr>
            <p:ph type="body" idx="4294967295"/>
          </p:nvPr>
        </p:nvSpPr>
        <p:spPr>
          <a:xfrm>
            <a:off x="208396" y="1714500"/>
            <a:ext cx="8806200" cy="4216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457189" lvl="0" indent="-457189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960"/>
              <a:buChar char="•"/>
            </a:pPr>
            <a:r>
              <a:rPr lang="en-US" sz="320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Use Data to Develop a Targeted Strategy</a:t>
            </a:r>
            <a:endParaRPr/>
          </a:p>
          <a:p>
            <a:pPr marL="457189" lvl="0" indent="-457189" algn="l" rtl="0">
              <a:lnSpc>
                <a:spcPct val="120000"/>
              </a:lnSpc>
              <a:spcBef>
                <a:spcPts val="789"/>
              </a:spcBef>
              <a:spcAft>
                <a:spcPts val="0"/>
              </a:spcAft>
              <a:buClr>
                <a:srgbClr val="002060"/>
              </a:buClr>
              <a:buSzPts val="2960"/>
              <a:buChar char="•"/>
            </a:pPr>
            <a:r>
              <a:rPr lang="en-US" sz="320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Choose the Right Event to Attend</a:t>
            </a:r>
            <a:endParaRPr/>
          </a:p>
          <a:p>
            <a:pPr marL="457189" lvl="0" indent="-457189" algn="l" rtl="0">
              <a:lnSpc>
                <a:spcPct val="120000"/>
              </a:lnSpc>
              <a:spcBef>
                <a:spcPts val="789"/>
              </a:spcBef>
              <a:spcAft>
                <a:spcPts val="0"/>
              </a:spcAft>
              <a:buClr>
                <a:srgbClr val="002060"/>
              </a:buClr>
              <a:buSzPts val="2960"/>
              <a:buChar char="•"/>
            </a:pPr>
            <a:r>
              <a:rPr lang="en-US" sz="320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Maximize Time at Matchmaking Events </a:t>
            </a:r>
            <a:endParaRPr/>
          </a:p>
          <a:p>
            <a:pPr marL="457189" lvl="0" indent="-457189" algn="l" rtl="0">
              <a:lnSpc>
                <a:spcPct val="120000"/>
              </a:lnSpc>
              <a:spcBef>
                <a:spcPts val="789"/>
              </a:spcBef>
              <a:spcAft>
                <a:spcPts val="0"/>
              </a:spcAft>
              <a:buClr>
                <a:srgbClr val="002060"/>
              </a:buClr>
              <a:buSzPts val="2960"/>
              <a:buChar char="•"/>
            </a:pPr>
            <a:r>
              <a:rPr lang="en-US" sz="320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Know which Agency Forecast Tools to Use</a:t>
            </a:r>
            <a:endParaRPr/>
          </a:p>
          <a:p>
            <a:pPr marL="457189" lvl="0" indent="-457189" algn="l" rtl="0">
              <a:lnSpc>
                <a:spcPct val="120000"/>
              </a:lnSpc>
              <a:spcBef>
                <a:spcPts val="789"/>
              </a:spcBef>
              <a:spcAft>
                <a:spcPts val="0"/>
              </a:spcAft>
              <a:buClr>
                <a:srgbClr val="002060"/>
              </a:buClr>
              <a:buSzPts val="2960"/>
              <a:buChar char="•"/>
            </a:pPr>
            <a:r>
              <a:rPr lang="en-US" sz="320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Become More Efficient</a:t>
            </a:r>
            <a:endParaRPr/>
          </a:p>
          <a:p>
            <a:pPr marL="457189" lvl="0" indent="-457189" algn="l" rtl="0">
              <a:lnSpc>
                <a:spcPct val="120000"/>
              </a:lnSpc>
              <a:spcBef>
                <a:spcPts val="789"/>
              </a:spcBef>
              <a:spcAft>
                <a:spcPts val="0"/>
              </a:spcAft>
              <a:buClr>
                <a:srgbClr val="002060"/>
              </a:buClr>
              <a:buSzPts val="2960"/>
              <a:buChar char="•"/>
            </a:pPr>
            <a:r>
              <a:rPr lang="en-US" sz="320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And much more!</a:t>
            </a:r>
            <a:endParaRPr sz="320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5" name="Google Shape;175;p22"/>
          <p:cNvSpPr txBox="1"/>
          <p:nvPr/>
        </p:nvSpPr>
        <p:spPr>
          <a:xfrm>
            <a:off x="204225" y="874950"/>
            <a:ext cx="851115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3600" b="1" i="0" u="none" strike="noStrike" cap="none" dirty="0">
                <a:solidFill>
                  <a:srgbClr val="002163"/>
                </a:solidFill>
                <a:latin typeface="Roboto"/>
                <a:ea typeface="Roboto"/>
                <a:cs typeface="Roboto"/>
                <a:sym typeface="Roboto"/>
              </a:rPr>
              <a:t>Let the Data Refine Your Strategy:</a:t>
            </a:r>
            <a:endParaRPr sz="3600" b="1" i="0" u="none" strike="noStrike" cap="none" dirty="0">
              <a:solidFill>
                <a:srgbClr val="00216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981429-2F39-4848-9F75-949496DEAF6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111251"/>
            <a:ext cx="10515600" cy="1325563"/>
          </a:xfrm>
        </p:spPr>
        <p:txBody>
          <a:bodyPr/>
          <a:lstStyle/>
          <a:p>
            <a:r>
              <a:rPr lang="en-US" sz="3600" b="1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Let the Data Refine Your Strategy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3" descr="Image of computer monitor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7814" y="1722328"/>
            <a:ext cx="5329451" cy="4159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3" descr="Screenshot of SAM.gov website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7948" y="1978992"/>
            <a:ext cx="4735443" cy="274761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pic>
      <p:sp>
        <p:nvSpPr>
          <p:cNvPr id="182" name="Google Shape;182;p23"/>
          <p:cNvSpPr txBox="1">
            <a:spLocks noGrp="1"/>
          </p:cNvSpPr>
          <p:nvPr>
            <p:ph type="title" idx="4294967295"/>
          </p:nvPr>
        </p:nvSpPr>
        <p:spPr>
          <a:xfrm>
            <a:off x="491063" y="344731"/>
            <a:ext cx="10972800" cy="11432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121875" tIns="60925" rIns="121875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900"/>
              <a:buFont typeface="Arial"/>
              <a:buNone/>
              <a:tabLst/>
              <a:defRPr/>
            </a:pPr>
            <a:r>
              <a:rPr kumimoji="0" lang="en-US" sz="59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SAM.gov</a:t>
            </a:r>
          </a:p>
        </p:txBody>
      </p:sp>
      <p:sp>
        <p:nvSpPr>
          <p:cNvPr id="183" name="Google Shape;183;p23"/>
          <p:cNvSpPr/>
          <p:nvPr/>
        </p:nvSpPr>
        <p:spPr>
          <a:xfrm>
            <a:off x="6380703" y="2094163"/>
            <a:ext cx="549783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675" rIns="91425" bIns="456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What is reported to FPDS:</a:t>
            </a:r>
            <a:endParaRPr sz="2400" b="1" i="0" u="none" strike="noStrike" cap="none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178" marR="0" lvl="0" indent="-4571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→"/>
            </a:pPr>
            <a:r>
              <a:rPr lang="en-US" sz="2400" b="0" i="0" u="none" strike="noStrike" cap="non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Contract actions valued at $10,000.  Every contract modification is reported as well.</a:t>
            </a:r>
            <a:endParaRPr sz="1900" b="0" i="0" u="none" strike="noStrike" cap="none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Where is the data from?</a:t>
            </a:r>
            <a:endParaRPr sz="2400" b="1" i="0" u="none" strike="noStrike" cap="none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178" marR="0" lvl="0" indent="-4571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→"/>
            </a:pPr>
            <a:r>
              <a:rPr lang="en-US" sz="2400" b="0" i="0" u="none" strike="noStrike" cap="non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The data is fed from 90+ agency contract writing systems.</a:t>
            </a:r>
            <a:endParaRPr sz="1900" b="0" i="0" u="none" strike="noStrike" cap="none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24" descr="Image of computer monitor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7814" y="1722328"/>
            <a:ext cx="5329451" cy="4159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4" descr="Screenshot of SAM.gov website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7948" y="2032779"/>
            <a:ext cx="4735443" cy="274761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pic>
      <p:sp>
        <p:nvSpPr>
          <p:cNvPr id="190" name="Google Shape;190;p24"/>
          <p:cNvSpPr/>
          <p:nvPr/>
        </p:nvSpPr>
        <p:spPr>
          <a:xfrm>
            <a:off x="6380703" y="2094163"/>
            <a:ext cx="549783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675" rIns="91425" bIns="45675" anchor="t" anchorCtr="0">
            <a:noAutofit/>
          </a:bodyPr>
          <a:lstStyle/>
          <a:p>
            <a:pPr marL="457178" marR="0" lvl="0" indent="-4571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→"/>
            </a:pPr>
            <a:r>
              <a:rPr lang="en-US" sz="2800" b="0" i="0" u="none" strike="noStrike" cap="none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Migrated the FPDS reporting function to SAM.gov on Oct 17th.</a:t>
            </a:r>
            <a:endParaRPr sz="28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24"/>
          <p:cNvSpPr txBox="1">
            <a:spLocks noGrp="1"/>
          </p:cNvSpPr>
          <p:nvPr>
            <p:ph type="title" idx="4294967295"/>
          </p:nvPr>
        </p:nvSpPr>
        <p:spPr>
          <a:xfrm>
            <a:off x="491063" y="344731"/>
            <a:ext cx="10972800" cy="11433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121875" tIns="60925" rIns="121875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900"/>
              <a:buFont typeface="Arial"/>
              <a:buNone/>
              <a:tabLst/>
              <a:defRPr/>
            </a:pPr>
            <a:r>
              <a:rPr kumimoji="0" lang="en-US" sz="59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SAM.gov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5"/>
          <p:cNvSpPr txBox="1">
            <a:spLocks noGrp="1"/>
          </p:cNvSpPr>
          <p:nvPr>
            <p:ph type="title"/>
          </p:nvPr>
        </p:nvSpPr>
        <p:spPr>
          <a:xfrm>
            <a:off x="711200" y="1"/>
            <a:ext cx="10769600" cy="949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Roboto"/>
              <a:buNone/>
            </a:pPr>
            <a:r>
              <a:rPr lang="en-US" sz="4300" b="1" dirty="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Contract Action Report (CAR)</a:t>
            </a:r>
            <a:endParaRPr sz="4300" b="1" dirty="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98" name="Google Shape;198;p25" descr="Screenshot of Contract Action Report."/>
          <p:cNvPicPr preferRelativeResize="0"/>
          <p:nvPr/>
        </p:nvPicPr>
        <p:blipFill rotWithShape="1">
          <a:blip r:embed="rId3">
            <a:alphaModFix/>
          </a:blip>
          <a:srcRect t="6079"/>
          <a:stretch/>
        </p:blipFill>
        <p:spPr>
          <a:xfrm>
            <a:off x="2355047" y="838200"/>
            <a:ext cx="8294707" cy="532650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9" name="Google Shape;199;p25" descr="Red arrow point right."/>
          <p:cNvCxnSpPr/>
          <p:nvPr/>
        </p:nvCxnSpPr>
        <p:spPr>
          <a:xfrm rot="10800000" flipH="1">
            <a:off x="243840" y="1539240"/>
            <a:ext cx="1117600" cy="76200"/>
          </a:xfrm>
          <a:prstGeom prst="straightConnector1">
            <a:avLst/>
          </a:prstGeom>
          <a:noFill/>
          <a:ln w="50800" cap="flat" cmpd="sng">
            <a:solidFill>
              <a:srgbClr val="C00000"/>
            </a:solidFill>
            <a:prstDash val="solid"/>
            <a:round/>
            <a:headEnd type="none" w="sm" len="sm"/>
            <a:tailEnd type="stealth" w="med" len="med"/>
          </a:ln>
        </p:spPr>
      </p:cxnSp>
      <p:pic>
        <p:nvPicPr>
          <p:cNvPr id="200" name="Google Shape;200;p25" descr="Screenshot of Contract Action Report."/>
          <p:cNvPicPr preferRelativeResize="0"/>
          <p:nvPr/>
        </p:nvPicPr>
        <p:blipFill rotWithShape="1">
          <a:blip r:embed="rId3">
            <a:alphaModFix/>
          </a:blip>
          <a:srcRect l="-978" t="33702" r="65700" b="53400"/>
          <a:stretch/>
        </p:blipFill>
        <p:spPr>
          <a:xfrm>
            <a:off x="1483360" y="1066800"/>
            <a:ext cx="4511040" cy="1127760"/>
          </a:xfrm>
          <a:prstGeom prst="rect">
            <a:avLst/>
          </a:prstGeom>
          <a:noFill/>
          <a:ln w="317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1" name="Google Shape;201;p25" descr="Screenshot of Contract Action Report."/>
          <p:cNvPicPr preferRelativeResize="0"/>
          <p:nvPr/>
        </p:nvPicPr>
        <p:blipFill rotWithShape="1">
          <a:blip r:embed="rId3">
            <a:alphaModFix/>
          </a:blip>
          <a:srcRect l="-290" t="66724" r="18716" b="4250"/>
          <a:stretch/>
        </p:blipFill>
        <p:spPr>
          <a:xfrm>
            <a:off x="2316480" y="4061584"/>
            <a:ext cx="9022080" cy="2194560"/>
          </a:xfrm>
          <a:prstGeom prst="rect">
            <a:avLst/>
          </a:prstGeom>
          <a:noFill/>
          <a:ln w="317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202" name="Google Shape;202;p25" descr="Red arrow pointing right."/>
          <p:cNvCxnSpPr/>
          <p:nvPr/>
        </p:nvCxnSpPr>
        <p:spPr>
          <a:xfrm rot="10800000" flipH="1">
            <a:off x="406400" y="4267200"/>
            <a:ext cx="1625600" cy="151003"/>
          </a:xfrm>
          <a:prstGeom prst="straightConnector1">
            <a:avLst/>
          </a:prstGeom>
          <a:noFill/>
          <a:ln w="50800" cap="flat" cmpd="sng">
            <a:solidFill>
              <a:srgbClr val="C00000"/>
            </a:solidFill>
            <a:prstDash val="solid"/>
            <a:round/>
            <a:headEnd type="none" w="sm" len="sm"/>
            <a:tailEnd type="stealth" w="med" len="med"/>
          </a:ln>
        </p:spPr>
      </p:cxnSp>
      <p:pic>
        <p:nvPicPr>
          <p:cNvPr id="203" name="Google Shape;203;p25" descr="Screenshot of Contract Action Report."/>
          <p:cNvPicPr preferRelativeResize="0"/>
          <p:nvPr/>
        </p:nvPicPr>
        <p:blipFill rotWithShape="1">
          <a:blip r:embed="rId3">
            <a:alphaModFix/>
          </a:blip>
          <a:srcRect l="-787" t="50423" r="6500" b="35066"/>
          <a:stretch/>
        </p:blipFill>
        <p:spPr>
          <a:xfrm>
            <a:off x="1361440" y="2463731"/>
            <a:ext cx="10728960" cy="1280160"/>
          </a:xfrm>
          <a:prstGeom prst="rect">
            <a:avLst/>
          </a:prstGeom>
          <a:noFill/>
          <a:ln w="317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204" name="Google Shape;204;p25" descr="Red arrow pointing right."/>
          <p:cNvCxnSpPr/>
          <p:nvPr/>
        </p:nvCxnSpPr>
        <p:spPr>
          <a:xfrm rot="10800000" flipH="1">
            <a:off x="243840" y="2689860"/>
            <a:ext cx="1117600" cy="76200"/>
          </a:xfrm>
          <a:prstGeom prst="straightConnector1">
            <a:avLst/>
          </a:prstGeom>
          <a:noFill/>
          <a:ln w="50800" cap="flat" cmpd="sng">
            <a:solidFill>
              <a:srgbClr val="C0000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205" name="Google Shape;205;p25" descr="Screenshot of Contract Action Report."/>
          <p:cNvSpPr/>
          <p:nvPr/>
        </p:nvSpPr>
        <p:spPr>
          <a:xfrm>
            <a:off x="3278037" y="4203652"/>
            <a:ext cx="3048000" cy="18288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75" tIns="60925" rIns="121875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25" descr="Screenshot of Contract Action Report."/>
          <p:cNvSpPr/>
          <p:nvPr/>
        </p:nvSpPr>
        <p:spPr>
          <a:xfrm>
            <a:off x="3316224" y="4572000"/>
            <a:ext cx="2926080" cy="155448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75" tIns="60925" rIns="121875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25"/>
          <p:cNvSpPr txBox="1"/>
          <p:nvPr/>
        </p:nvSpPr>
        <p:spPr>
          <a:xfrm>
            <a:off x="3316226" y="4141205"/>
            <a:ext cx="100283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ABC123  </a:t>
            </a: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25"/>
          <p:cNvSpPr txBox="1"/>
          <p:nvPr/>
        </p:nvSpPr>
        <p:spPr>
          <a:xfrm>
            <a:off x="3316226" y="5943600"/>
            <a:ext cx="148801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en-US" sz="1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00000-0000-0000</a:t>
            </a:r>
            <a:endParaRPr sz="13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706</Words>
  <Application>Microsoft Office PowerPoint</Application>
  <PresentationFormat>Widescreen</PresentationFormat>
  <Paragraphs>112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Roboto</vt:lpstr>
      <vt:lpstr>Helvetica Neue</vt:lpstr>
      <vt:lpstr>Calibri</vt:lpstr>
      <vt:lpstr>Open Sans</vt:lpstr>
      <vt:lpstr>Merriweather Sans</vt:lpstr>
      <vt:lpstr>Arial</vt:lpstr>
      <vt:lpstr>1_Office Theme</vt:lpstr>
      <vt:lpstr>Welcome Big Data for Small Businesses at SAM.gov!</vt:lpstr>
      <vt:lpstr>Training Overview</vt:lpstr>
      <vt:lpstr>This Session will cover: </vt:lpstr>
      <vt:lpstr>POLL</vt:lpstr>
      <vt:lpstr>Steps to Developing Leads in the Federal Market </vt:lpstr>
      <vt:lpstr>Let the Data Refine Your Strategy</vt:lpstr>
      <vt:lpstr>SAM.gov</vt:lpstr>
      <vt:lpstr>SAM.gov</vt:lpstr>
      <vt:lpstr>Contract Action Report (CAR)</vt:lpstr>
      <vt:lpstr>POLL</vt:lpstr>
      <vt:lpstr>NAICS and PSC</vt:lpstr>
      <vt:lpstr>To Start: 3 Steps</vt:lpstr>
      <vt:lpstr>Live  Demonstration </vt:lpstr>
      <vt:lpstr>Questions?</vt:lpstr>
      <vt:lpstr>Where to find help</vt:lpstr>
      <vt:lpstr>Small Business Resources</vt:lpstr>
      <vt:lpstr>Thank You!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YolandaGJohnson</dc:creator>
  <cp:lastModifiedBy>YolandaGJohnson</cp:lastModifiedBy>
  <cp:revision>12</cp:revision>
  <dcterms:modified xsi:type="dcterms:W3CDTF">2021-09-30T14:29:42Z</dcterms:modified>
</cp:coreProperties>
</file>