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25"/>
  </p:notesMasterIdLst>
  <p:sldIdLst>
    <p:sldId id="256" r:id="rId5"/>
    <p:sldId id="285" r:id="rId6"/>
    <p:sldId id="287" r:id="rId7"/>
    <p:sldId id="288" r:id="rId8"/>
    <p:sldId id="292" r:id="rId9"/>
    <p:sldId id="312" r:id="rId10"/>
    <p:sldId id="313" r:id="rId11"/>
    <p:sldId id="291" r:id="rId12"/>
    <p:sldId id="289" r:id="rId13"/>
    <p:sldId id="290" r:id="rId14"/>
    <p:sldId id="309" r:id="rId15"/>
    <p:sldId id="293" r:id="rId16"/>
    <p:sldId id="316" r:id="rId17"/>
    <p:sldId id="317" r:id="rId18"/>
    <p:sldId id="319" r:id="rId19"/>
    <p:sldId id="318" r:id="rId20"/>
    <p:sldId id="320" r:id="rId21"/>
    <p:sldId id="265" r:id="rId22"/>
    <p:sldId id="295" r:id="rId23"/>
    <p:sldId id="272"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GOVERNMENT CONTRACTING" id="{7AC63FA1-4812-497F-86FD-F9737A87CDF4}">
          <p14:sldIdLst>
            <p14:sldId id="256"/>
            <p14:sldId id="285"/>
            <p14:sldId id="287"/>
            <p14:sldId id="288"/>
            <p14:sldId id="292"/>
            <p14:sldId id="312"/>
            <p14:sldId id="313"/>
            <p14:sldId id="291"/>
            <p14:sldId id="289"/>
            <p14:sldId id="290"/>
            <p14:sldId id="309"/>
            <p14:sldId id="293"/>
          </p14:sldIdLst>
        </p14:section>
        <p14:section name="INTRO TO GOVERNMENT CONTRACTING" id="{2DF0B87C-5246-459D-BE91-9E66ABF0F548}">
          <p14:sldIdLst>
            <p14:sldId id="316"/>
            <p14:sldId id="317"/>
            <p14:sldId id="319"/>
            <p14:sldId id="318"/>
            <p14:sldId id="320"/>
            <p14:sldId id="265"/>
            <p14:sldId id="295"/>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2" autoAdjust="0"/>
    <p:restoredTop sz="77203" autoAdjust="0"/>
  </p:normalViewPr>
  <p:slideViewPr>
    <p:cSldViewPr>
      <p:cViewPr varScale="1">
        <p:scale>
          <a:sx n="88" d="100"/>
          <a:sy n="88" d="100"/>
        </p:scale>
        <p:origin x="1416" y="84"/>
      </p:cViewPr>
      <p:guideLst>
        <p:guide orient="horz" pos="2160"/>
        <p:guide pos="2880"/>
      </p:guideLst>
    </p:cSldViewPr>
  </p:slideViewPr>
  <p:outlineViewPr>
    <p:cViewPr>
      <p:scale>
        <a:sx n="33" d="100"/>
        <a:sy n="33" d="100"/>
      </p:scale>
      <p:origin x="0" y="-10152"/>
    </p:cViewPr>
  </p:outlineViewPr>
  <p:notesTextViewPr>
    <p:cViewPr>
      <p:scale>
        <a:sx n="3" d="2"/>
        <a:sy n="3" d="2"/>
      </p:scale>
      <p:origin x="0" y="0"/>
    </p:cViewPr>
  </p:notesTextViewPr>
  <p:sorterViewPr>
    <p:cViewPr varScale="1">
      <p:scale>
        <a:sx n="100" d="100"/>
        <a:sy n="100" d="100"/>
      </p:scale>
      <p:origin x="0" y="-22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EE9903-FA29-4149-9A54-EAFFB0A97AD5}" type="datetimeFigureOut">
              <a:rPr lang="en-US" smtClean="0"/>
              <a:t>1/12/2023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86BCF6F7-8D26-4E99-A1B6-C4C4F036E301}" type="slidenum">
              <a:rPr lang="en-US" smtClean="0"/>
              <a:t>‹#›</a:t>
            </a:fld>
            <a:endParaRPr lang="en-US"/>
          </a:p>
        </p:txBody>
      </p:sp>
    </p:spTree>
    <p:extLst>
      <p:ext uri="{BB962C8B-B14F-4D97-AF65-F5344CB8AC3E}">
        <p14:creationId xmlns:p14="http://schemas.microsoft.com/office/powerpoint/2010/main" val="108920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CF6F7-8D26-4E99-A1B6-C4C4F036E301}" type="slidenum">
              <a:rPr lang="en-US" smtClean="0"/>
              <a:t>1</a:t>
            </a:fld>
            <a:endParaRPr lang="en-US"/>
          </a:p>
        </p:txBody>
      </p:sp>
    </p:spTree>
    <p:extLst>
      <p:ext uri="{BB962C8B-B14F-4D97-AF65-F5344CB8AC3E}">
        <p14:creationId xmlns:p14="http://schemas.microsoft.com/office/powerpoint/2010/main" val="202856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helpful to complete this step with your APEX Accelerator to help facilitate a successful result.</a:t>
            </a:r>
          </a:p>
          <a:p>
            <a:r>
              <a:rPr lang="en-US" dirty="0"/>
              <a:t>The Entity Administrator should be an owner/officer of the company. You may delegate the annual update process to a company employee.</a:t>
            </a:r>
          </a:p>
          <a:p>
            <a:endParaRPr lang="en-US" dirty="0"/>
          </a:p>
          <a:p>
            <a:endParaRPr lang="en-US" dirty="0"/>
          </a:p>
        </p:txBody>
      </p:sp>
      <p:sp>
        <p:nvSpPr>
          <p:cNvPr id="4" name="Slide Number Placeholder 3"/>
          <p:cNvSpPr>
            <a:spLocks noGrp="1"/>
          </p:cNvSpPr>
          <p:nvPr>
            <p:ph type="sldNum" sz="quarter" idx="5"/>
          </p:nvPr>
        </p:nvSpPr>
        <p:spPr/>
        <p:txBody>
          <a:bodyPr/>
          <a:lstStyle/>
          <a:p>
            <a:fld id="{86BCF6F7-8D26-4E99-A1B6-C4C4F036E301}" type="slidenum">
              <a:rPr lang="en-US" smtClean="0"/>
              <a:t>11</a:t>
            </a:fld>
            <a:endParaRPr lang="en-US"/>
          </a:p>
        </p:txBody>
      </p:sp>
    </p:spTree>
    <p:extLst>
      <p:ext uri="{BB962C8B-B14F-4D97-AF65-F5344CB8AC3E}">
        <p14:creationId xmlns:p14="http://schemas.microsoft.com/office/powerpoint/2010/main" val="261974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 system has an Entity Validation process. This process requires verification documents to be uploaded into the portal that substantiate your legal business name, trade name if used, physical address of the business.  If there has been a name change or a legal structure change evidence of these changes must also be provided.</a:t>
            </a:r>
          </a:p>
        </p:txBody>
      </p:sp>
      <p:sp>
        <p:nvSpPr>
          <p:cNvPr id="4" name="Slide Number Placeholder 3"/>
          <p:cNvSpPr>
            <a:spLocks noGrp="1"/>
          </p:cNvSpPr>
          <p:nvPr>
            <p:ph type="sldNum" sz="quarter" idx="5"/>
          </p:nvPr>
        </p:nvSpPr>
        <p:spPr/>
        <p:txBody>
          <a:bodyPr/>
          <a:lstStyle/>
          <a:p>
            <a:fld id="{86BCF6F7-8D26-4E99-A1B6-C4C4F036E301}" type="slidenum">
              <a:rPr lang="en-US" smtClean="0"/>
              <a:t>12</a:t>
            </a:fld>
            <a:endParaRPr lang="en-US"/>
          </a:p>
        </p:txBody>
      </p:sp>
    </p:spTree>
    <p:extLst>
      <p:ext uri="{BB962C8B-B14F-4D97-AF65-F5344CB8AC3E}">
        <p14:creationId xmlns:p14="http://schemas.microsoft.com/office/powerpoint/2010/main" val="138136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at least ten business days for your submitted registration to become active on SAM.gov.  If your entity fails, you will receive an email with instructions.  Check your spam or junk mail for emails.  </a:t>
            </a:r>
          </a:p>
          <a:p>
            <a:endParaRPr lang="en-US" dirty="0"/>
          </a:p>
          <a:p>
            <a:r>
              <a:rPr lang="en-US" dirty="0"/>
              <a:t>Emails - </a:t>
            </a:r>
          </a:p>
        </p:txBody>
      </p:sp>
      <p:sp>
        <p:nvSpPr>
          <p:cNvPr id="4" name="Slide Number Placeholder 3"/>
          <p:cNvSpPr>
            <a:spLocks noGrp="1"/>
          </p:cNvSpPr>
          <p:nvPr>
            <p:ph type="sldNum" sz="quarter" idx="5"/>
          </p:nvPr>
        </p:nvSpPr>
        <p:spPr/>
        <p:txBody>
          <a:bodyPr/>
          <a:lstStyle/>
          <a:p>
            <a:fld id="{86BCF6F7-8D26-4E99-A1B6-C4C4F036E301}" type="slidenum">
              <a:rPr lang="en-US" smtClean="0"/>
              <a:t>16</a:t>
            </a:fld>
            <a:endParaRPr lang="en-US"/>
          </a:p>
        </p:txBody>
      </p:sp>
    </p:spTree>
    <p:extLst>
      <p:ext uri="{BB962C8B-B14F-4D97-AF65-F5344CB8AC3E}">
        <p14:creationId xmlns:p14="http://schemas.microsoft.com/office/powerpoint/2010/main" val="225550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to verify your identity before the submission is complete.  The last email may take up to 10 days or longer to receive.  </a:t>
            </a:r>
          </a:p>
        </p:txBody>
      </p:sp>
      <p:sp>
        <p:nvSpPr>
          <p:cNvPr id="4" name="Slide Number Placeholder 3"/>
          <p:cNvSpPr>
            <a:spLocks noGrp="1"/>
          </p:cNvSpPr>
          <p:nvPr>
            <p:ph type="sldNum" sz="quarter" idx="5"/>
          </p:nvPr>
        </p:nvSpPr>
        <p:spPr/>
        <p:txBody>
          <a:bodyPr/>
          <a:lstStyle/>
          <a:p>
            <a:fld id="{86BCF6F7-8D26-4E99-A1B6-C4C4F036E301}" type="slidenum">
              <a:rPr lang="en-US" smtClean="0"/>
              <a:t>17</a:t>
            </a:fld>
            <a:endParaRPr lang="en-US"/>
          </a:p>
        </p:txBody>
      </p:sp>
    </p:spTree>
    <p:extLst>
      <p:ext uri="{BB962C8B-B14F-4D97-AF65-F5344CB8AC3E}">
        <p14:creationId xmlns:p14="http://schemas.microsoft.com/office/powerpoint/2010/main" val="96957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company registration is available at the end of completing</a:t>
            </a:r>
            <a:r>
              <a:rPr lang="en-US" baseline="0" dirty="0"/>
              <a:t> the SAM registration via a link.  However, due to the long length of the SAM registration process and glitches that sometimes occur in submitting your SAM profile record, we recommend completing this step separately. Also, since contract awards or product/service offerings may change prior to your annual SAM update it helps to access and edit this profile via the </a:t>
            </a:r>
            <a:r>
              <a:rPr lang="en-US" dirty="0"/>
              <a:t>GLIS Login</a:t>
            </a:r>
            <a:r>
              <a:rPr lang="en-US" baseline="0" dirty="0"/>
              <a:t> System. </a:t>
            </a:r>
            <a:endParaRPr lang="en-US" dirty="0"/>
          </a:p>
          <a:p>
            <a:endParaRPr lang="en-US" dirty="0"/>
          </a:p>
        </p:txBody>
      </p:sp>
      <p:sp>
        <p:nvSpPr>
          <p:cNvPr id="4" name="Slide Number Placeholder 3"/>
          <p:cNvSpPr>
            <a:spLocks noGrp="1"/>
          </p:cNvSpPr>
          <p:nvPr>
            <p:ph type="sldNum" sz="quarter" idx="10"/>
          </p:nvPr>
        </p:nvSpPr>
        <p:spPr/>
        <p:txBody>
          <a:bodyPr/>
          <a:lstStyle/>
          <a:p>
            <a:fld id="{86BCF6F7-8D26-4E99-A1B6-C4C4F036E301}" type="slidenum">
              <a:rPr lang="en-US" smtClean="0"/>
              <a:t>18</a:t>
            </a:fld>
            <a:endParaRPr lang="en-US"/>
          </a:p>
        </p:txBody>
      </p:sp>
    </p:spTree>
    <p:extLst>
      <p:ext uri="{BB962C8B-B14F-4D97-AF65-F5344CB8AC3E}">
        <p14:creationId xmlns:p14="http://schemas.microsoft.com/office/powerpoint/2010/main" val="62877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Prior to logging on please develop a brief 2 – 3 sentence marketing brief to be included as your “capabilities narrative” and be prepared to provide “Past Performance” information on 3 or so of your most recent contracts, preferably from government contracts. This may include subcontracts as well, listing the person who can verify you performance as a subcontractor.  This PP asked for a contact name, the agency/company, the $ value and beginning and ending dates of the contract. We recommend entering your own name as the contact name and phone number so you will have that first connection with the inquirer and to not grant easy access to contacts to your competitors.</a:t>
            </a:r>
          </a:p>
          <a:p>
            <a:r>
              <a:rPr lang="en-US" b="1" dirty="0"/>
              <a:t>Note</a:t>
            </a:r>
            <a:r>
              <a:rPr lang="en-US" dirty="0"/>
              <a:t> this portal requires to you log in and change your password to maintain access.  The SBA profile must be in active status to apply for the SBA set asides.</a:t>
            </a:r>
          </a:p>
        </p:txBody>
      </p:sp>
      <p:sp>
        <p:nvSpPr>
          <p:cNvPr id="4" name="Slide Number Placeholder 3"/>
          <p:cNvSpPr>
            <a:spLocks noGrp="1"/>
          </p:cNvSpPr>
          <p:nvPr>
            <p:ph type="sldNum" sz="quarter" idx="5"/>
          </p:nvPr>
        </p:nvSpPr>
        <p:spPr/>
        <p:txBody>
          <a:bodyPr/>
          <a:lstStyle/>
          <a:p>
            <a:fld id="{86BCF6F7-8D26-4E99-A1B6-C4C4F036E301}" type="slidenum">
              <a:rPr lang="en-US" smtClean="0"/>
              <a:t>19</a:t>
            </a:fld>
            <a:endParaRPr lang="en-US"/>
          </a:p>
        </p:txBody>
      </p:sp>
    </p:spTree>
    <p:extLst>
      <p:ext uri="{BB962C8B-B14F-4D97-AF65-F5344CB8AC3E}">
        <p14:creationId xmlns:p14="http://schemas.microsoft.com/office/powerpoint/2010/main" val="27447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BCF6F7-8D26-4E99-A1B6-C4C4F036E301}" type="slidenum">
              <a:rPr lang="en-US" smtClean="0"/>
              <a:t>2</a:t>
            </a:fld>
            <a:endParaRPr lang="en-US"/>
          </a:p>
        </p:txBody>
      </p:sp>
    </p:spTree>
    <p:extLst>
      <p:ext uri="{BB962C8B-B14F-4D97-AF65-F5344CB8AC3E}">
        <p14:creationId xmlns:p14="http://schemas.microsoft.com/office/powerpoint/2010/main" val="48537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BCF6F7-8D26-4E99-A1B6-C4C4F036E301}" type="slidenum">
              <a:rPr lang="en-US" smtClean="0"/>
              <a:t>4</a:t>
            </a:fld>
            <a:endParaRPr lang="en-US"/>
          </a:p>
        </p:txBody>
      </p:sp>
    </p:spTree>
    <p:extLst>
      <p:ext uri="{BB962C8B-B14F-4D97-AF65-F5344CB8AC3E}">
        <p14:creationId xmlns:p14="http://schemas.microsoft.com/office/powerpoint/2010/main" val="331327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census.gov/</a:t>
            </a:r>
            <a:r>
              <a:rPr lang="en-US" dirty="0" err="1"/>
              <a:t>naics</a:t>
            </a:r>
            <a:r>
              <a:rPr lang="en-US" dirty="0"/>
              <a:t> is the official site the federal government uses to identify the industry codes that fit the goods or services you offer for sale in the commercial and federal government market.  A company must determine their primary NAICS but you may also have additional codes. DEMO USING THIS SITE</a:t>
            </a:r>
          </a:p>
        </p:txBody>
      </p:sp>
      <p:sp>
        <p:nvSpPr>
          <p:cNvPr id="4" name="Slide Number Placeholder 3"/>
          <p:cNvSpPr>
            <a:spLocks noGrp="1"/>
          </p:cNvSpPr>
          <p:nvPr>
            <p:ph type="sldNum" sz="quarter" idx="5"/>
          </p:nvPr>
        </p:nvSpPr>
        <p:spPr/>
        <p:txBody>
          <a:bodyPr/>
          <a:lstStyle/>
          <a:p>
            <a:fld id="{86BCF6F7-8D26-4E99-A1B6-C4C4F036E301}" type="slidenum">
              <a:rPr lang="en-US" smtClean="0"/>
              <a:t>5</a:t>
            </a:fld>
            <a:endParaRPr lang="en-US"/>
          </a:p>
        </p:txBody>
      </p:sp>
    </p:spTree>
    <p:extLst>
      <p:ext uri="{BB962C8B-B14F-4D97-AF65-F5344CB8AC3E}">
        <p14:creationId xmlns:p14="http://schemas.microsoft.com/office/powerpoint/2010/main" val="90086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employees for the past 12 months or the gross average receipts for the past 3-5 years determines if you are large or small according the SBA.  This is important since contract opportunities in the federal marketplace are open to either large or small businesses.  The Federal Acquisition Regulations and Code of Federal Regulations are the governing oversite for federal procurement.  They define the eligibility requirements to be eligible for small business set asides like WOSB, EDWOSB, VOSB, SDVOSB &amp; HUBZone. </a:t>
            </a:r>
          </a:p>
          <a:p>
            <a:endParaRPr lang="en-US" dirty="0"/>
          </a:p>
        </p:txBody>
      </p:sp>
      <p:sp>
        <p:nvSpPr>
          <p:cNvPr id="4" name="Slide Number Placeholder 3"/>
          <p:cNvSpPr>
            <a:spLocks noGrp="1"/>
          </p:cNvSpPr>
          <p:nvPr>
            <p:ph type="sldNum" sz="quarter" idx="5"/>
          </p:nvPr>
        </p:nvSpPr>
        <p:spPr/>
        <p:txBody>
          <a:bodyPr/>
          <a:lstStyle/>
          <a:p>
            <a:fld id="{86BCF6F7-8D26-4E99-A1B6-C4C4F036E301}" type="slidenum">
              <a:rPr lang="en-US" smtClean="0"/>
              <a:t>6</a:t>
            </a:fld>
            <a:endParaRPr lang="en-US"/>
          </a:p>
        </p:txBody>
      </p:sp>
    </p:spTree>
    <p:extLst>
      <p:ext uri="{BB962C8B-B14F-4D97-AF65-F5344CB8AC3E}">
        <p14:creationId xmlns:p14="http://schemas.microsoft.com/office/powerpoint/2010/main" val="100682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Size Standards Table</a:t>
            </a:r>
          </a:p>
        </p:txBody>
      </p:sp>
      <p:sp>
        <p:nvSpPr>
          <p:cNvPr id="4" name="Slide Number Placeholder 3"/>
          <p:cNvSpPr>
            <a:spLocks noGrp="1"/>
          </p:cNvSpPr>
          <p:nvPr>
            <p:ph type="sldNum" sz="quarter" idx="5"/>
          </p:nvPr>
        </p:nvSpPr>
        <p:spPr/>
        <p:txBody>
          <a:bodyPr/>
          <a:lstStyle/>
          <a:p>
            <a:fld id="{86BCF6F7-8D26-4E99-A1B6-C4C4F036E301}" type="slidenum">
              <a:rPr lang="en-US" smtClean="0"/>
              <a:t>7</a:t>
            </a:fld>
            <a:endParaRPr lang="en-US"/>
          </a:p>
        </p:txBody>
      </p:sp>
    </p:spTree>
    <p:extLst>
      <p:ext uri="{BB962C8B-B14F-4D97-AF65-F5344CB8AC3E}">
        <p14:creationId xmlns:p14="http://schemas.microsoft.com/office/powerpoint/2010/main" val="248272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marketplace awards contracts to established businesses The legal business name needs to be consistent:  all legal documents, as registered with the SOS, the EIN with IRS, etc.  If you have a DBA it must also be registered with the SOS.</a:t>
            </a:r>
          </a:p>
          <a:p>
            <a:endParaRPr lang="en-US" dirty="0"/>
          </a:p>
          <a:p>
            <a:r>
              <a:rPr lang="en-US" dirty="0"/>
              <a:t>The physical business address should also be consistent with legal documents, IRS-EIN, and the SOS.</a:t>
            </a:r>
          </a:p>
          <a:p>
            <a:endParaRPr lang="en-US" dirty="0"/>
          </a:p>
        </p:txBody>
      </p:sp>
      <p:sp>
        <p:nvSpPr>
          <p:cNvPr id="4" name="Slide Number Placeholder 3"/>
          <p:cNvSpPr>
            <a:spLocks noGrp="1"/>
          </p:cNvSpPr>
          <p:nvPr>
            <p:ph type="sldNum" sz="quarter" idx="5"/>
          </p:nvPr>
        </p:nvSpPr>
        <p:spPr/>
        <p:txBody>
          <a:bodyPr/>
          <a:lstStyle/>
          <a:p>
            <a:fld id="{86BCF6F7-8D26-4E99-A1B6-C4C4F036E301}" type="slidenum">
              <a:rPr lang="en-US" smtClean="0"/>
              <a:t>8</a:t>
            </a:fld>
            <a:endParaRPr lang="en-US"/>
          </a:p>
        </p:txBody>
      </p:sp>
    </p:spTree>
    <p:extLst>
      <p:ext uri="{BB962C8B-B14F-4D97-AF65-F5344CB8AC3E}">
        <p14:creationId xmlns:p14="http://schemas.microsoft.com/office/powerpoint/2010/main" val="143700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business must be registered in SAM to be eligible to submit offers for consideration and be eligible for contract awards.  Be sure you are on the website with the Uncle SAM hat – it isn’t necessary to pay a 3</a:t>
            </a:r>
            <a:r>
              <a:rPr lang="en-US" baseline="30000" dirty="0"/>
              <a:t>rd</a:t>
            </a:r>
            <a:r>
              <a:rPr lang="en-US" dirty="0"/>
              <a:t> party vendor to enter this information on behalf of your company. This registration requires an annual update to stay in active status.</a:t>
            </a:r>
          </a:p>
        </p:txBody>
      </p:sp>
      <p:sp>
        <p:nvSpPr>
          <p:cNvPr id="4" name="Slide Number Placeholder 3"/>
          <p:cNvSpPr>
            <a:spLocks noGrp="1"/>
          </p:cNvSpPr>
          <p:nvPr>
            <p:ph type="sldNum" sz="quarter" idx="5"/>
          </p:nvPr>
        </p:nvSpPr>
        <p:spPr/>
        <p:txBody>
          <a:bodyPr/>
          <a:lstStyle/>
          <a:p>
            <a:fld id="{86BCF6F7-8D26-4E99-A1B6-C4C4F036E301}" type="slidenum">
              <a:rPr lang="en-US" smtClean="0"/>
              <a:t>9</a:t>
            </a:fld>
            <a:endParaRPr lang="en-US"/>
          </a:p>
        </p:txBody>
      </p:sp>
    </p:spTree>
    <p:extLst>
      <p:ext uri="{BB962C8B-B14F-4D97-AF65-F5344CB8AC3E}">
        <p14:creationId xmlns:p14="http://schemas.microsoft.com/office/powerpoint/2010/main" val="378810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prepare for SAM registration is to create a login.gov account.  It is important to record the email address, password, and method of verification used in creating this account. Bring this information with you to your meeting with your OK APEX Accelerator.</a:t>
            </a:r>
          </a:p>
        </p:txBody>
      </p:sp>
      <p:sp>
        <p:nvSpPr>
          <p:cNvPr id="4" name="Slide Number Placeholder 3"/>
          <p:cNvSpPr>
            <a:spLocks noGrp="1"/>
          </p:cNvSpPr>
          <p:nvPr>
            <p:ph type="sldNum" sz="quarter" idx="5"/>
          </p:nvPr>
        </p:nvSpPr>
        <p:spPr/>
        <p:txBody>
          <a:bodyPr/>
          <a:lstStyle/>
          <a:p>
            <a:fld id="{86BCF6F7-8D26-4E99-A1B6-C4C4F036E301}" type="slidenum">
              <a:rPr lang="en-US" smtClean="0"/>
              <a:t>10</a:t>
            </a:fld>
            <a:endParaRPr lang="en-US"/>
          </a:p>
        </p:txBody>
      </p:sp>
    </p:spTree>
    <p:extLst>
      <p:ext uri="{BB962C8B-B14F-4D97-AF65-F5344CB8AC3E}">
        <p14:creationId xmlns:p14="http://schemas.microsoft.com/office/powerpoint/2010/main" val="37687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993A30-C7E6-486A-B05F-711D9DBEBA52}" type="datetimeFigureOut">
              <a:rPr lang="en-US" smtClean="0"/>
              <a:t>1/12/2023</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A843522E-4CA9-4BA4-968D-F1ACB3392321}"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632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93A30-C7E6-486A-B05F-711D9DBEBA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522E-4CA9-4BA4-968D-F1ACB3392321}" type="slidenum">
              <a:rPr lang="en-US" smtClean="0"/>
              <a:t>‹#›</a:t>
            </a:fld>
            <a:endParaRPr lang="en-US"/>
          </a:p>
        </p:txBody>
      </p:sp>
    </p:spTree>
    <p:extLst>
      <p:ext uri="{BB962C8B-B14F-4D97-AF65-F5344CB8AC3E}">
        <p14:creationId xmlns:p14="http://schemas.microsoft.com/office/powerpoint/2010/main" val="387888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93A30-C7E6-486A-B05F-711D9DBEBA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522E-4CA9-4BA4-968D-F1ACB3392321}"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4385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993A30-C7E6-486A-B05F-711D9DBEBA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3522E-4CA9-4BA4-968D-F1ACB3392321}" type="slidenum">
              <a:rPr lang="en-US" smtClean="0"/>
              <a:t>‹#›</a:t>
            </a:fld>
            <a:endParaRPr lang="en-US"/>
          </a:p>
        </p:txBody>
      </p:sp>
    </p:spTree>
    <p:extLst>
      <p:ext uri="{BB962C8B-B14F-4D97-AF65-F5344CB8AC3E}">
        <p14:creationId xmlns:p14="http://schemas.microsoft.com/office/powerpoint/2010/main" val="167216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93A30-C7E6-486A-B05F-711D9DBEBA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522E-4CA9-4BA4-968D-F1ACB339232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181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993A30-C7E6-486A-B05F-711D9DBEBA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522E-4CA9-4BA4-968D-F1ACB3392321}"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507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993A30-C7E6-486A-B05F-711D9DBEBA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3522E-4CA9-4BA4-968D-F1ACB339232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10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993A30-C7E6-486A-B05F-711D9DBEBA52}"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3522E-4CA9-4BA4-968D-F1ACB3392321}" type="slidenum">
              <a:rPr lang="en-US" smtClean="0"/>
              <a:t>‹#›</a:t>
            </a:fld>
            <a:endParaRPr lang="en-US"/>
          </a:p>
        </p:txBody>
      </p:sp>
    </p:spTree>
    <p:extLst>
      <p:ext uri="{BB962C8B-B14F-4D97-AF65-F5344CB8AC3E}">
        <p14:creationId xmlns:p14="http://schemas.microsoft.com/office/powerpoint/2010/main" val="1621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993A30-C7E6-486A-B05F-711D9DBEBA52}"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3522E-4CA9-4BA4-968D-F1ACB3392321}" type="slidenum">
              <a:rPr lang="en-US" smtClean="0"/>
              <a:t>‹#›</a:t>
            </a:fld>
            <a:endParaRPr lang="en-US"/>
          </a:p>
        </p:txBody>
      </p:sp>
    </p:spTree>
    <p:extLst>
      <p:ext uri="{BB962C8B-B14F-4D97-AF65-F5344CB8AC3E}">
        <p14:creationId xmlns:p14="http://schemas.microsoft.com/office/powerpoint/2010/main" val="129093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93A30-C7E6-486A-B05F-711D9DBEBA52}"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3522E-4CA9-4BA4-968D-F1ACB3392321}" type="slidenum">
              <a:rPr lang="en-US" smtClean="0"/>
              <a:t>‹#›</a:t>
            </a:fld>
            <a:endParaRPr lang="en-US"/>
          </a:p>
        </p:txBody>
      </p:sp>
    </p:spTree>
    <p:extLst>
      <p:ext uri="{BB962C8B-B14F-4D97-AF65-F5344CB8AC3E}">
        <p14:creationId xmlns:p14="http://schemas.microsoft.com/office/powerpoint/2010/main" val="274907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993A30-C7E6-486A-B05F-711D9DBEBA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3522E-4CA9-4BA4-968D-F1ACB3392321}"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430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7A993A30-C7E6-486A-B05F-711D9DBEBA52}" type="datetimeFigureOut">
              <a:rPr lang="en-US" smtClean="0"/>
              <a:t>1/12/2023</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A843522E-4CA9-4BA4-968D-F1ACB3392321}"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767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A993A30-C7E6-486A-B05F-711D9DBEBA52}" type="datetimeFigureOut">
              <a:rPr lang="en-US" smtClean="0"/>
              <a:t>1/12/2023</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A843522E-4CA9-4BA4-968D-F1ACB3392321}" type="slidenum">
              <a:rPr lang="en-US" smtClean="0"/>
              <a:t>‹#›</a:t>
            </a:fld>
            <a:endParaRPr lang="en-US"/>
          </a:p>
        </p:txBody>
      </p:sp>
    </p:spTree>
    <p:extLst>
      <p:ext uri="{BB962C8B-B14F-4D97-AF65-F5344CB8AC3E}">
        <p14:creationId xmlns:p14="http://schemas.microsoft.com/office/powerpoint/2010/main" val="327297829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login.gov/create-an-account/"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sd.gov/gsafsd_sp?id=kb_article_view&amp;sysparm_article=KB0055230&amp;sys_kb_id=940fd1c81b569d1034b11179bc4bcbe4&amp;spa=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eb.sba.gov/pro-net/search/dsp_dsbs.cf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eweb.sba.gov/gls/dsp_login.cfm?SB=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ictech.edu/apps/pages/OKPTAC" TargetMode="External"/><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hyperlink" Target="mailto:Fabiela.kemble@ictech.edu" TargetMode="External"/><Relationship Id="rId5" Type="http://schemas.openxmlformats.org/officeDocument/2006/relationships/hyperlink" Target="http://www.ictech.edu/" TargetMode="External"/><Relationship Id="rId4" Type="http://schemas.openxmlformats.org/officeDocument/2006/relationships/hyperlink" Target="mailto:Katey.blair@ictech.edu"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aptac-us.org/contracting-assista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ensus.gov/naic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sba.gov/document/support--affiliation-guide-size-standard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ecfr.gov/current/title-48/part-19" TargetMode="External"/><Relationship Id="rId4" Type="http://schemas.openxmlformats.org/officeDocument/2006/relationships/hyperlink" Target="https://www.ecfr.gov/current/title-13/part-1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sba.gov/document/support-table-size-standard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992B00-7998-43E1-B5C2-83B59F2944A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7" y="208985"/>
            <a:ext cx="5146995" cy="965060"/>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ctrTitle"/>
          </p:nvPr>
        </p:nvSpPr>
        <p:spPr>
          <a:xfrm>
            <a:off x="1206760" y="2278783"/>
            <a:ext cx="6705600" cy="1295400"/>
          </a:xfrm>
        </p:spPr>
        <p:txBody>
          <a:bodyPr vert="horz" lIns="91440" tIns="45720" rIns="91440" bIns="45720" rtlCol="0" anchor="t">
            <a:noAutofit/>
          </a:bodyPr>
          <a:lstStyle/>
          <a:p>
            <a:pPr algn="ctr" defTabSz="914400"/>
            <a:r>
              <a:rPr lang="en-US" sz="4400" dirty="0"/>
              <a:t>Basics of government contractors for beginners</a:t>
            </a:r>
          </a:p>
        </p:txBody>
      </p:sp>
      <p:sp>
        <p:nvSpPr>
          <p:cNvPr id="7" name="Subtitle 2">
            <a:extLst>
              <a:ext uri="{FF2B5EF4-FFF2-40B4-BE49-F238E27FC236}">
                <a16:creationId xmlns:a16="http://schemas.microsoft.com/office/drawing/2014/main" id="{06DF9570-C8AB-4A42-AACD-88F3D25CC1A9}"/>
              </a:ext>
              <a:ext uri="{C183D7F6-B498-43B3-948B-1728B52AA6E4}">
                <adec:decorative xmlns:adec="http://schemas.microsoft.com/office/drawing/2017/decorative" val="1"/>
              </a:ext>
            </a:extLst>
          </p:cNvPr>
          <p:cNvSpPr txBox="1">
            <a:spLocks/>
          </p:cNvSpPr>
          <p:nvPr/>
        </p:nvSpPr>
        <p:spPr>
          <a:xfrm>
            <a:off x="145374" y="3721620"/>
            <a:ext cx="2683057" cy="1857229"/>
          </a:xfrm>
          <a:prstGeom prst="rect">
            <a:avLst/>
          </a:prstGeom>
          <a:ln>
            <a:noFill/>
          </a:ln>
        </p:spPr>
        <p:txBody>
          <a:bodyPr vert="horz" lIns="91440" tIns="45720" rIns="91440" bIns="45720" rtlCol="0" anchor="t">
            <a:norm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9pPr>
          </a:lstStyle>
          <a:p>
            <a:pPr defTabSz="914400">
              <a:lnSpc>
                <a:spcPct val="100000"/>
              </a:lnSpc>
              <a:spcBef>
                <a:spcPts val="0"/>
              </a:spcBef>
            </a:pPr>
            <a:endParaRPr lang="en-US" sz="2000" b="1" dirty="0"/>
          </a:p>
          <a:p>
            <a:pPr defTabSz="914400">
              <a:lnSpc>
                <a:spcPct val="100000"/>
              </a:lnSpc>
              <a:spcBef>
                <a:spcPts val="0"/>
              </a:spcBef>
            </a:pPr>
            <a:endParaRPr lang="en-US" sz="1800" cap="none" dirty="0"/>
          </a:p>
          <a:p>
            <a:pPr defTabSz="914400">
              <a:lnSpc>
                <a:spcPct val="100000"/>
              </a:lnSpc>
              <a:spcBef>
                <a:spcPts val="0"/>
              </a:spcBef>
            </a:pPr>
            <a:r>
              <a:rPr lang="en-US" sz="1800" cap="none" dirty="0"/>
              <a:t>Katey Sherrick Blair</a:t>
            </a:r>
          </a:p>
          <a:p>
            <a:pPr defTabSz="914400">
              <a:lnSpc>
                <a:spcPct val="100000"/>
              </a:lnSpc>
              <a:spcBef>
                <a:spcPts val="0"/>
              </a:spcBef>
            </a:pPr>
            <a:r>
              <a:rPr lang="en-US" sz="1800" cap="none" dirty="0"/>
              <a:t>OK APEX Accelerator</a:t>
            </a:r>
          </a:p>
          <a:p>
            <a:pPr defTabSz="914400">
              <a:lnSpc>
                <a:spcPct val="100000"/>
              </a:lnSpc>
              <a:spcBef>
                <a:spcPts val="0"/>
              </a:spcBef>
            </a:pPr>
            <a:r>
              <a:rPr lang="en-US" sz="1800" cap="none" dirty="0"/>
              <a:t>918-348-7940</a:t>
            </a:r>
          </a:p>
          <a:p>
            <a:pPr defTabSz="914400">
              <a:lnSpc>
                <a:spcPct val="100000"/>
              </a:lnSpc>
              <a:spcBef>
                <a:spcPts val="0"/>
              </a:spcBef>
            </a:pPr>
            <a:r>
              <a:rPr lang="en-US" sz="1800" cap="none" dirty="0"/>
              <a:t>Katey.blair@ictech.edu</a:t>
            </a:r>
          </a:p>
        </p:txBody>
      </p:sp>
      <p:sp>
        <p:nvSpPr>
          <p:cNvPr id="9" name="Subtitle 2">
            <a:extLst>
              <a:ext uri="{FF2B5EF4-FFF2-40B4-BE49-F238E27FC236}">
                <a16:creationId xmlns:a16="http://schemas.microsoft.com/office/drawing/2014/main" id="{0EF72810-772C-42F9-9242-D66716901BC9}"/>
              </a:ext>
              <a:ext uri="{C183D7F6-B498-43B3-948B-1728B52AA6E4}">
                <adec:decorative xmlns:adec="http://schemas.microsoft.com/office/drawing/2017/decorative" val="1"/>
              </a:ext>
            </a:extLst>
          </p:cNvPr>
          <p:cNvSpPr txBox="1">
            <a:spLocks/>
          </p:cNvSpPr>
          <p:nvPr/>
        </p:nvSpPr>
        <p:spPr>
          <a:xfrm>
            <a:off x="5943600" y="3821777"/>
            <a:ext cx="2971800" cy="1729080"/>
          </a:xfrm>
          <a:prstGeom prst="rect">
            <a:avLst/>
          </a:prstGeom>
          <a:ln>
            <a:noFill/>
          </a:ln>
        </p:spPr>
        <p:txBody>
          <a:bodyPr vert="horz" lIns="91440" tIns="45720" rIns="91440" bIns="45720" rtlCol="0" anchor="t">
            <a:normAutofit lnSpcReduction="10000"/>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9pPr>
          </a:lstStyle>
          <a:p>
            <a:pPr defTabSz="914400">
              <a:lnSpc>
                <a:spcPct val="100000"/>
              </a:lnSpc>
              <a:spcBef>
                <a:spcPts val="0"/>
              </a:spcBef>
            </a:pPr>
            <a:endParaRPr lang="en-US" b="1" dirty="0"/>
          </a:p>
          <a:p>
            <a:pPr defTabSz="914400">
              <a:lnSpc>
                <a:spcPct val="100000"/>
              </a:lnSpc>
              <a:spcBef>
                <a:spcPts val="0"/>
              </a:spcBef>
            </a:pPr>
            <a:endParaRPr lang="en-US" dirty="0"/>
          </a:p>
          <a:p>
            <a:pPr algn="r" defTabSz="914400">
              <a:lnSpc>
                <a:spcPct val="110000"/>
              </a:lnSpc>
              <a:spcBef>
                <a:spcPts val="0"/>
              </a:spcBef>
            </a:pPr>
            <a:r>
              <a:rPr lang="en-US" sz="1800" cap="none" dirty="0"/>
              <a:t>Fabiela Kemble</a:t>
            </a:r>
          </a:p>
          <a:p>
            <a:pPr algn="r" defTabSz="914400">
              <a:lnSpc>
                <a:spcPct val="100000"/>
              </a:lnSpc>
              <a:spcBef>
                <a:spcPts val="0"/>
              </a:spcBef>
            </a:pPr>
            <a:r>
              <a:rPr lang="en-US" sz="1800" cap="none" dirty="0"/>
              <a:t>OK APEX Accelerator</a:t>
            </a:r>
          </a:p>
          <a:p>
            <a:pPr algn="r" defTabSz="914400">
              <a:lnSpc>
                <a:spcPct val="110000"/>
              </a:lnSpc>
              <a:spcBef>
                <a:spcPts val="0"/>
              </a:spcBef>
            </a:pPr>
            <a:r>
              <a:rPr lang="en-US" sz="1800" cap="none" dirty="0"/>
              <a:t>918-348-7938</a:t>
            </a:r>
          </a:p>
          <a:p>
            <a:pPr algn="r" defTabSz="914400">
              <a:lnSpc>
                <a:spcPct val="110000"/>
              </a:lnSpc>
              <a:spcBef>
                <a:spcPts val="0"/>
              </a:spcBef>
            </a:pPr>
            <a:r>
              <a:rPr lang="en-US" sz="1800" cap="none" dirty="0"/>
              <a:t>Fabiela.kemble@ictech.edu</a:t>
            </a:r>
          </a:p>
        </p:txBody>
      </p:sp>
      <p:pic>
        <p:nvPicPr>
          <p:cNvPr id="4" name="Picture 3">
            <a:extLst>
              <a:ext uri="{FF2B5EF4-FFF2-40B4-BE49-F238E27FC236}">
                <a16:creationId xmlns:a16="http://schemas.microsoft.com/office/drawing/2014/main" id="{14B5A044-94F9-418B-A789-BCE44CCD78A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1156" y="0"/>
            <a:ext cx="2912843" cy="1143000"/>
          </a:xfrm>
          <a:prstGeom prst="rect">
            <a:avLst/>
          </a:prstGeom>
        </p:spPr>
      </p:pic>
      <p:pic>
        <p:nvPicPr>
          <p:cNvPr id="10" name="Picture 9">
            <a:extLst>
              <a:ext uri="{FF2B5EF4-FFF2-40B4-BE49-F238E27FC236}">
                <a16:creationId xmlns:a16="http://schemas.microsoft.com/office/drawing/2014/main" id="{BB729287-B998-4DED-BE2B-E3DCFC75816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8431" y="5265991"/>
            <a:ext cx="3266143" cy="1614663"/>
          </a:xfrm>
          <a:prstGeom prst="rect">
            <a:avLst/>
          </a:prstGeom>
        </p:spPr>
      </p:pic>
    </p:spTree>
    <p:extLst>
      <p:ext uri="{BB962C8B-B14F-4D97-AF65-F5344CB8AC3E}">
        <p14:creationId xmlns:p14="http://schemas.microsoft.com/office/powerpoint/2010/main" val="164965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80C4-A720-4AC3-AD0B-58C9E4EEB65B}"/>
              </a:ext>
            </a:extLst>
          </p:cNvPr>
          <p:cNvSpPr>
            <a:spLocks noGrp="1"/>
          </p:cNvSpPr>
          <p:nvPr>
            <p:ph type="title" idx="4294967295"/>
          </p:nvPr>
        </p:nvSpPr>
        <p:spPr>
          <a:xfrm>
            <a:off x="4343400" y="670425"/>
            <a:ext cx="3165475" cy="2778125"/>
          </a:xfrm>
        </p:spPr>
        <p:txBody>
          <a:bodyPr>
            <a:normAutofit/>
          </a:bodyPr>
          <a:lstStyle/>
          <a:p>
            <a:r>
              <a:rPr lang="en-US" dirty="0"/>
              <a:t>create login.gov account</a:t>
            </a:r>
          </a:p>
        </p:txBody>
      </p:sp>
      <p:pic>
        <p:nvPicPr>
          <p:cNvPr id="5" name="Content Placeholder 4" descr="Image of Login.gov and SAM.gov">
            <a:hlinkClick r:id="rId3"/>
            <a:extLst>
              <a:ext uri="{FF2B5EF4-FFF2-40B4-BE49-F238E27FC236}">
                <a16:creationId xmlns:a16="http://schemas.microsoft.com/office/drawing/2014/main" id="{1DC051F1-6052-4130-BF69-95C5D869D989}"/>
              </a:ext>
            </a:extLst>
          </p:cNvPr>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673834" y="457200"/>
            <a:ext cx="3165475" cy="4722813"/>
          </a:xfrm>
        </p:spPr>
      </p:pic>
      <p:sp>
        <p:nvSpPr>
          <p:cNvPr id="6" name="Arrow: Left 5" descr="Blue arrow pointing left">
            <a:extLst>
              <a:ext uri="{FF2B5EF4-FFF2-40B4-BE49-F238E27FC236}">
                <a16:creationId xmlns:a16="http://schemas.microsoft.com/office/drawing/2014/main" id="{8171769F-F2B1-4856-80CB-2D63B1EFD6B4}"/>
              </a:ext>
            </a:extLst>
          </p:cNvPr>
          <p:cNvSpPr/>
          <p:nvPr/>
        </p:nvSpPr>
        <p:spPr>
          <a:xfrm>
            <a:off x="3200400" y="3886200"/>
            <a:ext cx="381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DA9C4E-A94A-413C-9854-C8F7D765EEEE}"/>
              </a:ext>
            </a:extLst>
          </p:cNvPr>
          <p:cNvSpPr txBox="1"/>
          <p:nvPr/>
        </p:nvSpPr>
        <p:spPr>
          <a:xfrm>
            <a:off x="5112884" y="4384528"/>
            <a:ext cx="3364766" cy="923330"/>
          </a:xfrm>
          <a:prstGeom prst="rect">
            <a:avLst/>
          </a:prstGeom>
          <a:noFill/>
        </p:spPr>
        <p:txBody>
          <a:bodyPr wrap="square" rtlCol="0">
            <a:spAutoFit/>
          </a:bodyPr>
          <a:lstStyle/>
          <a:p>
            <a:r>
              <a:rPr lang="en-US" dirty="0"/>
              <a:t>For more information about LOGIN.GOV, click on the image below.</a:t>
            </a:r>
          </a:p>
        </p:txBody>
      </p:sp>
      <p:pic>
        <p:nvPicPr>
          <p:cNvPr id="8" name="Picture 7" descr="Login.gov logo">
            <a:hlinkClick r:id="rId5"/>
            <a:extLst>
              <a:ext uri="{FF2B5EF4-FFF2-40B4-BE49-F238E27FC236}">
                <a16:creationId xmlns:a16="http://schemas.microsoft.com/office/drawing/2014/main" id="{B772B6F4-B316-49CF-ADA9-C44862954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522315"/>
            <a:ext cx="5715000" cy="790575"/>
          </a:xfrm>
          <a:prstGeom prst="rect">
            <a:avLst/>
          </a:prstGeom>
        </p:spPr>
      </p:pic>
    </p:spTree>
    <p:extLst>
      <p:ext uri="{BB962C8B-B14F-4D97-AF65-F5344CB8AC3E}">
        <p14:creationId xmlns:p14="http://schemas.microsoft.com/office/powerpoint/2010/main" val="277999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5AA6-96CA-4DEE-B56F-F8AAB266C3CA}"/>
              </a:ext>
            </a:extLst>
          </p:cNvPr>
          <p:cNvSpPr>
            <a:spLocks noGrp="1"/>
          </p:cNvSpPr>
          <p:nvPr>
            <p:ph type="title"/>
          </p:nvPr>
        </p:nvSpPr>
        <p:spPr>
          <a:xfrm>
            <a:off x="1443329" y="685800"/>
            <a:ext cx="6571343" cy="724380"/>
          </a:xfrm>
        </p:spPr>
        <p:txBody>
          <a:bodyPr>
            <a:normAutofit fontScale="90000"/>
          </a:bodyPr>
          <a:lstStyle/>
          <a:p>
            <a:pPr algn="ctr"/>
            <a:r>
              <a:rPr lang="en-US" dirty="0"/>
              <a:t>SAM.gov – Workspace Section</a:t>
            </a:r>
            <a:br>
              <a:rPr lang="en-US" dirty="0"/>
            </a:br>
            <a:endParaRPr lang="en-US" dirty="0"/>
          </a:p>
        </p:txBody>
      </p:sp>
      <p:sp>
        <p:nvSpPr>
          <p:cNvPr id="3" name="Content Placeholder 2">
            <a:extLst>
              <a:ext uri="{FF2B5EF4-FFF2-40B4-BE49-F238E27FC236}">
                <a16:creationId xmlns:a16="http://schemas.microsoft.com/office/drawing/2014/main" id="{0CE1192E-58A8-4C91-ADA2-019ADB1E8A4E}"/>
              </a:ext>
            </a:extLst>
          </p:cNvPr>
          <p:cNvSpPr>
            <a:spLocks noGrp="1"/>
          </p:cNvSpPr>
          <p:nvPr>
            <p:ph idx="1"/>
          </p:nvPr>
        </p:nvSpPr>
        <p:spPr>
          <a:xfrm>
            <a:off x="1443491" y="2067698"/>
            <a:ext cx="6571343" cy="4561701"/>
          </a:xfrm>
        </p:spPr>
        <p:txBody>
          <a:bodyPr>
            <a:normAutofit fontScale="32500" lnSpcReduction="20000"/>
          </a:bodyPr>
          <a:lstStyle/>
          <a:p>
            <a:pPr lvl="1"/>
            <a:r>
              <a:rPr lang="en-US" sz="7200" dirty="0"/>
              <a:t>Complete your profile</a:t>
            </a:r>
          </a:p>
          <a:p>
            <a:pPr lvl="2"/>
            <a:r>
              <a:rPr lang="en-US" sz="7200" dirty="0"/>
              <a:t>Name – Personal Legal Name</a:t>
            </a:r>
          </a:p>
          <a:p>
            <a:pPr lvl="1"/>
            <a:r>
              <a:rPr lang="en-US" sz="7200" dirty="0"/>
              <a:t>Entity Administrator</a:t>
            </a:r>
          </a:p>
          <a:p>
            <a:pPr lvl="2"/>
            <a:r>
              <a:rPr lang="en-US" sz="7200" dirty="0"/>
              <a:t>Owner/Officer Company</a:t>
            </a:r>
          </a:p>
          <a:p>
            <a:pPr lvl="1"/>
            <a:r>
              <a:rPr lang="en-US" sz="7200" dirty="0"/>
              <a:t> Entity Users</a:t>
            </a:r>
          </a:p>
          <a:p>
            <a:pPr lvl="2"/>
            <a:r>
              <a:rPr lang="en-US" sz="7200" dirty="0"/>
              <a:t>Create a User ID</a:t>
            </a:r>
          </a:p>
          <a:p>
            <a:pPr lvl="3"/>
            <a:r>
              <a:rPr lang="en-US" sz="7200" dirty="0"/>
              <a:t>SAM.gov</a:t>
            </a:r>
          </a:p>
          <a:p>
            <a:pPr lvl="3"/>
            <a:r>
              <a:rPr lang="en-US" sz="7200" dirty="0"/>
              <a:t>Create login.gov account</a:t>
            </a:r>
          </a:p>
          <a:p>
            <a:pPr lvl="3"/>
            <a:r>
              <a:rPr lang="en-US" sz="7200" dirty="0"/>
              <a:t>Complete Personal Profile</a:t>
            </a:r>
          </a:p>
          <a:p>
            <a:pPr lvl="3"/>
            <a:r>
              <a:rPr lang="en-US" sz="7200" dirty="0"/>
              <a:t>Request a Role with Company</a:t>
            </a:r>
          </a:p>
          <a:p>
            <a:pPr lvl="1"/>
            <a:endParaRPr lang="en-US" dirty="0"/>
          </a:p>
        </p:txBody>
      </p:sp>
    </p:spTree>
    <p:extLst>
      <p:ext uri="{BB962C8B-B14F-4D97-AF65-F5344CB8AC3E}">
        <p14:creationId xmlns:p14="http://schemas.microsoft.com/office/powerpoint/2010/main" val="122991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765B-8192-4D55-AE78-93B1C49F36E4}"/>
              </a:ext>
            </a:extLst>
          </p:cNvPr>
          <p:cNvSpPr>
            <a:spLocks noGrp="1"/>
          </p:cNvSpPr>
          <p:nvPr>
            <p:ph type="title"/>
          </p:nvPr>
        </p:nvSpPr>
        <p:spPr/>
        <p:txBody>
          <a:bodyPr>
            <a:normAutofit/>
          </a:bodyPr>
          <a:lstStyle/>
          <a:p>
            <a:pPr algn="ctr"/>
            <a:r>
              <a:rPr lang="en-US" dirty="0"/>
              <a:t>First STEP SAM Registration: Entity validation </a:t>
            </a:r>
          </a:p>
        </p:txBody>
      </p:sp>
      <p:pic>
        <p:nvPicPr>
          <p:cNvPr id="5" name="Content Placeholder 4" descr="Flow chart - How Does Entity Validation Work in SAM.gov?">
            <a:extLst>
              <a:ext uri="{FF2B5EF4-FFF2-40B4-BE49-F238E27FC236}">
                <a16:creationId xmlns:a16="http://schemas.microsoft.com/office/drawing/2014/main" id="{B2329BC7-0664-456A-BCA8-F9608AD1DB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3490" y="2016124"/>
            <a:ext cx="6574551" cy="3698876"/>
          </a:xfrm>
        </p:spPr>
      </p:pic>
    </p:spTree>
    <p:extLst>
      <p:ext uri="{BB962C8B-B14F-4D97-AF65-F5344CB8AC3E}">
        <p14:creationId xmlns:p14="http://schemas.microsoft.com/office/powerpoint/2010/main" val="407080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558D-B229-478A-9B0C-20E5EE485044}"/>
              </a:ext>
            </a:extLst>
          </p:cNvPr>
          <p:cNvSpPr txBox="1">
            <a:spLocks noGrp="1"/>
          </p:cNvSpPr>
          <p:nvPr>
            <p:ph type="title" idx="4294967295"/>
          </p:nvPr>
        </p:nvSpPr>
        <p:spPr>
          <a:xfrm>
            <a:off x="3218125" y="6172200"/>
            <a:ext cx="2707750" cy="369332"/>
          </a:xfrm>
          <a:prstGeom prst="rect">
            <a:avLst/>
          </a:prstGeom>
          <a:solidFill>
            <a:schemeClr val="accent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hlinkClick r:id="rId2">
                  <a:extLst>
                    <a:ext uri="{A12FA001-AC4F-418D-AE19-62706E023703}">
                      <ahyp:hlinkClr xmlns:ahyp="http://schemas.microsoft.com/office/drawing/2018/hyperlinkcolor" val="tx"/>
                    </a:ext>
                  </a:extLst>
                </a:hlinkClick>
              </a:rPr>
              <a:t>Click here for a direct link.  </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Entity Validation Documentation Requirements">
            <a:extLst>
              <a:ext uri="{FF2B5EF4-FFF2-40B4-BE49-F238E27FC236}">
                <a16:creationId xmlns:a16="http://schemas.microsoft.com/office/drawing/2014/main" id="{4346702B-EC56-4BF8-AFF4-2CA890DF3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659" y="685800"/>
            <a:ext cx="8462681" cy="5138057"/>
          </a:xfrm>
          <a:prstGeom prst="rect">
            <a:avLst/>
          </a:prstGeom>
        </p:spPr>
      </p:pic>
    </p:spTree>
    <p:extLst>
      <p:ext uri="{BB962C8B-B14F-4D97-AF65-F5344CB8AC3E}">
        <p14:creationId xmlns:p14="http://schemas.microsoft.com/office/powerpoint/2010/main" val="254591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137D-92FC-43B7-BA8B-70030A8D4BDB}"/>
              </a:ext>
            </a:extLst>
          </p:cNvPr>
          <p:cNvSpPr>
            <a:spLocks noGrp="1"/>
          </p:cNvSpPr>
          <p:nvPr>
            <p:ph type="title"/>
          </p:nvPr>
        </p:nvSpPr>
        <p:spPr/>
        <p:txBody>
          <a:bodyPr/>
          <a:lstStyle/>
          <a:p>
            <a:pPr algn="ctr"/>
            <a:r>
              <a:rPr lang="en-US" dirty="0"/>
              <a:t>2</a:t>
            </a:r>
            <a:r>
              <a:rPr lang="en-US" baseline="30000" dirty="0"/>
              <a:t>nd</a:t>
            </a:r>
            <a:r>
              <a:rPr lang="en-US" dirty="0"/>
              <a:t> Registering your business in </a:t>
            </a:r>
            <a:r>
              <a:rPr lang="en-US" dirty="0" err="1"/>
              <a:t>sam</a:t>
            </a:r>
            <a:endParaRPr lang="en-US" dirty="0"/>
          </a:p>
        </p:txBody>
      </p:sp>
      <p:sp>
        <p:nvSpPr>
          <p:cNvPr id="3" name="Content Placeholder 2">
            <a:extLst>
              <a:ext uri="{FF2B5EF4-FFF2-40B4-BE49-F238E27FC236}">
                <a16:creationId xmlns:a16="http://schemas.microsoft.com/office/drawing/2014/main" id="{0123979B-6740-436C-995B-31FEFA37A21A}"/>
              </a:ext>
            </a:extLst>
          </p:cNvPr>
          <p:cNvSpPr>
            <a:spLocks noGrp="1"/>
          </p:cNvSpPr>
          <p:nvPr>
            <p:ph idx="1"/>
          </p:nvPr>
        </p:nvSpPr>
        <p:spPr>
          <a:xfrm>
            <a:off x="1443491" y="2015733"/>
            <a:ext cx="6571343" cy="4385067"/>
          </a:xfrm>
        </p:spPr>
        <p:txBody>
          <a:bodyPr>
            <a:normAutofit/>
          </a:bodyPr>
          <a:lstStyle/>
          <a:p>
            <a:pPr marL="0" indent="0">
              <a:buNone/>
            </a:pPr>
            <a:r>
              <a:rPr lang="en-US" dirty="0"/>
              <a:t>Core Data - information that will include:</a:t>
            </a:r>
          </a:p>
          <a:p>
            <a:pPr lvl="1"/>
            <a:r>
              <a:rPr lang="en-US" dirty="0"/>
              <a:t>Start Date</a:t>
            </a:r>
          </a:p>
          <a:p>
            <a:pPr lvl="1"/>
            <a:r>
              <a:rPr lang="en-US" dirty="0"/>
              <a:t>Business Website Address</a:t>
            </a:r>
          </a:p>
          <a:p>
            <a:pPr lvl="1"/>
            <a:r>
              <a:rPr lang="en-US" dirty="0"/>
              <a:t>Your Email</a:t>
            </a:r>
          </a:p>
          <a:p>
            <a:pPr lvl="1"/>
            <a:r>
              <a:rPr lang="en-US" dirty="0"/>
              <a:t>Your Phone #</a:t>
            </a:r>
          </a:p>
          <a:p>
            <a:pPr lvl="1"/>
            <a:r>
              <a:rPr lang="en-US" dirty="0"/>
              <a:t>Legal Business Name</a:t>
            </a:r>
          </a:p>
          <a:p>
            <a:pPr lvl="1"/>
            <a:r>
              <a:rPr lang="en-US" dirty="0"/>
              <a:t>Entity’s Physical Address</a:t>
            </a:r>
          </a:p>
          <a:p>
            <a:pPr lvl="1"/>
            <a:r>
              <a:rPr lang="en-US" dirty="0"/>
              <a:t>UEI #</a:t>
            </a:r>
          </a:p>
          <a:p>
            <a:pPr lvl="1"/>
            <a:r>
              <a:rPr lang="en-US" dirty="0"/>
              <a:t>Create MPIN – Do not lose this!</a:t>
            </a:r>
          </a:p>
          <a:p>
            <a:pPr lvl="1"/>
            <a:r>
              <a:rPr lang="en-US" dirty="0"/>
              <a:t>Tax ID, Name and Address – Should match 1099 or W-2/W-4 forms</a:t>
            </a:r>
          </a:p>
          <a:p>
            <a:pPr lvl="1"/>
            <a:endParaRPr lang="en-US" dirty="0"/>
          </a:p>
        </p:txBody>
      </p:sp>
    </p:spTree>
    <p:extLst>
      <p:ext uri="{BB962C8B-B14F-4D97-AF65-F5344CB8AC3E}">
        <p14:creationId xmlns:p14="http://schemas.microsoft.com/office/powerpoint/2010/main" val="144506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774D-09D2-47D0-826C-19D1DC53BFD7}"/>
              </a:ext>
            </a:extLst>
          </p:cNvPr>
          <p:cNvSpPr>
            <a:spLocks noGrp="1"/>
          </p:cNvSpPr>
          <p:nvPr>
            <p:ph type="title"/>
          </p:nvPr>
        </p:nvSpPr>
        <p:spPr>
          <a:xfrm>
            <a:off x="1465792" y="685800"/>
            <a:ext cx="6571343" cy="1049235"/>
          </a:xfrm>
        </p:spPr>
        <p:txBody>
          <a:bodyPr>
            <a:normAutofit/>
          </a:bodyPr>
          <a:lstStyle/>
          <a:p>
            <a:pPr algn="ctr"/>
            <a:r>
              <a:rPr lang="en-US" dirty="0"/>
              <a:t>2</a:t>
            </a:r>
            <a:r>
              <a:rPr lang="en-US" baseline="30000" dirty="0"/>
              <a:t>nd</a:t>
            </a:r>
            <a:r>
              <a:rPr lang="en-US" dirty="0"/>
              <a:t> Registering your business in </a:t>
            </a:r>
            <a:r>
              <a:rPr lang="en-US" dirty="0" err="1"/>
              <a:t>sam</a:t>
            </a:r>
            <a:r>
              <a:rPr lang="en-US" dirty="0"/>
              <a:t> </a:t>
            </a:r>
          </a:p>
        </p:txBody>
      </p:sp>
      <p:sp>
        <p:nvSpPr>
          <p:cNvPr id="3" name="Content Placeholder 2">
            <a:extLst>
              <a:ext uri="{FF2B5EF4-FFF2-40B4-BE49-F238E27FC236}">
                <a16:creationId xmlns:a16="http://schemas.microsoft.com/office/drawing/2014/main" id="{2A150C7A-E497-430A-A703-B59E3A8C1A7B}"/>
              </a:ext>
            </a:extLst>
          </p:cNvPr>
          <p:cNvSpPr>
            <a:spLocks noGrp="1"/>
          </p:cNvSpPr>
          <p:nvPr>
            <p:ph idx="1"/>
          </p:nvPr>
        </p:nvSpPr>
        <p:spPr>
          <a:xfrm>
            <a:off x="1443491" y="2015733"/>
            <a:ext cx="6571343" cy="4037747"/>
          </a:xfrm>
        </p:spPr>
        <p:txBody>
          <a:bodyPr>
            <a:normAutofit/>
          </a:bodyPr>
          <a:lstStyle/>
          <a:p>
            <a:pPr lvl="1"/>
            <a:r>
              <a:rPr lang="en-US" dirty="0"/>
              <a:t>Cage or NCAGE – One will be assigned if not already owned</a:t>
            </a:r>
          </a:p>
          <a:p>
            <a:pPr lvl="1"/>
            <a:r>
              <a:rPr lang="en-US" dirty="0"/>
              <a:t>Ownership Details</a:t>
            </a:r>
          </a:p>
          <a:p>
            <a:pPr lvl="1"/>
            <a:r>
              <a:rPr lang="en-US" dirty="0"/>
              <a:t>General Business Structure Information</a:t>
            </a:r>
          </a:p>
          <a:p>
            <a:pPr lvl="1"/>
            <a:r>
              <a:rPr lang="en-US" dirty="0"/>
              <a:t>Bank Account Type </a:t>
            </a:r>
          </a:p>
          <a:p>
            <a:pPr lvl="1"/>
            <a:r>
              <a:rPr lang="en-US" dirty="0"/>
              <a:t>Routing #</a:t>
            </a:r>
          </a:p>
          <a:p>
            <a:pPr lvl="1"/>
            <a:r>
              <a:rPr lang="en-US" dirty="0"/>
              <a:t>Account #</a:t>
            </a:r>
          </a:p>
          <a:p>
            <a:pPr lvl="1"/>
            <a:r>
              <a:rPr lang="en-US" dirty="0"/>
              <a:t>Bank Telephone #</a:t>
            </a:r>
          </a:p>
          <a:p>
            <a:pPr lvl="1"/>
            <a:r>
              <a:rPr lang="en-US" dirty="0"/>
              <a:t>Total 3 – 5 Year Average Receipts – Must be $1 or more</a:t>
            </a:r>
          </a:p>
          <a:p>
            <a:pPr lvl="1"/>
            <a:r>
              <a:rPr lang="en-US" dirty="0"/>
              <a:t>Average # Employees</a:t>
            </a:r>
          </a:p>
          <a:p>
            <a:pPr lvl="1"/>
            <a:endParaRPr lang="en-US" dirty="0"/>
          </a:p>
          <a:p>
            <a:pPr lvl="1"/>
            <a:endParaRPr lang="en-US" dirty="0"/>
          </a:p>
        </p:txBody>
      </p:sp>
    </p:spTree>
    <p:extLst>
      <p:ext uri="{BB962C8B-B14F-4D97-AF65-F5344CB8AC3E}">
        <p14:creationId xmlns:p14="http://schemas.microsoft.com/office/powerpoint/2010/main" val="348642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17FA-E10E-41F2-B2DA-E83D21486D75}"/>
              </a:ext>
            </a:extLst>
          </p:cNvPr>
          <p:cNvSpPr>
            <a:spLocks noGrp="1"/>
          </p:cNvSpPr>
          <p:nvPr>
            <p:ph type="title"/>
          </p:nvPr>
        </p:nvSpPr>
        <p:spPr>
          <a:xfrm>
            <a:off x="1443491" y="804520"/>
            <a:ext cx="6571343" cy="1049235"/>
          </a:xfrm>
        </p:spPr>
        <p:txBody>
          <a:bodyPr>
            <a:normAutofit/>
          </a:bodyPr>
          <a:lstStyle/>
          <a:p>
            <a:pPr algn="ctr"/>
            <a:r>
              <a:rPr lang="en-US" dirty="0"/>
              <a:t>2</a:t>
            </a:r>
            <a:r>
              <a:rPr lang="en-US" baseline="30000" dirty="0"/>
              <a:t>nd</a:t>
            </a:r>
            <a:r>
              <a:rPr lang="en-US" dirty="0"/>
              <a:t> Registering your business in </a:t>
            </a:r>
            <a:r>
              <a:rPr lang="en-US" dirty="0" err="1"/>
              <a:t>sam</a:t>
            </a:r>
            <a:r>
              <a:rPr lang="en-US" dirty="0"/>
              <a:t> </a:t>
            </a:r>
          </a:p>
        </p:txBody>
      </p:sp>
      <p:sp>
        <p:nvSpPr>
          <p:cNvPr id="3" name="Content Placeholder 2">
            <a:extLst>
              <a:ext uri="{FF2B5EF4-FFF2-40B4-BE49-F238E27FC236}">
                <a16:creationId xmlns:a16="http://schemas.microsoft.com/office/drawing/2014/main" id="{5F35DD16-462D-4D5C-8C9F-BF1E0528DBE7}"/>
              </a:ext>
            </a:extLst>
          </p:cNvPr>
          <p:cNvSpPr>
            <a:spLocks noGrp="1"/>
          </p:cNvSpPr>
          <p:nvPr>
            <p:ph idx="1"/>
          </p:nvPr>
        </p:nvSpPr>
        <p:spPr>
          <a:xfrm>
            <a:off x="1443491" y="2015733"/>
            <a:ext cx="6938509" cy="4037747"/>
          </a:xfrm>
        </p:spPr>
        <p:txBody>
          <a:bodyPr>
            <a:normAutofit fontScale="92500" lnSpcReduction="20000"/>
          </a:bodyPr>
          <a:lstStyle/>
          <a:p>
            <a:pPr marL="0" indent="0">
              <a:buNone/>
            </a:pPr>
            <a:r>
              <a:rPr lang="en-US" dirty="0"/>
              <a:t>Assertions</a:t>
            </a:r>
          </a:p>
          <a:p>
            <a:pPr lvl="1"/>
            <a:r>
              <a:rPr lang="en-US" dirty="0"/>
              <a:t>NAICS Codes – One marked as primary</a:t>
            </a:r>
          </a:p>
          <a:p>
            <a:pPr lvl="1"/>
            <a:r>
              <a:rPr lang="en-US" dirty="0"/>
              <a:t>PSC/FCS Codes - Optional</a:t>
            </a:r>
          </a:p>
          <a:p>
            <a:pPr lvl="1"/>
            <a:r>
              <a:rPr lang="en-US" dirty="0"/>
              <a:t>Size Metrics</a:t>
            </a:r>
          </a:p>
          <a:p>
            <a:pPr lvl="1"/>
            <a:r>
              <a:rPr lang="en-US" dirty="0"/>
              <a:t>Disaster Response Information</a:t>
            </a:r>
          </a:p>
          <a:p>
            <a:pPr marL="0" indent="0">
              <a:buNone/>
            </a:pPr>
            <a:r>
              <a:rPr lang="en-US" dirty="0"/>
              <a:t>Representations and Certifications</a:t>
            </a:r>
          </a:p>
          <a:p>
            <a:pPr lvl="1"/>
            <a:r>
              <a:rPr lang="en-US" dirty="0"/>
              <a:t>42 Questions – Reach out to your APEX for help!</a:t>
            </a:r>
          </a:p>
          <a:p>
            <a:pPr marL="0" indent="0">
              <a:buNone/>
            </a:pPr>
            <a:r>
              <a:rPr lang="en-US" dirty="0"/>
              <a:t>Points of Contact</a:t>
            </a:r>
          </a:p>
          <a:p>
            <a:pPr lvl="1"/>
            <a:r>
              <a:rPr lang="en-US" dirty="0"/>
              <a:t>Point of Contact for Accounting – who, email, phone</a:t>
            </a:r>
          </a:p>
          <a:p>
            <a:pPr lvl="1"/>
            <a:r>
              <a:rPr lang="en-US" dirty="0"/>
              <a:t>Point of Contact for Electronic Business – who, email, phone, address</a:t>
            </a:r>
          </a:p>
          <a:p>
            <a:pPr lvl="1"/>
            <a:r>
              <a:rPr lang="en-US" dirty="0"/>
              <a:t>Point of Contact for Government Business – who, email, phone, address</a:t>
            </a:r>
          </a:p>
          <a:p>
            <a:pPr lvl="1"/>
            <a:r>
              <a:rPr lang="en-US" dirty="0"/>
              <a:t>SBA Profile Link – Submit registration first!</a:t>
            </a:r>
          </a:p>
          <a:p>
            <a:pPr marL="0" indent="0">
              <a:buNone/>
            </a:pPr>
            <a:endParaRPr lang="en-US" dirty="0"/>
          </a:p>
          <a:p>
            <a:pPr lvl="1"/>
            <a:endParaRPr lang="en-US" dirty="0"/>
          </a:p>
          <a:p>
            <a:endParaRPr lang="en-US" dirty="0"/>
          </a:p>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272374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04DA-B89F-4326-B6BF-C6FEF6905525}"/>
              </a:ext>
            </a:extLst>
          </p:cNvPr>
          <p:cNvSpPr>
            <a:spLocks noGrp="1"/>
          </p:cNvSpPr>
          <p:nvPr>
            <p:ph type="title"/>
          </p:nvPr>
        </p:nvSpPr>
        <p:spPr/>
        <p:txBody>
          <a:bodyPr/>
          <a:lstStyle/>
          <a:p>
            <a:pPr algn="ctr"/>
            <a:r>
              <a:rPr lang="en-US" dirty="0"/>
              <a:t>After submitting your SAM Registration</a:t>
            </a:r>
          </a:p>
        </p:txBody>
      </p:sp>
      <p:sp>
        <p:nvSpPr>
          <p:cNvPr id="3" name="Content Placeholder 2">
            <a:extLst>
              <a:ext uri="{FF2B5EF4-FFF2-40B4-BE49-F238E27FC236}">
                <a16:creationId xmlns:a16="http://schemas.microsoft.com/office/drawing/2014/main" id="{E6C78C5D-0BB6-4411-AC84-30D101A3404C}"/>
              </a:ext>
            </a:extLst>
          </p:cNvPr>
          <p:cNvSpPr>
            <a:spLocks noGrp="1"/>
          </p:cNvSpPr>
          <p:nvPr>
            <p:ph idx="1"/>
          </p:nvPr>
        </p:nvSpPr>
        <p:spPr>
          <a:xfrm>
            <a:off x="1443491" y="2015733"/>
            <a:ext cx="6571343" cy="2099067"/>
          </a:xfrm>
        </p:spPr>
        <p:txBody>
          <a:bodyPr/>
          <a:lstStyle/>
          <a:p>
            <a:pPr marL="0" indent="0">
              <a:buNone/>
            </a:pPr>
            <a:r>
              <a:rPr lang="en-US" dirty="0"/>
              <a:t>You will receive three emails from SAM.gov in the next few hours or days.  They will not call or text you.  </a:t>
            </a:r>
          </a:p>
          <a:p>
            <a:pPr marL="914400" lvl="1" indent="-457200">
              <a:buFont typeface="+mj-lt"/>
              <a:buAutoNum type="arabicPeriod"/>
            </a:pPr>
            <a:r>
              <a:rPr lang="en-US" dirty="0"/>
              <a:t>Thank you for submitting your information.</a:t>
            </a:r>
          </a:p>
          <a:p>
            <a:pPr marL="914400" lvl="1" indent="-457200">
              <a:buFont typeface="+mj-lt"/>
              <a:buAutoNum type="arabicPeriod"/>
            </a:pPr>
            <a:r>
              <a:rPr lang="en-US" dirty="0"/>
              <a:t>You have passed (or not) the IRS Validation.</a:t>
            </a:r>
          </a:p>
          <a:p>
            <a:pPr marL="914400" lvl="1" indent="-457200">
              <a:buFont typeface="+mj-lt"/>
              <a:buAutoNum type="arabicPeriod"/>
            </a:pPr>
            <a:r>
              <a:rPr lang="en-US" dirty="0"/>
              <a:t>Congratulations; here is your CAGE Code.  </a:t>
            </a:r>
          </a:p>
        </p:txBody>
      </p:sp>
    </p:spTree>
    <p:extLst>
      <p:ext uri="{BB962C8B-B14F-4D97-AF65-F5344CB8AC3E}">
        <p14:creationId xmlns:p14="http://schemas.microsoft.com/office/powerpoint/2010/main" val="22692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D57CE0-FBC0-44B1-84F5-47AC2CABDA87}"/>
              </a:ext>
              <a:ext uri="{C183D7F6-B498-43B3-948B-1728B52AA6E4}">
                <adec:decorative xmlns:adec="http://schemas.microsoft.com/office/drawing/2017/decorative" val="1"/>
              </a:ext>
            </a:extLst>
          </p:cNvPr>
          <p:cNvSpPr>
            <a:spLocks noGrp="1"/>
          </p:cNvSpPr>
          <p:nvPr>
            <p:ph type="title"/>
          </p:nvPr>
        </p:nvSpPr>
        <p:spPr>
          <a:xfrm>
            <a:off x="1" y="76200"/>
            <a:ext cx="9143999" cy="1295400"/>
          </a:xfrm>
        </p:spPr>
        <p:txBody>
          <a:bodyPr>
            <a:normAutofit/>
          </a:bodyPr>
          <a:lstStyle/>
          <a:p>
            <a:pPr algn="ctr"/>
            <a:br>
              <a:rPr lang="en-US" dirty="0"/>
            </a:br>
            <a:r>
              <a:rPr lang="en-US" dirty="0"/>
              <a:t>Dynamic small business Search Profile </a:t>
            </a:r>
          </a:p>
        </p:txBody>
      </p:sp>
      <p:pic>
        <p:nvPicPr>
          <p:cNvPr id="5" name="Content Placeholder 4">
            <a:hlinkClick r:id="rId3"/>
            <a:extLst>
              <a:ext uri="{FF2B5EF4-FFF2-40B4-BE49-F238E27FC236}">
                <a16:creationId xmlns:a16="http://schemas.microsoft.com/office/drawing/2014/main" id="{F200278F-BC40-4229-90A4-91D4AD9AD9DD}"/>
              </a:ext>
              <a:ext uri="{C183D7F6-B498-43B3-948B-1728B52AA6E4}">
                <adec:decorative xmlns:adec="http://schemas.microsoft.com/office/drawing/2017/decorative" val="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2356" y="1957777"/>
            <a:ext cx="6965096" cy="3874457"/>
          </a:xfrm>
        </p:spPr>
      </p:pic>
      <p:sp>
        <p:nvSpPr>
          <p:cNvPr id="7" name="TextBox 6">
            <a:extLst>
              <a:ext uri="{FF2B5EF4-FFF2-40B4-BE49-F238E27FC236}">
                <a16:creationId xmlns:a16="http://schemas.microsoft.com/office/drawing/2014/main" id="{67DCA664-9739-4912-B15C-5F07D563A654}"/>
              </a:ext>
              <a:ext uri="{C183D7F6-B498-43B3-948B-1728B52AA6E4}">
                <adec:decorative xmlns:adec="http://schemas.microsoft.com/office/drawing/2017/decorative" val="1"/>
              </a:ext>
            </a:extLst>
          </p:cNvPr>
          <p:cNvSpPr txBox="1"/>
          <p:nvPr/>
        </p:nvSpPr>
        <p:spPr>
          <a:xfrm>
            <a:off x="3247086" y="6248400"/>
            <a:ext cx="2649828" cy="369332"/>
          </a:xfrm>
          <a:prstGeom prst="rect">
            <a:avLst/>
          </a:prstGeom>
          <a:solidFill>
            <a:schemeClr val="accent1"/>
          </a:solidFill>
        </p:spPr>
        <p:txBody>
          <a:bodyPr wrap="non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Click here for a direct link</a:t>
            </a:r>
            <a:endParaRPr lang="en-US" dirty="0">
              <a:solidFill>
                <a:schemeClr val="bg1"/>
              </a:solidFill>
            </a:endParaRPr>
          </a:p>
        </p:txBody>
      </p:sp>
      <p:sp>
        <p:nvSpPr>
          <p:cNvPr id="8" name="TextBox 7">
            <a:extLst>
              <a:ext uri="{FF2B5EF4-FFF2-40B4-BE49-F238E27FC236}">
                <a16:creationId xmlns:a16="http://schemas.microsoft.com/office/drawing/2014/main" id="{A65AE669-5A84-4E9F-9768-8E16E2354D45}"/>
              </a:ext>
              <a:ext uri="{C183D7F6-B498-43B3-948B-1728B52AA6E4}">
                <adec:decorative xmlns:adec="http://schemas.microsoft.com/office/drawing/2017/decorative" val="1"/>
              </a:ext>
            </a:extLst>
          </p:cNvPr>
          <p:cNvSpPr txBox="1"/>
          <p:nvPr/>
        </p:nvSpPr>
        <p:spPr>
          <a:xfrm>
            <a:off x="1172356" y="1418434"/>
            <a:ext cx="6857903" cy="369332"/>
          </a:xfrm>
          <a:prstGeom prst="rect">
            <a:avLst/>
          </a:prstGeom>
          <a:noFill/>
        </p:spPr>
        <p:txBody>
          <a:bodyPr wrap="none" rtlCol="0">
            <a:spAutoFit/>
          </a:bodyPr>
          <a:lstStyle/>
          <a:p>
            <a:r>
              <a:rPr lang="en-US" dirty="0"/>
              <a:t>In this search screen, you can check your data and look for competition.</a:t>
            </a:r>
          </a:p>
        </p:txBody>
      </p:sp>
    </p:spTree>
    <p:extLst>
      <p:ext uri="{BB962C8B-B14F-4D97-AF65-F5344CB8AC3E}">
        <p14:creationId xmlns:p14="http://schemas.microsoft.com/office/powerpoint/2010/main" val="1948487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B330-1949-4313-8EBF-D8FD690DCD38}"/>
              </a:ext>
            </a:extLst>
          </p:cNvPr>
          <p:cNvSpPr>
            <a:spLocks noGrp="1"/>
          </p:cNvSpPr>
          <p:nvPr>
            <p:ph type="title" idx="4294967295"/>
          </p:nvPr>
        </p:nvSpPr>
        <p:spPr>
          <a:xfrm>
            <a:off x="0" y="76200"/>
            <a:ext cx="9144000" cy="1049338"/>
          </a:xfrm>
        </p:spPr>
        <p:txBody>
          <a:bodyPr/>
          <a:lstStyle/>
          <a:p>
            <a:pPr algn="ctr"/>
            <a:r>
              <a:rPr lang="en-US" dirty="0" err="1"/>
              <a:t>Sba</a:t>
            </a:r>
            <a:r>
              <a:rPr lang="en-US" dirty="0"/>
              <a:t> </a:t>
            </a:r>
            <a:r>
              <a:rPr lang="en-US" dirty="0" err="1"/>
              <a:t>glIs</a:t>
            </a:r>
            <a:r>
              <a:rPr lang="en-US" dirty="0"/>
              <a:t> </a:t>
            </a:r>
            <a:br>
              <a:rPr lang="en-US" dirty="0"/>
            </a:br>
            <a:r>
              <a:rPr lang="en-US" dirty="0"/>
              <a:t>(general log in system)</a:t>
            </a:r>
          </a:p>
        </p:txBody>
      </p:sp>
      <p:sp>
        <p:nvSpPr>
          <p:cNvPr id="3" name="Content Placeholder 2">
            <a:extLst>
              <a:ext uri="{FF2B5EF4-FFF2-40B4-BE49-F238E27FC236}">
                <a16:creationId xmlns:a16="http://schemas.microsoft.com/office/drawing/2014/main" id="{0DE6B5A3-4C78-47A3-AC42-7662A05A2865}"/>
              </a:ext>
            </a:extLst>
          </p:cNvPr>
          <p:cNvSpPr>
            <a:spLocks noGrp="1"/>
          </p:cNvSpPr>
          <p:nvPr>
            <p:ph idx="4294967295"/>
          </p:nvPr>
        </p:nvSpPr>
        <p:spPr>
          <a:xfrm>
            <a:off x="1285875" y="1163638"/>
            <a:ext cx="6572250" cy="3449638"/>
          </a:xfrm>
        </p:spPr>
        <p:txBody>
          <a:bodyPr/>
          <a:lstStyle/>
          <a:p>
            <a:r>
              <a:rPr lang="en-US" dirty="0"/>
              <a:t>Use this website to update your company’s SBA Profile after you have successfully registered in SAM.</a:t>
            </a:r>
          </a:p>
          <a:p>
            <a:endParaRPr lang="en-US" dirty="0"/>
          </a:p>
        </p:txBody>
      </p:sp>
      <p:pic>
        <p:nvPicPr>
          <p:cNvPr id="7" name="Picture 6" descr="image of SBA GLIS ">
            <a:extLst>
              <a:ext uri="{FF2B5EF4-FFF2-40B4-BE49-F238E27FC236}">
                <a16:creationId xmlns:a16="http://schemas.microsoft.com/office/drawing/2014/main" id="{3DF714EA-719E-4E7A-9A7E-2A10FD17F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 y="1981200"/>
            <a:ext cx="7543800" cy="4239416"/>
          </a:xfrm>
          <a:prstGeom prst="rect">
            <a:avLst/>
          </a:prstGeom>
        </p:spPr>
      </p:pic>
      <p:sp>
        <p:nvSpPr>
          <p:cNvPr id="9" name="Speech Bubble: Oval 8">
            <a:extLst>
              <a:ext uri="{FF2B5EF4-FFF2-40B4-BE49-F238E27FC236}">
                <a16:creationId xmlns:a16="http://schemas.microsoft.com/office/drawing/2014/main" id="{9FDC2980-ED0E-457C-9903-A1602673A8B8}"/>
              </a:ext>
            </a:extLst>
          </p:cNvPr>
          <p:cNvSpPr/>
          <p:nvPr/>
        </p:nvSpPr>
        <p:spPr>
          <a:xfrm>
            <a:off x="1676400" y="3429000"/>
            <a:ext cx="1447800" cy="838200"/>
          </a:xfrm>
          <a:prstGeom prst="wedgeEllipseCallout">
            <a:avLst>
              <a:gd name="adj1" fmla="val -60382"/>
              <a:gd name="adj2" fmla="val -2176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Click on Request SBA User ID.</a:t>
            </a:r>
          </a:p>
        </p:txBody>
      </p:sp>
      <p:sp>
        <p:nvSpPr>
          <p:cNvPr id="10" name="TextBox 9">
            <a:extLst>
              <a:ext uri="{FF2B5EF4-FFF2-40B4-BE49-F238E27FC236}">
                <a16:creationId xmlns:a16="http://schemas.microsoft.com/office/drawing/2014/main" id="{8A4C7020-0CAF-4CE9-A11F-95877F7857AA}"/>
              </a:ext>
            </a:extLst>
          </p:cNvPr>
          <p:cNvSpPr txBox="1"/>
          <p:nvPr/>
        </p:nvSpPr>
        <p:spPr>
          <a:xfrm>
            <a:off x="3276600" y="6324600"/>
            <a:ext cx="2806281" cy="369332"/>
          </a:xfrm>
          <a:prstGeom prst="rect">
            <a:avLst/>
          </a:prstGeom>
          <a:solidFill>
            <a:schemeClr val="accent1"/>
          </a:solidFill>
        </p:spPr>
        <p:txBody>
          <a:bodyPr wrap="none" rtlCol="0">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Click here for a direct link.  </a:t>
            </a:r>
            <a:endParaRPr lang="en-US" dirty="0">
              <a:solidFill>
                <a:schemeClr val="bg1"/>
              </a:solidFill>
            </a:endParaRPr>
          </a:p>
        </p:txBody>
      </p:sp>
    </p:spTree>
    <p:extLst>
      <p:ext uri="{BB962C8B-B14F-4D97-AF65-F5344CB8AC3E}">
        <p14:creationId xmlns:p14="http://schemas.microsoft.com/office/powerpoint/2010/main" val="119126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A338-1497-4B9A-9DCF-A805629ED8BA}"/>
              </a:ext>
            </a:extLst>
          </p:cNvPr>
          <p:cNvSpPr>
            <a:spLocks noGrp="1"/>
          </p:cNvSpPr>
          <p:nvPr>
            <p:ph type="title"/>
          </p:nvPr>
        </p:nvSpPr>
        <p:spPr>
          <a:xfrm>
            <a:off x="1443491" y="1142999"/>
            <a:ext cx="6571343" cy="710756"/>
          </a:xfrm>
        </p:spPr>
        <p:txBody>
          <a:bodyPr/>
          <a:lstStyle/>
          <a:p>
            <a:r>
              <a:rPr lang="en-US" dirty="0"/>
              <a:t>Webinar topics</a:t>
            </a:r>
          </a:p>
        </p:txBody>
      </p:sp>
      <p:sp>
        <p:nvSpPr>
          <p:cNvPr id="3" name="Content Placeholder 2">
            <a:extLst>
              <a:ext uri="{FF2B5EF4-FFF2-40B4-BE49-F238E27FC236}">
                <a16:creationId xmlns:a16="http://schemas.microsoft.com/office/drawing/2014/main" id="{9EDD61CA-FB80-4B16-B851-3D9DAAFB3B29}"/>
              </a:ext>
            </a:extLst>
          </p:cNvPr>
          <p:cNvSpPr>
            <a:spLocks noGrp="1"/>
          </p:cNvSpPr>
          <p:nvPr>
            <p:ph idx="1"/>
          </p:nvPr>
        </p:nvSpPr>
        <p:spPr>
          <a:xfrm>
            <a:off x="1443491" y="1447800"/>
            <a:ext cx="6571343" cy="4267201"/>
          </a:xfrm>
        </p:spPr>
        <p:txBody>
          <a:bodyPr>
            <a:normAutofit/>
          </a:bodyPr>
          <a:lstStyle/>
          <a:p>
            <a:endParaRPr lang="en-US" dirty="0"/>
          </a:p>
          <a:p>
            <a:r>
              <a:rPr lang="en-US" dirty="0"/>
              <a:t>What is an APEX Accelerator, formerly PTAC? </a:t>
            </a:r>
          </a:p>
          <a:p>
            <a:r>
              <a:rPr lang="en-US" dirty="0"/>
              <a:t>Services Offered</a:t>
            </a:r>
          </a:p>
          <a:p>
            <a:r>
              <a:rPr lang="en-US" dirty="0"/>
              <a:t>NAICS Codes</a:t>
            </a:r>
          </a:p>
          <a:p>
            <a:r>
              <a:rPr lang="en-US" dirty="0"/>
              <a:t>Documents to Gather for SAM Registration</a:t>
            </a:r>
          </a:p>
          <a:p>
            <a:r>
              <a:rPr lang="en-US" dirty="0"/>
              <a:t>SAM Registration By Section</a:t>
            </a:r>
          </a:p>
          <a:p>
            <a:r>
              <a:rPr lang="en-US" dirty="0"/>
              <a:t>Market Research – DSBS Profile</a:t>
            </a:r>
          </a:p>
        </p:txBody>
      </p:sp>
    </p:spTree>
    <p:extLst>
      <p:ext uri="{BB962C8B-B14F-4D97-AF65-F5344CB8AC3E}">
        <p14:creationId xmlns:p14="http://schemas.microsoft.com/office/powerpoint/2010/main" val="215901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58469E-5527-413A-BDD8-DB0860779BF5}"/>
              </a:ext>
              <a:ext uri="{C183D7F6-B498-43B3-948B-1728B52AA6E4}">
                <adec:decorative xmlns:adec="http://schemas.microsoft.com/office/drawing/2017/decorative" val="1"/>
              </a:ext>
            </a:extLst>
          </p:cNvPr>
          <p:cNvSpPr txBox="1">
            <a:spLocks noGrp="1"/>
          </p:cNvSpPr>
          <p:nvPr>
            <p:ph type="title" idx="4294967295"/>
          </p:nvPr>
        </p:nvSpPr>
        <p:spPr>
          <a:xfrm>
            <a:off x="1757807" y="2446082"/>
            <a:ext cx="541020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THANK YOU!</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a:extLst>
              <a:ext uri="{FF2B5EF4-FFF2-40B4-BE49-F238E27FC236}">
                <a16:creationId xmlns:a16="http://schemas.microsoft.com/office/drawing/2014/main" id="{6EAC226F-56BD-4D48-B8D4-FCF78CC2359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4781" y="190154"/>
            <a:ext cx="4028088" cy="1739401"/>
          </a:xfrm>
          <a:prstGeom prst="rect">
            <a:avLst/>
          </a:prstGeom>
        </p:spPr>
      </p:pic>
      <p:pic>
        <p:nvPicPr>
          <p:cNvPr id="3" name="Picture 2">
            <a:extLst>
              <a:ext uri="{FF2B5EF4-FFF2-40B4-BE49-F238E27FC236}">
                <a16:creationId xmlns:a16="http://schemas.microsoft.com/office/drawing/2014/main" id="{B37BABEA-0EFD-4FBC-8FB4-DC2FE10A682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4743893"/>
            <a:ext cx="5257800" cy="2063162"/>
          </a:xfrm>
          <a:prstGeom prst="rect">
            <a:avLst/>
          </a:prstGeom>
        </p:spPr>
      </p:pic>
      <p:sp>
        <p:nvSpPr>
          <p:cNvPr id="10" name="Subtitle 2">
            <a:extLst>
              <a:ext uri="{FF2B5EF4-FFF2-40B4-BE49-F238E27FC236}">
                <a16:creationId xmlns:a16="http://schemas.microsoft.com/office/drawing/2014/main" id="{BC193DA4-E3BB-46BE-9581-9148F5D93EFB}"/>
              </a:ext>
              <a:ext uri="{C183D7F6-B498-43B3-948B-1728B52AA6E4}">
                <adec:decorative xmlns:adec="http://schemas.microsoft.com/office/drawing/2017/decorative" val="1"/>
              </a:ext>
            </a:extLst>
          </p:cNvPr>
          <p:cNvSpPr txBox="1">
            <a:spLocks/>
          </p:cNvSpPr>
          <p:nvPr/>
        </p:nvSpPr>
        <p:spPr>
          <a:xfrm>
            <a:off x="228600" y="2667000"/>
            <a:ext cx="2683057" cy="1857229"/>
          </a:xfrm>
          <a:prstGeom prst="rect">
            <a:avLst/>
          </a:prstGeom>
          <a:ln>
            <a:noFill/>
          </a:ln>
        </p:spPr>
        <p:txBody>
          <a:bodyPr vert="horz" lIns="91440" tIns="45720" rIns="91440" bIns="45720" rtlCol="0" anchor="t">
            <a:normAutofit lnSpcReduction="10000"/>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9pPr>
          </a:lstStyle>
          <a:p>
            <a:pPr defTabSz="914400">
              <a:lnSpc>
                <a:spcPct val="100000"/>
              </a:lnSpc>
              <a:spcBef>
                <a:spcPts val="0"/>
              </a:spcBef>
            </a:pPr>
            <a:endParaRPr lang="en-US" sz="2000" b="1" dirty="0"/>
          </a:p>
          <a:p>
            <a:pPr defTabSz="914400">
              <a:lnSpc>
                <a:spcPct val="100000"/>
              </a:lnSpc>
              <a:spcBef>
                <a:spcPts val="0"/>
              </a:spcBef>
            </a:pPr>
            <a:endParaRPr lang="en-US" sz="1800" cap="none" dirty="0"/>
          </a:p>
          <a:p>
            <a:pPr defTabSz="914400">
              <a:lnSpc>
                <a:spcPct val="100000"/>
              </a:lnSpc>
              <a:spcBef>
                <a:spcPts val="0"/>
              </a:spcBef>
            </a:pPr>
            <a:r>
              <a:rPr lang="en-US" sz="1800" cap="none" dirty="0"/>
              <a:t>Katey Sherrick Blair</a:t>
            </a:r>
          </a:p>
          <a:p>
            <a:pPr defTabSz="914400">
              <a:lnSpc>
                <a:spcPct val="100000"/>
              </a:lnSpc>
              <a:spcBef>
                <a:spcPts val="0"/>
              </a:spcBef>
            </a:pPr>
            <a:r>
              <a:rPr lang="en-US" sz="1800" cap="none" dirty="0"/>
              <a:t>OK APEX Accelerator</a:t>
            </a:r>
          </a:p>
          <a:p>
            <a:pPr defTabSz="914400">
              <a:lnSpc>
                <a:spcPct val="100000"/>
              </a:lnSpc>
              <a:spcBef>
                <a:spcPts val="0"/>
              </a:spcBef>
            </a:pPr>
            <a:r>
              <a:rPr lang="en-US" sz="1800" cap="none" dirty="0"/>
              <a:t>918-348-7940</a:t>
            </a:r>
          </a:p>
          <a:p>
            <a:pPr defTabSz="914400">
              <a:lnSpc>
                <a:spcPct val="100000"/>
              </a:lnSpc>
              <a:spcBef>
                <a:spcPts val="0"/>
              </a:spcBef>
            </a:pPr>
            <a:r>
              <a:rPr lang="en-US" sz="1800" cap="none" dirty="0">
                <a:hlinkClick r:id="rId4"/>
              </a:rPr>
              <a:t>Katey.blair@ictech.edu</a:t>
            </a:r>
            <a:endParaRPr lang="en-US" sz="1800" cap="none" dirty="0"/>
          </a:p>
          <a:p>
            <a:pPr defTabSz="914400">
              <a:lnSpc>
                <a:spcPct val="100000"/>
              </a:lnSpc>
              <a:spcBef>
                <a:spcPts val="0"/>
              </a:spcBef>
            </a:pPr>
            <a:r>
              <a:rPr lang="en-US" sz="1800" cap="none" dirty="0">
                <a:hlinkClick r:id="rId5"/>
              </a:rPr>
              <a:t>www.ictech.edu</a:t>
            </a:r>
            <a:endParaRPr lang="en-US" sz="1800" cap="none" dirty="0"/>
          </a:p>
        </p:txBody>
      </p:sp>
      <p:sp>
        <p:nvSpPr>
          <p:cNvPr id="11" name="Subtitle 2">
            <a:extLst>
              <a:ext uri="{FF2B5EF4-FFF2-40B4-BE49-F238E27FC236}">
                <a16:creationId xmlns:a16="http://schemas.microsoft.com/office/drawing/2014/main" id="{2209017D-C978-42CB-9DDB-0DB85B90C094}"/>
              </a:ext>
              <a:ext uri="{C183D7F6-B498-43B3-948B-1728B52AA6E4}">
                <adec:decorative xmlns:adec="http://schemas.microsoft.com/office/drawing/2017/decorative" val="1"/>
              </a:ext>
            </a:extLst>
          </p:cNvPr>
          <p:cNvSpPr txBox="1">
            <a:spLocks/>
          </p:cNvSpPr>
          <p:nvPr/>
        </p:nvSpPr>
        <p:spPr>
          <a:xfrm>
            <a:off x="6019800" y="2904981"/>
            <a:ext cx="2971800" cy="1729080"/>
          </a:xfrm>
          <a:prstGeom prst="rect">
            <a:avLst/>
          </a:prstGeom>
          <a:ln>
            <a:noFill/>
          </a:ln>
        </p:spPr>
        <p:txBody>
          <a:bodyPr vert="horz" lIns="91440" tIns="45720" rIns="91440" bIns="45720" rtlCol="0" anchor="t">
            <a:normAutofit fontScale="92500" lnSpcReduction="20000"/>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9pPr>
          </a:lstStyle>
          <a:p>
            <a:pPr defTabSz="914400">
              <a:lnSpc>
                <a:spcPct val="100000"/>
              </a:lnSpc>
              <a:spcBef>
                <a:spcPts val="0"/>
              </a:spcBef>
            </a:pPr>
            <a:endParaRPr lang="en-US" b="1" dirty="0"/>
          </a:p>
          <a:p>
            <a:pPr defTabSz="914400">
              <a:lnSpc>
                <a:spcPct val="100000"/>
              </a:lnSpc>
              <a:spcBef>
                <a:spcPts val="0"/>
              </a:spcBef>
            </a:pPr>
            <a:endParaRPr lang="en-US" dirty="0"/>
          </a:p>
          <a:p>
            <a:pPr algn="r" defTabSz="914400">
              <a:lnSpc>
                <a:spcPct val="110000"/>
              </a:lnSpc>
              <a:spcBef>
                <a:spcPts val="0"/>
              </a:spcBef>
            </a:pPr>
            <a:r>
              <a:rPr lang="en-US" sz="1800" cap="none" dirty="0"/>
              <a:t>Fabiela Kemble</a:t>
            </a:r>
          </a:p>
          <a:p>
            <a:pPr algn="r" defTabSz="914400">
              <a:lnSpc>
                <a:spcPct val="100000"/>
              </a:lnSpc>
              <a:spcBef>
                <a:spcPts val="0"/>
              </a:spcBef>
            </a:pPr>
            <a:r>
              <a:rPr lang="en-US" sz="1800" cap="none" dirty="0"/>
              <a:t>OK APEX Accelerator</a:t>
            </a:r>
          </a:p>
          <a:p>
            <a:pPr algn="r" defTabSz="914400">
              <a:lnSpc>
                <a:spcPct val="110000"/>
              </a:lnSpc>
              <a:spcBef>
                <a:spcPts val="0"/>
              </a:spcBef>
            </a:pPr>
            <a:r>
              <a:rPr lang="en-US" sz="1800" cap="none" dirty="0"/>
              <a:t>918-348-7938</a:t>
            </a:r>
          </a:p>
          <a:p>
            <a:pPr algn="r" defTabSz="914400">
              <a:lnSpc>
                <a:spcPct val="110000"/>
              </a:lnSpc>
              <a:spcBef>
                <a:spcPts val="0"/>
              </a:spcBef>
            </a:pPr>
            <a:r>
              <a:rPr lang="en-US" sz="1800" cap="none" dirty="0">
                <a:hlinkClick r:id="rId6"/>
              </a:rPr>
              <a:t>Fabiela.kemble@ictech.edu</a:t>
            </a:r>
            <a:endParaRPr lang="en-US" sz="1800" cap="none" dirty="0"/>
          </a:p>
          <a:p>
            <a:pPr algn="r" defTabSz="914400">
              <a:lnSpc>
                <a:spcPct val="110000"/>
              </a:lnSpc>
              <a:spcBef>
                <a:spcPts val="0"/>
              </a:spcBef>
            </a:pPr>
            <a:r>
              <a:rPr lang="en-US" sz="1800" cap="none" dirty="0">
                <a:hlinkClick r:id="rId7"/>
              </a:rPr>
              <a:t>www.ictech.edu</a:t>
            </a:r>
            <a:endParaRPr lang="en-US" sz="1800" cap="none" dirty="0"/>
          </a:p>
        </p:txBody>
      </p:sp>
    </p:spTree>
    <p:extLst>
      <p:ext uri="{BB962C8B-B14F-4D97-AF65-F5344CB8AC3E}">
        <p14:creationId xmlns:p14="http://schemas.microsoft.com/office/powerpoint/2010/main" val="128207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3127-E794-4CF3-83E7-CFA7B665993B}"/>
              </a:ext>
            </a:extLst>
          </p:cNvPr>
          <p:cNvSpPr>
            <a:spLocks noGrp="1"/>
          </p:cNvSpPr>
          <p:nvPr>
            <p:ph type="title"/>
          </p:nvPr>
        </p:nvSpPr>
        <p:spPr>
          <a:xfrm>
            <a:off x="1443491" y="1066800"/>
            <a:ext cx="6571343" cy="1049235"/>
          </a:xfrm>
        </p:spPr>
        <p:txBody>
          <a:bodyPr/>
          <a:lstStyle/>
          <a:p>
            <a:r>
              <a:rPr lang="en-US" dirty="0"/>
              <a:t>What is OK APEX Accelerator?</a:t>
            </a:r>
          </a:p>
        </p:txBody>
      </p:sp>
      <p:sp>
        <p:nvSpPr>
          <p:cNvPr id="3" name="Content Placeholder 2">
            <a:extLst>
              <a:ext uri="{FF2B5EF4-FFF2-40B4-BE49-F238E27FC236}">
                <a16:creationId xmlns:a16="http://schemas.microsoft.com/office/drawing/2014/main" id="{2ADFA1E7-F5B7-4161-BE8E-64AFC18AD551}"/>
              </a:ext>
            </a:extLst>
          </p:cNvPr>
          <p:cNvSpPr>
            <a:spLocks noGrp="1"/>
          </p:cNvSpPr>
          <p:nvPr>
            <p:ph idx="1"/>
          </p:nvPr>
        </p:nvSpPr>
        <p:spPr/>
        <p:txBody>
          <a:bodyPr>
            <a:normAutofit fontScale="77500" lnSpcReduction="20000"/>
          </a:bodyPr>
          <a:lstStyle/>
          <a:p>
            <a:pPr marL="0" indent="0">
              <a:buNone/>
            </a:pPr>
            <a:r>
              <a:rPr lang="en-US" sz="2100" dirty="0"/>
              <a:t>APEX Accelerator, formerly PTAC – Was established to increase the number and range of businesses capable of participating in government contracts.  Provides technical assistance to businesses interested in selling products or services to federal, state, and local governments.  Additionally,  Apex Accelerators can help your small business determine if you’re ready for federal contracting.  </a:t>
            </a:r>
            <a:r>
              <a:rPr lang="en-US" sz="2100" dirty="0">
                <a:hlinkClick r:id="rId2"/>
              </a:rPr>
              <a:t>Click here for the PTAC Search Tool</a:t>
            </a:r>
            <a:r>
              <a:rPr lang="en-US" sz="2100" dirty="0"/>
              <a:t>.</a:t>
            </a:r>
            <a:endParaRPr lang="en-US" sz="2400" dirty="0"/>
          </a:p>
          <a:p>
            <a:pPr marL="0" indent="0">
              <a:buNone/>
            </a:pPr>
            <a:endParaRPr lang="en-US" sz="2400" dirty="0"/>
          </a:p>
          <a:p>
            <a:pPr marL="0" indent="0">
              <a:buNone/>
            </a:pPr>
            <a:r>
              <a:rPr lang="en-US" sz="2400" dirty="0"/>
              <a:t>Our program is funded through a partnership with host sites like the Indian Capital Technology Center, the OK Dept. of Career &amp; Technology Education, and a cooperative agreement with the Department of Defense. </a:t>
            </a:r>
          </a:p>
        </p:txBody>
      </p:sp>
    </p:spTree>
    <p:extLst>
      <p:ext uri="{BB962C8B-B14F-4D97-AF65-F5344CB8AC3E}">
        <p14:creationId xmlns:p14="http://schemas.microsoft.com/office/powerpoint/2010/main" val="129965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FC98-8D4F-488B-9604-E9BB43DEA3CD}"/>
              </a:ext>
            </a:extLst>
          </p:cNvPr>
          <p:cNvSpPr>
            <a:spLocks noGrp="1"/>
          </p:cNvSpPr>
          <p:nvPr>
            <p:ph type="title"/>
          </p:nvPr>
        </p:nvSpPr>
        <p:spPr>
          <a:xfrm>
            <a:off x="1431925" y="966498"/>
            <a:ext cx="6571343" cy="1049235"/>
          </a:xfrm>
        </p:spPr>
        <p:txBody>
          <a:bodyPr/>
          <a:lstStyle/>
          <a:p>
            <a:r>
              <a:rPr lang="en-US" dirty="0"/>
              <a:t>services offered by OK APEX</a:t>
            </a:r>
          </a:p>
        </p:txBody>
      </p:sp>
      <p:sp>
        <p:nvSpPr>
          <p:cNvPr id="3" name="Content Placeholder 2">
            <a:extLst>
              <a:ext uri="{FF2B5EF4-FFF2-40B4-BE49-F238E27FC236}">
                <a16:creationId xmlns:a16="http://schemas.microsoft.com/office/drawing/2014/main" id="{888FC39A-53A4-41DB-881A-0F06485691B9}"/>
              </a:ext>
            </a:extLst>
          </p:cNvPr>
          <p:cNvSpPr>
            <a:spLocks noGrp="1"/>
          </p:cNvSpPr>
          <p:nvPr>
            <p:ph idx="1"/>
          </p:nvPr>
        </p:nvSpPr>
        <p:spPr>
          <a:xfrm>
            <a:off x="1443491" y="2015733"/>
            <a:ext cx="6571343" cy="4037747"/>
          </a:xfrm>
        </p:spPr>
        <p:txBody>
          <a:bodyPr>
            <a:normAutofit fontScale="85000" lnSpcReduction="20000"/>
          </a:bodyPr>
          <a:lstStyle/>
          <a:p>
            <a:r>
              <a:rPr lang="en-US" dirty="0"/>
              <a:t>One-on-One Counseling</a:t>
            </a:r>
          </a:p>
          <a:p>
            <a:r>
              <a:rPr lang="en-US" dirty="0"/>
              <a:t>Federal Registration Assistance</a:t>
            </a:r>
          </a:p>
          <a:p>
            <a:r>
              <a:rPr lang="en-US" dirty="0"/>
              <a:t>NAICS, Product/Service &amp; Commodity Codes Identification</a:t>
            </a:r>
          </a:p>
          <a:p>
            <a:r>
              <a:rPr lang="en-US" dirty="0"/>
              <a:t>SBA Certification Applications</a:t>
            </a:r>
          </a:p>
          <a:p>
            <a:r>
              <a:rPr lang="en-US" dirty="0"/>
              <a:t>Bid Matching Service</a:t>
            </a:r>
          </a:p>
          <a:p>
            <a:r>
              <a:rPr lang="en-US" dirty="0"/>
              <a:t>Capabilities Statements</a:t>
            </a:r>
          </a:p>
          <a:p>
            <a:r>
              <a:rPr lang="en-US" dirty="0"/>
              <a:t>Solicitation Interpretation</a:t>
            </a:r>
          </a:p>
          <a:p>
            <a:r>
              <a:rPr lang="en-US" dirty="0"/>
              <a:t>Proposal Guidance &amp; Review</a:t>
            </a:r>
          </a:p>
          <a:p>
            <a:r>
              <a:rPr lang="en-US" dirty="0"/>
              <a:t>Subcontracting Assistance</a:t>
            </a:r>
          </a:p>
          <a:p>
            <a:r>
              <a:rPr lang="en-US" dirty="0"/>
              <a:t>Free or Nominal Fee Workshops</a:t>
            </a:r>
          </a:p>
        </p:txBody>
      </p:sp>
    </p:spTree>
    <p:extLst>
      <p:ext uri="{BB962C8B-B14F-4D97-AF65-F5344CB8AC3E}">
        <p14:creationId xmlns:p14="http://schemas.microsoft.com/office/powerpoint/2010/main" val="189811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5E37-1196-47DD-B0C6-94E49639D0B8}"/>
              </a:ext>
              <a:ext uri="{C183D7F6-B498-43B3-948B-1728B52AA6E4}">
                <adec:decorative xmlns:adec="http://schemas.microsoft.com/office/drawing/2017/decorative" val="1"/>
              </a:ext>
            </a:extLst>
          </p:cNvPr>
          <p:cNvSpPr>
            <a:spLocks noGrp="1"/>
          </p:cNvSpPr>
          <p:nvPr>
            <p:ph type="title" idx="4294967295"/>
          </p:nvPr>
        </p:nvSpPr>
        <p:spPr>
          <a:xfrm>
            <a:off x="0" y="165100"/>
            <a:ext cx="9144000" cy="673100"/>
          </a:xfrm>
        </p:spPr>
        <p:txBody>
          <a:bodyPr>
            <a:normAutofit fontScale="90000"/>
          </a:bodyPr>
          <a:lstStyle/>
          <a:p>
            <a:pPr algn="ctr"/>
            <a:br>
              <a:rPr lang="en-US" dirty="0"/>
            </a:br>
            <a:r>
              <a:rPr lang="en-US" dirty="0"/>
              <a:t>What is a </a:t>
            </a:r>
            <a:r>
              <a:rPr lang="en-US" dirty="0" err="1"/>
              <a:t>naics</a:t>
            </a:r>
            <a:r>
              <a:rPr lang="en-US" dirty="0"/>
              <a:t> code?</a:t>
            </a:r>
          </a:p>
        </p:txBody>
      </p:sp>
      <p:sp>
        <p:nvSpPr>
          <p:cNvPr id="3" name="Content Placeholder 2">
            <a:extLst>
              <a:ext uri="{FF2B5EF4-FFF2-40B4-BE49-F238E27FC236}">
                <a16:creationId xmlns:a16="http://schemas.microsoft.com/office/drawing/2014/main" id="{C6876B2A-868B-4769-8628-F49A6C42A182}"/>
              </a:ext>
              <a:ext uri="{C183D7F6-B498-43B3-948B-1728B52AA6E4}">
                <adec:decorative xmlns:adec="http://schemas.microsoft.com/office/drawing/2017/decorative" val="1"/>
              </a:ext>
            </a:extLst>
          </p:cNvPr>
          <p:cNvSpPr>
            <a:spLocks noGrp="1"/>
          </p:cNvSpPr>
          <p:nvPr>
            <p:ph idx="4294967295"/>
          </p:nvPr>
        </p:nvSpPr>
        <p:spPr>
          <a:xfrm>
            <a:off x="228600" y="1066800"/>
            <a:ext cx="8915400" cy="4398963"/>
          </a:xfrm>
        </p:spPr>
        <p:txBody>
          <a:bodyPr/>
          <a:lstStyle/>
          <a:p>
            <a:pPr marL="0" indent="0">
              <a:buNone/>
            </a:pPr>
            <a:r>
              <a:rPr lang="en-US" sz="1800" dirty="0"/>
              <a:t>The North American Industry Classification System (NAICS) is the standard used by Federal statistical agencies in classifying business establishments to collect, analyze, and publish statistical data related to the U.S. business economy.  -  https://www.census.gov/naics/</a:t>
            </a:r>
          </a:p>
          <a:p>
            <a:pPr marL="0" indent="0">
              <a:buNone/>
            </a:pPr>
            <a:endParaRPr lang="en-US" sz="1800" dirty="0"/>
          </a:p>
        </p:txBody>
      </p:sp>
      <p:sp>
        <p:nvSpPr>
          <p:cNvPr id="6" name="TextBox 5">
            <a:extLst>
              <a:ext uri="{FF2B5EF4-FFF2-40B4-BE49-F238E27FC236}">
                <a16:creationId xmlns:a16="http://schemas.microsoft.com/office/drawing/2014/main" id="{1F8016D9-C6F6-40B3-99E0-A8A5C69EE687}"/>
              </a:ext>
              <a:ext uri="{C183D7F6-B498-43B3-948B-1728B52AA6E4}">
                <adec:decorative xmlns:adec="http://schemas.microsoft.com/office/drawing/2017/decorative" val="1"/>
              </a:ext>
            </a:extLst>
          </p:cNvPr>
          <p:cNvSpPr txBox="1"/>
          <p:nvPr/>
        </p:nvSpPr>
        <p:spPr>
          <a:xfrm>
            <a:off x="609600" y="5808785"/>
            <a:ext cx="5652634" cy="646331"/>
          </a:xfrm>
          <a:prstGeom prst="rect">
            <a:avLst/>
          </a:prstGeom>
          <a:noFill/>
        </p:spPr>
        <p:txBody>
          <a:bodyPr wrap="square" rtlCol="0">
            <a:spAutoFit/>
          </a:bodyPr>
          <a:lstStyle/>
          <a:p>
            <a:r>
              <a:rPr lang="en-US" b="1" dirty="0">
                <a:solidFill>
                  <a:srgbClr val="FF0000"/>
                </a:solidFill>
              </a:rPr>
              <a:t>NOTE</a:t>
            </a:r>
            <a:r>
              <a:rPr lang="en-US" dirty="0"/>
              <a:t>: NAICS Code for your product or service designates your small business status.</a:t>
            </a:r>
          </a:p>
        </p:txBody>
      </p:sp>
      <p:sp>
        <p:nvSpPr>
          <p:cNvPr id="7" name="TextBox 6">
            <a:extLst>
              <a:ext uri="{FF2B5EF4-FFF2-40B4-BE49-F238E27FC236}">
                <a16:creationId xmlns:a16="http://schemas.microsoft.com/office/drawing/2014/main" id="{4ABA444C-17D0-4CC8-9427-8DB67FCE7168}"/>
              </a:ext>
              <a:ext uri="{C183D7F6-B498-43B3-948B-1728B52AA6E4}">
                <adec:decorative xmlns:adec="http://schemas.microsoft.com/office/drawing/2017/decorative" val="1"/>
              </a:ext>
            </a:extLst>
          </p:cNvPr>
          <p:cNvSpPr txBox="1"/>
          <p:nvPr/>
        </p:nvSpPr>
        <p:spPr>
          <a:xfrm>
            <a:off x="5943600" y="5791200"/>
            <a:ext cx="2743200" cy="369332"/>
          </a:xfrm>
          <a:prstGeom prst="rect">
            <a:avLst/>
          </a:prstGeom>
          <a:solidFill>
            <a:schemeClr val="accent1"/>
          </a:solidFill>
        </p:spPr>
        <p:txBody>
          <a:bodyPr wrap="square" rtlCol="0">
            <a:spAutoFit/>
          </a:bodyPr>
          <a:lstStyle/>
          <a:p>
            <a:pPr algn="ctr"/>
            <a:r>
              <a:rPr lang="en-US" dirty="0">
                <a:solidFill>
                  <a:schemeClr val="bg1"/>
                </a:solidFill>
                <a:hlinkClick r:id="rId3">
                  <a:extLst>
                    <a:ext uri="{A12FA001-AC4F-418D-AE19-62706E023703}">
                      <ahyp:hlinkClr xmlns:ahyp="http://schemas.microsoft.com/office/drawing/2018/hyperlinkcolor" val="tx"/>
                    </a:ext>
                  </a:extLst>
                </a:hlinkClick>
              </a:rPr>
              <a:t>Click here for a direct link.</a:t>
            </a:r>
            <a:endParaRPr lang="en-US" dirty="0">
              <a:solidFill>
                <a:schemeClr val="bg1"/>
              </a:solidFill>
            </a:endParaRPr>
          </a:p>
        </p:txBody>
      </p:sp>
      <p:pic>
        <p:nvPicPr>
          <p:cNvPr id="4" name="Picture 3">
            <a:extLst>
              <a:ext uri="{FF2B5EF4-FFF2-40B4-BE49-F238E27FC236}">
                <a16:creationId xmlns:a16="http://schemas.microsoft.com/office/drawing/2014/main" id="{E6003E55-D8A8-4202-93D3-1381D5A8FC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2209068"/>
            <a:ext cx="9144000" cy="3256695"/>
          </a:xfrm>
          <a:prstGeom prst="rect">
            <a:avLst/>
          </a:prstGeom>
        </p:spPr>
      </p:pic>
    </p:spTree>
    <p:extLst>
      <p:ext uri="{BB962C8B-B14F-4D97-AF65-F5344CB8AC3E}">
        <p14:creationId xmlns:p14="http://schemas.microsoft.com/office/powerpoint/2010/main" val="345245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1529-5352-4D26-9891-225B15861DF3}"/>
              </a:ext>
            </a:extLst>
          </p:cNvPr>
          <p:cNvSpPr>
            <a:spLocks noGrp="1"/>
          </p:cNvSpPr>
          <p:nvPr>
            <p:ph type="title" idx="4294967295"/>
          </p:nvPr>
        </p:nvSpPr>
        <p:spPr>
          <a:xfrm>
            <a:off x="2057400" y="152400"/>
            <a:ext cx="457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NAICS Codes – Small Business Administration (SBA) Size Standard – Small or Large Business Determination</a:t>
            </a:r>
          </a:p>
        </p:txBody>
      </p:sp>
      <p:sp>
        <p:nvSpPr>
          <p:cNvPr id="3" name="Rectangle 2">
            <a:extLst>
              <a:ext uri="{FF2B5EF4-FFF2-40B4-BE49-F238E27FC236}">
                <a16:creationId xmlns:a16="http://schemas.microsoft.com/office/drawing/2014/main" id="{7C0D0731-13AB-4DA7-B982-ACFB8EC34B40}"/>
              </a:ext>
            </a:extLst>
          </p:cNvPr>
          <p:cNvSpPr/>
          <p:nvPr/>
        </p:nvSpPr>
        <p:spPr>
          <a:xfrm>
            <a:off x="201706" y="1524000"/>
            <a:ext cx="8915400" cy="4524315"/>
          </a:xfrm>
          <a:prstGeom prst="rect">
            <a:avLst/>
          </a:prstGeom>
        </p:spPr>
        <p:txBody>
          <a:bodyPr wrap="square">
            <a:spAutoFit/>
          </a:bodyPr>
          <a:lstStyle/>
          <a:p>
            <a:r>
              <a:rPr lang="en-US" sz="1200" b="1" dirty="0">
                <a:solidFill>
                  <a:srgbClr val="002E6D"/>
                </a:solidFill>
                <a:latin typeface="Source Sans Pro" panose="020B0503030403020204" pitchFamily="34" charset="0"/>
              </a:rPr>
              <a:t>Common terms</a:t>
            </a:r>
          </a:p>
          <a:p>
            <a:r>
              <a:rPr lang="en-US" sz="1200" dirty="0">
                <a:solidFill>
                  <a:srgbClr val="1B1E29"/>
                </a:solidFill>
                <a:latin typeface="Source Sans Pro" panose="020B0503030403020204" pitchFamily="34" charset="0"/>
              </a:rPr>
              <a:t>There are some common terms you should be familiar with to help you ensure that a business is classified correctly as small.</a:t>
            </a:r>
          </a:p>
          <a:p>
            <a:endParaRPr lang="en-US" sz="1200" dirty="0">
              <a:solidFill>
                <a:srgbClr val="1B1E29"/>
              </a:solidFill>
              <a:latin typeface="Source Sans Pro" panose="020B0503030403020204" pitchFamily="34" charset="0"/>
            </a:endParaRPr>
          </a:p>
          <a:p>
            <a:pPr>
              <a:buFont typeface="Arial" panose="020B0604020202020204" pitchFamily="34" charset="0"/>
              <a:buChar char="•"/>
            </a:pPr>
            <a:r>
              <a:rPr lang="en-US" sz="1200" b="1" dirty="0">
                <a:solidFill>
                  <a:srgbClr val="1B1E29"/>
                </a:solidFill>
                <a:latin typeface="Source Sans Pro" panose="020B0503030403020204" pitchFamily="34" charset="0"/>
              </a:rPr>
              <a:t>Affiliates:</a:t>
            </a:r>
            <a:r>
              <a:rPr lang="en-US" sz="1200" dirty="0">
                <a:solidFill>
                  <a:srgbClr val="1B1E29"/>
                </a:solidFill>
                <a:latin typeface="Source Sans Pro" panose="020B0503030403020204" pitchFamily="34" charset="0"/>
              </a:rPr>
              <a:t> You must include the employees or receipts of all affiliates when determining the size of a business. Affiliation with another business is based on the power to control, whether exercised or not. The power to control exists when an external party has 50% or more ownership. It may also exist with considerably less than 50% ownership by contractual arrangement, or when one or more parties own a large share compared to other parties. Check the </a:t>
            </a:r>
            <a:r>
              <a:rPr lang="en-US" sz="1200" dirty="0">
                <a:solidFill>
                  <a:srgbClr val="007DBC"/>
                </a:solidFill>
                <a:latin typeface="Source Sans Pro" panose="020B0503030403020204" pitchFamily="34" charset="0"/>
                <a:hlinkClick r:id="rId3"/>
              </a:rPr>
              <a:t>SBA’s compliance guide for size and affiliation</a:t>
            </a:r>
            <a:r>
              <a:rPr lang="en-US" sz="1200" dirty="0">
                <a:solidFill>
                  <a:srgbClr val="1B1E29"/>
                </a:solidFill>
                <a:latin typeface="Source Sans Pro" panose="020B0503030403020204" pitchFamily="34" charset="0"/>
              </a:rPr>
              <a:t> for more detailed information.</a:t>
            </a:r>
            <a:br>
              <a:rPr lang="en-US" sz="1200" dirty="0">
                <a:solidFill>
                  <a:srgbClr val="1B1E29"/>
                </a:solidFill>
                <a:latin typeface="Source Sans Pro" panose="020B0503030403020204" pitchFamily="34" charset="0"/>
              </a:rPr>
            </a:br>
            <a:br>
              <a:rPr lang="en-US" sz="1200" dirty="0">
                <a:solidFill>
                  <a:srgbClr val="1B1E29"/>
                </a:solidFill>
                <a:latin typeface="Source Sans Pro" panose="020B0503030403020204" pitchFamily="34" charset="0"/>
              </a:rPr>
            </a:br>
            <a:r>
              <a:rPr lang="en-US" sz="1200" dirty="0">
                <a:solidFill>
                  <a:srgbClr val="1B1E29"/>
                </a:solidFill>
                <a:latin typeface="Source Sans Pro" panose="020B0503030403020204" pitchFamily="34" charset="0"/>
              </a:rPr>
              <a:t>The SBA determines affiliation in accordance with </a:t>
            </a:r>
            <a:r>
              <a:rPr lang="en-US" sz="1200" dirty="0">
                <a:solidFill>
                  <a:srgbClr val="007DBC"/>
                </a:solidFill>
                <a:latin typeface="Source Sans Pro" panose="020B0503030403020204" pitchFamily="34" charset="0"/>
                <a:hlinkClick r:id="rId4"/>
              </a:rPr>
              <a:t>13 CFR 121.103</a:t>
            </a:r>
            <a:r>
              <a:rPr lang="en-US" sz="1200" dirty="0">
                <a:solidFill>
                  <a:srgbClr val="1B1E29"/>
                </a:solidFill>
                <a:latin typeface="Source Sans Pro" panose="020B0503030403020204" pitchFamily="34" charset="0"/>
              </a:rPr>
              <a:t>.</a:t>
            </a:r>
            <a:br>
              <a:rPr lang="en-US" sz="1200" dirty="0">
                <a:solidFill>
                  <a:srgbClr val="1B1E29"/>
                </a:solidFill>
                <a:latin typeface="Source Sans Pro" panose="020B0503030403020204" pitchFamily="34" charset="0"/>
              </a:rPr>
            </a:br>
            <a:r>
              <a:rPr lang="en-US" sz="1200" dirty="0">
                <a:solidFill>
                  <a:srgbClr val="1B1E29"/>
                </a:solidFill>
                <a:latin typeface="Source Sans Pro" panose="020B0503030403020204" pitchFamily="34" charset="0"/>
              </a:rPr>
              <a:t> </a:t>
            </a:r>
          </a:p>
          <a:p>
            <a:pPr>
              <a:buFont typeface="Arial" panose="020B0604020202020204" pitchFamily="34" charset="0"/>
              <a:buChar char="•"/>
            </a:pPr>
            <a:r>
              <a:rPr lang="en-US" sz="1200" b="1" dirty="0">
                <a:solidFill>
                  <a:srgbClr val="1B1E29"/>
                </a:solidFill>
                <a:latin typeface="Source Sans Pro" panose="020B0503030403020204" pitchFamily="34" charset="0"/>
              </a:rPr>
              <a:t>Annual receipts:</a:t>
            </a:r>
            <a:r>
              <a:rPr lang="en-US" sz="1200" dirty="0">
                <a:solidFill>
                  <a:srgbClr val="1B1E29"/>
                </a:solidFill>
                <a:latin typeface="Source Sans Pro" panose="020B0503030403020204" pitchFamily="34" charset="0"/>
              </a:rPr>
              <a:t>  This is the “total income” (or “gross income”) plus the “cost of goods sold.” These numbers can normally be found on the business’s IRS tax return forms. Receipts are averaged over a business’s latest three complete fiscal years or (except in the Business Loan and Disaster Loan Programs) five complete fiscal years to determine the average annual receipts. If a business hasn’t been in business for five years, multiply its average weekly revenue by 52 to determine its average annual receipts.</a:t>
            </a:r>
            <a:br>
              <a:rPr lang="en-US" sz="1200" dirty="0">
                <a:solidFill>
                  <a:srgbClr val="1B1E29"/>
                </a:solidFill>
                <a:latin typeface="Source Sans Pro" panose="020B0503030403020204" pitchFamily="34" charset="0"/>
              </a:rPr>
            </a:br>
            <a:br>
              <a:rPr lang="en-US" sz="1200" dirty="0">
                <a:solidFill>
                  <a:srgbClr val="1B1E29"/>
                </a:solidFill>
                <a:latin typeface="Source Sans Pro" panose="020B0503030403020204" pitchFamily="34" charset="0"/>
              </a:rPr>
            </a:br>
            <a:r>
              <a:rPr lang="en-US" sz="1200" dirty="0">
                <a:solidFill>
                  <a:srgbClr val="1B1E29"/>
                </a:solidFill>
                <a:latin typeface="Source Sans Pro" panose="020B0503030403020204" pitchFamily="34" charset="0"/>
              </a:rPr>
              <a:t>The SBA calculates annual receipts in accordance with </a:t>
            </a:r>
            <a:r>
              <a:rPr lang="en-US" sz="1200" dirty="0">
                <a:solidFill>
                  <a:srgbClr val="007DBC"/>
                </a:solidFill>
                <a:latin typeface="Source Sans Pro" panose="020B0503030403020204" pitchFamily="34" charset="0"/>
                <a:hlinkClick r:id="rId4"/>
              </a:rPr>
              <a:t>13 CFR 121.104.</a:t>
            </a:r>
            <a:br>
              <a:rPr lang="en-US" sz="1200" dirty="0">
                <a:solidFill>
                  <a:srgbClr val="1B1E29"/>
                </a:solidFill>
                <a:latin typeface="Source Sans Pro" panose="020B0503030403020204" pitchFamily="34" charset="0"/>
              </a:rPr>
            </a:br>
            <a:r>
              <a:rPr lang="en-US" sz="1200" dirty="0">
                <a:solidFill>
                  <a:srgbClr val="1B1E29"/>
                </a:solidFill>
                <a:latin typeface="Source Sans Pro" panose="020B0503030403020204" pitchFamily="34" charset="0"/>
              </a:rPr>
              <a:t> </a:t>
            </a:r>
          </a:p>
          <a:p>
            <a:pPr>
              <a:buFont typeface="Arial" panose="020B0604020202020204" pitchFamily="34" charset="0"/>
              <a:buChar char="•"/>
            </a:pPr>
            <a:r>
              <a:rPr lang="en-US" sz="1200" b="1" dirty="0">
                <a:solidFill>
                  <a:srgbClr val="1B1E29"/>
                </a:solidFill>
                <a:latin typeface="Source Sans Pro" panose="020B0503030403020204" pitchFamily="34" charset="0"/>
              </a:rPr>
              <a:t>Employee calculation:</a:t>
            </a:r>
            <a:r>
              <a:rPr lang="en-US" sz="1200" dirty="0">
                <a:solidFill>
                  <a:srgbClr val="1B1E29"/>
                </a:solidFill>
                <a:latin typeface="Source Sans Pro" panose="020B0503030403020204" pitchFamily="34" charset="0"/>
              </a:rPr>
              <a:t> This is the average number of people employed for each pay period over the business’s latest 12 calendar months. Any person on the payroll must be included as one employee, regardless of hours worked or temporary status. The number of employees of a concern in business less than 12 months is the average for each pay period that it has been in business.</a:t>
            </a:r>
            <a:br>
              <a:rPr lang="en-US" sz="1200" dirty="0">
                <a:solidFill>
                  <a:srgbClr val="1B1E29"/>
                </a:solidFill>
                <a:latin typeface="Source Sans Pro" panose="020B0503030403020204" pitchFamily="34" charset="0"/>
              </a:rPr>
            </a:br>
            <a:br>
              <a:rPr lang="en-US" sz="1200" dirty="0">
                <a:solidFill>
                  <a:srgbClr val="1B1E29"/>
                </a:solidFill>
                <a:latin typeface="Source Sans Pro" panose="020B0503030403020204" pitchFamily="34" charset="0"/>
              </a:rPr>
            </a:br>
            <a:r>
              <a:rPr lang="en-US" sz="1200" dirty="0">
                <a:solidFill>
                  <a:srgbClr val="1B1E29"/>
                </a:solidFill>
                <a:latin typeface="Source Sans Pro" panose="020B0503030403020204" pitchFamily="34" charset="0"/>
              </a:rPr>
              <a:t>The SBA calculates number of employees in accordance with </a:t>
            </a:r>
            <a:r>
              <a:rPr lang="en-US" sz="1200" dirty="0">
                <a:solidFill>
                  <a:srgbClr val="007DBC"/>
                </a:solidFill>
                <a:latin typeface="Source Sans Pro" panose="020B0503030403020204" pitchFamily="34" charset="0"/>
                <a:hlinkClick r:id="rId4"/>
              </a:rPr>
              <a:t>13 CFR 121.106</a:t>
            </a:r>
            <a:r>
              <a:rPr lang="en-US" sz="1200" dirty="0">
                <a:solidFill>
                  <a:srgbClr val="1B1E29"/>
                </a:solidFill>
                <a:latin typeface="Source Sans Pro" panose="020B0503030403020204" pitchFamily="34" charset="0"/>
              </a:rPr>
              <a:t>.</a:t>
            </a:r>
            <a:br>
              <a:rPr lang="en-US" sz="1200" dirty="0">
                <a:solidFill>
                  <a:srgbClr val="1B1E29"/>
                </a:solidFill>
                <a:latin typeface="Source Sans Pro" panose="020B0503030403020204" pitchFamily="34" charset="0"/>
              </a:rPr>
            </a:br>
            <a:r>
              <a:rPr lang="en-US" sz="1200" dirty="0">
                <a:solidFill>
                  <a:srgbClr val="1B1E29"/>
                </a:solidFill>
                <a:latin typeface="Source Sans Pro" panose="020B0503030403020204" pitchFamily="34" charset="0"/>
              </a:rPr>
              <a:t> </a:t>
            </a:r>
          </a:p>
          <a:p>
            <a:r>
              <a:rPr lang="en-US" sz="1200" dirty="0">
                <a:solidFill>
                  <a:srgbClr val="1B1E29"/>
                </a:solidFill>
                <a:latin typeface="Source Sans Pro" panose="020B0503030403020204" pitchFamily="34" charset="0"/>
              </a:rPr>
              <a:t>You can find the full definitions of these terms, and others, in </a:t>
            </a:r>
            <a:r>
              <a:rPr lang="en-US" sz="1200" dirty="0">
                <a:solidFill>
                  <a:srgbClr val="007DBC"/>
                </a:solidFill>
                <a:latin typeface="Source Sans Pro" panose="020B0503030403020204" pitchFamily="34" charset="0"/>
                <a:hlinkClick r:id="rId5"/>
              </a:rPr>
              <a:t>48 CFR 19</a:t>
            </a:r>
            <a:r>
              <a:rPr lang="en-US" sz="1200" dirty="0">
                <a:solidFill>
                  <a:srgbClr val="1B1E29"/>
                </a:solidFill>
                <a:latin typeface="Source Sans Pro" panose="020B0503030403020204" pitchFamily="34" charset="0"/>
              </a:rPr>
              <a:t>. </a:t>
            </a:r>
            <a:endParaRPr lang="en-US" sz="1200" b="0" i="0" dirty="0">
              <a:solidFill>
                <a:srgbClr val="1B1E29"/>
              </a:solidFill>
              <a:effectLst/>
              <a:latin typeface="Source Sans Pro" panose="020B0503030403020204" pitchFamily="34" charset="0"/>
            </a:endParaRPr>
          </a:p>
        </p:txBody>
      </p:sp>
    </p:spTree>
    <p:extLst>
      <p:ext uri="{BB962C8B-B14F-4D97-AF65-F5344CB8AC3E}">
        <p14:creationId xmlns:p14="http://schemas.microsoft.com/office/powerpoint/2010/main" val="1881348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91862-A5F4-4F68-8F8D-2F0B4BFC4F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944" y="1600200"/>
            <a:ext cx="8596111" cy="4782166"/>
          </a:xfrm>
          <a:prstGeom prst="rect">
            <a:avLst/>
          </a:prstGeom>
        </p:spPr>
      </p:pic>
      <p:sp>
        <p:nvSpPr>
          <p:cNvPr id="6" name="Title 5">
            <a:extLst>
              <a:ext uri="{FF2B5EF4-FFF2-40B4-BE49-F238E27FC236}">
                <a16:creationId xmlns:a16="http://schemas.microsoft.com/office/drawing/2014/main" id="{FD5F0168-A36A-401C-89A8-4622427B3FDE}"/>
              </a:ext>
              <a:ext uri="{C183D7F6-B498-43B3-948B-1728B52AA6E4}">
                <adec:decorative xmlns:adec="http://schemas.microsoft.com/office/drawing/2017/decorative" val="1"/>
              </a:ext>
            </a:extLst>
          </p:cNvPr>
          <p:cNvSpPr txBox="1">
            <a:spLocks noGrp="1"/>
          </p:cNvSpPr>
          <p:nvPr>
            <p:ph type="title"/>
          </p:nvPr>
        </p:nvSpPr>
        <p:spPr>
          <a:xfrm>
            <a:off x="1524000" y="609600"/>
            <a:ext cx="6572250" cy="480131"/>
          </a:xfrm>
          <a:prstGeom prst="rect">
            <a:avLst/>
          </a:prstGeom>
          <a:solidFill>
            <a:schemeClr val="accent1"/>
          </a:solidFill>
        </p:spPr>
        <p:txBody>
          <a:bodyPr wrap="square" rtlCol="0">
            <a:spAutoFit/>
          </a:bodyPr>
          <a:lstStyle/>
          <a:p>
            <a:pPr algn="ctr"/>
            <a:r>
              <a:rPr lang="en-US" sz="2800" cap="none" dirty="0">
                <a:solidFill>
                  <a:schemeClr val="bg1"/>
                </a:solidFill>
                <a:hlinkClick r:id="rId4">
                  <a:extLst>
                    <a:ext uri="{A12FA001-AC4F-418D-AE19-62706E023703}">
                      <ahyp:hlinkClr xmlns:ahyp="http://schemas.microsoft.com/office/drawing/2018/hyperlinkcolor" val="tx"/>
                    </a:ext>
                  </a:extLst>
                </a:hlinkClick>
              </a:rPr>
              <a:t>Click here for the table of size standards</a:t>
            </a:r>
            <a:r>
              <a:rPr lang="en-US" sz="2800" cap="none" dirty="0">
                <a:solidFill>
                  <a:schemeClr val="bg1"/>
                </a:solidFill>
              </a:rPr>
              <a:t>.</a:t>
            </a:r>
          </a:p>
        </p:txBody>
      </p:sp>
    </p:spTree>
    <p:extLst>
      <p:ext uri="{BB962C8B-B14F-4D97-AF65-F5344CB8AC3E}">
        <p14:creationId xmlns:p14="http://schemas.microsoft.com/office/powerpoint/2010/main" val="6515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5AA6-96CA-4DEE-B56F-F8AAB266C3CA}"/>
              </a:ext>
            </a:extLst>
          </p:cNvPr>
          <p:cNvSpPr>
            <a:spLocks noGrp="1"/>
          </p:cNvSpPr>
          <p:nvPr>
            <p:ph type="title"/>
          </p:nvPr>
        </p:nvSpPr>
        <p:spPr>
          <a:xfrm>
            <a:off x="1443491" y="342419"/>
            <a:ext cx="6571343" cy="1257781"/>
          </a:xfrm>
        </p:spPr>
        <p:txBody>
          <a:bodyPr>
            <a:normAutofit fontScale="90000"/>
          </a:bodyPr>
          <a:lstStyle/>
          <a:p>
            <a:pPr algn="ctr"/>
            <a:r>
              <a:rPr lang="en-US" dirty="0"/>
              <a:t>First Steps to Prepare for Contracting with Federal Government</a:t>
            </a:r>
            <a:br>
              <a:rPr lang="en-US" dirty="0"/>
            </a:br>
            <a:endParaRPr lang="en-US" dirty="0"/>
          </a:p>
        </p:txBody>
      </p:sp>
      <p:sp>
        <p:nvSpPr>
          <p:cNvPr id="3" name="Content Placeholder 2">
            <a:extLst>
              <a:ext uri="{FF2B5EF4-FFF2-40B4-BE49-F238E27FC236}">
                <a16:creationId xmlns:a16="http://schemas.microsoft.com/office/drawing/2014/main" id="{0CE1192E-58A8-4C91-ADA2-019ADB1E8A4E}"/>
              </a:ext>
            </a:extLst>
          </p:cNvPr>
          <p:cNvSpPr>
            <a:spLocks noGrp="1"/>
          </p:cNvSpPr>
          <p:nvPr>
            <p:ph idx="1"/>
          </p:nvPr>
        </p:nvSpPr>
        <p:spPr>
          <a:xfrm>
            <a:off x="1443491" y="2015733"/>
            <a:ext cx="6571343" cy="4499848"/>
          </a:xfrm>
        </p:spPr>
        <p:txBody>
          <a:bodyPr/>
          <a:lstStyle/>
          <a:p>
            <a:pPr marL="0" indent="0">
              <a:buNone/>
            </a:pPr>
            <a:r>
              <a:rPr lang="en-US" sz="2400" dirty="0"/>
              <a:t>The following items are needed:</a:t>
            </a:r>
          </a:p>
          <a:p>
            <a:pPr lvl="1"/>
            <a:r>
              <a:rPr lang="en-US" sz="2400" dirty="0"/>
              <a:t>Legal Business Name</a:t>
            </a:r>
          </a:p>
          <a:p>
            <a:pPr lvl="1"/>
            <a:r>
              <a:rPr lang="en-US" sz="2400" dirty="0"/>
              <a:t>Legal Evidence of Business Start Date</a:t>
            </a:r>
          </a:p>
          <a:p>
            <a:pPr lvl="1"/>
            <a:r>
              <a:rPr lang="en-US" sz="2400" dirty="0"/>
              <a:t> Physical Address</a:t>
            </a:r>
          </a:p>
          <a:p>
            <a:pPr lvl="1"/>
            <a:r>
              <a:rPr lang="en-US" sz="2400" dirty="0"/>
              <a:t>Your Federal EIN/TIN Number</a:t>
            </a:r>
          </a:p>
          <a:p>
            <a:pPr lvl="1"/>
            <a:r>
              <a:rPr lang="en-US" sz="2400" dirty="0"/>
              <a:t>NAICS Codes</a:t>
            </a:r>
          </a:p>
          <a:p>
            <a:pPr lvl="1"/>
            <a:r>
              <a:rPr lang="en-US" sz="2400" dirty="0"/>
              <a:t>Your Business Bank Routing &amp; Account Number</a:t>
            </a:r>
          </a:p>
          <a:p>
            <a:pPr lvl="1"/>
            <a:r>
              <a:rPr lang="en-US" sz="2400" dirty="0"/>
              <a:t>Average 3-5 Years Sales Figures</a:t>
            </a:r>
          </a:p>
          <a:p>
            <a:pPr lvl="1"/>
            <a:endParaRPr lang="en-US" dirty="0"/>
          </a:p>
        </p:txBody>
      </p:sp>
    </p:spTree>
    <p:extLst>
      <p:ext uri="{BB962C8B-B14F-4D97-AF65-F5344CB8AC3E}">
        <p14:creationId xmlns:p14="http://schemas.microsoft.com/office/powerpoint/2010/main" val="310615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F24E-C1F4-409F-BE7F-C841D834AAEE}"/>
              </a:ext>
            </a:extLst>
          </p:cNvPr>
          <p:cNvSpPr>
            <a:spLocks noGrp="1"/>
          </p:cNvSpPr>
          <p:nvPr>
            <p:ph type="title"/>
          </p:nvPr>
        </p:nvSpPr>
        <p:spPr/>
        <p:txBody>
          <a:bodyPr/>
          <a:lstStyle/>
          <a:p>
            <a:r>
              <a:rPr lang="en-US" dirty="0"/>
              <a:t>What is sam registration?</a:t>
            </a:r>
          </a:p>
        </p:txBody>
      </p:sp>
      <p:pic>
        <p:nvPicPr>
          <p:cNvPr id="5" name="Content Placeholder 4" descr="SAM.gov logo">
            <a:hlinkClick r:id="rId3"/>
            <a:extLst>
              <a:ext uri="{FF2B5EF4-FFF2-40B4-BE49-F238E27FC236}">
                <a16:creationId xmlns:a16="http://schemas.microsoft.com/office/drawing/2014/main" id="{86E6DBDA-ACC3-430C-AE3D-477D043EDCC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62200" y="4267200"/>
            <a:ext cx="4724400" cy="962025"/>
          </a:xfrm>
        </p:spPr>
      </p:pic>
      <p:sp>
        <p:nvSpPr>
          <p:cNvPr id="6" name="TextBox 5">
            <a:extLst>
              <a:ext uri="{FF2B5EF4-FFF2-40B4-BE49-F238E27FC236}">
                <a16:creationId xmlns:a16="http://schemas.microsoft.com/office/drawing/2014/main" id="{D8FBAE2F-66CB-4023-96AC-A8E597EC9CDC}"/>
              </a:ext>
            </a:extLst>
          </p:cNvPr>
          <p:cNvSpPr txBox="1"/>
          <p:nvPr/>
        </p:nvSpPr>
        <p:spPr>
          <a:xfrm>
            <a:off x="1752600" y="2209800"/>
            <a:ext cx="5867399" cy="1477328"/>
          </a:xfrm>
          <a:prstGeom prst="rect">
            <a:avLst/>
          </a:prstGeom>
          <a:noFill/>
        </p:spPr>
        <p:txBody>
          <a:bodyPr wrap="square" rtlCol="0">
            <a:spAutoFit/>
          </a:bodyPr>
          <a:lstStyle/>
          <a:p>
            <a:r>
              <a:rPr lang="en-US" dirty="0"/>
              <a:t>The System for Award Management (SAM) is the official U.S. Government system that consolidates the capabilities of several registration processes into one database.  </a:t>
            </a:r>
          </a:p>
          <a:p>
            <a:endParaRPr lang="en-US" dirty="0"/>
          </a:p>
          <a:p>
            <a:r>
              <a:rPr lang="en-US" dirty="0"/>
              <a:t>For more information about SAM, click on the image below.</a:t>
            </a:r>
          </a:p>
        </p:txBody>
      </p:sp>
    </p:spTree>
    <p:extLst>
      <p:ext uri="{BB962C8B-B14F-4D97-AF65-F5344CB8AC3E}">
        <p14:creationId xmlns:p14="http://schemas.microsoft.com/office/powerpoint/2010/main" val="2649629168"/>
      </p:ext>
    </p:extLst>
  </p:cSld>
  <p:clrMapOvr>
    <a:masterClrMapping/>
  </p:clrMapOvr>
</p:sld>
</file>

<file path=ppt/theme/theme1.xml><?xml version="1.0" encoding="utf-8"?>
<a:theme xmlns:a="http://schemas.openxmlformats.org/drawingml/2006/main" name="Galler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9ADB674880F040A8441B1A04ABA6E7" ma:contentTypeVersion="8" ma:contentTypeDescription="Create a new document." ma:contentTypeScope="" ma:versionID="d0703d084a37db7e553bd9ac18721a08">
  <xsd:schema xmlns:xsd="http://www.w3.org/2001/XMLSchema" xmlns:xs="http://www.w3.org/2001/XMLSchema" xmlns:p="http://schemas.microsoft.com/office/2006/metadata/properties" xmlns:ns3="069c1777-a801-4d1c-83be-4db12e7f92a5" targetNamespace="http://schemas.microsoft.com/office/2006/metadata/properties" ma:root="true" ma:fieldsID="cffe4749b435aed18d59d1cbae5667a0" ns3:_="">
    <xsd:import namespace="069c1777-a801-4d1c-83be-4db12e7f92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c1777-a801-4d1c-83be-4db12e7f9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1A388-2612-4DB9-AC3C-72283BCC4861}">
  <ds:schemaRefs>
    <ds:schemaRef ds:uri="http://purl.org/dc/elements/1.1/"/>
    <ds:schemaRef ds:uri="http://purl.org/dc/dcmitype/"/>
    <ds:schemaRef ds:uri="http://purl.org/dc/terms/"/>
    <ds:schemaRef ds:uri="http://schemas.microsoft.com/office/2006/metadata/properties"/>
    <ds:schemaRef ds:uri="069c1777-a801-4d1c-83be-4db12e7f92a5"/>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FB6C878-B543-431B-A7DB-50E152052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c1777-a801-4d1c-83be-4db12e7f9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A4EE47-6AAA-49D4-B3E6-C9DB4B0B89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84240</TotalTime>
  <Words>1965</Words>
  <Application>Microsoft Office PowerPoint</Application>
  <PresentationFormat>On-screen Show (4:3)</PresentationFormat>
  <Paragraphs>175</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Source Sans Pro</vt:lpstr>
      <vt:lpstr>Gallery</vt:lpstr>
      <vt:lpstr>Basics of government contractors for beginners</vt:lpstr>
      <vt:lpstr>Webinar topics</vt:lpstr>
      <vt:lpstr>What is OK APEX Accelerator?</vt:lpstr>
      <vt:lpstr>services offered by OK APEX</vt:lpstr>
      <vt:lpstr> What is a naics code?</vt:lpstr>
      <vt:lpstr>NAICS Codes – Small Business Administration (SBA) Size Standard – Small or Large Business Determination</vt:lpstr>
      <vt:lpstr>Click here for the table of size standards.</vt:lpstr>
      <vt:lpstr>First Steps to Prepare for Contracting with Federal Government </vt:lpstr>
      <vt:lpstr>What is sam registration?</vt:lpstr>
      <vt:lpstr>create login.gov account</vt:lpstr>
      <vt:lpstr>SAM.gov – Workspace Section </vt:lpstr>
      <vt:lpstr>First STEP SAM Registration: Entity validation </vt:lpstr>
      <vt:lpstr>Click here for a direct link.  </vt:lpstr>
      <vt:lpstr>2nd Registering your business in sam</vt:lpstr>
      <vt:lpstr>2nd Registering your business in sam </vt:lpstr>
      <vt:lpstr>2nd Registering your business in sam </vt:lpstr>
      <vt:lpstr>After submitting your SAM Registration</vt:lpstr>
      <vt:lpstr> Dynamic small business Search Profile </vt:lpstr>
      <vt:lpstr>Sba glIs  (general log in system)</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STEPS TO GOVERNMENT CONTRACTING</dc:title>
  <dc:creator>Katey Sherrick Blair</dc:creator>
  <cp:lastModifiedBy>YolandaGJohnson</cp:lastModifiedBy>
  <cp:revision>198</cp:revision>
  <cp:lastPrinted>2022-10-18T13:27:17Z</cp:lastPrinted>
  <dcterms:created xsi:type="dcterms:W3CDTF">2019-02-26T15:45:26Z</dcterms:created>
  <dcterms:modified xsi:type="dcterms:W3CDTF">2023-01-12T17:49:17Z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0x010100519ADB674880F040A8441B1A04ABA6E7</vt:lpwstr>
  </property>
</Properties>
</file>