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05" r:id="rId4"/>
  </p:sldMasterIdLst>
  <p:notesMasterIdLst>
    <p:notesMasterId r:id="rId71"/>
  </p:notesMasterIdLst>
  <p:handoutMasterIdLst>
    <p:handoutMasterId r:id="rId72"/>
  </p:handoutMasterIdLst>
  <p:sldIdLst>
    <p:sldId id="317" r:id="rId5"/>
    <p:sldId id="259" r:id="rId6"/>
    <p:sldId id="260" r:id="rId7"/>
    <p:sldId id="261" r:id="rId8"/>
    <p:sldId id="269" r:id="rId9"/>
    <p:sldId id="270" r:id="rId10"/>
    <p:sldId id="263" r:id="rId11"/>
    <p:sldId id="349" r:id="rId12"/>
    <p:sldId id="350" r:id="rId13"/>
    <p:sldId id="265" r:id="rId14"/>
    <p:sldId id="266" r:id="rId15"/>
    <p:sldId id="284" r:id="rId16"/>
    <p:sldId id="325" r:id="rId17"/>
    <p:sldId id="326" r:id="rId18"/>
    <p:sldId id="318" r:id="rId19"/>
    <p:sldId id="320" r:id="rId20"/>
    <p:sldId id="335" r:id="rId21"/>
    <p:sldId id="336" r:id="rId22"/>
    <p:sldId id="321" r:id="rId23"/>
    <p:sldId id="323" r:id="rId24"/>
    <p:sldId id="324" r:id="rId25"/>
    <p:sldId id="345" r:id="rId26"/>
    <p:sldId id="346" r:id="rId27"/>
    <p:sldId id="347" r:id="rId28"/>
    <p:sldId id="328" r:id="rId29"/>
    <p:sldId id="330" r:id="rId30"/>
    <p:sldId id="332" r:id="rId31"/>
    <p:sldId id="333" r:id="rId32"/>
    <p:sldId id="334" r:id="rId33"/>
    <p:sldId id="348" r:id="rId34"/>
    <p:sldId id="286" r:id="rId35"/>
    <p:sldId id="287" r:id="rId36"/>
    <p:sldId id="288" r:id="rId37"/>
    <p:sldId id="289" r:id="rId38"/>
    <p:sldId id="290" r:id="rId39"/>
    <p:sldId id="291" r:id="rId40"/>
    <p:sldId id="292" r:id="rId41"/>
    <p:sldId id="294" r:id="rId42"/>
    <p:sldId id="293"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37" r:id="rId56"/>
    <p:sldId id="338" r:id="rId57"/>
    <p:sldId id="309" r:id="rId58"/>
    <p:sldId id="310" r:id="rId59"/>
    <p:sldId id="311" r:id="rId60"/>
    <p:sldId id="312" r:id="rId61"/>
    <p:sldId id="313" r:id="rId62"/>
    <p:sldId id="314" r:id="rId63"/>
    <p:sldId id="339" r:id="rId64"/>
    <p:sldId id="340" r:id="rId65"/>
    <p:sldId id="351" r:id="rId66"/>
    <p:sldId id="352" r:id="rId67"/>
    <p:sldId id="341" r:id="rId68"/>
    <p:sldId id="316" r:id="rId69"/>
    <p:sldId id="344"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77B6"/>
    <a:srgbClr val="4473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94598" autoAdjust="0"/>
  </p:normalViewPr>
  <p:slideViewPr>
    <p:cSldViewPr snapToGrid="0">
      <p:cViewPr varScale="1">
        <p:scale>
          <a:sx n="81" d="100"/>
          <a:sy n="81" d="100"/>
        </p:scale>
        <p:origin x="754"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4" d="100"/>
          <a:sy n="64" d="100"/>
        </p:scale>
        <p:origin x="2395"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5DF848-D155-4E84-960F-85B9F60AD95E}" type="doc">
      <dgm:prSet loTypeId="urn:microsoft.com/office/officeart/2005/8/layout/hList3" loCatId="list" qsTypeId="urn:microsoft.com/office/officeart/2005/8/quickstyle/simple5" qsCatId="simple" csTypeId="urn:microsoft.com/office/officeart/2005/8/colors/accent1_2" csCatId="accent1" phldr="1"/>
      <dgm:spPr/>
      <dgm:t>
        <a:bodyPr/>
        <a:lstStyle/>
        <a:p>
          <a:endParaRPr lang="en-US"/>
        </a:p>
      </dgm:t>
    </dgm:pt>
    <dgm:pt modelId="{CE077D0F-FD6D-4D4A-872E-CB8B5E829A02}">
      <dgm:prSet phldrT="[Text]" custT="1"/>
      <dgm:spPr/>
      <dgm:t>
        <a:bodyPr/>
        <a:lstStyle/>
        <a:p>
          <a:pPr>
            <a:spcAft>
              <a:spcPts val="1200"/>
            </a:spcAft>
          </a:pPr>
          <a:r>
            <a:rPr lang="en-US" sz="4000" dirty="0"/>
            <a:t>Types of </a:t>
          </a:r>
          <a:r>
            <a:rPr lang="en-US" sz="4000" b="1" dirty="0"/>
            <a:t>Registrations</a:t>
          </a:r>
        </a:p>
        <a:p>
          <a:pPr>
            <a:spcAft>
              <a:spcPct val="35000"/>
            </a:spcAft>
          </a:pPr>
          <a:r>
            <a:rPr lang="en-US" sz="1800" dirty="0"/>
            <a:t>Most registrations are mandated by law in order to do business with the government.</a:t>
          </a:r>
          <a:endParaRPr lang="en-US" sz="1000" dirty="0"/>
        </a:p>
      </dgm:t>
    </dgm:pt>
    <dgm:pt modelId="{2C185042-E6B7-4E6B-B6BA-113EAA409BC9}" type="parTrans" cxnId="{CA190B7C-1AA0-4930-8D1C-094775E1455B}">
      <dgm:prSet/>
      <dgm:spPr/>
      <dgm:t>
        <a:bodyPr/>
        <a:lstStyle/>
        <a:p>
          <a:endParaRPr lang="en-US"/>
        </a:p>
      </dgm:t>
    </dgm:pt>
    <dgm:pt modelId="{D36284AA-3EFD-4F6E-B7D9-631FFDB3D16E}" type="sibTrans" cxnId="{CA190B7C-1AA0-4930-8D1C-094775E1455B}">
      <dgm:prSet/>
      <dgm:spPr/>
      <dgm:t>
        <a:bodyPr/>
        <a:lstStyle/>
        <a:p>
          <a:endParaRPr lang="en-US"/>
        </a:p>
      </dgm:t>
    </dgm:pt>
    <dgm:pt modelId="{9C6F23A5-602C-4812-909E-09EE469B07F1}">
      <dgm:prSet phldrT="[Text]" custT="1"/>
      <dgm:spPr>
        <a:solidFill>
          <a:schemeClr val="tx2">
            <a:lumMod val="75000"/>
          </a:schemeClr>
        </a:solidFill>
      </dgm:spPr>
      <dgm:t>
        <a:bodyPr/>
        <a:lstStyle/>
        <a:p>
          <a:pPr algn="ctr" defTabSz="1244600">
            <a:lnSpc>
              <a:spcPct val="90000"/>
            </a:lnSpc>
            <a:spcBef>
              <a:spcPct val="0"/>
            </a:spcBef>
            <a:spcAft>
              <a:spcPct val="35000"/>
            </a:spcAft>
          </a:pPr>
          <a:endParaRPr lang="en-US" sz="1100" dirty="0"/>
        </a:p>
        <a:p>
          <a:pPr algn="ctr" defTabSz="1244600">
            <a:lnSpc>
              <a:spcPct val="90000"/>
            </a:lnSpc>
            <a:spcBef>
              <a:spcPct val="0"/>
            </a:spcBef>
            <a:spcAft>
              <a:spcPct val="35000"/>
            </a:spcAft>
          </a:pPr>
          <a:r>
            <a:rPr lang="en-US" sz="2800" dirty="0"/>
            <a:t>Federal/</a:t>
          </a:r>
        </a:p>
        <a:p>
          <a:pPr algn="ctr" defTabSz="1244600">
            <a:lnSpc>
              <a:spcPct val="90000"/>
            </a:lnSpc>
            <a:spcBef>
              <a:spcPct val="0"/>
            </a:spcBef>
            <a:spcAft>
              <a:spcPct val="35000"/>
            </a:spcAft>
          </a:pPr>
          <a:r>
            <a:rPr lang="en-US" sz="2800" dirty="0"/>
            <a:t>Military</a:t>
          </a:r>
        </a:p>
        <a:p>
          <a:pPr algn="l" defTabSz="1244600">
            <a:lnSpc>
              <a:spcPct val="90000"/>
            </a:lnSpc>
            <a:spcBef>
              <a:spcPct val="0"/>
            </a:spcBef>
            <a:spcAft>
              <a:spcPts val="0"/>
            </a:spcAft>
          </a:pPr>
          <a:endParaRPr lang="en-US" sz="1600" dirty="0"/>
        </a:p>
        <a:p>
          <a:pPr algn="l" defTabSz="1244600">
            <a:lnSpc>
              <a:spcPct val="90000"/>
            </a:lnSpc>
            <a:spcBef>
              <a:spcPct val="0"/>
            </a:spcBef>
            <a:spcAft>
              <a:spcPts val="0"/>
            </a:spcAft>
          </a:pPr>
          <a:r>
            <a:rPr lang="en-US" sz="2000" dirty="0"/>
            <a:t>- </a:t>
          </a:r>
          <a:r>
            <a:rPr lang="en-US" sz="2000" b="1" dirty="0"/>
            <a:t>SAM </a:t>
          </a:r>
        </a:p>
        <a:p>
          <a:pPr algn="l" defTabSz="1244600">
            <a:lnSpc>
              <a:spcPct val="90000"/>
            </a:lnSpc>
            <a:spcBef>
              <a:spcPct val="0"/>
            </a:spcBef>
            <a:spcAft>
              <a:spcPts val="0"/>
            </a:spcAft>
          </a:pPr>
          <a:r>
            <a:rPr lang="en-US" sz="2000" dirty="0"/>
            <a:t>- CMMC</a:t>
          </a:r>
        </a:p>
        <a:p>
          <a:pPr algn="l" defTabSz="1244600">
            <a:lnSpc>
              <a:spcPct val="90000"/>
            </a:lnSpc>
            <a:spcBef>
              <a:spcPct val="0"/>
            </a:spcBef>
            <a:spcAft>
              <a:spcPts val="0"/>
            </a:spcAft>
          </a:pPr>
          <a:r>
            <a:rPr lang="en-US" sz="2000" dirty="0"/>
            <a:t>- DIBBS </a:t>
          </a:r>
          <a:endParaRPr lang="en-US" sz="1600" dirty="0"/>
        </a:p>
        <a:p>
          <a:pPr marL="0" marR="0" indent="0" algn="l" defTabSz="1244600" eaLnBrk="1" fontAlgn="auto" latinLnBrk="0" hangingPunct="1">
            <a:lnSpc>
              <a:spcPct val="90000"/>
            </a:lnSpc>
            <a:spcBef>
              <a:spcPct val="0"/>
            </a:spcBef>
            <a:spcAft>
              <a:spcPts val="0"/>
            </a:spcAft>
            <a:buClrTx/>
            <a:buSzTx/>
            <a:buFontTx/>
            <a:buNone/>
            <a:tabLst/>
            <a:defRPr/>
          </a:pPr>
          <a:r>
            <a:rPr lang="en-US" sz="2000" dirty="0"/>
            <a:t>- GSA</a:t>
          </a:r>
        </a:p>
        <a:p>
          <a:pPr algn="l" defTabSz="1244600">
            <a:lnSpc>
              <a:spcPct val="90000"/>
            </a:lnSpc>
            <a:spcBef>
              <a:spcPct val="0"/>
            </a:spcBef>
            <a:spcAft>
              <a:spcPts val="0"/>
            </a:spcAft>
          </a:pPr>
          <a:r>
            <a:rPr lang="en-US" sz="2000" dirty="0"/>
            <a:t>- ITAR</a:t>
          </a:r>
        </a:p>
        <a:p>
          <a:pPr algn="l" defTabSz="1244600">
            <a:lnSpc>
              <a:spcPct val="90000"/>
            </a:lnSpc>
            <a:spcBef>
              <a:spcPct val="0"/>
            </a:spcBef>
            <a:spcAft>
              <a:spcPts val="0"/>
            </a:spcAft>
          </a:pPr>
          <a:r>
            <a:rPr lang="en-US" sz="2000" dirty="0"/>
            <a:t>- JCP</a:t>
          </a:r>
        </a:p>
        <a:p>
          <a:pPr algn="l" defTabSz="1244600">
            <a:lnSpc>
              <a:spcPct val="90000"/>
            </a:lnSpc>
            <a:spcBef>
              <a:spcPct val="0"/>
            </a:spcBef>
            <a:spcAft>
              <a:spcPts val="0"/>
            </a:spcAft>
          </a:pPr>
          <a:r>
            <a:rPr lang="en-US" sz="2000" dirty="0"/>
            <a:t>- SBA Dynamic</a:t>
          </a:r>
        </a:p>
        <a:p>
          <a:pPr algn="l" defTabSz="1244600">
            <a:lnSpc>
              <a:spcPct val="90000"/>
            </a:lnSpc>
            <a:spcBef>
              <a:spcPct val="0"/>
            </a:spcBef>
            <a:spcAft>
              <a:spcPts val="0"/>
            </a:spcAft>
          </a:pPr>
          <a:r>
            <a:rPr lang="en-US" sz="2000" dirty="0"/>
            <a:t>- WAWF</a:t>
          </a:r>
          <a:endParaRPr lang="en-US" sz="1600" dirty="0"/>
        </a:p>
      </dgm:t>
    </dgm:pt>
    <dgm:pt modelId="{E3D13C2F-C808-450D-936E-B69733863A84}" type="parTrans" cxnId="{C5B42C40-F131-48C7-AEF4-B711642BDFDF}">
      <dgm:prSet/>
      <dgm:spPr/>
      <dgm:t>
        <a:bodyPr/>
        <a:lstStyle/>
        <a:p>
          <a:endParaRPr lang="en-US"/>
        </a:p>
      </dgm:t>
    </dgm:pt>
    <dgm:pt modelId="{CAB8AF80-9797-4979-B3A7-538EDE59094E}" type="sibTrans" cxnId="{C5B42C40-F131-48C7-AEF4-B711642BDFDF}">
      <dgm:prSet/>
      <dgm:spPr/>
      <dgm:t>
        <a:bodyPr/>
        <a:lstStyle/>
        <a:p>
          <a:endParaRPr lang="en-US"/>
        </a:p>
      </dgm:t>
    </dgm:pt>
    <dgm:pt modelId="{ECC35D53-3EF1-41B5-95BB-EDE4123F2926}">
      <dgm:prSet phldrT="[Text]" custT="1"/>
      <dgm:spPr>
        <a:solidFill>
          <a:schemeClr val="accent1"/>
        </a:solidFill>
      </dgm:spPr>
      <dgm:t>
        <a:bodyPr/>
        <a:lstStyle/>
        <a:p>
          <a:pPr algn="ctr">
            <a:spcAft>
              <a:spcPct val="35000"/>
            </a:spcAft>
          </a:pPr>
          <a:endParaRPr lang="en-US" sz="1500" dirty="0"/>
        </a:p>
        <a:p>
          <a:pPr algn="ctr">
            <a:spcAft>
              <a:spcPct val="35000"/>
            </a:spcAft>
          </a:pPr>
          <a:endParaRPr lang="en-US" sz="1500" dirty="0"/>
        </a:p>
        <a:p>
          <a:pPr algn="ctr">
            <a:spcAft>
              <a:spcPct val="35000"/>
            </a:spcAft>
          </a:pPr>
          <a:endParaRPr lang="en-US" sz="1200" dirty="0"/>
        </a:p>
        <a:p>
          <a:pPr algn="ctr">
            <a:spcAft>
              <a:spcPct val="35000"/>
            </a:spcAft>
          </a:pPr>
          <a:r>
            <a:rPr lang="en-US" sz="2800" dirty="0"/>
            <a:t>State</a:t>
          </a:r>
        </a:p>
        <a:p>
          <a:pPr algn="ctr">
            <a:spcAft>
              <a:spcPct val="35000"/>
            </a:spcAft>
          </a:pPr>
          <a:endParaRPr lang="en-US" sz="3600" dirty="0"/>
        </a:p>
        <a:p>
          <a:pPr algn="ctr">
            <a:spcAft>
              <a:spcPct val="35000"/>
            </a:spcAft>
          </a:pPr>
          <a:r>
            <a:rPr lang="en-US" sz="2000" dirty="0"/>
            <a:t>Varies by State</a:t>
          </a:r>
        </a:p>
        <a:p>
          <a:pPr algn="ctr">
            <a:spcAft>
              <a:spcPct val="35000"/>
            </a:spcAft>
          </a:pPr>
          <a:endParaRPr lang="en-US" sz="2800" dirty="0"/>
        </a:p>
        <a:p>
          <a:pPr algn="ctr">
            <a:spcAft>
              <a:spcPct val="35000"/>
            </a:spcAft>
          </a:pPr>
          <a:endParaRPr lang="en-US" sz="1400" dirty="0"/>
        </a:p>
        <a:p>
          <a:pPr algn="l">
            <a:spcAft>
              <a:spcPts val="0"/>
            </a:spcAft>
          </a:pPr>
          <a:endParaRPr lang="en-US" sz="1600" dirty="0"/>
        </a:p>
        <a:p>
          <a:pPr algn="l">
            <a:spcAft>
              <a:spcPts val="0"/>
            </a:spcAft>
          </a:pPr>
          <a:endParaRPr lang="en-US" sz="1600" dirty="0"/>
        </a:p>
        <a:p>
          <a:pPr algn="l">
            <a:spcAft>
              <a:spcPct val="35000"/>
            </a:spcAft>
          </a:pPr>
          <a:endParaRPr lang="en-US" sz="1800" dirty="0"/>
        </a:p>
        <a:p>
          <a:pPr algn="l">
            <a:spcAft>
              <a:spcPct val="35000"/>
            </a:spcAft>
          </a:pPr>
          <a:endParaRPr lang="en-US" sz="1500" dirty="0"/>
        </a:p>
        <a:p>
          <a:pPr algn="ctr">
            <a:spcAft>
              <a:spcPct val="35000"/>
            </a:spcAft>
          </a:pPr>
          <a:endParaRPr lang="en-US" sz="1500" dirty="0"/>
        </a:p>
        <a:p>
          <a:pPr algn="ctr">
            <a:spcAft>
              <a:spcPct val="35000"/>
            </a:spcAft>
          </a:pPr>
          <a:endParaRPr lang="en-US" sz="1500" dirty="0"/>
        </a:p>
      </dgm:t>
    </dgm:pt>
    <dgm:pt modelId="{C737491B-C25A-41C1-87F0-EB1EE0EF74BD}" type="parTrans" cxnId="{6488045A-B3A3-46CC-A89C-88496A885619}">
      <dgm:prSet/>
      <dgm:spPr/>
      <dgm:t>
        <a:bodyPr/>
        <a:lstStyle/>
        <a:p>
          <a:endParaRPr lang="en-US"/>
        </a:p>
      </dgm:t>
    </dgm:pt>
    <dgm:pt modelId="{A6E24DA1-BD65-42B8-9B69-085830585871}" type="sibTrans" cxnId="{6488045A-B3A3-46CC-A89C-88496A885619}">
      <dgm:prSet/>
      <dgm:spPr/>
      <dgm:t>
        <a:bodyPr/>
        <a:lstStyle/>
        <a:p>
          <a:endParaRPr lang="en-US"/>
        </a:p>
      </dgm:t>
    </dgm:pt>
    <dgm:pt modelId="{255E018F-4A88-4AB8-BD6A-8F0CAEBBD0C2}">
      <dgm:prSet phldrT="[Text]" custT="1"/>
      <dgm:spPr>
        <a:solidFill>
          <a:schemeClr val="accent5"/>
        </a:solidFill>
      </dgm:spPr>
      <dgm:t>
        <a:bodyPr/>
        <a:lstStyle/>
        <a:p>
          <a:endParaRPr lang="en-US" sz="1400" dirty="0"/>
        </a:p>
        <a:p>
          <a:endParaRPr lang="en-US" sz="3200" dirty="0"/>
        </a:p>
        <a:p>
          <a:endParaRPr lang="en-US" sz="3200" dirty="0"/>
        </a:p>
        <a:p>
          <a:r>
            <a:rPr lang="en-US" sz="2800" dirty="0"/>
            <a:t>Primes &amp; Agencies </a:t>
          </a:r>
          <a:r>
            <a:rPr lang="en-US" sz="1800" dirty="0"/>
            <a:t>(federal, state  and local)</a:t>
          </a:r>
        </a:p>
        <a:p>
          <a:endParaRPr lang="en-US" sz="1600" dirty="0"/>
        </a:p>
        <a:p>
          <a:endParaRPr lang="en-US" sz="1600" dirty="0"/>
        </a:p>
        <a:p>
          <a:endParaRPr lang="en-US" sz="1600" dirty="0"/>
        </a:p>
        <a:p>
          <a:r>
            <a:rPr lang="en-US" sz="2000" dirty="0"/>
            <a:t>- Vendor Registrations</a:t>
          </a:r>
        </a:p>
        <a:p>
          <a:endParaRPr lang="en-US" sz="1800" dirty="0"/>
        </a:p>
        <a:p>
          <a:endParaRPr lang="en-US" sz="1800" dirty="0"/>
        </a:p>
        <a:p>
          <a:endParaRPr lang="en-US" sz="1800" dirty="0"/>
        </a:p>
        <a:p>
          <a:endParaRPr lang="en-US" sz="1800" dirty="0"/>
        </a:p>
        <a:p>
          <a:endParaRPr lang="en-US" sz="1800" dirty="0"/>
        </a:p>
        <a:p>
          <a:endParaRPr lang="en-US" sz="3100" dirty="0"/>
        </a:p>
      </dgm:t>
    </dgm:pt>
    <dgm:pt modelId="{3008017E-5948-461D-8896-E09C4A32C0EA}" type="parTrans" cxnId="{0574BBA6-C91C-4C5E-A813-A9853A4E80FD}">
      <dgm:prSet/>
      <dgm:spPr/>
      <dgm:t>
        <a:bodyPr/>
        <a:lstStyle/>
        <a:p>
          <a:endParaRPr lang="en-US"/>
        </a:p>
      </dgm:t>
    </dgm:pt>
    <dgm:pt modelId="{9170BFE1-0A03-4689-9332-15AF2460BC41}" type="sibTrans" cxnId="{0574BBA6-C91C-4C5E-A813-A9853A4E80FD}">
      <dgm:prSet/>
      <dgm:spPr/>
      <dgm:t>
        <a:bodyPr/>
        <a:lstStyle/>
        <a:p>
          <a:endParaRPr lang="en-US"/>
        </a:p>
      </dgm:t>
    </dgm:pt>
    <dgm:pt modelId="{2F7C709D-6F31-40D4-9527-84F35567211A}">
      <dgm:prSet/>
      <dgm:spPr/>
      <dgm:t>
        <a:bodyPr/>
        <a:lstStyle/>
        <a:p>
          <a:endParaRPr lang="en-US"/>
        </a:p>
      </dgm:t>
    </dgm:pt>
    <dgm:pt modelId="{FE10CECE-69B7-4D68-9600-6CB48C424B71}" type="parTrans" cxnId="{449B3538-23D5-4C59-944B-1F195F9501EB}">
      <dgm:prSet/>
      <dgm:spPr/>
      <dgm:t>
        <a:bodyPr/>
        <a:lstStyle/>
        <a:p>
          <a:endParaRPr lang="en-US"/>
        </a:p>
      </dgm:t>
    </dgm:pt>
    <dgm:pt modelId="{63BAAB47-082B-4BE2-B08D-5AB61D64DEFA}" type="sibTrans" cxnId="{449B3538-23D5-4C59-944B-1F195F9501EB}">
      <dgm:prSet/>
      <dgm:spPr/>
      <dgm:t>
        <a:bodyPr/>
        <a:lstStyle/>
        <a:p>
          <a:endParaRPr lang="en-US"/>
        </a:p>
      </dgm:t>
    </dgm:pt>
    <dgm:pt modelId="{C7F5D591-2F2F-4970-B152-54434173D009}">
      <dgm:prSet/>
      <dgm:spPr/>
      <dgm:t>
        <a:bodyPr/>
        <a:lstStyle/>
        <a:p>
          <a:endParaRPr lang="en-US"/>
        </a:p>
      </dgm:t>
    </dgm:pt>
    <dgm:pt modelId="{EFC81E51-1F7D-4F11-9626-5198A33DEE2F}" type="parTrans" cxnId="{F95DA062-6045-475A-843D-79541C8C997F}">
      <dgm:prSet/>
      <dgm:spPr/>
      <dgm:t>
        <a:bodyPr/>
        <a:lstStyle/>
        <a:p>
          <a:endParaRPr lang="en-US"/>
        </a:p>
      </dgm:t>
    </dgm:pt>
    <dgm:pt modelId="{B8424457-F806-49AB-9DA0-CB7FA5B5782D}" type="sibTrans" cxnId="{F95DA062-6045-475A-843D-79541C8C997F}">
      <dgm:prSet/>
      <dgm:spPr/>
      <dgm:t>
        <a:bodyPr/>
        <a:lstStyle/>
        <a:p>
          <a:endParaRPr lang="en-US"/>
        </a:p>
      </dgm:t>
    </dgm:pt>
    <dgm:pt modelId="{885B5900-1B36-4DF6-8811-BDED604D9232}">
      <dgm:prSet/>
      <dgm:spPr/>
      <dgm:t>
        <a:bodyPr/>
        <a:lstStyle/>
        <a:p>
          <a:endParaRPr lang="en-US"/>
        </a:p>
      </dgm:t>
    </dgm:pt>
    <dgm:pt modelId="{EC4A1FD1-8E27-4ED5-BDC4-BAEA3D8FE33F}" type="parTrans" cxnId="{9044A721-D065-466E-BFEE-531A6FDBC34A}">
      <dgm:prSet/>
      <dgm:spPr/>
      <dgm:t>
        <a:bodyPr/>
        <a:lstStyle/>
        <a:p>
          <a:endParaRPr lang="en-US"/>
        </a:p>
      </dgm:t>
    </dgm:pt>
    <dgm:pt modelId="{FCB22B93-C6FC-49C8-A6D7-066D8D872A99}" type="sibTrans" cxnId="{9044A721-D065-466E-BFEE-531A6FDBC34A}">
      <dgm:prSet/>
      <dgm:spPr/>
      <dgm:t>
        <a:bodyPr/>
        <a:lstStyle/>
        <a:p>
          <a:endParaRPr lang="en-US"/>
        </a:p>
      </dgm:t>
    </dgm:pt>
    <dgm:pt modelId="{1CCB12CA-2B27-4116-AF25-B332E998F072}">
      <dgm:prSet/>
      <dgm:spPr/>
      <dgm:t>
        <a:bodyPr/>
        <a:lstStyle/>
        <a:p>
          <a:endParaRPr lang="en-US"/>
        </a:p>
      </dgm:t>
    </dgm:pt>
    <dgm:pt modelId="{7AB4395E-7B27-4C12-8A27-9B5B97BBA14B}" type="parTrans" cxnId="{698173A4-4F82-47CB-8A3E-7060AFCA5F37}">
      <dgm:prSet/>
      <dgm:spPr/>
      <dgm:t>
        <a:bodyPr/>
        <a:lstStyle/>
        <a:p>
          <a:endParaRPr lang="en-US"/>
        </a:p>
      </dgm:t>
    </dgm:pt>
    <dgm:pt modelId="{B321850E-003F-45ED-B6D4-5293728B0E4A}" type="sibTrans" cxnId="{698173A4-4F82-47CB-8A3E-7060AFCA5F37}">
      <dgm:prSet/>
      <dgm:spPr/>
      <dgm:t>
        <a:bodyPr/>
        <a:lstStyle/>
        <a:p>
          <a:endParaRPr lang="en-US"/>
        </a:p>
      </dgm:t>
    </dgm:pt>
    <dgm:pt modelId="{1D352255-6F39-4CA5-ACA6-574BDFA47AB4}">
      <dgm:prSet/>
      <dgm:spPr/>
      <dgm:t>
        <a:bodyPr/>
        <a:lstStyle/>
        <a:p>
          <a:endParaRPr lang="en-US"/>
        </a:p>
      </dgm:t>
    </dgm:pt>
    <dgm:pt modelId="{71BB6DA8-B7B3-48F8-8831-2D474B4C4519}" type="parTrans" cxnId="{36D4B961-D548-4E2A-937D-A8F6B610C172}">
      <dgm:prSet/>
      <dgm:spPr/>
      <dgm:t>
        <a:bodyPr/>
        <a:lstStyle/>
        <a:p>
          <a:endParaRPr lang="en-US"/>
        </a:p>
      </dgm:t>
    </dgm:pt>
    <dgm:pt modelId="{E2DA6BC0-556B-41A6-A16E-2AA8E625470A}" type="sibTrans" cxnId="{36D4B961-D548-4E2A-937D-A8F6B610C172}">
      <dgm:prSet/>
      <dgm:spPr/>
      <dgm:t>
        <a:bodyPr/>
        <a:lstStyle/>
        <a:p>
          <a:endParaRPr lang="en-US"/>
        </a:p>
      </dgm:t>
    </dgm:pt>
    <dgm:pt modelId="{F8E8089E-17FC-40BC-A59B-7750DC6C78F4}">
      <dgm:prSet phldrT="[Text]" custT="1"/>
      <dgm:spPr>
        <a:solidFill>
          <a:schemeClr val="tx2">
            <a:lumMod val="75000"/>
          </a:schemeClr>
        </a:solidFill>
      </dgm:spPr>
      <dgm:t>
        <a:bodyPr/>
        <a:lstStyle/>
        <a:p>
          <a:pPr algn="ctr" defTabSz="1244600">
            <a:lnSpc>
              <a:spcPct val="90000"/>
            </a:lnSpc>
            <a:spcBef>
              <a:spcPct val="0"/>
            </a:spcBef>
            <a:spcAft>
              <a:spcPct val="35000"/>
            </a:spcAft>
          </a:pPr>
          <a:endParaRPr lang="en-US" sz="2000" dirty="0"/>
        </a:p>
        <a:p>
          <a:pPr algn="l" defTabSz="1244600">
            <a:lnSpc>
              <a:spcPct val="90000"/>
            </a:lnSpc>
            <a:spcBef>
              <a:spcPct val="0"/>
            </a:spcBef>
            <a:spcAft>
              <a:spcPts val="0"/>
            </a:spcAft>
          </a:pPr>
          <a:endParaRPr lang="en-US" sz="1600" dirty="0"/>
        </a:p>
      </dgm:t>
    </dgm:pt>
    <dgm:pt modelId="{81806B2F-EFC4-4A7C-8046-3D1671053D94}" type="sibTrans" cxnId="{D4C56C2F-31E7-471E-A70A-64796A4F7657}">
      <dgm:prSet/>
      <dgm:spPr/>
      <dgm:t>
        <a:bodyPr/>
        <a:lstStyle/>
        <a:p>
          <a:endParaRPr lang="en-US"/>
        </a:p>
      </dgm:t>
    </dgm:pt>
    <dgm:pt modelId="{779586BD-C7B0-4AF8-BAB8-76650AF53CF7}" type="parTrans" cxnId="{D4C56C2F-31E7-471E-A70A-64796A4F7657}">
      <dgm:prSet/>
      <dgm:spPr/>
      <dgm:t>
        <a:bodyPr/>
        <a:lstStyle/>
        <a:p>
          <a:endParaRPr lang="en-US"/>
        </a:p>
      </dgm:t>
    </dgm:pt>
    <dgm:pt modelId="{FB8BE75F-6A69-4366-82D8-7B27BB561D9E}" type="pres">
      <dgm:prSet presAssocID="{E95DF848-D155-4E84-960F-85B9F60AD95E}" presName="composite" presStyleCnt="0">
        <dgm:presLayoutVars>
          <dgm:chMax val="1"/>
          <dgm:dir/>
          <dgm:resizeHandles val="exact"/>
        </dgm:presLayoutVars>
      </dgm:prSet>
      <dgm:spPr/>
    </dgm:pt>
    <dgm:pt modelId="{88CA216B-5FB7-4E77-BE68-938A2CAD315C}" type="pres">
      <dgm:prSet presAssocID="{CE077D0F-FD6D-4D4A-872E-CB8B5E829A02}" presName="roof" presStyleLbl="dkBgShp" presStyleIdx="0" presStyleCnt="2" custLinFactNeighborX="-388"/>
      <dgm:spPr/>
    </dgm:pt>
    <dgm:pt modelId="{6B22C585-B21D-482A-AE8C-1693522FD1FA}" type="pres">
      <dgm:prSet presAssocID="{CE077D0F-FD6D-4D4A-872E-CB8B5E829A02}" presName="pillars" presStyleCnt="0"/>
      <dgm:spPr/>
    </dgm:pt>
    <dgm:pt modelId="{A984BE48-3C2B-44DE-B112-44294752E323}" type="pres">
      <dgm:prSet presAssocID="{CE077D0F-FD6D-4D4A-872E-CB8B5E829A02}" presName="pillar1" presStyleLbl="node1" presStyleIdx="0" presStyleCnt="3" custScaleX="153483" custLinFactNeighborX="-5133">
        <dgm:presLayoutVars>
          <dgm:bulletEnabled val="1"/>
        </dgm:presLayoutVars>
      </dgm:prSet>
      <dgm:spPr/>
    </dgm:pt>
    <dgm:pt modelId="{F72988E7-B69C-46A2-9726-681451882F79}" type="pres">
      <dgm:prSet presAssocID="{ECC35D53-3EF1-41B5-95BB-EDE4123F2926}" presName="pillarX" presStyleLbl="node1" presStyleIdx="1" presStyleCnt="3" custScaleX="134334">
        <dgm:presLayoutVars>
          <dgm:bulletEnabled val="1"/>
        </dgm:presLayoutVars>
      </dgm:prSet>
      <dgm:spPr/>
    </dgm:pt>
    <dgm:pt modelId="{920B7E21-CF96-47E1-B9E6-09A841571273}" type="pres">
      <dgm:prSet presAssocID="{255E018F-4A88-4AB8-BD6A-8F0CAEBBD0C2}" presName="pillarX" presStyleLbl="node1" presStyleIdx="2" presStyleCnt="3" custScaleX="132500">
        <dgm:presLayoutVars>
          <dgm:bulletEnabled val="1"/>
        </dgm:presLayoutVars>
      </dgm:prSet>
      <dgm:spPr/>
    </dgm:pt>
    <dgm:pt modelId="{376C1C05-2BA6-46B6-B3DA-E6BAE8F1A889}" type="pres">
      <dgm:prSet presAssocID="{CE077D0F-FD6D-4D4A-872E-CB8B5E829A02}" presName="base" presStyleLbl="dkBgShp" presStyleIdx="1" presStyleCnt="2"/>
      <dgm:spPr/>
    </dgm:pt>
  </dgm:ptLst>
  <dgm:cxnLst>
    <dgm:cxn modelId="{9044A721-D065-466E-BFEE-531A6FDBC34A}" srcId="{E95DF848-D155-4E84-960F-85B9F60AD95E}" destId="{885B5900-1B36-4DF6-8811-BDED604D9232}" srcOrd="3" destOrd="0" parTransId="{EC4A1FD1-8E27-4ED5-BDC4-BAEA3D8FE33F}" sibTransId="{FCB22B93-C6FC-49C8-A6D7-066D8D872A99}"/>
    <dgm:cxn modelId="{52D62A28-00B8-4EEF-8770-1FEEC8499EAA}" type="presOf" srcId="{E95DF848-D155-4E84-960F-85B9F60AD95E}" destId="{FB8BE75F-6A69-4366-82D8-7B27BB561D9E}" srcOrd="0" destOrd="0" presId="urn:microsoft.com/office/officeart/2005/8/layout/hList3"/>
    <dgm:cxn modelId="{39CA132E-230A-4BDA-A70D-1356909A8111}" type="presOf" srcId="{F8E8089E-17FC-40BC-A59B-7750DC6C78F4}" destId="{A984BE48-3C2B-44DE-B112-44294752E323}" srcOrd="0" destOrd="1" presId="urn:microsoft.com/office/officeart/2005/8/layout/hList3"/>
    <dgm:cxn modelId="{D4C56C2F-31E7-471E-A70A-64796A4F7657}" srcId="{9C6F23A5-602C-4812-909E-09EE469B07F1}" destId="{F8E8089E-17FC-40BC-A59B-7750DC6C78F4}" srcOrd="0" destOrd="0" parTransId="{779586BD-C7B0-4AF8-BAB8-76650AF53CF7}" sibTransId="{81806B2F-EFC4-4A7C-8046-3D1671053D94}"/>
    <dgm:cxn modelId="{1D1F6C33-251B-4B6C-B957-0946913A44D9}" type="presOf" srcId="{9C6F23A5-602C-4812-909E-09EE469B07F1}" destId="{A984BE48-3C2B-44DE-B112-44294752E323}" srcOrd="0" destOrd="0" presId="urn:microsoft.com/office/officeart/2005/8/layout/hList3"/>
    <dgm:cxn modelId="{449B3538-23D5-4C59-944B-1F195F9501EB}" srcId="{E95DF848-D155-4E84-960F-85B9F60AD95E}" destId="{2F7C709D-6F31-40D4-9527-84F35567211A}" srcOrd="1" destOrd="0" parTransId="{FE10CECE-69B7-4D68-9600-6CB48C424B71}" sibTransId="{63BAAB47-082B-4BE2-B08D-5AB61D64DEFA}"/>
    <dgm:cxn modelId="{76327B3A-4D1D-4FA9-8F2C-C45A6890C9A0}" type="presOf" srcId="{ECC35D53-3EF1-41B5-95BB-EDE4123F2926}" destId="{F72988E7-B69C-46A2-9726-681451882F79}" srcOrd="0" destOrd="0" presId="urn:microsoft.com/office/officeart/2005/8/layout/hList3"/>
    <dgm:cxn modelId="{C5B42C40-F131-48C7-AEF4-B711642BDFDF}" srcId="{CE077D0F-FD6D-4D4A-872E-CB8B5E829A02}" destId="{9C6F23A5-602C-4812-909E-09EE469B07F1}" srcOrd="0" destOrd="0" parTransId="{E3D13C2F-C808-450D-936E-B69733863A84}" sibTransId="{CAB8AF80-9797-4979-B3A7-538EDE59094E}"/>
    <dgm:cxn modelId="{36D4B961-D548-4E2A-937D-A8F6B610C172}" srcId="{E95DF848-D155-4E84-960F-85B9F60AD95E}" destId="{1D352255-6F39-4CA5-ACA6-574BDFA47AB4}" srcOrd="5" destOrd="0" parTransId="{71BB6DA8-B7B3-48F8-8831-2D474B4C4519}" sibTransId="{E2DA6BC0-556B-41A6-A16E-2AA8E625470A}"/>
    <dgm:cxn modelId="{F95DA062-6045-475A-843D-79541C8C997F}" srcId="{E95DF848-D155-4E84-960F-85B9F60AD95E}" destId="{C7F5D591-2F2F-4970-B152-54434173D009}" srcOrd="2" destOrd="0" parTransId="{EFC81E51-1F7D-4F11-9626-5198A33DEE2F}" sibTransId="{B8424457-F806-49AB-9DA0-CB7FA5B5782D}"/>
    <dgm:cxn modelId="{85AB3074-515D-4A8F-ACC7-7B0C6FEBA3F5}" type="presOf" srcId="{255E018F-4A88-4AB8-BD6A-8F0CAEBBD0C2}" destId="{920B7E21-CF96-47E1-B9E6-09A841571273}" srcOrd="0" destOrd="0" presId="urn:microsoft.com/office/officeart/2005/8/layout/hList3"/>
    <dgm:cxn modelId="{6488045A-B3A3-46CC-A89C-88496A885619}" srcId="{CE077D0F-FD6D-4D4A-872E-CB8B5E829A02}" destId="{ECC35D53-3EF1-41B5-95BB-EDE4123F2926}" srcOrd="1" destOrd="0" parTransId="{C737491B-C25A-41C1-87F0-EB1EE0EF74BD}" sibTransId="{A6E24DA1-BD65-42B8-9B69-085830585871}"/>
    <dgm:cxn modelId="{CA190B7C-1AA0-4930-8D1C-094775E1455B}" srcId="{E95DF848-D155-4E84-960F-85B9F60AD95E}" destId="{CE077D0F-FD6D-4D4A-872E-CB8B5E829A02}" srcOrd="0" destOrd="0" parTransId="{2C185042-E6B7-4E6B-B6BA-113EAA409BC9}" sibTransId="{D36284AA-3EFD-4F6E-B7D9-631FFDB3D16E}"/>
    <dgm:cxn modelId="{DE31069F-63A3-4B57-B169-6DAFEBA2AA44}" type="presOf" srcId="{CE077D0F-FD6D-4D4A-872E-CB8B5E829A02}" destId="{88CA216B-5FB7-4E77-BE68-938A2CAD315C}" srcOrd="0" destOrd="0" presId="urn:microsoft.com/office/officeart/2005/8/layout/hList3"/>
    <dgm:cxn modelId="{698173A4-4F82-47CB-8A3E-7060AFCA5F37}" srcId="{E95DF848-D155-4E84-960F-85B9F60AD95E}" destId="{1CCB12CA-2B27-4116-AF25-B332E998F072}" srcOrd="4" destOrd="0" parTransId="{7AB4395E-7B27-4C12-8A27-9B5B97BBA14B}" sibTransId="{B321850E-003F-45ED-B6D4-5293728B0E4A}"/>
    <dgm:cxn modelId="{0574BBA6-C91C-4C5E-A813-A9853A4E80FD}" srcId="{CE077D0F-FD6D-4D4A-872E-CB8B5E829A02}" destId="{255E018F-4A88-4AB8-BD6A-8F0CAEBBD0C2}" srcOrd="2" destOrd="0" parTransId="{3008017E-5948-461D-8896-E09C4A32C0EA}" sibTransId="{9170BFE1-0A03-4689-9332-15AF2460BC41}"/>
    <dgm:cxn modelId="{DA968BE7-EDAF-4C27-8560-7388D5EA1614}" type="presParOf" srcId="{FB8BE75F-6A69-4366-82D8-7B27BB561D9E}" destId="{88CA216B-5FB7-4E77-BE68-938A2CAD315C}" srcOrd="0" destOrd="0" presId="urn:microsoft.com/office/officeart/2005/8/layout/hList3"/>
    <dgm:cxn modelId="{D655BE8E-6F70-4EB0-8546-01CE2182BB02}" type="presParOf" srcId="{FB8BE75F-6A69-4366-82D8-7B27BB561D9E}" destId="{6B22C585-B21D-482A-AE8C-1693522FD1FA}" srcOrd="1" destOrd="0" presId="urn:microsoft.com/office/officeart/2005/8/layout/hList3"/>
    <dgm:cxn modelId="{F4BBF0DE-3A11-4190-B338-180D7DE5B868}" type="presParOf" srcId="{6B22C585-B21D-482A-AE8C-1693522FD1FA}" destId="{A984BE48-3C2B-44DE-B112-44294752E323}" srcOrd="0" destOrd="0" presId="urn:microsoft.com/office/officeart/2005/8/layout/hList3"/>
    <dgm:cxn modelId="{BE90E4F3-2E1E-4038-A99E-98D2921F59FC}" type="presParOf" srcId="{6B22C585-B21D-482A-AE8C-1693522FD1FA}" destId="{F72988E7-B69C-46A2-9726-681451882F79}" srcOrd="1" destOrd="0" presId="urn:microsoft.com/office/officeart/2005/8/layout/hList3"/>
    <dgm:cxn modelId="{5FC856D2-5F94-4508-8D93-C8F1F00547CC}" type="presParOf" srcId="{6B22C585-B21D-482A-AE8C-1693522FD1FA}" destId="{920B7E21-CF96-47E1-B9E6-09A841571273}" srcOrd="2" destOrd="0" presId="urn:microsoft.com/office/officeart/2005/8/layout/hList3"/>
    <dgm:cxn modelId="{5F8F3C53-5387-4926-8762-772B340B88E9}" type="presParOf" srcId="{FB8BE75F-6A69-4366-82D8-7B27BB561D9E}" destId="{376C1C05-2BA6-46B6-B3DA-E6BAE8F1A889}"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DF848-D155-4E84-960F-85B9F60AD95E}" type="doc">
      <dgm:prSet loTypeId="urn:microsoft.com/office/officeart/2005/8/layout/hList3" loCatId="list" qsTypeId="urn:microsoft.com/office/officeart/2005/8/quickstyle/simple5" qsCatId="simple" csTypeId="urn:microsoft.com/office/officeart/2005/8/colors/colorful3" csCatId="colorful" phldr="1"/>
      <dgm:spPr/>
      <dgm:t>
        <a:bodyPr/>
        <a:lstStyle/>
        <a:p>
          <a:endParaRPr lang="en-US"/>
        </a:p>
      </dgm:t>
    </dgm:pt>
    <dgm:pt modelId="{885B5900-1B36-4DF6-8811-BDED604D9232}">
      <dgm:prSet/>
      <dgm:spPr/>
      <dgm:t>
        <a:bodyPr/>
        <a:lstStyle/>
        <a:p>
          <a:endParaRPr lang="en-US"/>
        </a:p>
      </dgm:t>
    </dgm:pt>
    <dgm:pt modelId="{EC4A1FD1-8E27-4ED5-BDC4-BAEA3D8FE33F}" type="parTrans" cxnId="{9044A721-D065-466E-BFEE-531A6FDBC34A}">
      <dgm:prSet/>
      <dgm:spPr/>
      <dgm:t>
        <a:bodyPr/>
        <a:lstStyle/>
        <a:p>
          <a:endParaRPr lang="en-US"/>
        </a:p>
      </dgm:t>
    </dgm:pt>
    <dgm:pt modelId="{FCB22B93-C6FC-49C8-A6D7-066D8D872A99}" type="sibTrans" cxnId="{9044A721-D065-466E-BFEE-531A6FDBC34A}">
      <dgm:prSet/>
      <dgm:spPr/>
      <dgm:t>
        <a:bodyPr/>
        <a:lstStyle/>
        <a:p>
          <a:endParaRPr lang="en-US"/>
        </a:p>
      </dgm:t>
    </dgm:pt>
    <dgm:pt modelId="{1CCB12CA-2B27-4116-AF25-B332E998F072}">
      <dgm:prSet/>
      <dgm:spPr/>
      <dgm:t>
        <a:bodyPr/>
        <a:lstStyle/>
        <a:p>
          <a:endParaRPr lang="en-US"/>
        </a:p>
      </dgm:t>
    </dgm:pt>
    <dgm:pt modelId="{7AB4395E-7B27-4C12-8A27-9B5B97BBA14B}" type="parTrans" cxnId="{698173A4-4F82-47CB-8A3E-7060AFCA5F37}">
      <dgm:prSet/>
      <dgm:spPr/>
      <dgm:t>
        <a:bodyPr/>
        <a:lstStyle/>
        <a:p>
          <a:endParaRPr lang="en-US"/>
        </a:p>
      </dgm:t>
    </dgm:pt>
    <dgm:pt modelId="{B321850E-003F-45ED-B6D4-5293728B0E4A}" type="sibTrans" cxnId="{698173A4-4F82-47CB-8A3E-7060AFCA5F37}">
      <dgm:prSet/>
      <dgm:spPr/>
      <dgm:t>
        <a:bodyPr/>
        <a:lstStyle/>
        <a:p>
          <a:endParaRPr lang="en-US"/>
        </a:p>
      </dgm:t>
    </dgm:pt>
    <dgm:pt modelId="{1D352255-6F39-4CA5-ACA6-574BDFA47AB4}">
      <dgm:prSet/>
      <dgm:spPr/>
      <dgm:t>
        <a:bodyPr/>
        <a:lstStyle/>
        <a:p>
          <a:endParaRPr lang="en-US"/>
        </a:p>
      </dgm:t>
    </dgm:pt>
    <dgm:pt modelId="{71BB6DA8-B7B3-48F8-8831-2D474B4C4519}" type="parTrans" cxnId="{36D4B961-D548-4E2A-937D-A8F6B610C172}">
      <dgm:prSet/>
      <dgm:spPr/>
      <dgm:t>
        <a:bodyPr/>
        <a:lstStyle/>
        <a:p>
          <a:endParaRPr lang="en-US"/>
        </a:p>
      </dgm:t>
    </dgm:pt>
    <dgm:pt modelId="{E2DA6BC0-556B-41A6-A16E-2AA8E625470A}" type="sibTrans" cxnId="{36D4B961-D548-4E2A-937D-A8F6B610C172}">
      <dgm:prSet/>
      <dgm:spPr/>
      <dgm:t>
        <a:bodyPr/>
        <a:lstStyle/>
        <a:p>
          <a:endParaRPr lang="en-US"/>
        </a:p>
      </dgm:t>
    </dgm:pt>
    <dgm:pt modelId="{C7F5D591-2F2F-4970-B152-54434173D009}">
      <dgm:prSet/>
      <dgm:spPr/>
      <dgm:t>
        <a:bodyPr/>
        <a:lstStyle/>
        <a:p>
          <a:endParaRPr lang="en-US"/>
        </a:p>
      </dgm:t>
    </dgm:pt>
    <dgm:pt modelId="{B8424457-F806-49AB-9DA0-CB7FA5B5782D}" type="sibTrans" cxnId="{F95DA062-6045-475A-843D-79541C8C997F}">
      <dgm:prSet/>
      <dgm:spPr/>
      <dgm:t>
        <a:bodyPr/>
        <a:lstStyle/>
        <a:p>
          <a:endParaRPr lang="en-US"/>
        </a:p>
      </dgm:t>
    </dgm:pt>
    <dgm:pt modelId="{EFC81E51-1F7D-4F11-9626-5198A33DEE2F}" type="parTrans" cxnId="{F95DA062-6045-475A-843D-79541C8C997F}">
      <dgm:prSet/>
      <dgm:spPr/>
      <dgm:t>
        <a:bodyPr/>
        <a:lstStyle/>
        <a:p>
          <a:endParaRPr lang="en-US"/>
        </a:p>
      </dgm:t>
    </dgm:pt>
    <dgm:pt modelId="{2F7C709D-6F31-40D4-9527-84F35567211A}">
      <dgm:prSet/>
      <dgm:spPr/>
      <dgm:t>
        <a:bodyPr/>
        <a:lstStyle/>
        <a:p>
          <a:endParaRPr lang="en-US"/>
        </a:p>
      </dgm:t>
    </dgm:pt>
    <dgm:pt modelId="{63BAAB47-082B-4BE2-B08D-5AB61D64DEFA}" type="sibTrans" cxnId="{449B3538-23D5-4C59-944B-1F195F9501EB}">
      <dgm:prSet/>
      <dgm:spPr/>
      <dgm:t>
        <a:bodyPr/>
        <a:lstStyle/>
        <a:p>
          <a:endParaRPr lang="en-US"/>
        </a:p>
      </dgm:t>
    </dgm:pt>
    <dgm:pt modelId="{FE10CECE-69B7-4D68-9600-6CB48C424B71}" type="parTrans" cxnId="{449B3538-23D5-4C59-944B-1F195F9501EB}">
      <dgm:prSet/>
      <dgm:spPr/>
      <dgm:t>
        <a:bodyPr/>
        <a:lstStyle/>
        <a:p>
          <a:endParaRPr lang="en-US"/>
        </a:p>
      </dgm:t>
    </dgm:pt>
    <dgm:pt modelId="{CE077D0F-FD6D-4D4A-872E-CB8B5E829A02}">
      <dgm:prSet phldrT="[Text]" custT="1"/>
      <dgm:spPr>
        <a:solidFill>
          <a:schemeClr val="accent2">
            <a:lumMod val="75000"/>
          </a:schemeClr>
        </a:solidFill>
      </dgm:spPr>
      <dgm:t>
        <a:bodyPr/>
        <a:lstStyle/>
        <a:p>
          <a:pPr>
            <a:spcAft>
              <a:spcPts val="1200"/>
            </a:spcAft>
          </a:pPr>
          <a:r>
            <a:rPr lang="en-US" sz="4000" dirty="0"/>
            <a:t>Types of </a:t>
          </a:r>
          <a:r>
            <a:rPr lang="en-US" sz="4000" b="1" dirty="0"/>
            <a:t>Certifications</a:t>
          </a:r>
        </a:p>
        <a:p>
          <a:pPr>
            <a:spcAft>
              <a:spcPct val="35000"/>
            </a:spcAft>
          </a:pPr>
          <a:r>
            <a:rPr lang="en-US" sz="1800" dirty="0"/>
            <a:t>Certifications are optional, governed by law and based on qualifications.</a:t>
          </a:r>
        </a:p>
      </dgm:t>
    </dgm:pt>
    <dgm:pt modelId="{D36284AA-3EFD-4F6E-B7D9-631FFDB3D16E}" type="sibTrans" cxnId="{CA190B7C-1AA0-4930-8D1C-094775E1455B}">
      <dgm:prSet/>
      <dgm:spPr/>
      <dgm:t>
        <a:bodyPr/>
        <a:lstStyle/>
        <a:p>
          <a:endParaRPr lang="en-US"/>
        </a:p>
      </dgm:t>
    </dgm:pt>
    <dgm:pt modelId="{2C185042-E6B7-4E6B-B6BA-113EAA409BC9}" type="parTrans" cxnId="{CA190B7C-1AA0-4930-8D1C-094775E1455B}">
      <dgm:prSet/>
      <dgm:spPr/>
      <dgm:t>
        <a:bodyPr/>
        <a:lstStyle/>
        <a:p>
          <a:endParaRPr lang="en-US"/>
        </a:p>
      </dgm:t>
    </dgm:pt>
    <dgm:pt modelId="{9C6F23A5-602C-4812-909E-09EE469B07F1}">
      <dgm:prSet phldrT="[Text]" custT="1"/>
      <dgm:spPr>
        <a:solidFill>
          <a:schemeClr val="accent2"/>
        </a:solidFill>
      </dgm:spPr>
      <dgm:t>
        <a:bodyPr/>
        <a:lstStyle/>
        <a:p>
          <a:pPr algn="ctr"/>
          <a:r>
            <a:rPr lang="en-US" sz="2800" dirty="0"/>
            <a:t>Federal</a:t>
          </a:r>
        </a:p>
        <a:p>
          <a:pPr algn="l"/>
          <a:endParaRPr lang="en-US" sz="1800" dirty="0"/>
        </a:p>
        <a:p>
          <a:pPr algn="l"/>
          <a:r>
            <a:rPr lang="en-US" sz="1800" dirty="0"/>
            <a:t>- SBA:  8(a), </a:t>
          </a:r>
          <a:r>
            <a:rPr lang="en-US" sz="1800" dirty="0" err="1"/>
            <a:t>HUBZone</a:t>
          </a:r>
          <a:r>
            <a:rPr lang="en-US" sz="1800" dirty="0"/>
            <a:t>  </a:t>
          </a:r>
          <a:r>
            <a:rPr lang="en-US" sz="2000" b="1" dirty="0"/>
            <a:t>ED/WOSB</a:t>
          </a:r>
          <a:r>
            <a:rPr lang="en-US" sz="1800" b="1" dirty="0"/>
            <a:t>, SDVOSB</a:t>
          </a:r>
        </a:p>
        <a:p>
          <a:pPr algn="l"/>
          <a:endParaRPr lang="en-US" sz="1800" dirty="0"/>
        </a:p>
        <a:p>
          <a:pPr algn="l"/>
          <a:r>
            <a:rPr lang="en-US" sz="1800" dirty="0"/>
            <a:t>- DOT DBE </a:t>
          </a:r>
        </a:p>
        <a:p>
          <a:pPr algn="l"/>
          <a:r>
            <a:rPr lang="en-US" sz="1800" dirty="0"/>
            <a:t>- Self-certs</a:t>
          </a:r>
        </a:p>
      </dgm:t>
    </dgm:pt>
    <dgm:pt modelId="{CAB8AF80-9797-4979-B3A7-538EDE59094E}" type="sibTrans" cxnId="{C5B42C40-F131-48C7-AEF4-B711642BDFDF}">
      <dgm:prSet/>
      <dgm:spPr/>
      <dgm:t>
        <a:bodyPr/>
        <a:lstStyle/>
        <a:p>
          <a:endParaRPr lang="en-US"/>
        </a:p>
      </dgm:t>
    </dgm:pt>
    <dgm:pt modelId="{E3D13C2F-C808-450D-936E-B69733863A84}" type="parTrans" cxnId="{C5B42C40-F131-48C7-AEF4-B711642BDFDF}">
      <dgm:prSet/>
      <dgm:spPr/>
      <dgm:t>
        <a:bodyPr/>
        <a:lstStyle/>
        <a:p>
          <a:endParaRPr lang="en-US"/>
        </a:p>
      </dgm:t>
    </dgm:pt>
    <dgm:pt modelId="{ECC35D53-3EF1-41B5-95BB-EDE4123F2926}">
      <dgm:prSet phldrT="[Text]" custT="1"/>
      <dgm:spPr>
        <a:solidFill>
          <a:schemeClr val="accent2">
            <a:lumMod val="50000"/>
          </a:schemeClr>
        </a:solidFill>
      </dgm:spPr>
      <dgm:t>
        <a:bodyPr/>
        <a:lstStyle/>
        <a:p>
          <a:pPr algn="ctr"/>
          <a:endParaRPr lang="en-US" sz="1500" dirty="0"/>
        </a:p>
        <a:p>
          <a:pPr algn="ctr"/>
          <a:endParaRPr lang="en-US" sz="1500" dirty="0"/>
        </a:p>
        <a:p>
          <a:pPr algn="ctr"/>
          <a:r>
            <a:rPr lang="en-US" sz="2800" dirty="0"/>
            <a:t>State</a:t>
          </a:r>
        </a:p>
        <a:p>
          <a:pPr algn="l"/>
          <a:endParaRPr lang="en-US" sz="1800" dirty="0"/>
        </a:p>
        <a:p>
          <a:pPr algn="l"/>
          <a:r>
            <a:rPr lang="en-US" sz="1800" dirty="0"/>
            <a:t>   - </a:t>
          </a:r>
          <a:r>
            <a:rPr lang="en-US" sz="1800" b="1" dirty="0"/>
            <a:t>MBE</a:t>
          </a:r>
        </a:p>
        <a:p>
          <a:pPr algn="l"/>
          <a:r>
            <a:rPr lang="en-US" sz="1800" b="1" dirty="0"/>
            <a:t>   - WBE</a:t>
          </a:r>
        </a:p>
        <a:p>
          <a:pPr algn="l"/>
          <a:r>
            <a:rPr lang="en-US" sz="1800" dirty="0"/>
            <a:t>   - </a:t>
          </a:r>
          <a:r>
            <a:rPr lang="en-US" sz="1800" b="0" dirty="0"/>
            <a:t>SDVOB</a:t>
          </a:r>
        </a:p>
        <a:p>
          <a:pPr algn="l"/>
          <a:endParaRPr lang="en-US" sz="1800" dirty="0"/>
        </a:p>
        <a:p>
          <a:pPr algn="l"/>
          <a:endParaRPr lang="en-US" sz="1800" dirty="0"/>
        </a:p>
        <a:p>
          <a:pPr algn="ctr"/>
          <a:endParaRPr lang="en-US" sz="1500" dirty="0"/>
        </a:p>
        <a:p>
          <a:pPr algn="ctr"/>
          <a:endParaRPr lang="en-US" sz="1500" dirty="0"/>
        </a:p>
        <a:p>
          <a:pPr algn="ctr"/>
          <a:endParaRPr lang="en-US" sz="1500" dirty="0"/>
        </a:p>
      </dgm:t>
    </dgm:pt>
    <dgm:pt modelId="{A6E24DA1-BD65-42B8-9B69-085830585871}" type="sibTrans" cxnId="{6488045A-B3A3-46CC-A89C-88496A885619}">
      <dgm:prSet/>
      <dgm:spPr/>
      <dgm:t>
        <a:bodyPr/>
        <a:lstStyle/>
        <a:p>
          <a:endParaRPr lang="en-US"/>
        </a:p>
      </dgm:t>
    </dgm:pt>
    <dgm:pt modelId="{C737491B-C25A-41C1-87F0-EB1EE0EF74BD}" type="parTrans" cxnId="{6488045A-B3A3-46CC-A89C-88496A885619}">
      <dgm:prSet/>
      <dgm:spPr/>
      <dgm:t>
        <a:bodyPr/>
        <a:lstStyle/>
        <a:p>
          <a:endParaRPr lang="en-US"/>
        </a:p>
      </dgm:t>
    </dgm:pt>
    <dgm:pt modelId="{B1566D23-5CA6-460A-A3AF-640C3B4181BE}">
      <dgm:prSet phldrT="[Text]" custT="1"/>
      <dgm:spPr>
        <a:solidFill>
          <a:schemeClr val="accent2">
            <a:lumMod val="40000"/>
            <a:lumOff val="60000"/>
          </a:schemeClr>
        </a:solidFill>
      </dgm:spPr>
      <dgm:t>
        <a:bodyPr/>
        <a:lstStyle/>
        <a:p>
          <a:endParaRPr lang="en-US" sz="1600" dirty="0"/>
        </a:p>
        <a:p>
          <a:endParaRPr lang="en-US" sz="1600" dirty="0"/>
        </a:p>
        <a:p>
          <a:r>
            <a:rPr lang="en-US" sz="2800" b="0" dirty="0"/>
            <a:t>Local</a:t>
          </a:r>
        </a:p>
        <a:p>
          <a:endParaRPr lang="en-US" sz="1600" dirty="0"/>
        </a:p>
        <a:p>
          <a:endParaRPr lang="en-US" sz="1600" dirty="0"/>
        </a:p>
        <a:p>
          <a:r>
            <a:rPr lang="en-US" sz="1600" dirty="0"/>
            <a:t>   </a:t>
          </a:r>
          <a:r>
            <a:rPr lang="en-US" sz="1800" dirty="0"/>
            <a:t>- MBE</a:t>
          </a:r>
        </a:p>
        <a:p>
          <a:r>
            <a:rPr lang="en-US" sz="1800" dirty="0"/>
            <a:t>   </a:t>
          </a:r>
          <a:r>
            <a:rPr lang="en-US" sz="1800" b="1" dirty="0"/>
            <a:t>- WBE</a:t>
          </a:r>
          <a:endParaRPr lang="en-US" sz="1800" dirty="0"/>
        </a:p>
        <a:p>
          <a:endParaRPr lang="en-US" sz="1600" dirty="0"/>
        </a:p>
        <a:p>
          <a:endParaRPr lang="en-US" sz="1600" dirty="0"/>
        </a:p>
        <a:p>
          <a:endParaRPr lang="en-US" sz="1600" dirty="0"/>
        </a:p>
        <a:p>
          <a:endParaRPr lang="en-US" sz="1600" dirty="0"/>
        </a:p>
        <a:p>
          <a:endParaRPr lang="en-US" sz="1600" dirty="0"/>
        </a:p>
      </dgm:t>
    </dgm:pt>
    <dgm:pt modelId="{2111B02B-59A5-44FC-8E2B-976976B60517}" type="sibTrans" cxnId="{FD816C6F-F797-496F-A59D-841DF976F34B}">
      <dgm:prSet/>
      <dgm:spPr/>
      <dgm:t>
        <a:bodyPr/>
        <a:lstStyle/>
        <a:p>
          <a:endParaRPr lang="en-US"/>
        </a:p>
      </dgm:t>
    </dgm:pt>
    <dgm:pt modelId="{29452949-C8D8-47B0-9A6C-AD858458AB58}" type="parTrans" cxnId="{FD816C6F-F797-496F-A59D-841DF976F34B}">
      <dgm:prSet/>
      <dgm:spPr/>
      <dgm:t>
        <a:bodyPr/>
        <a:lstStyle/>
        <a:p>
          <a:endParaRPr lang="en-US"/>
        </a:p>
      </dgm:t>
    </dgm:pt>
    <dgm:pt modelId="{FB8BE75F-6A69-4366-82D8-7B27BB561D9E}" type="pres">
      <dgm:prSet presAssocID="{E95DF848-D155-4E84-960F-85B9F60AD95E}" presName="composite" presStyleCnt="0">
        <dgm:presLayoutVars>
          <dgm:chMax val="1"/>
          <dgm:dir/>
          <dgm:resizeHandles val="exact"/>
        </dgm:presLayoutVars>
      </dgm:prSet>
      <dgm:spPr/>
    </dgm:pt>
    <dgm:pt modelId="{88CA216B-5FB7-4E77-BE68-938A2CAD315C}" type="pres">
      <dgm:prSet presAssocID="{CE077D0F-FD6D-4D4A-872E-CB8B5E829A02}" presName="roof" presStyleLbl="dkBgShp" presStyleIdx="0" presStyleCnt="2" custLinFactNeighborY="-3933"/>
      <dgm:spPr/>
    </dgm:pt>
    <dgm:pt modelId="{6B22C585-B21D-482A-AE8C-1693522FD1FA}" type="pres">
      <dgm:prSet presAssocID="{CE077D0F-FD6D-4D4A-872E-CB8B5E829A02}" presName="pillars" presStyleCnt="0"/>
      <dgm:spPr/>
    </dgm:pt>
    <dgm:pt modelId="{A984BE48-3C2B-44DE-B112-44294752E323}" type="pres">
      <dgm:prSet presAssocID="{CE077D0F-FD6D-4D4A-872E-CB8B5E829A02}" presName="pillar1" presStyleLbl="node1" presStyleIdx="0" presStyleCnt="3" custScaleX="116826">
        <dgm:presLayoutVars>
          <dgm:bulletEnabled val="1"/>
        </dgm:presLayoutVars>
      </dgm:prSet>
      <dgm:spPr/>
    </dgm:pt>
    <dgm:pt modelId="{F72988E7-B69C-46A2-9726-681451882F79}" type="pres">
      <dgm:prSet presAssocID="{ECC35D53-3EF1-41B5-95BB-EDE4123F2926}" presName="pillarX" presStyleLbl="node1" presStyleIdx="1" presStyleCnt="3" custScaleX="106671" custLinFactNeighborX="-1461" custLinFactNeighborY="334">
        <dgm:presLayoutVars>
          <dgm:bulletEnabled val="1"/>
        </dgm:presLayoutVars>
      </dgm:prSet>
      <dgm:spPr/>
    </dgm:pt>
    <dgm:pt modelId="{0C20376F-5BF3-449D-80F1-05066AB95D07}" type="pres">
      <dgm:prSet presAssocID="{B1566D23-5CA6-460A-A3AF-640C3B4181BE}" presName="pillarX" presStyleLbl="node1" presStyleIdx="2" presStyleCnt="3" custScaleX="106671" custLinFactNeighborX="5773">
        <dgm:presLayoutVars>
          <dgm:bulletEnabled val="1"/>
        </dgm:presLayoutVars>
      </dgm:prSet>
      <dgm:spPr/>
    </dgm:pt>
    <dgm:pt modelId="{376C1C05-2BA6-46B6-B3DA-E6BAE8F1A889}" type="pres">
      <dgm:prSet presAssocID="{CE077D0F-FD6D-4D4A-872E-CB8B5E829A02}" presName="base" presStyleLbl="dkBgShp" presStyleIdx="1" presStyleCnt="2" custLinFactNeighborY="-64414"/>
      <dgm:spPr>
        <a:solidFill>
          <a:schemeClr val="accent2">
            <a:lumMod val="20000"/>
            <a:lumOff val="80000"/>
          </a:schemeClr>
        </a:solidFill>
      </dgm:spPr>
    </dgm:pt>
  </dgm:ptLst>
  <dgm:cxnLst>
    <dgm:cxn modelId="{9044A721-D065-466E-BFEE-531A6FDBC34A}" srcId="{E95DF848-D155-4E84-960F-85B9F60AD95E}" destId="{885B5900-1B36-4DF6-8811-BDED604D9232}" srcOrd="3" destOrd="0" parTransId="{EC4A1FD1-8E27-4ED5-BDC4-BAEA3D8FE33F}" sibTransId="{FCB22B93-C6FC-49C8-A6D7-066D8D872A99}"/>
    <dgm:cxn modelId="{449B3538-23D5-4C59-944B-1F195F9501EB}" srcId="{E95DF848-D155-4E84-960F-85B9F60AD95E}" destId="{2F7C709D-6F31-40D4-9527-84F35567211A}" srcOrd="1" destOrd="0" parTransId="{FE10CECE-69B7-4D68-9600-6CB48C424B71}" sibTransId="{63BAAB47-082B-4BE2-B08D-5AB61D64DEFA}"/>
    <dgm:cxn modelId="{C5B42C40-F131-48C7-AEF4-B711642BDFDF}" srcId="{CE077D0F-FD6D-4D4A-872E-CB8B5E829A02}" destId="{9C6F23A5-602C-4812-909E-09EE469B07F1}" srcOrd="0" destOrd="0" parTransId="{E3D13C2F-C808-450D-936E-B69733863A84}" sibTransId="{CAB8AF80-9797-4979-B3A7-538EDE59094E}"/>
    <dgm:cxn modelId="{36D4B961-D548-4E2A-937D-A8F6B610C172}" srcId="{E95DF848-D155-4E84-960F-85B9F60AD95E}" destId="{1D352255-6F39-4CA5-ACA6-574BDFA47AB4}" srcOrd="5" destOrd="0" parTransId="{71BB6DA8-B7B3-48F8-8831-2D474B4C4519}" sibTransId="{E2DA6BC0-556B-41A6-A16E-2AA8E625470A}"/>
    <dgm:cxn modelId="{F95DA062-6045-475A-843D-79541C8C997F}" srcId="{E95DF848-D155-4E84-960F-85B9F60AD95E}" destId="{C7F5D591-2F2F-4970-B152-54434173D009}" srcOrd="2" destOrd="0" parTransId="{EFC81E51-1F7D-4F11-9626-5198A33DEE2F}" sibTransId="{B8424457-F806-49AB-9DA0-CB7FA5B5782D}"/>
    <dgm:cxn modelId="{FD816C6F-F797-496F-A59D-841DF976F34B}" srcId="{CE077D0F-FD6D-4D4A-872E-CB8B5E829A02}" destId="{B1566D23-5CA6-460A-A3AF-640C3B4181BE}" srcOrd="2" destOrd="0" parTransId="{29452949-C8D8-47B0-9A6C-AD858458AB58}" sibTransId="{2111B02B-59A5-44FC-8E2B-976976B60517}"/>
    <dgm:cxn modelId="{6488045A-B3A3-46CC-A89C-88496A885619}" srcId="{CE077D0F-FD6D-4D4A-872E-CB8B5E829A02}" destId="{ECC35D53-3EF1-41B5-95BB-EDE4123F2926}" srcOrd="1" destOrd="0" parTransId="{C737491B-C25A-41C1-87F0-EB1EE0EF74BD}" sibTransId="{A6E24DA1-BD65-42B8-9B69-085830585871}"/>
    <dgm:cxn modelId="{CA190B7C-1AA0-4930-8D1C-094775E1455B}" srcId="{E95DF848-D155-4E84-960F-85B9F60AD95E}" destId="{CE077D0F-FD6D-4D4A-872E-CB8B5E829A02}" srcOrd="0" destOrd="0" parTransId="{2C185042-E6B7-4E6B-B6BA-113EAA409BC9}" sibTransId="{D36284AA-3EFD-4F6E-B7D9-631FFDB3D16E}"/>
    <dgm:cxn modelId="{3839FF8B-D7C5-43E5-853E-3363EABDD552}" type="presOf" srcId="{ECC35D53-3EF1-41B5-95BB-EDE4123F2926}" destId="{F72988E7-B69C-46A2-9726-681451882F79}" srcOrd="0" destOrd="0" presId="urn:microsoft.com/office/officeart/2005/8/layout/hList3"/>
    <dgm:cxn modelId="{53F138A1-F7A5-4771-994F-471C9FD62C69}" type="presOf" srcId="{B1566D23-5CA6-460A-A3AF-640C3B4181BE}" destId="{0C20376F-5BF3-449D-80F1-05066AB95D07}" srcOrd="0" destOrd="0" presId="urn:microsoft.com/office/officeart/2005/8/layout/hList3"/>
    <dgm:cxn modelId="{698173A4-4F82-47CB-8A3E-7060AFCA5F37}" srcId="{E95DF848-D155-4E84-960F-85B9F60AD95E}" destId="{1CCB12CA-2B27-4116-AF25-B332E998F072}" srcOrd="4" destOrd="0" parTransId="{7AB4395E-7B27-4C12-8A27-9B5B97BBA14B}" sibTransId="{B321850E-003F-45ED-B6D4-5293728B0E4A}"/>
    <dgm:cxn modelId="{7A241ACE-112F-4F90-BFD1-C9395F2E13C3}" type="presOf" srcId="{CE077D0F-FD6D-4D4A-872E-CB8B5E829A02}" destId="{88CA216B-5FB7-4E77-BE68-938A2CAD315C}" srcOrd="0" destOrd="0" presId="urn:microsoft.com/office/officeart/2005/8/layout/hList3"/>
    <dgm:cxn modelId="{D4DE95EF-960F-4717-AB78-FB1D638A10FC}" type="presOf" srcId="{E95DF848-D155-4E84-960F-85B9F60AD95E}" destId="{FB8BE75F-6A69-4366-82D8-7B27BB561D9E}" srcOrd="0" destOrd="0" presId="urn:microsoft.com/office/officeart/2005/8/layout/hList3"/>
    <dgm:cxn modelId="{E2A41EF4-36AB-45F7-9C8A-48D50A4BB20B}" type="presOf" srcId="{9C6F23A5-602C-4812-909E-09EE469B07F1}" destId="{A984BE48-3C2B-44DE-B112-44294752E323}" srcOrd="0" destOrd="0" presId="urn:microsoft.com/office/officeart/2005/8/layout/hList3"/>
    <dgm:cxn modelId="{7FF5A244-5B5B-4A2F-9431-94E125E0D187}" type="presParOf" srcId="{FB8BE75F-6A69-4366-82D8-7B27BB561D9E}" destId="{88CA216B-5FB7-4E77-BE68-938A2CAD315C}" srcOrd="0" destOrd="0" presId="urn:microsoft.com/office/officeart/2005/8/layout/hList3"/>
    <dgm:cxn modelId="{7AAC86FC-17A9-4AD5-A8E1-11675497DAAA}" type="presParOf" srcId="{FB8BE75F-6A69-4366-82D8-7B27BB561D9E}" destId="{6B22C585-B21D-482A-AE8C-1693522FD1FA}" srcOrd="1" destOrd="0" presId="urn:microsoft.com/office/officeart/2005/8/layout/hList3"/>
    <dgm:cxn modelId="{981DE102-2D54-4E5A-A69E-2B5A15261F51}" type="presParOf" srcId="{6B22C585-B21D-482A-AE8C-1693522FD1FA}" destId="{A984BE48-3C2B-44DE-B112-44294752E323}" srcOrd="0" destOrd="0" presId="urn:microsoft.com/office/officeart/2005/8/layout/hList3"/>
    <dgm:cxn modelId="{542D922D-3844-42CF-9D1D-A653D326C1A3}" type="presParOf" srcId="{6B22C585-B21D-482A-AE8C-1693522FD1FA}" destId="{F72988E7-B69C-46A2-9726-681451882F79}" srcOrd="1" destOrd="0" presId="urn:microsoft.com/office/officeart/2005/8/layout/hList3"/>
    <dgm:cxn modelId="{6F50ACBF-1906-4937-A59C-93DCBE8D0BDC}" type="presParOf" srcId="{6B22C585-B21D-482A-AE8C-1693522FD1FA}" destId="{0C20376F-5BF3-449D-80F1-05066AB95D07}" srcOrd="2" destOrd="0" presId="urn:microsoft.com/office/officeart/2005/8/layout/hList3"/>
    <dgm:cxn modelId="{EE4E99DD-B36C-4A65-A5D1-ECCBDCCB4E56}" type="presParOf" srcId="{FB8BE75F-6A69-4366-82D8-7B27BB561D9E}" destId="{376C1C05-2BA6-46B6-B3DA-E6BAE8F1A889}" srcOrd="2" destOrd="0" presId="urn:microsoft.com/office/officeart/2005/8/layout/h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A216B-5FB7-4E77-BE68-938A2CAD315C}">
      <dsp:nvSpPr>
        <dsp:cNvPr id="0" name=""/>
        <dsp:cNvSpPr/>
      </dsp:nvSpPr>
      <dsp:spPr>
        <a:xfrm>
          <a:off x="0" y="0"/>
          <a:ext cx="4659406" cy="1885950"/>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1200"/>
            </a:spcAft>
            <a:buNone/>
          </a:pPr>
          <a:r>
            <a:rPr lang="en-US" sz="4000" kern="1200" dirty="0"/>
            <a:t>Types of </a:t>
          </a:r>
          <a:r>
            <a:rPr lang="en-US" sz="4000" b="1" kern="1200" dirty="0"/>
            <a:t>Registrations</a:t>
          </a:r>
        </a:p>
        <a:p>
          <a:pPr marL="0" lvl="0" indent="0" algn="ctr" defTabSz="1778000">
            <a:lnSpc>
              <a:spcPct val="90000"/>
            </a:lnSpc>
            <a:spcBef>
              <a:spcPct val="0"/>
            </a:spcBef>
            <a:spcAft>
              <a:spcPct val="35000"/>
            </a:spcAft>
            <a:buNone/>
          </a:pPr>
          <a:r>
            <a:rPr lang="en-US" sz="1800" kern="1200" dirty="0"/>
            <a:t>Most registrations are mandated by law in order to do business with the government.</a:t>
          </a:r>
          <a:endParaRPr lang="en-US" sz="1000" kern="1200" dirty="0"/>
        </a:p>
      </dsp:txBody>
      <dsp:txXfrm>
        <a:off x="0" y="0"/>
        <a:ext cx="4659406" cy="1885950"/>
      </dsp:txXfrm>
    </dsp:sp>
    <dsp:sp modelId="{A984BE48-3C2B-44DE-B112-44294752E323}">
      <dsp:nvSpPr>
        <dsp:cNvPr id="0" name=""/>
        <dsp:cNvSpPr/>
      </dsp:nvSpPr>
      <dsp:spPr>
        <a:xfrm>
          <a:off x="0" y="1885950"/>
          <a:ext cx="1700551" cy="3960495"/>
        </a:xfrm>
        <a:prstGeom prst="rect">
          <a:avLst/>
        </a:prstGeom>
        <a:solidFill>
          <a:schemeClr val="tx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t" anchorCtr="0">
          <a:noAutofit/>
        </a:bodyPr>
        <a:lstStyle/>
        <a:p>
          <a:pPr lvl="0" algn="ctr" defTabSz="1244600">
            <a:lnSpc>
              <a:spcPct val="90000"/>
            </a:lnSpc>
            <a:spcBef>
              <a:spcPct val="0"/>
            </a:spcBef>
            <a:spcAft>
              <a:spcPct val="35000"/>
            </a:spcAft>
            <a:buNone/>
          </a:pPr>
          <a:endParaRPr lang="en-US" sz="1100" kern="1200" dirty="0"/>
        </a:p>
        <a:p>
          <a:pPr lvl="0" algn="ctr" defTabSz="1244600">
            <a:lnSpc>
              <a:spcPct val="90000"/>
            </a:lnSpc>
            <a:spcBef>
              <a:spcPct val="0"/>
            </a:spcBef>
            <a:spcAft>
              <a:spcPct val="35000"/>
            </a:spcAft>
            <a:buNone/>
          </a:pPr>
          <a:r>
            <a:rPr lang="en-US" sz="2800" kern="1200" dirty="0"/>
            <a:t>Federal/</a:t>
          </a:r>
        </a:p>
        <a:p>
          <a:pPr lvl="0" algn="ctr" defTabSz="1244600">
            <a:lnSpc>
              <a:spcPct val="90000"/>
            </a:lnSpc>
            <a:spcBef>
              <a:spcPct val="0"/>
            </a:spcBef>
            <a:spcAft>
              <a:spcPct val="35000"/>
            </a:spcAft>
            <a:buNone/>
          </a:pPr>
          <a:r>
            <a:rPr lang="en-US" sz="2800" kern="1200" dirty="0"/>
            <a:t>Military</a:t>
          </a:r>
        </a:p>
        <a:p>
          <a:pPr lvl="0" algn="l" defTabSz="1244600">
            <a:lnSpc>
              <a:spcPct val="90000"/>
            </a:lnSpc>
            <a:spcBef>
              <a:spcPct val="0"/>
            </a:spcBef>
            <a:spcAft>
              <a:spcPts val="0"/>
            </a:spcAft>
            <a:buNone/>
          </a:pPr>
          <a:endParaRPr lang="en-US" sz="1600" kern="1200" dirty="0"/>
        </a:p>
        <a:p>
          <a:pPr lvl="0" algn="l" defTabSz="1244600">
            <a:lnSpc>
              <a:spcPct val="90000"/>
            </a:lnSpc>
            <a:spcBef>
              <a:spcPct val="0"/>
            </a:spcBef>
            <a:spcAft>
              <a:spcPts val="0"/>
            </a:spcAft>
            <a:buNone/>
          </a:pPr>
          <a:r>
            <a:rPr lang="en-US" sz="2000" kern="1200" dirty="0"/>
            <a:t>- </a:t>
          </a:r>
          <a:r>
            <a:rPr lang="en-US" sz="2000" b="1" kern="1200" dirty="0"/>
            <a:t>SAM </a:t>
          </a:r>
        </a:p>
        <a:p>
          <a:pPr lvl="0" algn="l" defTabSz="1244600">
            <a:lnSpc>
              <a:spcPct val="90000"/>
            </a:lnSpc>
            <a:spcBef>
              <a:spcPct val="0"/>
            </a:spcBef>
            <a:spcAft>
              <a:spcPts val="0"/>
            </a:spcAft>
            <a:buNone/>
          </a:pPr>
          <a:r>
            <a:rPr lang="en-US" sz="2000" kern="1200" dirty="0"/>
            <a:t>- CMMC</a:t>
          </a:r>
        </a:p>
        <a:p>
          <a:pPr lvl="0" algn="l" defTabSz="1244600">
            <a:lnSpc>
              <a:spcPct val="90000"/>
            </a:lnSpc>
            <a:spcBef>
              <a:spcPct val="0"/>
            </a:spcBef>
            <a:spcAft>
              <a:spcPts val="0"/>
            </a:spcAft>
            <a:buNone/>
          </a:pPr>
          <a:r>
            <a:rPr lang="en-US" sz="2000" kern="1200" dirty="0"/>
            <a:t>- DIBBS </a:t>
          </a:r>
          <a:endParaRPr lang="en-US" sz="1600" kern="1200" dirty="0"/>
        </a:p>
        <a:p>
          <a:pPr marL="0" marR="0" lvl="0" indent="0" algn="l" defTabSz="1244600" eaLnBrk="1" fontAlgn="auto" latinLnBrk="0" hangingPunct="1">
            <a:lnSpc>
              <a:spcPct val="90000"/>
            </a:lnSpc>
            <a:spcBef>
              <a:spcPct val="0"/>
            </a:spcBef>
            <a:spcAft>
              <a:spcPts val="0"/>
            </a:spcAft>
            <a:buClrTx/>
            <a:buSzTx/>
            <a:buFontTx/>
            <a:buNone/>
            <a:tabLst/>
            <a:defRPr/>
          </a:pPr>
          <a:r>
            <a:rPr lang="en-US" sz="2000" kern="1200" dirty="0"/>
            <a:t>- GSA</a:t>
          </a:r>
        </a:p>
        <a:p>
          <a:pPr lvl="0" algn="l" defTabSz="1244600">
            <a:lnSpc>
              <a:spcPct val="90000"/>
            </a:lnSpc>
            <a:spcBef>
              <a:spcPct val="0"/>
            </a:spcBef>
            <a:spcAft>
              <a:spcPts val="0"/>
            </a:spcAft>
            <a:buNone/>
          </a:pPr>
          <a:r>
            <a:rPr lang="en-US" sz="2000" kern="1200" dirty="0"/>
            <a:t>- ITAR</a:t>
          </a:r>
        </a:p>
        <a:p>
          <a:pPr lvl="0" algn="l" defTabSz="1244600">
            <a:lnSpc>
              <a:spcPct val="90000"/>
            </a:lnSpc>
            <a:spcBef>
              <a:spcPct val="0"/>
            </a:spcBef>
            <a:spcAft>
              <a:spcPts val="0"/>
            </a:spcAft>
            <a:buNone/>
          </a:pPr>
          <a:r>
            <a:rPr lang="en-US" sz="2000" kern="1200" dirty="0"/>
            <a:t>- JCP</a:t>
          </a:r>
        </a:p>
        <a:p>
          <a:pPr lvl="0" algn="l" defTabSz="1244600">
            <a:lnSpc>
              <a:spcPct val="90000"/>
            </a:lnSpc>
            <a:spcBef>
              <a:spcPct val="0"/>
            </a:spcBef>
            <a:spcAft>
              <a:spcPts val="0"/>
            </a:spcAft>
            <a:buNone/>
          </a:pPr>
          <a:r>
            <a:rPr lang="en-US" sz="2000" kern="1200" dirty="0"/>
            <a:t>- SBA Dynamic</a:t>
          </a:r>
        </a:p>
        <a:p>
          <a:pPr lvl="0" algn="l" defTabSz="1244600">
            <a:lnSpc>
              <a:spcPct val="90000"/>
            </a:lnSpc>
            <a:spcBef>
              <a:spcPct val="0"/>
            </a:spcBef>
            <a:spcAft>
              <a:spcPts val="0"/>
            </a:spcAft>
            <a:buNone/>
          </a:pPr>
          <a:r>
            <a:rPr lang="en-US" sz="2000" kern="1200" dirty="0"/>
            <a:t>- WAWF</a:t>
          </a:r>
          <a:endParaRPr lang="en-US" sz="1600" kern="1200" dirty="0"/>
        </a:p>
        <a:p>
          <a:pPr marL="228600" lvl="1" indent="-228600" algn="ctr" defTabSz="1244600">
            <a:lnSpc>
              <a:spcPct val="90000"/>
            </a:lnSpc>
            <a:spcBef>
              <a:spcPct val="0"/>
            </a:spcBef>
            <a:spcAft>
              <a:spcPct val="35000"/>
            </a:spcAft>
            <a:buChar char="•"/>
          </a:pPr>
          <a:endParaRPr lang="en-US" sz="2000" kern="1200" dirty="0"/>
        </a:p>
        <a:p>
          <a:pPr marL="228600" lvl="1" indent="-228600" algn="l" defTabSz="1244600">
            <a:lnSpc>
              <a:spcPct val="90000"/>
            </a:lnSpc>
            <a:spcBef>
              <a:spcPct val="0"/>
            </a:spcBef>
            <a:spcAft>
              <a:spcPts val="0"/>
            </a:spcAft>
            <a:buChar char="•"/>
          </a:pPr>
          <a:endParaRPr lang="en-US" sz="1600" kern="1200" dirty="0"/>
        </a:p>
      </dsp:txBody>
      <dsp:txXfrm>
        <a:off x="0" y="1885950"/>
        <a:ext cx="1700551" cy="3960495"/>
      </dsp:txXfrm>
    </dsp:sp>
    <dsp:sp modelId="{F72988E7-B69C-46A2-9726-681451882F79}">
      <dsp:nvSpPr>
        <dsp:cNvPr id="0" name=""/>
        <dsp:cNvSpPr/>
      </dsp:nvSpPr>
      <dsp:spPr>
        <a:xfrm>
          <a:off x="1701753" y="1885950"/>
          <a:ext cx="1488385" cy="3960495"/>
        </a:xfrm>
        <a:prstGeom prst="rect">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200" kern="1200" dirty="0"/>
        </a:p>
        <a:p>
          <a:pPr marL="0" lvl="0" indent="0" algn="ctr" defTabSz="666750">
            <a:lnSpc>
              <a:spcPct val="90000"/>
            </a:lnSpc>
            <a:spcBef>
              <a:spcPct val="0"/>
            </a:spcBef>
            <a:spcAft>
              <a:spcPct val="35000"/>
            </a:spcAft>
            <a:buNone/>
          </a:pPr>
          <a:r>
            <a:rPr lang="en-US" sz="2800" kern="1200" dirty="0"/>
            <a:t>State</a:t>
          </a:r>
        </a:p>
        <a:p>
          <a:pPr marL="0" lvl="0" indent="0" algn="ctr" defTabSz="666750">
            <a:lnSpc>
              <a:spcPct val="90000"/>
            </a:lnSpc>
            <a:spcBef>
              <a:spcPct val="0"/>
            </a:spcBef>
            <a:spcAft>
              <a:spcPct val="35000"/>
            </a:spcAft>
            <a:buNone/>
          </a:pPr>
          <a:endParaRPr lang="en-US" sz="3600" kern="1200" dirty="0"/>
        </a:p>
        <a:p>
          <a:pPr marL="0" lvl="0" indent="0" algn="ctr" defTabSz="666750">
            <a:lnSpc>
              <a:spcPct val="90000"/>
            </a:lnSpc>
            <a:spcBef>
              <a:spcPct val="0"/>
            </a:spcBef>
            <a:spcAft>
              <a:spcPct val="35000"/>
            </a:spcAft>
            <a:buNone/>
          </a:pPr>
          <a:r>
            <a:rPr lang="en-US" sz="2000" kern="1200" dirty="0"/>
            <a:t>Varies by State</a:t>
          </a:r>
        </a:p>
        <a:p>
          <a:pPr marL="0" lvl="0" indent="0" algn="ctr" defTabSz="666750">
            <a:lnSpc>
              <a:spcPct val="90000"/>
            </a:lnSpc>
            <a:spcBef>
              <a:spcPct val="0"/>
            </a:spcBef>
            <a:spcAft>
              <a:spcPct val="35000"/>
            </a:spcAft>
            <a:buNone/>
          </a:pPr>
          <a:endParaRPr lang="en-US" sz="2800" kern="1200" dirty="0"/>
        </a:p>
        <a:p>
          <a:pPr marL="0" lvl="0" indent="0" algn="ctr" defTabSz="666750">
            <a:lnSpc>
              <a:spcPct val="90000"/>
            </a:lnSpc>
            <a:spcBef>
              <a:spcPct val="0"/>
            </a:spcBef>
            <a:spcAft>
              <a:spcPct val="35000"/>
            </a:spcAft>
            <a:buNone/>
          </a:pPr>
          <a:endParaRPr lang="en-US" sz="1400" kern="1200" dirty="0"/>
        </a:p>
        <a:p>
          <a:pPr marL="0" lvl="0" indent="0" algn="l" defTabSz="666750">
            <a:lnSpc>
              <a:spcPct val="90000"/>
            </a:lnSpc>
            <a:spcBef>
              <a:spcPct val="0"/>
            </a:spcBef>
            <a:spcAft>
              <a:spcPts val="0"/>
            </a:spcAft>
            <a:buNone/>
          </a:pPr>
          <a:endParaRPr lang="en-US" sz="1600" kern="1200" dirty="0"/>
        </a:p>
        <a:p>
          <a:pPr marL="0" lvl="0" indent="0" algn="l" defTabSz="666750">
            <a:lnSpc>
              <a:spcPct val="90000"/>
            </a:lnSpc>
            <a:spcBef>
              <a:spcPct val="0"/>
            </a:spcBef>
            <a:spcAft>
              <a:spcPts val="0"/>
            </a:spcAft>
            <a:buNone/>
          </a:pPr>
          <a:endParaRPr lang="en-US" sz="1600" kern="1200" dirty="0"/>
        </a:p>
        <a:p>
          <a:pPr marL="0" lvl="0" indent="0" algn="l" defTabSz="666750">
            <a:lnSpc>
              <a:spcPct val="90000"/>
            </a:lnSpc>
            <a:spcBef>
              <a:spcPct val="0"/>
            </a:spcBef>
            <a:spcAft>
              <a:spcPct val="35000"/>
            </a:spcAft>
            <a:buNone/>
          </a:pPr>
          <a:endParaRPr lang="en-US" sz="1800" kern="1200" dirty="0"/>
        </a:p>
        <a:p>
          <a:pPr marL="0" lvl="0" indent="0" algn="l"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1701753" y="1885950"/>
        <a:ext cx="1488385" cy="3960495"/>
      </dsp:txXfrm>
    </dsp:sp>
    <dsp:sp modelId="{920B7E21-CF96-47E1-B9E6-09A841571273}">
      <dsp:nvSpPr>
        <dsp:cNvPr id="0" name=""/>
        <dsp:cNvSpPr/>
      </dsp:nvSpPr>
      <dsp:spPr>
        <a:xfrm>
          <a:off x="3190138" y="1885950"/>
          <a:ext cx="1468065" cy="3960495"/>
        </a:xfrm>
        <a:prstGeom prst="rect">
          <a:avLst/>
        </a:prstGeom>
        <a:solidFill>
          <a:schemeClr val="accent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endParaRPr lang="en-US" sz="3200" kern="1200" dirty="0"/>
        </a:p>
        <a:p>
          <a:pPr marL="0" lvl="0" indent="0" algn="ctr" defTabSz="622300">
            <a:lnSpc>
              <a:spcPct val="90000"/>
            </a:lnSpc>
            <a:spcBef>
              <a:spcPct val="0"/>
            </a:spcBef>
            <a:spcAft>
              <a:spcPct val="35000"/>
            </a:spcAft>
            <a:buNone/>
          </a:pPr>
          <a:endParaRPr lang="en-US" sz="3200" kern="1200" dirty="0"/>
        </a:p>
        <a:p>
          <a:pPr marL="0" lvl="0" indent="0" algn="ctr" defTabSz="622300">
            <a:lnSpc>
              <a:spcPct val="90000"/>
            </a:lnSpc>
            <a:spcBef>
              <a:spcPct val="0"/>
            </a:spcBef>
            <a:spcAft>
              <a:spcPct val="35000"/>
            </a:spcAft>
            <a:buNone/>
          </a:pPr>
          <a:r>
            <a:rPr lang="en-US" sz="2800" kern="1200" dirty="0"/>
            <a:t>Primes &amp; Agencies </a:t>
          </a:r>
          <a:r>
            <a:rPr lang="en-US" sz="1800" kern="1200" dirty="0"/>
            <a:t>(federal, state  and local)</a:t>
          </a:r>
        </a:p>
        <a:p>
          <a:pPr marL="0" lvl="0" indent="0" algn="ctr" defTabSz="622300">
            <a:lnSpc>
              <a:spcPct val="90000"/>
            </a:lnSpc>
            <a:spcBef>
              <a:spcPct val="0"/>
            </a:spcBef>
            <a:spcAft>
              <a:spcPct val="35000"/>
            </a:spcAft>
            <a:buNone/>
          </a:pPr>
          <a:endParaRPr lang="en-US" sz="1600" kern="1200" dirty="0"/>
        </a:p>
        <a:p>
          <a:pPr marL="0" lvl="0" indent="0" algn="ctr" defTabSz="622300">
            <a:lnSpc>
              <a:spcPct val="90000"/>
            </a:lnSpc>
            <a:spcBef>
              <a:spcPct val="0"/>
            </a:spcBef>
            <a:spcAft>
              <a:spcPct val="35000"/>
            </a:spcAft>
            <a:buNone/>
          </a:pPr>
          <a:endParaRPr lang="en-US" sz="1600" kern="1200" dirty="0"/>
        </a:p>
        <a:p>
          <a:pPr marL="0" lvl="0" indent="0" algn="ctr" defTabSz="622300">
            <a:lnSpc>
              <a:spcPct val="90000"/>
            </a:lnSpc>
            <a:spcBef>
              <a:spcPct val="0"/>
            </a:spcBef>
            <a:spcAft>
              <a:spcPct val="35000"/>
            </a:spcAft>
            <a:buNone/>
          </a:pPr>
          <a:endParaRPr lang="en-US" sz="1600" kern="1200" dirty="0"/>
        </a:p>
        <a:p>
          <a:pPr marL="0" lvl="0" indent="0" algn="ctr" defTabSz="622300">
            <a:lnSpc>
              <a:spcPct val="90000"/>
            </a:lnSpc>
            <a:spcBef>
              <a:spcPct val="0"/>
            </a:spcBef>
            <a:spcAft>
              <a:spcPct val="35000"/>
            </a:spcAft>
            <a:buNone/>
          </a:pPr>
          <a:r>
            <a:rPr lang="en-US" sz="2000" kern="1200" dirty="0"/>
            <a:t>- Vendor Registrations</a:t>
          </a:r>
        </a:p>
        <a:p>
          <a:pPr marL="0" lvl="0" indent="0" algn="ctr" defTabSz="622300">
            <a:lnSpc>
              <a:spcPct val="90000"/>
            </a:lnSpc>
            <a:spcBef>
              <a:spcPct val="0"/>
            </a:spcBef>
            <a:spcAft>
              <a:spcPct val="35000"/>
            </a:spcAft>
            <a:buNone/>
          </a:pPr>
          <a:endParaRPr lang="en-US" sz="1800" kern="1200" dirty="0"/>
        </a:p>
        <a:p>
          <a:pPr marL="0" lvl="0" indent="0" algn="ctr" defTabSz="622300">
            <a:lnSpc>
              <a:spcPct val="90000"/>
            </a:lnSpc>
            <a:spcBef>
              <a:spcPct val="0"/>
            </a:spcBef>
            <a:spcAft>
              <a:spcPct val="35000"/>
            </a:spcAft>
            <a:buNone/>
          </a:pPr>
          <a:endParaRPr lang="en-US" sz="1800" kern="1200" dirty="0"/>
        </a:p>
        <a:p>
          <a:pPr marL="0" lvl="0" indent="0" algn="ctr" defTabSz="622300">
            <a:lnSpc>
              <a:spcPct val="90000"/>
            </a:lnSpc>
            <a:spcBef>
              <a:spcPct val="0"/>
            </a:spcBef>
            <a:spcAft>
              <a:spcPct val="35000"/>
            </a:spcAft>
            <a:buNone/>
          </a:pPr>
          <a:endParaRPr lang="en-US" sz="1800" kern="1200" dirty="0"/>
        </a:p>
        <a:p>
          <a:pPr marL="0" lvl="0" indent="0" algn="ctr" defTabSz="622300">
            <a:lnSpc>
              <a:spcPct val="90000"/>
            </a:lnSpc>
            <a:spcBef>
              <a:spcPct val="0"/>
            </a:spcBef>
            <a:spcAft>
              <a:spcPct val="35000"/>
            </a:spcAft>
            <a:buNone/>
          </a:pPr>
          <a:endParaRPr lang="en-US" sz="1800" kern="1200" dirty="0"/>
        </a:p>
        <a:p>
          <a:pPr marL="0" lvl="0" indent="0" algn="ctr" defTabSz="622300">
            <a:lnSpc>
              <a:spcPct val="90000"/>
            </a:lnSpc>
            <a:spcBef>
              <a:spcPct val="0"/>
            </a:spcBef>
            <a:spcAft>
              <a:spcPct val="35000"/>
            </a:spcAft>
            <a:buNone/>
          </a:pPr>
          <a:endParaRPr lang="en-US" sz="1800" kern="1200" dirty="0"/>
        </a:p>
        <a:p>
          <a:pPr marL="0" lvl="0" indent="0" algn="ctr" defTabSz="622300">
            <a:lnSpc>
              <a:spcPct val="90000"/>
            </a:lnSpc>
            <a:spcBef>
              <a:spcPct val="0"/>
            </a:spcBef>
            <a:spcAft>
              <a:spcPct val="35000"/>
            </a:spcAft>
            <a:buNone/>
          </a:pPr>
          <a:endParaRPr lang="en-US" sz="3100" kern="1200" dirty="0"/>
        </a:p>
      </dsp:txBody>
      <dsp:txXfrm>
        <a:off x="3190138" y="1885950"/>
        <a:ext cx="1468065" cy="3960495"/>
      </dsp:txXfrm>
    </dsp:sp>
    <dsp:sp modelId="{376C1C05-2BA6-46B6-B3DA-E6BAE8F1A889}">
      <dsp:nvSpPr>
        <dsp:cNvPr id="0" name=""/>
        <dsp:cNvSpPr/>
      </dsp:nvSpPr>
      <dsp:spPr>
        <a:xfrm>
          <a:off x="0" y="5846445"/>
          <a:ext cx="4659406" cy="440055"/>
        </a:xfrm>
        <a:prstGeom prst="rect">
          <a:avLst/>
        </a:prstGeom>
        <a:solidFill>
          <a:schemeClr val="accent1">
            <a:shade val="8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CA216B-5FB7-4E77-BE68-938A2CAD315C}">
      <dsp:nvSpPr>
        <dsp:cNvPr id="0" name=""/>
        <dsp:cNvSpPr/>
      </dsp:nvSpPr>
      <dsp:spPr>
        <a:xfrm>
          <a:off x="0" y="0"/>
          <a:ext cx="4419599" cy="1937484"/>
        </a:xfrm>
        <a:prstGeom prst="rect">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ts val="1200"/>
            </a:spcAft>
            <a:buNone/>
          </a:pPr>
          <a:r>
            <a:rPr lang="en-US" sz="4000" kern="1200" dirty="0"/>
            <a:t>Types of </a:t>
          </a:r>
          <a:r>
            <a:rPr lang="en-US" sz="4000" b="1" kern="1200" dirty="0"/>
            <a:t>Certifications</a:t>
          </a:r>
        </a:p>
        <a:p>
          <a:pPr marL="0" lvl="0" indent="0" algn="ctr" defTabSz="1778000">
            <a:lnSpc>
              <a:spcPct val="90000"/>
            </a:lnSpc>
            <a:spcBef>
              <a:spcPct val="0"/>
            </a:spcBef>
            <a:spcAft>
              <a:spcPct val="35000"/>
            </a:spcAft>
            <a:buNone/>
          </a:pPr>
          <a:r>
            <a:rPr lang="en-US" sz="1800" kern="1200" dirty="0"/>
            <a:t>Certifications are optional, governed by law and based on qualifications.</a:t>
          </a:r>
        </a:p>
      </dsp:txBody>
      <dsp:txXfrm>
        <a:off x="0" y="0"/>
        <a:ext cx="4419599" cy="1937484"/>
      </dsp:txXfrm>
    </dsp:sp>
    <dsp:sp modelId="{A984BE48-3C2B-44DE-B112-44294752E323}">
      <dsp:nvSpPr>
        <dsp:cNvPr id="0" name=""/>
        <dsp:cNvSpPr/>
      </dsp:nvSpPr>
      <dsp:spPr>
        <a:xfrm>
          <a:off x="1034" y="1937484"/>
          <a:ext cx="1563090" cy="4068717"/>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Federal</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1800" kern="1200" dirty="0"/>
            <a:t>- SBA:  8(a), </a:t>
          </a:r>
          <a:r>
            <a:rPr lang="en-US" sz="1800" kern="1200" dirty="0" err="1"/>
            <a:t>HUBZone</a:t>
          </a:r>
          <a:r>
            <a:rPr lang="en-US" sz="1800" kern="1200" dirty="0"/>
            <a:t>  </a:t>
          </a:r>
          <a:r>
            <a:rPr lang="en-US" sz="2000" b="1" kern="1200" dirty="0"/>
            <a:t>ED/WOSB</a:t>
          </a:r>
          <a:r>
            <a:rPr lang="en-US" sz="1800" b="1" kern="1200" dirty="0"/>
            <a:t>, SDVOSB</a:t>
          </a:r>
        </a:p>
        <a:p>
          <a:pPr marL="0" lvl="0" indent="0" algn="l" defTabSz="1244600">
            <a:lnSpc>
              <a:spcPct val="90000"/>
            </a:lnSpc>
            <a:spcBef>
              <a:spcPct val="0"/>
            </a:spcBef>
            <a:spcAft>
              <a:spcPct val="35000"/>
            </a:spcAft>
            <a:buNone/>
          </a:pPr>
          <a:endParaRPr lang="en-US" sz="1800" kern="1200" dirty="0"/>
        </a:p>
        <a:p>
          <a:pPr marL="0" lvl="0" indent="0" algn="l" defTabSz="1244600">
            <a:lnSpc>
              <a:spcPct val="90000"/>
            </a:lnSpc>
            <a:spcBef>
              <a:spcPct val="0"/>
            </a:spcBef>
            <a:spcAft>
              <a:spcPct val="35000"/>
            </a:spcAft>
            <a:buNone/>
          </a:pPr>
          <a:r>
            <a:rPr lang="en-US" sz="1800" kern="1200" dirty="0"/>
            <a:t>- DOT DBE </a:t>
          </a:r>
        </a:p>
        <a:p>
          <a:pPr marL="0" lvl="0" indent="0" algn="l" defTabSz="1244600">
            <a:lnSpc>
              <a:spcPct val="90000"/>
            </a:lnSpc>
            <a:spcBef>
              <a:spcPct val="0"/>
            </a:spcBef>
            <a:spcAft>
              <a:spcPct val="35000"/>
            </a:spcAft>
            <a:buNone/>
          </a:pPr>
          <a:r>
            <a:rPr lang="en-US" sz="1800" kern="1200" dirty="0"/>
            <a:t>- Self-certs</a:t>
          </a:r>
        </a:p>
      </dsp:txBody>
      <dsp:txXfrm>
        <a:off x="1034" y="1937484"/>
        <a:ext cx="1563090" cy="4068717"/>
      </dsp:txXfrm>
    </dsp:sp>
    <dsp:sp modelId="{F72988E7-B69C-46A2-9726-681451882F79}">
      <dsp:nvSpPr>
        <dsp:cNvPr id="0" name=""/>
        <dsp:cNvSpPr/>
      </dsp:nvSpPr>
      <dsp:spPr>
        <a:xfrm>
          <a:off x="1544576" y="1951074"/>
          <a:ext cx="1427220" cy="4068717"/>
        </a:xfrm>
        <a:prstGeom prst="rect">
          <a:avLst/>
        </a:prstGeom>
        <a:solidFill>
          <a:schemeClr val="accent2">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r>
            <a:rPr lang="en-US" sz="2800" kern="1200" dirty="0"/>
            <a:t>State</a:t>
          </a:r>
        </a:p>
        <a:p>
          <a:pPr marL="0" lvl="0" indent="0" algn="l" defTabSz="666750">
            <a:lnSpc>
              <a:spcPct val="90000"/>
            </a:lnSpc>
            <a:spcBef>
              <a:spcPct val="0"/>
            </a:spcBef>
            <a:spcAft>
              <a:spcPct val="35000"/>
            </a:spcAft>
            <a:buNone/>
          </a:pPr>
          <a:endParaRPr lang="en-US" sz="1800" kern="1200" dirty="0"/>
        </a:p>
        <a:p>
          <a:pPr marL="0" lvl="0" indent="0" algn="l" defTabSz="666750">
            <a:lnSpc>
              <a:spcPct val="90000"/>
            </a:lnSpc>
            <a:spcBef>
              <a:spcPct val="0"/>
            </a:spcBef>
            <a:spcAft>
              <a:spcPct val="35000"/>
            </a:spcAft>
            <a:buNone/>
          </a:pPr>
          <a:r>
            <a:rPr lang="en-US" sz="1800" kern="1200" dirty="0"/>
            <a:t>   - </a:t>
          </a:r>
          <a:r>
            <a:rPr lang="en-US" sz="1800" b="1" kern="1200" dirty="0"/>
            <a:t>MBE</a:t>
          </a:r>
        </a:p>
        <a:p>
          <a:pPr marL="0" lvl="0" indent="0" algn="l" defTabSz="666750">
            <a:lnSpc>
              <a:spcPct val="90000"/>
            </a:lnSpc>
            <a:spcBef>
              <a:spcPct val="0"/>
            </a:spcBef>
            <a:spcAft>
              <a:spcPct val="35000"/>
            </a:spcAft>
            <a:buNone/>
          </a:pPr>
          <a:r>
            <a:rPr lang="en-US" sz="1800" b="1" kern="1200" dirty="0"/>
            <a:t>   - WBE</a:t>
          </a:r>
        </a:p>
        <a:p>
          <a:pPr marL="0" lvl="0" indent="0" algn="l" defTabSz="666750">
            <a:lnSpc>
              <a:spcPct val="90000"/>
            </a:lnSpc>
            <a:spcBef>
              <a:spcPct val="0"/>
            </a:spcBef>
            <a:spcAft>
              <a:spcPct val="35000"/>
            </a:spcAft>
            <a:buNone/>
          </a:pPr>
          <a:r>
            <a:rPr lang="en-US" sz="1800" kern="1200" dirty="0"/>
            <a:t>   - </a:t>
          </a:r>
          <a:r>
            <a:rPr lang="en-US" sz="1800" b="0" kern="1200" dirty="0"/>
            <a:t>SDVOB</a:t>
          </a:r>
        </a:p>
        <a:p>
          <a:pPr marL="0" lvl="0" indent="0" algn="l" defTabSz="666750">
            <a:lnSpc>
              <a:spcPct val="90000"/>
            </a:lnSpc>
            <a:spcBef>
              <a:spcPct val="0"/>
            </a:spcBef>
            <a:spcAft>
              <a:spcPct val="35000"/>
            </a:spcAft>
            <a:buNone/>
          </a:pPr>
          <a:endParaRPr lang="en-US" sz="1800" kern="1200" dirty="0"/>
        </a:p>
        <a:p>
          <a:pPr marL="0" lvl="0" indent="0" algn="l" defTabSz="666750">
            <a:lnSpc>
              <a:spcPct val="90000"/>
            </a:lnSpc>
            <a:spcBef>
              <a:spcPct val="0"/>
            </a:spcBef>
            <a:spcAft>
              <a:spcPct val="35000"/>
            </a:spcAft>
            <a:buNone/>
          </a:pPr>
          <a:endParaRPr lang="en-US" sz="18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a:p>
          <a:pPr marL="0" lvl="0" indent="0" algn="ctr" defTabSz="666750">
            <a:lnSpc>
              <a:spcPct val="90000"/>
            </a:lnSpc>
            <a:spcBef>
              <a:spcPct val="0"/>
            </a:spcBef>
            <a:spcAft>
              <a:spcPct val="35000"/>
            </a:spcAft>
            <a:buNone/>
          </a:pPr>
          <a:endParaRPr lang="en-US" sz="1500" kern="1200" dirty="0"/>
        </a:p>
      </dsp:txBody>
      <dsp:txXfrm>
        <a:off x="1544576" y="1951074"/>
        <a:ext cx="1427220" cy="4068717"/>
      </dsp:txXfrm>
    </dsp:sp>
    <dsp:sp modelId="{0C20376F-5BF3-449D-80F1-05066AB95D07}">
      <dsp:nvSpPr>
        <dsp:cNvPr id="0" name=""/>
        <dsp:cNvSpPr/>
      </dsp:nvSpPr>
      <dsp:spPr>
        <a:xfrm>
          <a:off x="2992378" y="1937484"/>
          <a:ext cx="1427220" cy="4068717"/>
        </a:xfrm>
        <a:prstGeom prst="rect">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2800" b="0" kern="1200" dirty="0"/>
            <a:t>Local</a:t>
          </a:r>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a:t>   </a:t>
          </a:r>
          <a:r>
            <a:rPr lang="en-US" sz="1800" kern="1200" dirty="0"/>
            <a:t>- MBE</a:t>
          </a:r>
        </a:p>
        <a:p>
          <a:pPr marL="0" lvl="0" indent="0" algn="ctr" defTabSz="711200">
            <a:lnSpc>
              <a:spcPct val="90000"/>
            </a:lnSpc>
            <a:spcBef>
              <a:spcPct val="0"/>
            </a:spcBef>
            <a:spcAft>
              <a:spcPct val="35000"/>
            </a:spcAft>
            <a:buNone/>
          </a:pPr>
          <a:r>
            <a:rPr lang="en-US" sz="1800" kern="1200" dirty="0"/>
            <a:t>   </a:t>
          </a:r>
          <a:r>
            <a:rPr lang="en-US" sz="1800" b="1" kern="1200" dirty="0"/>
            <a:t>- WBE</a:t>
          </a:r>
          <a:endParaRPr lang="en-US" sz="18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endParaRPr lang="en-US" sz="1600" kern="1200" dirty="0"/>
        </a:p>
      </dsp:txBody>
      <dsp:txXfrm>
        <a:off x="2992378" y="1937484"/>
        <a:ext cx="1427220" cy="4068717"/>
      </dsp:txXfrm>
    </dsp:sp>
    <dsp:sp modelId="{376C1C05-2BA6-46B6-B3DA-E6BAE8F1A889}">
      <dsp:nvSpPr>
        <dsp:cNvPr id="0" name=""/>
        <dsp:cNvSpPr/>
      </dsp:nvSpPr>
      <dsp:spPr>
        <a:xfrm>
          <a:off x="0" y="5714999"/>
          <a:ext cx="4419599" cy="452079"/>
        </a:xfrm>
        <a:prstGeom prst="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DF66712-C063-4242-853D-7C4D9A241C9B}" type="datetimeFigureOut">
              <a:rPr lang="en-US" smtClean="0"/>
              <a:t>9/26/2023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E68352C-5ADB-44DF-ADCA-8031B912FE41}" type="slidenum">
              <a:rPr lang="en-US" smtClean="0"/>
              <a:t>‹#›</a:t>
            </a:fld>
            <a:endParaRPr lang="en-US"/>
          </a:p>
        </p:txBody>
      </p:sp>
    </p:spTree>
    <p:extLst>
      <p:ext uri="{BB962C8B-B14F-4D97-AF65-F5344CB8AC3E}">
        <p14:creationId xmlns:p14="http://schemas.microsoft.com/office/powerpoint/2010/main" val="28359829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E03324-B8A9-4693-819F-BBEDD63D4CE0}" type="datetimeFigureOut">
              <a:rPr lang="en-US" smtClean="0"/>
              <a:t>9/26/2023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A5AFF2F-6816-400E-9667-7D49DBEFC210}" type="slidenum">
              <a:rPr lang="en-US" smtClean="0"/>
              <a:t>‹#›</a:t>
            </a:fld>
            <a:endParaRPr lang="en-US"/>
          </a:p>
        </p:txBody>
      </p:sp>
    </p:spTree>
    <p:extLst>
      <p:ext uri="{BB962C8B-B14F-4D97-AF65-F5344CB8AC3E}">
        <p14:creationId xmlns:p14="http://schemas.microsoft.com/office/powerpoint/2010/main" val="3505235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ertify.sba.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5537"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9312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Arial" pitchFamily="34" charset="0"/>
            </a:endParaRPr>
          </a:p>
        </p:txBody>
      </p:sp>
      <p:sp>
        <p:nvSpPr>
          <p:cNvPr id="1925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40" eaLnBrk="0" hangingPunct="0">
              <a:defRPr sz="2400">
                <a:solidFill>
                  <a:schemeClr val="tx1"/>
                </a:solidFill>
                <a:latin typeface="Arial" pitchFamily="34" charset="0"/>
              </a:defRPr>
            </a:lvl1pPr>
            <a:lvl2pPr marL="741018" indent="-285007" defTabSz="919940" eaLnBrk="0" hangingPunct="0">
              <a:defRPr sz="2400">
                <a:solidFill>
                  <a:schemeClr val="tx1"/>
                </a:solidFill>
                <a:latin typeface="Arial" pitchFamily="34" charset="0"/>
              </a:defRPr>
            </a:lvl2pPr>
            <a:lvl3pPr marL="1140028" indent="-228006" defTabSz="919940" eaLnBrk="0" hangingPunct="0">
              <a:defRPr sz="2400">
                <a:solidFill>
                  <a:schemeClr val="tx1"/>
                </a:solidFill>
                <a:latin typeface="Arial" pitchFamily="34" charset="0"/>
              </a:defRPr>
            </a:lvl3pPr>
            <a:lvl4pPr marL="1596039" indent="-228006" defTabSz="919940" eaLnBrk="0" hangingPunct="0">
              <a:defRPr sz="2400">
                <a:solidFill>
                  <a:schemeClr val="tx1"/>
                </a:solidFill>
                <a:latin typeface="Arial" pitchFamily="34" charset="0"/>
              </a:defRPr>
            </a:lvl4pPr>
            <a:lvl5pPr marL="2052051" indent="-228006" defTabSz="919940" eaLnBrk="0" hangingPunct="0">
              <a:defRPr sz="2400">
                <a:solidFill>
                  <a:schemeClr val="tx1"/>
                </a:solidFill>
                <a:latin typeface="Arial" pitchFamily="34" charset="0"/>
              </a:defRPr>
            </a:lvl5pPr>
            <a:lvl6pPr marL="2508062" indent="-228006" defTabSz="919940" eaLnBrk="0" fontAlgn="base" hangingPunct="0">
              <a:spcBef>
                <a:spcPct val="0"/>
              </a:spcBef>
              <a:spcAft>
                <a:spcPct val="0"/>
              </a:spcAft>
              <a:defRPr sz="2400">
                <a:solidFill>
                  <a:schemeClr val="tx1"/>
                </a:solidFill>
                <a:latin typeface="Arial" pitchFamily="34" charset="0"/>
              </a:defRPr>
            </a:lvl6pPr>
            <a:lvl7pPr marL="2964073" indent="-228006" defTabSz="919940" eaLnBrk="0" fontAlgn="base" hangingPunct="0">
              <a:spcBef>
                <a:spcPct val="0"/>
              </a:spcBef>
              <a:spcAft>
                <a:spcPct val="0"/>
              </a:spcAft>
              <a:defRPr sz="2400">
                <a:solidFill>
                  <a:schemeClr val="tx1"/>
                </a:solidFill>
                <a:latin typeface="Arial" pitchFamily="34" charset="0"/>
              </a:defRPr>
            </a:lvl7pPr>
            <a:lvl8pPr marL="3420085" indent="-228006" defTabSz="919940" eaLnBrk="0" fontAlgn="base" hangingPunct="0">
              <a:spcBef>
                <a:spcPct val="0"/>
              </a:spcBef>
              <a:spcAft>
                <a:spcPct val="0"/>
              </a:spcAft>
              <a:defRPr sz="2400">
                <a:solidFill>
                  <a:schemeClr val="tx1"/>
                </a:solidFill>
                <a:latin typeface="Arial" pitchFamily="34" charset="0"/>
              </a:defRPr>
            </a:lvl8pPr>
            <a:lvl9pPr marL="3876096" indent="-228006" defTabSz="919940" eaLnBrk="0" fontAlgn="base" hangingPunct="0">
              <a:spcBef>
                <a:spcPct val="0"/>
              </a:spcBef>
              <a:spcAft>
                <a:spcPct val="0"/>
              </a:spcAft>
              <a:defRPr sz="2400">
                <a:solidFill>
                  <a:schemeClr val="tx1"/>
                </a:solidFill>
                <a:latin typeface="Arial" pitchFamily="34" charset="0"/>
              </a:defRPr>
            </a:lvl9pPr>
          </a:lstStyle>
          <a:p>
            <a:fld id="{17A06528-7A78-423C-9CBE-DB5935BA2747}" type="slidenum">
              <a:rPr lang="en-US" sz="1200">
                <a:solidFill>
                  <a:srgbClr val="000000"/>
                </a:solidFill>
              </a:rPr>
              <a:pPr/>
              <a:t>33</a:t>
            </a:fld>
            <a:endParaRPr lang="en-US" sz="1200">
              <a:solidFill>
                <a:srgbClr val="000000"/>
              </a:solidFill>
            </a:endParaRPr>
          </a:p>
        </p:txBody>
      </p:sp>
    </p:spTree>
    <p:extLst>
      <p:ext uri="{BB962C8B-B14F-4D97-AF65-F5344CB8AC3E}">
        <p14:creationId xmlns:p14="http://schemas.microsoft.com/office/powerpoint/2010/main" val="749837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5AFF2F-6816-400E-9667-7D49DBEFC210}" type="slidenum">
              <a:rPr lang="en-US" smtClean="0"/>
              <a:t>39</a:t>
            </a:fld>
            <a:endParaRPr lang="en-US"/>
          </a:p>
        </p:txBody>
      </p:sp>
    </p:spTree>
    <p:extLst>
      <p:ext uri="{BB962C8B-B14F-4D97-AF65-F5344CB8AC3E}">
        <p14:creationId xmlns:p14="http://schemas.microsoft.com/office/powerpoint/2010/main" val="348916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40" eaLnBrk="0" hangingPunct="0">
              <a:defRPr sz="2400">
                <a:solidFill>
                  <a:schemeClr val="tx1"/>
                </a:solidFill>
                <a:latin typeface="Arial" pitchFamily="34" charset="0"/>
              </a:defRPr>
            </a:lvl1pPr>
            <a:lvl2pPr marL="741018" indent="-285007" defTabSz="919940" eaLnBrk="0" hangingPunct="0">
              <a:defRPr sz="2400">
                <a:solidFill>
                  <a:schemeClr val="tx1"/>
                </a:solidFill>
                <a:latin typeface="Arial" pitchFamily="34" charset="0"/>
              </a:defRPr>
            </a:lvl2pPr>
            <a:lvl3pPr marL="1140028" indent="-228006" defTabSz="919940" eaLnBrk="0" hangingPunct="0">
              <a:defRPr sz="2400">
                <a:solidFill>
                  <a:schemeClr val="tx1"/>
                </a:solidFill>
                <a:latin typeface="Arial" pitchFamily="34" charset="0"/>
              </a:defRPr>
            </a:lvl3pPr>
            <a:lvl4pPr marL="1596039" indent="-228006" defTabSz="919940" eaLnBrk="0" hangingPunct="0">
              <a:defRPr sz="2400">
                <a:solidFill>
                  <a:schemeClr val="tx1"/>
                </a:solidFill>
                <a:latin typeface="Arial" pitchFamily="34" charset="0"/>
              </a:defRPr>
            </a:lvl4pPr>
            <a:lvl5pPr marL="2052051" indent="-228006" defTabSz="919940" eaLnBrk="0" hangingPunct="0">
              <a:defRPr sz="2400">
                <a:solidFill>
                  <a:schemeClr val="tx1"/>
                </a:solidFill>
                <a:latin typeface="Arial" pitchFamily="34" charset="0"/>
              </a:defRPr>
            </a:lvl5pPr>
            <a:lvl6pPr marL="2508062" indent="-228006" defTabSz="919940" eaLnBrk="0" fontAlgn="base" hangingPunct="0">
              <a:spcBef>
                <a:spcPct val="0"/>
              </a:spcBef>
              <a:spcAft>
                <a:spcPct val="0"/>
              </a:spcAft>
              <a:defRPr sz="2400">
                <a:solidFill>
                  <a:schemeClr val="tx1"/>
                </a:solidFill>
                <a:latin typeface="Arial" pitchFamily="34" charset="0"/>
              </a:defRPr>
            </a:lvl6pPr>
            <a:lvl7pPr marL="2964073" indent="-228006" defTabSz="919940" eaLnBrk="0" fontAlgn="base" hangingPunct="0">
              <a:spcBef>
                <a:spcPct val="0"/>
              </a:spcBef>
              <a:spcAft>
                <a:spcPct val="0"/>
              </a:spcAft>
              <a:defRPr sz="2400">
                <a:solidFill>
                  <a:schemeClr val="tx1"/>
                </a:solidFill>
                <a:latin typeface="Arial" pitchFamily="34" charset="0"/>
              </a:defRPr>
            </a:lvl7pPr>
            <a:lvl8pPr marL="3420085" indent="-228006" defTabSz="919940" eaLnBrk="0" fontAlgn="base" hangingPunct="0">
              <a:spcBef>
                <a:spcPct val="0"/>
              </a:spcBef>
              <a:spcAft>
                <a:spcPct val="0"/>
              </a:spcAft>
              <a:defRPr sz="2400">
                <a:solidFill>
                  <a:schemeClr val="tx1"/>
                </a:solidFill>
                <a:latin typeface="Arial" pitchFamily="34" charset="0"/>
              </a:defRPr>
            </a:lvl8pPr>
            <a:lvl9pPr marL="3876096" indent="-228006" defTabSz="919940" eaLnBrk="0" fontAlgn="base" hangingPunct="0">
              <a:spcBef>
                <a:spcPct val="0"/>
              </a:spcBef>
              <a:spcAft>
                <a:spcPct val="0"/>
              </a:spcAft>
              <a:defRPr sz="2400">
                <a:solidFill>
                  <a:schemeClr val="tx1"/>
                </a:solidFill>
                <a:latin typeface="Arial" pitchFamily="34" charset="0"/>
              </a:defRPr>
            </a:lvl9pPr>
          </a:lstStyle>
          <a:p>
            <a:fld id="{FC4D7268-0C97-4165-9242-18047265FE2F}" type="slidenum">
              <a:rPr lang="en-US" sz="1200">
                <a:solidFill>
                  <a:srgbClr val="000000"/>
                </a:solidFill>
              </a:rPr>
              <a:pPr/>
              <a:t>41</a:t>
            </a:fld>
            <a:endParaRPr lang="en-US" sz="1200">
              <a:solidFill>
                <a:srgbClr val="000000"/>
              </a:solidFill>
            </a:endParaRPr>
          </a:p>
        </p:txBody>
      </p:sp>
      <p:sp>
        <p:nvSpPr>
          <p:cNvPr id="193539" name="Rectangle 2"/>
          <p:cNvSpPr>
            <a:spLocks noGrp="1" noRot="1" noChangeAspect="1" noChangeArrowheads="1" noTextEdit="1"/>
          </p:cNvSpPr>
          <p:nvPr>
            <p:ph type="sldImg"/>
          </p:nvPr>
        </p:nvSpPr>
        <p:spPr>
          <a:xfrm>
            <a:off x="395288" y="692150"/>
            <a:ext cx="6146800" cy="3457575"/>
          </a:xfrm>
          <a:ln/>
        </p:spPr>
      </p:sp>
      <p:sp>
        <p:nvSpPr>
          <p:cNvPr id="193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atin typeface="Arial" pitchFamily="34" charset="0"/>
              </a:rPr>
              <a:t>This didn’t make sense to me at first. Why would I want to sell my products to the gov’t if I wasn’t going to make a large profit?</a:t>
            </a:r>
          </a:p>
          <a:p>
            <a:pPr eaLnBrk="1" hangingPunct="1">
              <a:buFontTx/>
              <a:buChar char="-"/>
            </a:pPr>
            <a:r>
              <a:rPr lang="en-US">
                <a:latin typeface="Arial" pitchFamily="34" charset="0"/>
              </a:rPr>
              <a:t>The answer is simply as we stated before. The gov’t is a reliable an continuous source of business and always pays its bills. If you use this money to level out the “hills and the valleys” of your business and utilize this profit to pay your overhead costs (rent, utilities, heat, etc.), you’re able to be more selective with other contracts you receive and raise your cost.</a:t>
            </a:r>
          </a:p>
        </p:txBody>
      </p:sp>
    </p:spTree>
    <p:extLst>
      <p:ext uri="{BB962C8B-B14F-4D97-AF65-F5344CB8AC3E}">
        <p14:creationId xmlns:p14="http://schemas.microsoft.com/office/powerpoint/2010/main" val="1111328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40" eaLnBrk="0" hangingPunct="0">
              <a:defRPr sz="2400">
                <a:solidFill>
                  <a:schemeClr val="tx1"/>
                </a:solidFill>
                <a:latin typeface="Arial" pitchFamily="34" charset="0"/>
              </a:defRPr>
            </a:lvl1pPr>
            <a:lvl2pPr marL="741018" indent="-285007" defTabSz="919940" eaLnBrk="0" hangingPunct="0">
              <a:defRPr sz="2400">
                <a:solidFill>
                  <a:schemeClr val="tx1"/>
                </a:solidFill>
                <a:latin typeface="Arial" pitchFamily="34" charset="0"/>
              </a:defRPr>
            </a:lvl2pPr>
            <a:lvl3pPr marL="1140028" indent="-228006" defTabSz="919940" eaLnBrk="0" hangingPunct="0">
              <a:defRPr sz="2400">
                <a:solidFill>
                  <a:schemeClr val="tx1"/>
                </a:solidFill>
                <a:latin typeface="Arial" pitchFamily="34" charset="0"/>
              </a:defRPr>
            </a:lvl3pPr>
            <a:lvl4pPr marL="1596039" indent="-228006" defTabSz="919940" eaLnBrk="0" hangingPunct="0">
              <a:defRPr sz="2400">
                <a:solidFill>
                  <a:schemeClr val="tx1"/>
                </a:solidFill>
                <a:latin typeface="Arial" pitchFamily="34" charset="0"/>
              </a:defRPr>
            </a:lvl4pPr>
            <a:lvl5pPr marL="2052051" indent="-228006" defTabSz="919940" eaLnBrk="0" hangingPunct="0">
              <a:defRPr sz="2400">
                <a:solidFill>
                  <a:schemeClr val="tx1"/>
                </a:solidFill>
                <a:latin typeface="Arial" pitchFamily="34" charset="0"/>
              </a:defRPr>
            </a:lvl5pPr>
            <a:lvl6pPr marL="2508062" indent="-228006" defTabSz="919940" eaLnBrk="0" fontAlgn="base" hangingPunct="0">
              <a:spcBef>
                <a:spcPct val="0"/>
              </a:spcBef>
              <a:spcAft>
                <a:spcPct val="0"/>
              </a:spcAft>
              <a:defRPr sz="2400">
                <a:solidFill>
                  <a:schemeClr val="tx1"/>
                </a:solidFill>
                <a:latin typeface="Arial" pitchFamily="34" charset="0"/>
              </a:defRPr>
            </a:lvl6pPr>
            <a:lvl7pPr marL="2964073" indent="-228006" defTabSz="919940" eaLnBrk="0" fontAlgn="base" hangingPunct="0">
              <a:spcBef>
                <a:spcPct val="0"/>
              </a:spcBef>
              <a:spcAft>
                <a:spcPct val="0"/>
              </a:spcAft>
              <a:defRPr sz="2400">
                <a:solidFill>
                  <a:schemeClr val="tx1"/>
                </a:solidFill>
                <a:latin typeface="Arial" pitchFamily="34" charset="0"/>
              </a:defRPr>
            </a:lvl7pPr>
            <a:lvl8pPr marL="3420085" indent="-228006" defTabSz="919940" eaLnBrk="0" fontAlgn="base" hangingPunct="0">
              <a:spcBef>
                <a:spcPct val="0"/>
              </a:spcBef>
              <a:spcAft>
                <a:spcPct val="0"/>
              </a:spcAft>
              <a:defRPr sz="2400">
                <a:solidFill>
                  <a:schemeClr val="tx1"/>
                </a:solidFill>
                <a:latin typeface="Arial" pitchFamily="34" charset="0"/>
              </a:defRPr>
            </a:lvl8pPr>
            <a:lvl9pPr marL="3876096" indent="-228006" defTabSz="919940" eaLnBrk="0" fontAlgn="base" hangingPunct="0">
              <a:spcBef>
                <a:spcPct val="0"/>
              </a:spcBef>
              <a:spcAft>
                <a:spcPct val="0"/>
              </a:spcAft>
              <a:defRPr sz="2400">
                <a:solidFill>
                  <a:schemeClr val="tx1"/>
                </a:solidFill>
                <a:latin typeface="Arial" pitchFamily="34" charset="0"/>
              </a:defRPr>
            </a:lvl9pPr>
          </a:lstStyle>
          <a:p>
            <a:fld id="{83FFA77D-F66A-4A01-AEED-E01E6308CA34}" type="slidenum">
              <a:rPr lang="en-US" sz="1200">
                <a:solidFill>
                  <a:srgbClr val="000000"/>
                </a:solidFill>
              </a:rPr>
              <a:pPr/>
              <a:t>48</a:t>
            </a:fld>
            <a:endParaRPr lang="en-US" sz="1200">
              <a:solidFill>
                <a:srgbClr val="000000"/>
              </a:solidFill>
            </a:endParaRPr>
          </a:p>
        </p:txBody>
      </p:sp>
      <p:sp>
        <p:nvSpPr>
          <p:cNvPr id="194563" name="Rectangle 2"/>
          <p:cNvSpPr>
            <a:spLocks noGrp="1" noRot="1" noChangeAspect="1" noChangeArrowheads="1" noTextEdit="1"/>
          </p:cNvSpPr>
          <p:nvPr>
            <p:ph type="sldImg"/>
          </p:nvPr>
        </p:nvSpPr>
        <p:spPr>
          <a:xfrm>
            <a:off x="395288" y="692150"/>
            <a:ext cx="6146800" cy="3457575"/>
          </a:xfrm>
          <a:ln/>
        </p:spPr>
      </p:sp>
      <p:sp>
        <p:nvSpPr>
          <p:cNvPr id="1945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Arial" pitchFamily="34" charset="0"/>
              </a:rPr>
              <a:t>- Add a gov’t tab to your website for buyers interested in your products for ease of use.</a:t>
            </a:r>
          </a:p>
        </p:txBody>
      </p:sp>
    </p:spTree>
    <p:extLst>
      <p:ext uri="{BB962C8B-B14F-4D97-AF65-F5344CB8AC3E}">
        <p14:creationId xmlns:p14="http://schemas.microsoft.com/office/powerpoint/2010/main" val="246108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40" eaLnBrk="0" hangingPunct="0">
              <a:defRPr sz="2400">
                <a:solidFill>
                  <a:schemeClr val="tx1"/>
                </a:solidFill>
                <a:latin typeface="Arial" pitchFamily="34" charset="0"/>
              </a:defRPr>
            </a:lvl1pPr>
            <a:lvl2pPr marL="741018" indent="-285007" defTabSz="919940" eaLnBrk="0" hangingPunct="0">
              <a:defRPr sz="2400">
                <a:solidFill>
                  <a:schemeClr val="tx1"/>
                </a:solidFill>
                <a:latin typeface="Arial" pitchFamily="34" charset="0"/>
              </a:defRPr>
            </a:lvl2pPr>
            <a:lvl3pPr marL="1140028" indent="-228006" defTabSz="919940" eaLnBrk="0" hangingPunct="0">
              <a:defRPr sz="2400">
                <a:solidFill>
                  <a:schemeClr val="tx1"/>
                </a:solidFill>
                <a:latin typeface="Arial" pitchFamily="34" charset="0"/>
              </a:defRPr>
            </a:lvl3pPr>
            <a:lvl4pPr marL="1596039" indent="-228006" defTabSz="919940" eaLnBrk="0" hangingPunct="0">
              <a:defRPr sz="2400">
                <a:solidFill>
                  <a:schemeClr val="tx1"/>
                </a:solidFill>
                <a:latin typeface="Arial" pitchFamily="34" charset="0"/>
              </a:defRPr>
            </a:lvl4pPr>
            <a:lvl5pPr marL="2052051" indent="-228006" defTabSz="919940" eaLnBrk="0" hangingPunct="0">
              <a:defRPr sz="2400">
                <a:solidFill>
                  <a:schemeClr val="tx1"/>
                </a:solidFill>
                <a:latin typeface="Arial" pitchFamily="34" charset="0"/>
              </a:defRPr>
            </a:lvl5pPr>
            <a:lvl6pPr marL="2508062" indent="-228006" defTabSz="919940" eaLnBrk="0" fontAlgn="base" hangingPunct="0">
              <a:spcBef>
                <a:spcPct val="0"/>
              </a:spcBef>
              <a:spcAft>
                <a:spcPct val="0"/>
              </a:spcAft>
              <a:defRPr sz="2400">
                <a:solidFill>
                  <a:schemeClr val="tx1"/>
                </a:solidFill>
                <a:latin typeface="Arial" pitchFamily="34" charset="0"/>
              </a:defRPr>
            </a:lvl6pPr>
            <a:lvl7pPr marL="2964073" indent="-228006" defTabSz="919940" eaLnBrk="0" fontAlgn="base" hangingPunct="0">
              <a:spcBef>
                <a:spcPct val="0"/>
              </a:spcBef>
              <a:spcAft>
                <a:spcPct val="0"/>
              </a:spcAft>
              <a:defRPr sz="2400">
                <a:solidFill>
                  <a:schemeClr val="tx1"/>
                </a:solidFill>
                <a:latin typeface="Arial" pitchFamily="34" charset="0"/>
              </a:defRPr>
            </a:lvl7pPr>
            <a:lvl8pPr marL="3420085" indent="-228006" defTabSz="919940" eaLnBrk="0" fontAlgn="base" hangingPunct="0">
              <a:spcBef>
                <a:spcPct val="0"/>
              </a:spcBef>
              <a:spcAft>
                <a:spcPct val="0"/>
              </a:spcAft>
              <a:defRPr sz="2400">
                <a:solidFill>
                  <a:schemeClr val="tx1"/>
                </a:solidFill>
                <a:latin typeface="Arial" pitchFamily="34" charset="0"/>
              </a:defRPr>
            </a:lvl8pPr>
            <a:lvl9pPr marL="3876096" indent="-228006" defTabSz="919940" eaLnBrk="0" fontAlgn="base" hangingPunct="0">
              <a:spcBef>
                <a:spcPct val="0"/>
              </a:spcBef>
              <a:spcAft>
                <a:spcPct val="0"/>
              </a:spcAft>
              <a:defRPr sz="2400">
                <a:solidFill>
                  <a:schemeClr val="tx1"/>
                </a:solidFill>
                <a:latin typeface="Arial" pitchFamily="34" charset="0"/>
              </a:defRPr>
            </a:lvl9pPr>
          </a:lstStyle>
          <a:p>
            <a:fld id="{E11C2038-641B-4E8C-B4D9-04BE70F1B036}" type="slidenum">
              <a:rPr lang="en-US" sz="1200">
                <a:solidFill>
                  <a:srgbClr val="000000"/>
                </a:solidFill>
              </a:rPr>
              <a:pPr/>
              <a:t>50</a:t>
            </a:fld>
            <a:endParaRPr lang="en-US" sz="1200">
              <a:solidFill>
                <a:srgbClr val="000000"/>
              </a:solidFill>
            </a:endParaRPr>
          </a:p>
        </p:txBody>
      </p:sp>
      <p:sp>
        <p:nvSpPr>
          <p:cNvPr id="195587" name="Rectangle 2"/>
          <p:cNvSpPr>
            <a:spLocks noGrp="1" noRot="1" noChangeAspect="1" noChangeArrowheads="1" noTextEdit="1"/>
          </p:cNvSpPr>
          <p:nvPr>
            <p:ph type="sldImg"/>
          </p:nvPr>
        </p:nvSpPr>
        <p:spPr>
          <a:xfrm>
            <a:off x="395288" y="692150"/>
            <a:ext cx="6146800" cy="3457575"/>
          </a:xfrm>
          <a:ln/>
        </p:spPr>
      </p:sp>
      <p:sp>
        <p:nvSpPr>
          <p:cNvPr id="1955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latin typeface="Arial" pitchFamily="34" charset="0"/>
              </a:rPr>
              <a:t>FAR part 19.201 required osadbu</a:t>
            </a:r>
          </a:p>
          <a:p>
            <a:pPr eaLnBrk="1" hangingPunct="1"/>
            <a:endParaRPr lang="en-US" sz="1600">
              <a:latin typeface="Arial" pitchFamily="34" charset="0"/>
            </a:endParaRPr>
          </a:p>
          <a:p>
            <a:pPr eaLnBrk="1" hangingPunct="1"/>
            <a:r>
              <a:rPr lang="en-US" sz="1600">
                <a:latin typeface="Arial" pitchFamily="34" charset="0"/>
              </a:rPr>
              <a:t>Each agency also has </a:t>
            </a:r>
          </a:p>
          <a:p>
            <a:pPr eaLnBrk="1" hangingPunct="1"/>
            <a:r>
              <a:rPr lang="en-US" sz="1600">
                <a:latin typeface="Arial" pitchFamily="34" charset="0"/>
              </a:rPr>
              <a:t>program managers who determine need</a:t>
            </a:r>
          </a:p>
          <a:p>
            <a:pPr eaLnBrk="1" hangingPunct="1"/>
            <a:r>
              <a:rPr lang="en-US" sz="1600">
                <a:latin typeface="Arial" pitchFamily="34" charset="0"/>
              </a:rPr>
              <a:t>a contracting officer develops the contract - co</a:t>
            </a:r>
          </a:p>
          <a:p>
            <a:pPr eaLnBrk="1" hangingPunct="1"/>
            <a:r>
              <a:rPr lang="en-US" sz="1600">
                <a:latin typeface="Arial" pitchFamily="34" charset="0"/>
              </a:rPr>
              <a:t>contracting officer’s representative assists in development / oversight of contract - cor</a:t>
            </a:r>
          </a:p>
          <a:p>
            <a:pPr eaLnBrk="1" hangingPunct="1"/>
            <a:r>
              <a:rPr lang="en-US" sz="1600">
                <a:latin typeface="Arial" pitchFamily="34" charset="0"/>
              </a:rPr>
              <a:t>contracting officer’s technical representative provides technical assist. - cotr</a:t>
            </a:r>
          </a:p>
          <a:p>
            <a:pPr eaLnBrk="1" hangingPunct="1"/>
            <a:r>
              <a:rPr lang="en-US" sz="1600">
                <a:latin typeface="Arial" pitchFamily="34" charset="0"/>
              </a:rPr>
              <a:t>involved in the procurement process</a:t>
            </a:r>
          </a:p>
          <a:p>
            <a:pPr eaLnBrk="1" hangingPunct="1"/>
            <a:endParaRPr lang="en-US" sz="1600">
              <a:latin typeface="Arial" pitchFamily="34" charset="0"/>
            </a:endParaRPr>
          </a:p>
          <a:p>
            <a:pPr eaLnBrk="1" hangingPunct="1"/>
            <a:r>
              <a:rPr lang="en-US" sz="1600">
                <a:latin typeface="Arial" pitchFamily="34" charset="0"/>
              </a:rPr>
              <a:t>However, they may all be the same person</a:t>
            </a:r>
          </a:p>
          <a:p>
            <a:pPr eaLnBrk="1" hangingPunct="1"/>
            <a:endParaRPr lang="en-US" sz="1600">
              <a:latin typeface="Arial" pitchFamily="34" charset="0"/>
            </a:endParaRPr>
          </a:p>
          <a:p>
            <a:pPr eaLnBrk="1" hangingPunct="1"/>
            <a:endParaRPr lang="en-US">
              <a:latin typeface="Arial" pitchFamily="34" charset="0"/>
            </a:endParaRPr>
          </a:p>
        </p:txBody>
      </p:sp>
    </p:spTree>
    <p:extLst>
      <p:ext uri="{BB962C8B-B14F-4D97-AF65-F5344CB8AC3E}">
        <p14:creationId xmlns:p14="http://schemas.microsoft.com/office/powerpoint/2010/main" val="1876761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940" eaLnBrk="0" hangingPunct="0">
              <a:defRPr sz="2400">
                <a:solidFill>
                  <a:schemeClr val="tx1"/>
                </a:solidFill>
                <a:latin typeface="Arial" pitchFamily="34" charset="0"/>
              </a:defRPr>
            </a:lvl1pPr>
            <a:lvl2pPr marL="741018" indent="-285007" defTabSz="919940" eaLnBrk="0" hangingPunct="0">
              <a:defRPr sz="2400">
                <a:solidFill>
                  <a:schemeClr val="tx1"/>
                </a:solidFill>
                <a:latin typeface="Arial" pitchFamily="34" charset="0"/>
              </a:defRPr>
            </a:lvl2pPr>
            <a:lvl3pPr marL="1140028" indent="-228006" defTabSz="919940" eaLnBrk="0" hangingPunct="0">
              <a:defRPr sz="2400">
                <a:solidFill>
                  <a:schemeClr val="tx1"/>
                </a:solidFill>
                <a:latin typeface="Arial" pitchFamily="34" charset="0"/>
              </a:defRPr>
            </a:lvl3pPr>
            <a:lvl4pPr marL="1596039" indent="-228006" defTabSz="919940" eaLnBrk="0" hangingPunct="0">
              <a:defRPr sz="2400">
                <a:solidFill>
                  <a:schemeClr val="tx1"/>
                </a:solidFill>
                <a:latin typeface="Arial" pitchFamily="34" charset="0"/>
              </a:defRPr>
            </a:lvl4pPr>
            <a:lvl5pPr marL="2052051" indent="-228006" defTabSz="919940" eaLnBrk="0" hangingPunct="0">
              <a:defRPr sz="2400">
                <a:solidFill>
                  <a:schemeClr val="tx1"/>
                </a:solidFill>
                <a:latin typeface="Arial" pitchFamily="34" charset="0"/>
              </a:defRPr>
            </a:lvl5pPr>
            <a:lvl6pPr marL="2508062" indent="-228006" defTabSz="919940" eaLnBrk="0" fontAlgn="base" hangingPunct="0">
              <a:spcBef>
                <a:spcPct val="0"/>
              </a:spcBef>
              <a:spcAft>
                <a:spcPct val="0"/>
              </a:spcAft>
              <a:defRPr sz="2400">
                <a:solidFill>
                  <a:schemeClr val="tx1"/>
                </a:solidFill>
                <a:latin typeface="Arial" pitchFamily="34" charset="0"/>
              </a:defRPr>
            </a:lvl6pPr>
            <a:lvl7pPr marL="2964073" indent="-228006" defTabSz="919940" eaLnBrk="0" fontAlgn="base" hangingPunct="0">
              <a:spcBef>
                <a:spcPct val="0"/>
              </a:spcBef>
              <a:spcAft>
                <a:spcPct val="0"/>
              </a:spcAft>
              <a:defRPr sz="2400">
                <a:solidFill>
                  <a:schemeClr val="tx1"/>
                </a:solidFill>
                <a:latin typeface="Arial" pitchFamily="34" charset="0"/>
              </a:defRPr>
            </a:lvl7pPr>
            <a:lvl8pPr marL="3420085" indent="-228006" defTabSz="919940" eaLnBrk="0" fontAlgn="base" hangingPunct="0">
              <a:spcBef>
                <a:spcPct val="0"/>
              </a:spcBef>
              <a:spcAft>
                <a:spcPct val="0"/>
              </a:spcAft>
              <a:defRPr sz="2400">
                <a:solidFill>
                  <a:schemeClr val="tx1"/>
                </a:solidFill>
                <a:latin typeface="Arial" pitchFamily="34" charset="0"/>
              </a:defRPr>
            </a:lvl8pPr>
            <a:lvl9pPr marL="3876096" indent="-228006" defTabSz="919940" eaLnBrk="0" fontAlgn="base" hangingPunct="0">
              <a:spcBef>
                <a:spcPct val="0"/>
              </a:spcBef>
              <a:spcAft>
                <a:spcPct val="0"/>
              </a:spcAft>
              <a:defRPr sz="2400">
                <a:solidFill>
                  <a:schemeClr val="tx1"/>
                </a:solidFill>
                <a:latin typeface="Arial" pitchFamily="34" charset="0"/>
              </a:defRPr>
            </a:lvl9pPr>
          </a:lstStyle>
          <a:p>
            <a:fld id="{888A468F-13AC-4CDF-96D7-5C081E79E6C7}" type="slidenum">
              <a:rPr lang="en-US" sz="1200">
                <a:solidFill>
                  <a:srgbClr val="000000"/>
                </a:solidFill>
              </a:rPr>
              <a:pPr/>
              <a:t>55</a:t>
            </a:fld>
            <a:endParaRPr lang="en-US" sz="1200">
              <a:solidFill>
                <a:srgbClr val="000000"/>
              </a:solidFill>
            </a:endParaRPr>
          </a:p>
        </p:txBody>
      </p:sp>
      <p:sp>
        <p:nvSpPr>
          <p:cNvPr id="196611" name="Rectangle 2"/>
          <p:cNvSpPr>
            <a:spLocks noGrp="1" noRot="1" noChangeAspect="1" noChangeArrowheads="1" noTextEdit="1"/>
          </p:cNvSpPr>
          <p:nvPr>
            <p:ph type="sldImg"/>
          </p:nvPr>
        </p:nvSpPr>
        <p:spPr>
          <a:xfrm>
            <a:off x="395288" y="692150"/>
            <a:ext cx="6146800" cy="3457575"/>
          </a:xfrm>
          <a:ln/>
        </p:spPr>
      </p:sp>
      <p:sp>
        <p:nvSpPr>
          <p:cNvPr id="1966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pitchFamily="34" charset="0"/>
              </a:rPr>
              <a:t>FAR 52.219.8-9 regulates sub contracting for primes</a:t>
            </a:r>
          </a:p>
        </p:txBody>
      </p:sp>
    </p:spTree>
    <p:extLst>
      <p:ext uri="{BB962C8B-B14F-4D97-AF65-F5344CB8AC3E}">
        <p14:creationId xmlns:p14="http://schemas.microsoft.com/office/powerpoint/2010/main" val="500143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4BD52-44AC-495D-B9AC-667ED8A07389}"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506465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4BD52-44AC-495D-B9AC-667ED8A07389}"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4273944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4BD52-44AC-495D-B9AC-667ED8A07389}"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88601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5537" cy="3490913"/>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8195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5AFF2F-6816-400E-9667-7D49DBEFC210}" type="slidenum">
              <a:rPr lang="en-US" smtClean="0"/>
              <a:t>3</a:t>
            </a:fld>
            <a:endParaRPr lang="en-US"/>
          </a:p>
        </p:txBody>
      </p:sp>
    </p:spTree>
    <p:extLst>
      <p:ext uri="{BB962C8B-B14F-4D97-AF65-F5344CB8AC3E}">
        <p14:creationId xmlns:p14="http://schemas.microsoft.com/office/powerpoint/2010/main" val="130305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172">
              <a:defRPr/>
            </a:pPr>
            <a:fld id="{01B8B69A-059C-4F6F-B7CA-FDD6DFA7FCAC}" type="slidenum">
              <a:rPr lang="en-US">
                <a:solidFill>
                  <a:prstClr val="black"/>
                </a:solidFill>
                <a:latin typeface="Calibri" panose="020F0502020204030204"/>
              </a:rPr>
              <a:pPr defTabSz="933172">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67164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172">
              <a:defRPr/>
            </a:pPr>
            <a:fld id="{01B8B69A-059C-4F6F-B7CA-FDD6DFA7FCAC}" type="slidenum">
              <a:rPr lang="en-US">
                <a:solidFill>
                  <a:prstClr val="black"/>
                </a:solidFill>
                <a:latin typeface="Calibri" panose="020F0502020204030204"/>
              </a:rPr>
              <a:pPr defTabSz="933172">
                <a:defRPr/>
              </a:pPr>
              <a:t>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5214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05683CE6-D5CF-4AD9-988D-DA76294D9B2C}" type="slidenum">
              <a:rPr lang="en-US">
                <a:solidFill>
                  <a:prstClr val="black"/>
                </a:solidFill>
                <a:latin typeface="Calibri"/>
              </a:rPr>
              <a:pPr defTabSz="931774">
                <a:defRPr/>
              </a:pPr>
              <a:t>10</a:t>
            </a:fld>
            <a:endParaRPr lang="en-US">
              <a:solidFill>
                <a:prstClr val="black"/>
              </a:solidFill>
              <a:latin typeface="Calibri"/>
            </a:endParaRPr>
          </a:p>
        </p:txBody>
      </p:sp>
    </p:spTree>
    <p:extLst>
      <p:ext uri="{BB962C8B-B14F-4D97-AF65-F5344CB8AC3E}">
        <p14:creationId xmlns:p14="http://schemas.microsoft.com/office/powerpoint/2010/main" val="168416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1036638"/>
            <a:ext cx="4003675" cy="2252662"/>
          </a:xfrm>
        </p:spPr>
      </p:sp>
      <p:sp>
        <p:nvSpPr>
          <p:cNvPr id="3" name="Notes Placeholder 2"/>
          <p:cNvSpPr>
            <a:spLocks noGrp="1"/>
          </p:cNvSpPr>
          <p:nvPr>
            <p:ph type="body" idx="1"/>
          </p:nvPr>
        </p:nvSpPr>
        <p:spPr/>
        <p:txBody>
          <a:bodyPr/>
          <a:lstStyle/>
          <a:p>
            <a:pPr lvl="0" eaLnBrk="0" hangingPunct="0"/>
            <a:r>
              <a:rPr lang="en-US" b="1" dirty="0">
                <a:solidFill>
                  <a:srgbClr val="C00000"/>
                </a:solidFill>
              </a:rPr>
              <a:t>Presenter tip: Depending on the audience, provide some information on when this may be an appropriate certification.</a:t>
            </a:r>
            <a:endParaRPr lang="en-US" sz="1100" dirty="0">
              <a:solidFill>
                <a:srgbClr val="C00000"/>
              </a:solidFill>
            </a:endParaRPr>
          </a:p>
          <a:p>
            <a:pPr marL="155317" indent="-155317" defTabSz="828355" eaLnBrk="0" hangingPunct="0">
              <a:lnSpc>
                <a:spcPct val="108000"/>
              </a:lnSpc>
              <a:buFont typeface="Wingdings" panose="05000000000000000000" pitchFamily="2" charset="2"/>
              <a:buChar char="Ø"/>
              <a:defRPr/>
            </a:pPr>
            <a:r>
              <a:rPr lang="en-US" dirty="0"/>
              <a:t>Must be a small business concern for the primary NAICS code or contract (not all NAICS codes are authorized for use under the WOSB Federal Contracting Program). </a:t>
            </a:r>
          </a:p>
          <a:p>
            <a:pPr marL="155317" indent="-155317" defTabSz="828355" eaLnBrk="0" hangingPunct="0">
              <a:lnSpc>
                <a:spcPct val="108000"/>
              </a:lnSpc>
              <a:buFont typeface="Wingdings" panose="05000000000000000000" pitchFamily="2" charset="2"/>
              <a:buChar char="Ø"/>
              <a:defRPr/>
            </a:pPr>
            <a:r>
              <a:rPr lang="en-US" dirty="0"/>
              <a:t>Must be at least 51% owned and controlled by one or more women who are U.S. citizens. The 51% ownership must be direct and unconditional.</a:t>
            </a:r>
            <a:endParaRPr lang="en-US" sz="1100" dirty="0"/>
          </a:p>
          <a:p>
            <a:pPr marL="155317" indent="-155317" defTabSz="828355" eaLnBrk="0" hangingPunct="0">
              <a:lnSpc>
                <a:spcPct val="108000"/>
              </a:lnSpc>
              <a:buFont typeface="Wingdings" panose="05000000000000000000" pitchFamily="2" charset="2"/>
              <a:buChar char="Ø"/>
              <a:defRPr/>
            </a:pPr>
            <a:r>
              <a:rPr lang="en-US" dirty="0"/>
              <a:t>There is no minimum amount of time for the business to have been operational. </a:t>
            </a:r>
            <a:endParaRPr lang="en-US" sz="1000" dirty="0"/>
          </a:p>
          <a:p>
            <a:pPr lvl="0" eaLnBrk="0" hangingPunct="0"/>
            <a:r>
              <a:rPr lang="en-US" dirty="0"/>
              <a:t>A woman must manage daily business operations. This means:</a:t>
            </a:r>
            <a:endParaRPr lang="en-US" sz="1100" dirty="0"/>
          </a:p>
          <a:p>
            <a:pPr marL="569494" lvl="1" indent="-155317" defTabSz="828355" eaLnBrk="0" hangingPunct="0">
              <a:lnSpc>
                <a:spcPct val="108000"/>
              </a:lnSpc>
              <a:buFont typeface="Courier New" panose="02070309020205020404" pitchFamily="49" charset="0"/>
              <a:buChar char="o"/>
              <a:defRPr/>
            </a:pPr>
            <a:r>
              <a:rPr lang="en-US" dirty="0"/>
              <a:t>A woman must hold the highest officer position within the business; </a:t>
            </a:r>
            <a:endParaRPr lang="en-US" sz="1000" dirty="0"/>
          </a:p>
          <a:p>
            <a:pPr lvl="1" eaLnBrk="0" hangingPunct="0"/>
            <a:r>
              <a:rPr lang="en-US" dirty="0"/>
              <a:t>The woman must work at the business full-time during normal working hours;</a:t>
            </a:r>
            <a:endParaRPr lang="en-US" sz="1000" dirty="0"/>
          </a:p>
          <a:p>
            <a:pPr lvl="1" eaLnBrk="0" hangingPunct="0"/>
            <a:r>
              <a:rPr lang="en-US" dirty="0"/>
              <a:t>The woman must have managerial experience required to run the business; and</a:t>
            </a:r>
            <a:endParaRPr lang="en-US" sz="1000" dirty="0"/>
          </a:p>
          <a:p>
            <a:pPr lvl="1" eaLnBrk="0" hangingPunct="0"/>
            <a:r>
              <a:rPr lang="en-US" dirty="0"/>
              <a:t>Women must make long-term decisions for the business. </a:t>
            </a:r>
            <a:endParaRPr lang="en-US" sz="1000" dirty="0"/>
          </a:p>
        </p:txBody>
      </p:sp>
      <p:sp>
        <p:nvSpPr>
          <p:cNvPr id="4" name="Slide Number Placeholder 3"/>
          <p:cNvSpPr>
            <a:spLocks noGrp="1"/>
          </p:cNvSpPr>
          <p:nvPr>
            <p:ph type="sldNum" sz="quarter" idx="10"/>
          </p:nvPr>
        </p:nvSpPr>
        <p:spPr/>
        <p:txBody>
          <a:bodyPr/>
          <a:lstStyle/>
          <a:p>
            <a:fld id="{452140A9-11FD-AB46-B99D-C1331D8D84D1}" type="slidenum">
              <a:rPr lang="en-US" smtClean="0"/>
              <a:t>20</a:t>
            </a:fld>
            <a:endParaRPr lang="en-US" dirty="0"/>
          </a:p>
        </p:txBody>
      </p:sp>
    </p:spTree>
    <p:extLst>
      <p:ext uri="{BB962C8B-B14F-4D97-AF65-F5344CB8AC3E}">
        <p14:creationId xmlns:p14="http://schemas.microsoft.com/office/powerpoint/2010/main" val="1601637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1036638"/>
            <a:ext cx="4003675" cy="2252662"/>
          </a:xfrm>
        </p:spPr>
      </p:sp>
      <p:sp>
        <p:nvSpPr>
          <p:cNvPr id="3" name="Notes Placeholder 2"/>
          <p:cNvSpPr>
            <a:spLocks noGrp="1"/>
          </p:cNvSpPr>
          <p:nvPr>
            <p:ph type="body" idx="1"/>
          </p:nvPr>
        </p:nvSpPr>
        <p:spPr/>
        <p:txBody>
          <a:bodyPr/>
          <a:lstStyle/>
          <a:p>
            <a:pPr lvl="0" eaLnBrk="0" hangingPunct="0"/>
            <a:r>
              <a:rPr lang="en-US" b="1" dirty="0">
                <a:solidFill>
                  <a:srgbClr val="C00000"/>
                </a:solidFill>
              </a:rPr>
              <a:t>Presenter tip: Provide the level of detail needed based on the audience in discussing the Certify system. It may be appropriate to schedule a demonstration of the site with a Q&amp;A session.</a:t>
            </a:r>
            <a:endParaRPr lang="en-US" dirty="0">
              <a:solidFill>
                <a:srgbClr val="C00000"/>
              </a:solidFill>
            </a:endParaRPr>
          </a:p>
          <a:p>
            <a:pPr lvl="0" eaLnBrk="0" hangingPunct="0"/>
            <a:r>
              <a:rPr lang="en-US" dirty="0"/>
              <a:t>SBA’s certification portal where businesses can submit documents to seek SBA certifications.</a:t>
            </a:r>
          </a:p>
          <a:p>
            <a:pPr lvl="0" eaLnBrk="0" hangingPunct="0"/>
            <a:r>
              <a:rPr lang="en-US" dirty="0"/>
              <a:t>Pulls business information from SAM.gov.</a:t>
            </a:r>
          </a:p>
          <a:p>
            <a:pPr lvl="0" eaLnBrk="0" hangingPunct="0"/>
            <a:r>
              <a:rPr lang="en-US" dirty="0"/>
              <a:t>SBA plans to add other certification programs to </a:t>
            </a:r>
            <a:r>
              <a:rPr lang="en-US" u="sng" dirty="0">
                <a:hlinkClick r:id="rId3"/>
              </a:rPr>
              <a:t>certify.sba.gov</a:t>
            </a:r>
            <a:r>
              <a:rPr lang="en-US" dirty="0"/>
              <a:t> in the future.</a:t>
            </a:r>
          </a:p>
          <a:p>
            <a:pPr lvl="0" eaLnBrk="0" hangingPunct="0"/>
            <a:r>
              <a:rPr lang="en-US" dirty="0"/>
              <a:t>Forms are completed online—no longer required to upload WOSB Federal Contracting Program Certifications (SBA Forms 2413 and 2414) and Personal Financial Statement (SBA Form 413).</a:t>
            </a:r>
          </a:p>
          <a:p>
            <a:pPr lvl="0" eaLnBrk="0" hangingPunct="0"/>
            <a:r>
              <a:rPr lang="en-US" dirty="0"/>
              <a:t>Certification questions are filtered by business organization.</a:t>
            </a:r>
          </a:p>
          <a:p>
            <a:pPr lvl="0" eaLnBrk="0" hangingPunct="0"/>
            <a:r>
              <a:rPr lang="en-US" dirty="0"/>
              <a:t>Must complete WOSB or EDWOSB certification questionnaire (or application) and add documents to the question when prompted—to be reviewed by CO when in line for award.</a:t>
            </a:r>
          </a:p>
          <a:p>
            <a:pPr lvl="0" eaLnBrk="0" hangingPunct="0"/>
            <a:r>
              <a:rPr lang="en-US" dirty="0"/>
              <a:t>Only owner/officer authorized to certify on behalf of company should create account.</a:t>
            </a:r>
          </a:p>
        </p:txBody>
      </p:sp>
      <p:sp>
        <p:nvSpPr>
          <p:cNvPr id="4" name="Slide Number Placeholder 3"/>
          <p:cNvSpPr>
            <a:spLocks noGrp="1"/>
          </p:cNvSpPr>
          <p:nvPr>
            <p:ph type="sldNum" sz="quarter" idx="10"/>
          </p:nvPr>
        </p:nvSpPr>
        <p:spPr/>
        <p:txBody>
          <a:bodyPr/>
          <a:lstStyle/>
          <a:p>
            <a:pPr defTabSz="828355">
              <a:defRPr/>
            </a:pPr>
            <a:fld id="{D7647907-A209-4EFE-90A0-1253D78222F2}" type="slidenum">
              <a:rPr lang="en-US" sz="1000">
                <a:solidFill>
                  <a:prstClr val="black"/>
                </a:solidFill>
                <a:latin typeface="Source Sans Pro" panose="020B0503030403020204"/>
              </a:rPr>
              <a:pPr defTabSz="828355">
                <a:defRPr/>
              </a:pPr>
              <a:t>21</a:t>
            </a:fld>
            <a:endParaRPr lang="en-US" sz="1000" dirty="0">
              <a:solidFill>
                <a:prstClr val="black"/>
              </a:solidFill>
              <a:latin typeface="Source Sans Pro" panose="020B0503030403020204"/>
            </a:endParaRPr>
          </a:p>
        </p:txBody>
      </p:sp>
    </p:spTree>
    <p:extLst>
      <p:ext uri="{BB962C8B-B14F-4D97-AF65-F5344CB8AC3E}">
        <p14:creationId xmlns:p14="http://schemas.microsoft.com/office/powerpoint/2010/main" val="948599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B8B69A-059C-4F6F-B7CA-FDD6DFA7FCAC}" type="slidenum">
              <a:rPr lang="en-US" smtClean="0"/>
              <a:t>27</a:t>
            </a:fld>
            <a:endParaRPr lang="en-US"/>
          </a:p>
        </p:txBody>
      </p:sp>
    </p:spTree>
    <p:extLst>
      <p:ext uri="{BB962C8B-B14F-4D97-AF65-F5344CB8AC3E}">
        <p14:creationId xmlns:p14="http://schemas.microsoft.com/office/powerpoint/2010/main" val="1672432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A4BD52-44AC-495D-B9AC-667ED8A07389}" type="slidenum">
              <a:rPr lang="en-US" smtClean="0"/>
              <a:pPr/>
              <a:t>29</a:t>
            </a:fld>
            <a:endParaRPr lang="en-US"/>
          </a:p>
        </p:txBody>
      </p:sp>
    </p:spTree>
    <p:extLst>
      <p:ext uri="{BB962C8B-B14F-4D97-AF65-F5344CB8AC3E}">
        <p14:creationId xmlns:p14="http://schemas.microsoft.com/office/powerpoint/2010/main" val="3673845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4DBEC-2779-4A67-8E8A-44B91484FC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70E676-9127-4519-A531-BEBE639883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83278C-41DB-498D-9B2D-F950EA0DC780}"/>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0CFD18A7-E675-45B6-B41C-5B0C9B790A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4ED5DB-B692-4A2B-8E73-0D365373B67B}"/>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17113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05A72-E4A4-44A4-BF10-A7D962A4916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396C50-8AE0-4352-B7A8-569986F058F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C1DF1-8CE3-48F8-9950-E1FAC9D01FEA}"/>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8AFB8182-06C9-4280-B5E2-B3A6A50A4E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EEAD65-2549-45E6-AFFB-92185FDF7B67}"/>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147959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718B8B-6538-4EF7-9851-519F3925F7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E4096E-1D00-425E-9D5F-618B24671C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BBF17-F93E-4AC8-9270-90C5A284B38B}"/>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57DC8D17-7F91-4AC5-98C3-CDD56B0061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D97FC8-66FD-46BF-B6DC-14394E22B881}"/>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3421221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DEED1-E3E6-F805-066F-1D4BC9F41B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26" y="0"/>
            <a:ext cx="12192000" cy="6858000"/>
          </a:xfrm>
          <a:prstGeom prst="rect">
            <a:avLst/>
          </a:prstGeom>
        </p:spPr>
      </p:pic>
      <p:sp>
        <p:nvSpPr>
          <p:cNvPr id="3" name="Text Placeholder 2"/>
          <p:cNvSpPr>
            <a:spLocks noGrp="1"/>
          </p:cNvSpPr>
          <p:nvPr>
            <p:ph type="body" idx="1"/>
          </p:nvPr>
        </p:nvSpPr>
        <p:spPr>
          <a:xfrm>
            <a:off x="914400" y="4555978"/>
            <a:ext cx="7010400" cy="1036639"/>
          </a:xfrm>
        </p:spPr>
        <p:txBody>
          <a:bodyPr lIns="0" tIns="0" rIns="0" bIns="0" anchor="b">
            <a:normAutofit/>
          </a:bodyPr>
          <a:lstStyle>
            <a:lvl1pPr marL="0" indent="0">
              <a:buNone/>
              <a:defRPr sz="44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4" name="Date Placeholder 3"/>
          <p:cNvSpPr>
            <a:spLocks noGrp="1"/>
          </p:cNvSpPr>
          <p:nvPr>
            <p:ph type="dt" sz="half" idx="10"/>
          </p:nvPr>
        </p:nvSpPr>
        <p:spPr>
          <a:xfrm>
            <a:off x="914400" y="5910570"/>
            <a:ext cx="2844800" cy="168275"/>
          </a:xfrm>
        </p:spPr>
        <p:txBody>
          <a:bodyPr/>
          <a:lstStyle>
            <a:lvl1pPr algn="l">
              <a:defRPr b="0" i="0">
                <a:solidFill>
                  <a:schemeClr val="accent5">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November 7, 2022</a:t>
            </a:r>
            <a:endParaRPr lang="en-US" dirty="0"/>
          </a:p>
        </p:txBody>
      </p:sp>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842487" y="5502504"/>
            <a:ext cx="808036" cy="808036"/>
          </a:xfrm>
          <a:prstGeom prst="rect">
            <a:avLst/>
          </a:prstGeom>
        </p:spPr>
      </p:pic>
      <p:sp>
        <p:nvSpPr>
          <p:cNvPr id="12" name="TextBox 11">
            <a:extLst>
              <a:ext uri="{FF2B5EF4-FFF2-40B4-BE49-F238E27FC236}">
                <a16:creationId xmlns:a16="http://schemas.microsoft.com/office/drawing/2014/main" id="{BA41B65C-485D-0D41-A5EE-F31713FC8A66}"/>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3" name="TextBox 12">
            <a:extLst>
              <a:ext uri="{FF2B5EF4-FFF2-40B4-BE49-F238E27FC236}">
                <a16:creationId xmlns:a16="http://schemas.microsoft.com/office/drawing/2014/main" id="{71A3DC5A-F6A9-9E81-8305-3620FC88BBB1}"/>
              </a:ext>
            </a:extLst>
          </p:cNvPr>
          <p:cNvSpPr txBox="1"/>
          <p:nvPr userDrawn="1"/>
        </p:nvSpPr>
        <p:spPr>
          <a:xfrm>
            <a:off x="914400" y="6193292"/>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4" name="Picture 13">
            <a:extLst>
              <a:ext uri="{FF2B5EF4-FFF2-40B4-BE49-F238E27FC236}">
                <a16:creationId xmlns:a16="http://schemas.microsoft.com/office/drawing/2014/main" id="{32266E17-767F-8251-4161-CFF6F489E52C}"/>
              </a:ext>
            </a:extLst>
          </p:cNvPr>
          <p:cNvPicPr>
            <a:picLocks/>
          </p:cNvPicPr>
          <p:nvPr userDrawn="1"/>
        </p:nvPicPr>
        <p:blipFill rotWithShape="1">
          <a:blip r:embed="rId4">
            <a:extLst>
              <a:ext uri="{28A0092B-C50C-407E-A947-70E740481C1C}">
                <a14:useLocalDpi xmlns:a14="http://schemas.microsoft.com/office/drawing/2010/main" val="0"/>
              </a:ext>
            </a:extLst>
          </a:blip>
          <a:srcRect b="16546"/>
          <a:stretch/>
        </p:blipFill>
        <p:spPr>
          <a:xfrm>
            <a:off x="10826268" y="4534806"/>
            <a:ext cx="840475" cy="840475"/>
          </a:xfrm>
          <a:prstGeom prst="rect">
            <a:avLst/>
          </a:prstGeom>
        </p:spPr>
      </p:pic>
      <p:pic>
        <p:nvPicPr>
          <p:cNvPr id="5" name="Picture 4">
            <a:extLst>
              <a:ext uri="{FF2B5EF4-FFF2-40B4-BE49-F238E27FC236}">
                <a16:creationId xmlns:a16="http://schemas.microsoft.com/office/drawing/2014/main" id="{948D0E12-C135-2900-7510-15F81B4F602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448800" y="710542"/>
            <a:ext cx="2356087" cy="925041"/>
          </a:xfrm>
          <a:prstGeom prst="rect">
            <a:avLst/>
          </a:prstGeom>
        </p:spPr>
      </p:pic>
      <p:pic>
        <p:nvPicPr>
          <p:cNvPr id="8" name="Picture 7" descr="Qr code&#10;&#10;Description automatically generated">
            <a:extLst>
              <a:ext uri="{FF2B5EF4-FFF2-40B4-BE49-F238E27FC236}">
                <a16:creationId xmlns:a16="http://schemas.microsoft.com/office/drawing/2014/main" id="{A8D1E028-AA36-BD23-B320-C159F60E355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9107" t="6256" r="8932" b="30501"/>
          <a:stretch/>
        </p:blipFill>
        <p:spPr>
          <a:xfrm>
            <a:off x="897835" y="720435"/>
            <a:ext cx="685800" cy="685800"/>
          </a:xfrm>
          <a:prstGeom prst="rect">
            <a:avLst/>
          </a:prstGeom>
        </p:spPr>
      </p:pic>
    </p:spTree>
    <p:extLst>
      <p:ext uri="{BB962C8B-B14F-4D97-AF65-F5344CB8AC3E}">
        <p14:creationId xmlns:p14="http://schemas.microsoft.com/office/powerpoint/2010/main" val="1979738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DEED1-E3E6-F805-066F-1D4BC9F41B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26" y="0"/>
            <a:ext cx="12192000" cy="6858000"/>
          </a:xfrm>
          <a:prstGeom prst="rect">
            <a:avLst/>
          </a:prstGeom>
        </p:spPr>
      </p:pic>
      <p:sp>
        <p:nvSpPr>
          <p:cNvPr id="3" name="Text Placeholder 2"/>
          <p:cNvSpPr>
            <a:spLocks noGrp="1"/>
          </p:cNvSpPr>
          <p:nvPr>
            <p:ph type="body" idx="1"/>
          </p:nvPr>
        </p:nvSpPr>
        <p:spPr>
          <a:xfrm>
            <a:off x="914400" y="4555978"/>
            <a:ext cx="7010400" cy="1036639"/>
          </a:xfrm>
        </p:spPr>
        <p:txBody>
          <a:bodyPr lIns="0" tIns="0" rIns="0" bIns="0" anchor="b">
            <a:normAutofit/>
          </a:bodyPr>
          <a:lstStyle>
            <a:lvl1pPr marL="0" indent="0">
              <a:buNone/>
              <a:defRPr sz="44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4" name="Date Placeholder 3"/>
          <p:cNvSpPr>
            <a:spLocks noGrp="1"/>
          </p:cNvSpPr>
          <p:nvPr>
            <p:ph type="dt" sz="half" idx="10"/>
          </p:nvPr>
        </p:nvSpPr>
        <p:spPr>
          <a:xfrm>
            <a:off x="914400" y="5910570"/>
            <a:ext cx="2844800" cy="168275"/>
          </a:xfrm>
        </p:spPr>
        <p:txBody>
          <a:bodyPr/>
          <a:lstStyle>
            <a:lvl1pPr algn="l">
              <a:defRPr b="0" i="0">
                <a:solidFill>
                  <a:schemeClr val="accent5">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November 7, 2022</a:t>
            </a:r>
            <a:endParaRPr lang="en-US" dirty="0"/>
          </a:p>
        </p:txBody>
      </p:sp>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842487" y="5502504"/>
            <a:ext cx="808036" cy="808036"/>
          </a:xfrm>
          <a:prstGeom prst="rect">
            <a:avLst/>
          </a:prstGeom>
        </p:spPr>
      </p:pic>
      <p:sp>
        <p:nvSpPr>
          <p:cNvPr id="12" name="TextBox 11">
            <a:extLst>
              <a:ext uri="{FF2B5EF4-FFF2-40B4-BE49-F238E27FC236}">
                <a16:creationId xmlns:a16="http://schemas.microsoft.com/office/drawing/2014/main" id="{BA41B65C-485D-0D41-A5EE-F31713FC8A66}"/>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3" name="TextBox 12">
            <a:extLst>
              <a:ext uri="{FF2B5EF4-FFF2-40B4-BE49-F238E27FC236}">
                <a16:creationId xmlns:a16="http://schemas.microsoft.com/office/drawing/2014/main" id="{71A3DC5A-F6A9-9E81-8305-3620FC88BBB1}"/>
              </a:ext>
            </a:extLst>
          </p:cNvPr>
          <p:cNvSpPr txBox="1"/>
          <p:nvPr userDrawn="1"/>
        </p:nvSpPr>
        <p:spPr>
          <a:xfrm>
            <a:off x="914400" y="6193292"/>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4" name="Picture 13">
            <a:extLst>
              <a:ext uri="{FF2B5EF4-FFF2-40B4-BE49-F238E27FC236}">
                <a16:creationId xmlns:a16="http://schemas.microsoft.com/office/drawing/2014/main" id="{32266E17-767F-8251-4161-CFF6F489E52C}"/>
              </a:ext>
            </a:extLst>
          </p:cNvPr>
          <p:cNvPicPr>
            <a:picLocks/>
          </p:cNvPicPr>
          <p:nvPr userDrawn="1"/>
        </p:nvPicPr>
        <p:blipFill rotWithShape="1">
          <a:blip r:embed="rId4">
            <a:extLst>
              <a:ext uri="{28A0092B-C50C-407E-A947-70E740481C1C}">
                <a14:useLocalDpi xmlns:a14="http://schemas.microsoft.com/office/drawing/2010/main" val="0"/>
              </a:ext>
            </a:extLst>
          </a:blip>
          <a:srcRect b="16546"/>
          <a:stretch/>
        </p:blipFill>
        <p:spPr>
          <a:xfrm>
            <a:off x="10826268" y="4534806"/>
            <a:ext cx="840475" cy="840475"/>
          </a:xfrm>
          <a:prstGeom prst="rect">
            <a:avLst/>
          </a:prstGeom>
        </p:spPr>
      </p:pic>
      <p:pic>
        <p:nvPicPr>
          <p:cNvPr id="5" name="Picture 4">
            <a:extLst>
              <a:ext uri="{FF2B5EF4-FFF2-40B4-BE49-F238E27FC236}">
                <a16:creationId xmlns:a16="http://schemas.microsoft.com/office/drawing/2014/main" id="{948D0E12-C135-2900-7510-15F81B4F602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448800" y="710542"/>
            <a:ext cx="2356087" cy="925041"/>
          </a:xfrm>
          <a:prstGeom prst="rect">
            <a:avLst/>
          </a:prstGeom>
        </p:spPr>
      </p:pic>
      <p:pic>
        <p:nvPicPr>
          <p:cNvPr id="8" name="Picture 7" descr="Qr code&#10;&#10;Description automatically generated">
            <a:extLst>
              <a:ext uri="{FF2B5EF4-FFF2-40B4-BE49-F238E27FC236}">
                <a16:creationId xmlns:a16="http://schemas.microsoft.com/office/drawing/2014/main" id="{A8D1E028-AA36-BD23-B320-C159F60E355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9107" t="6256" r="8932" b="30501"/>
          <a:stretch/>
        </p:blipFill>
        <p:spPr>
          <a:xfrm>
            <a:off x="897835" y="720435"/>
            <a:ext cx="685800" cy="685800"/>
          </a:xfrm>
          <a:prstGeom prst="rect">
            <a:avLst/>
          </a:prstGeom>
        </p:spPr>
      </p:pic>
    </p:spTree>
    <p:extLst>
      <p:ext uri="{BB962C8B-B14F-4D97-AF65-F5344CB8AC3E}">
        <p14:creationId xmlns:p14="http://schemas.microsoft.com/office/powerpoint/2010/main" val="9658514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677400" cy="762000"/>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a:xfrm>
            <a:off x="609600" y="1600201"/>
            <a:ext cx="11201400" cy="4525963"/>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049BE3A9-3944-2460-6F5C-C885899243F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5" name="Date Placeholder 4">
            <a:extLst>
              <a:ext uri="{FF2B5EF4-FFF2-40B4-BE49-F238E27FC236}">
                <a16:creationId xmlns:a16="http://schemas.microsoft.com/office/drawing/2014/main" id="{87794C58-B0BC-612D-0E8A-97EA9EFA53AA}"/>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6" name="Footer Placeholder 5">
            <a:extLst>
              <a:ext uri="{FF2B5EF4-FFF2-40B4-BE49-F238E27FC236}">
                <a16:creationId xmlns:a16="http://schemas.microsoft.com/office/drawing/2014/main" id="{01DC9FAB-AEC0-45A6-787C-398BD9C351B6}"/>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17" name="Slide Number Placeholder 6">
            <a:extLst>
              <a:ext uri="{FF2B5EF4-FFF2-40B4-BE49-F238E27FC236}">
                <a16:creationId xmlns:a16="http://schemas.microsoft.com/office/drawing/2014/main" id="{E25236D6-065B-BAA8-3253-01D9D497C854}"/>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8" name="TextBox 17">
            <a:extLst>
              <a:ext uri="{FF2B5EF4-FFF2-40B4-BE49-F238E27FC236}">
                <a16:creationId xmlns:a16="http://schemas.microsoft.com/office/drawing/2014/main" id="{844608C9-0EB3-7539-8498-1E5CFD38B9D5}"/>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833942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1"/>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6" name="Content Placeholder 2"/>
          <p:cNvSpPr>
            <a:spLocks noGrp="1"/>
          </p:cNvSpPr>
          <p:nvPr>
            <p:ph idx="1"/>
          </p:nvPr>
        </p:nvSpPr>
        <p:spPr>
          <a:xfrm>
            <a:off x="4766733" y="1447800"/>
            <a:ext cx="6815667" cy="4678364"/>
          </a:xfrm>
        </p:spPr>
        <p:txBody>
          <a:bodyPr lIns="0" tIns="0" rIns="0" bIns="0">
            <a:noAutofit/>
          </a:bodyPr>
          <a:lstStyle>
            <a:lvl1pPr>
              <a:defRPr lang="en-US" dirty="0" smtClean="0">
                <a:solidFill>
                  <a:schemeClr val="accent1">
                    <a:lumMod val="20000"/>
                    <a:lumOff val="80000"/>
                  </a:schemeClr>
                </a:solidFill>
              </a:defRPr>
            </a:lvl1pPr>
            <a:lvl2pPr>
              <a:defRPr lang="en-US" dirty="0" smtClean="0">
                <a:solidFill>
                  <a:schemeClr val="accent1">
                    <a:lumMod val="20000"/>
                    <a:lumOff val="80000"/>
                  </a:schemeClr>
                </a:solidFill>
              </a:defRPr>
            </a:lvl2pPr>
            <a:lvl3pPr>
              <a:defRPr lang="en-US" dirty="0" smtClean="0">
                <a:solidFill>
                  <a:schemeClr val="accent1">
                    <a:lumMod val="20000"/>
                    <a:lumOff val="80000"/>
                  </a:schemeClr>
                </a:solidFill>
              </a:defRPr>
            </a:lvl3pPr>
            <a:lvl4pPr>
              <a:defRPr lang="en-US" dirty="0" smtClean="0">
                <a:solidFill>
                  <a:schemeClr val="accent1">
                    <a:lumMod val="20000"/>
                    <a:lumOff val="80000"/>
                  </a:schemeClr>
                </a:solidFill>
              </a:defRPr>
            </a:lvl4pPr>
            <a:lvl5pPr>
              <a:defRPr lang="en-US" dirty="0">
                <a:solidFill>
                  <a:schemeClr val="accent1">
                    <a:lumMod val="20000"/>
                    <a:lumOff val="8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half" idx="2"/>
          </p:nvPr>
        </p:nvSpPr>
        <p:spPr>
          <a:xfrm>
            <a:off x="609601" y="2438400"/>
            <a:ext cx="4011084" cy="3687764"/>
          </a:xfrm>
        </p:spPr>
        <p:txBody>
          <a:bodyPr lIns="0"/>
          <a:lstStyle>
            <a:lvl1pPr marL="0" indent="0">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Content Placeholder 21"/>
          <p:cNvSpPr>
            <a:spLocks noGrp="1"/>
          </p:cNvSpPr>
          <p:nvPr>
            <p:ph sz="quarter" idx="13"/>
          </p:nvPr>
        </p:nvSpPr>
        <p:spPr>
          <a:xfrm>
            <a:off x="624417" y="1447800"/>
            <a:ext cx="3996268" cy="914400"/>
          </a:xfrm>
        </p:spPr>
        <p:txBody>
          <a:bodyPr wrap="square" lIns="0" tIns="0" rIns="0" bIns="0" anchor="b" anchorCtr="0">
            <a:noAutofit/>
          </a:bodyPr>
          <a:lstStyle>
            <a:lvl1pPr marL="0" indent="0" algn="l">
              <a:buNone/>
              <a:defRPr sz="1000" b="1">
                <a:solidFill>
                  <a:schemeClr val="bg1"/>
                </a:solidFill>
                <a:latin typeface="Times New Roman" pitchFamily="18" charset="0"/>
                <a:cs typeface="Times New Roman" pitchFamily="18" charset="0"/>
              </a:defRPr>
            </a:lvl1pPr>
            <a:lvl2pPr marL="457200" indent="0" algn="l">
              <a:buNone/>
              <a:defRPr sz="1000" b="1">
                <a:solidFill>
                  <a:schemeClr val="bg1"/>
                </a:solidFill>
                <a:latin typeface="Times New Roman" pitchFamily="18" charset="0"/>
                <a:cs typeface="Times New Roman" pitchFamily="18" charset="0"/>
              </a:defRPr>
            </a:lvl2pPr>
            <a:lvl3pPr marL="914400" indent="0" algn="l">
              <a:buNone/>
              <a:defRPr sz="1000" b="1">
                <a:solidFill>
                  <a:schemeClr val="bg1"/>
                </a:solidFill>
                <a:latin typeface="Times New Roman" pitchFamily="18" charset="0"/>
                <a:cs typeface="Times New Roman" pitchFamily="18" charset="0"/>
              </a:defRPr>
            </a:lvl3pPr>
            <a:lvl4pPr marL="1371600" indent="0" algn="l">
              <a:buNone/>
              <a:defRPr sz="1000" b="1">
                <a:solidFill>
                  <a:schemeClr val="bg1"/>
                </a:solidFill>
                <a:latin typeface="Times New Roman" pitchFamily="18" charset="0"/>
                <a:cs typeface="Times New Roman" pitchFamily="18" charset="0"/>
              </a:defRPr>
            </a:lvl4pPr>
            <a:lvl5pPr marL="1828800" indent="0" algn="l">
              <a:buNone/>
              <a:defRPr sz="1000" b="1">
                <a:solidFill>
                  <a:schemeClr val="bg1"/>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D99E4444-D744-E52F-631B-E4F7245A49CD}"/>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 name="Date Placeholder 4">
            <a:extLst>
              <a:ext uri="{FF2B5EF4-FFF2-40B4-BE49-F238E27FC236}">
                <a16:creationId xmlns:a16="http://schemas.microsoft.com/office/drawing/2014/main" id="{449D016C-D3A0-9A80-4CCE-3E640F7C97C2}"/>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8" name="Footer Placeholder 5">
            <a:extLst>
              <a:ext uri="{FF2B5EF4-FFF2-40B4-BE49-F238E27FC236}">
                <a16:creationId xmlns:a16="http://schemas.microsoft.com/office/drawing/2014/main" id="{60C41671-2C99-274E-27A9-4A1EC3E774E6}"/>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9" name="Slide Number Placeholder 6">
            <a:extLst>
              <a:ext uri="{FF2B5EF4-FFF2-40B4-BE49-F238E27FC236}">
                <a16:creationId xmlns:a16="http://schemas.microsoft.com/office/drawing/2014/main" id="{7029525F-93B3-66A5-BB81-14E6553B10F3}"/>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0" name="TextBox 9">
            <a:extLst>
              <a:ext uri="{FF2B5EF4-FFF2-40B4-BE49-F238E27FC236}">
                <a16:creationId xmlns:a16="http://schemas.microsoft.com/office/drawing/2014/main" id="{2965A712-59F9-BFFE-07E9-D1E9FB5FEF59}"/>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3632948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CCF97D-BFD8-22EB-27C7-80E90A89BAA3}"/>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TextBox 7">
            <a:extLst>
              <a:ext uri="{FF2B5EF4-FFF2-40B4-BE49-F238E27FC236}">
                <a16:creationId xmlns:a16="http://schemas.microsoft.com/office/drawing/2014/main" id="{D8EB9504-6497-26AB-EBC2-F28791406A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7" name="Date Placeholder 4">
            <a:extLst>
              <a:ext uri="{FF2B5EF4-FFF2-40B4-BE49-F238E27FC236}">
                <a16:creationId xmlns:a16="http://schemas.microsoft.com/office/drawing/2014/main" id="{3DAFA6C6-EBF9-D2B5-535D-000119ACF9B6}"/>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8" name="Footer Placeholder 5">
            <a:extLst>
              <a:ext uri="{FF2B5EF4-FFF2-40B4-BE49-F238E27FC236}">
                <a16:creationId xmlns:a16="http://schemas.microsoft.com/office/drawing/2014/main" id="{4DF72702-BEB7-9D5F-7358-1AF3F0459DB1}"/>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19" name="Slide Number Placeholder 6">
            <a:extLst>
              <a:ext uri="{FF2B5EF4-FFF2-40B4-BE49-F238E27FC236}">
                <a16:creationId xmlns:a16="http://schemas.microsoft.com/office/drawing/2014/main" id="{AF3D9303-1F1E-A20D-B8A8-EC303743D6C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0" name="TextBox 19">
            <a:extLst>
              <a:ext uri="{FF2B5EF4-FFF2-40B4-BE49-F238E27FC236}">
                <a16:creationId xmlns:a16="http://schemas.microsoft.com/office/drawing/2014/main" id="{AD5B5E3E-8D57-5A68-99CC-12591DA8B262}"/>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7534140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000" b="1">
                <a:solidFill>
                  <a:schemeClr val="tx2">
                    <a:lumMod val="7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solidFill>
                  <a:schemeClr val="tx2">
                    <a:lumMod val="7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9588304-CF47-88C1-BFEA-871CB824E648}"/>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0" name="TextBox 9">
            <a:extLst>
              <a:ext uri="{FF2B5EF4-FFF2-40B4-BE49-F238E27FC236}">
                <a16:creationId xmlns:a16="http://schemas.microsoft.com/office/drawing/2014/main" id="{631A9F62-995F-68EF-6671-C620440FD9C9}"/>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Date Placeholder 4">
            <a:extLst>
              <a:ext uri="{FF2B5EF4-FFF2-40B4-BE49-F238E27FC236}">
                <a16:creationId xmlns:a16="http://schemas.microsoft.com/office/drawing/2014/main" id="{8305941D-4585-70ED-3A85-F9FAAE5FAB58}"/>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4" name="Footer Placeholder 5">
            <a:extLst>
              <a:ext uri="{FF2B5EF4-FFF2-40B4-BE49-F238E27FC236}">
                <a16:creationId xmlns:a16="http://schemas.microsoft.com/office/drawing/2014/main" id="{57237385-C14D-C402-C25A-8FC7E202838A}"/>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5" name="Slide Number Placeholder 6">
            <a:extLst>
              <a:ext uri="{FF2B5EF4-FFF2-40B4-BE49-F238E27FC236}">
                <a16:creationId xmlns:a16="http://schemas.microsoft.com/office/drawing/2014/main" id="{3C8DB2D7-768F-ED12-A046-6A80B06FFBD4}"/>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6" name="TextBox 25">
            <a:extLst>
              <a:ext uri="{FF2B5EF4-FFF2-40B4-BE49-F238E27FC236}">
                <a16:creationId xmlns:a16="http://schemas.microsoft.com/office/drawing/2014/main" id="{5F349A9F-928A-12A7-70A1-62FA06C0BDE3}"/>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4127380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AE0-B9A5-EF98-68BA-541C03B0AAF8}"/>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Box 2">
            <a:extLst>
              <a:ext uri="{FF2B5EF4-FFF2-40B4-BE49-F238E27FC236}">
                <a16:creationId xmlns:a16="http://schemas.microsoft.com/office/drawing/2014/main" id="{D129E903-7DEC-5DEB-CD72-E38DC0532F02}"/>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Date Placeholder 4">
            <a:extLst>
              <a:ext uri="{FF2B5EF4-FFF2-40B4-BE49-F238E27FC236}">
                <a16:creationId xmlns:a16="http://schemas.microsoft.com/office/drawing/2014/main" id="{50888E7D-2173-4CFC-94AE-82304FCC5A0C}"/>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0" name="Footer Placeholder 5">
            <a:extLst>
              <a:ext uri="{FF2B5EF4-FFF2-40B4-BE49-F238E27FC236}">
                <a16:creationId xmlns:a16="http://schemas.microsoft.com/office/drawing/2014/main" id="{425B4962-02E8-55B3-535F-7A1D3919DD5F}"/>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1" name="Slide Number Placeholder 6">
            <a:extLst>
              <a:ext uri="{FF2B5EF4-FFF2-40B4-BE49-F238E27FC236}">
                <a16:creationId xmlns:a16="http://schemas.microsoft.com/office/drawing/2014/main" id="{75986FEC-FAF3-8BEB-9D42-BCCBA067252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2" name="TextBox 21">
            <a:extLst>
              <a:ext uri="{FF2B5EF4-FFF2-40B4-BE49-F238E27FC236}">
                <a16:creationId xmlns:a16="http://schemas.microsoft.com/office/drawing/2014/main" id="{C72273A2-1258-7F81-6492-97B2DE501FCD}"/>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425642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1" y="1161"/>
            <a:ext cx="12189936" cy="6856839"/>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6" name="Date Placeholder 4">
            <a:extLst>
              <a:ext uri="{FF2B5EF4-FFF2-40B4-BE49-F238E27FC236}">
                <a16:creationId xmlns:a16="http://schemas.microsoft.com/office/drawing/2014/main" id="{E66B5005-D2E9-A0BF-2000-F82458C456BE}"/>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7" name="Footer Placeholder 5">
            <a:extLst>
              <a:ext uri="{FF2B5EF4-FFF2-40B4-BE49-F238E27FC236}">
                <a16:creationId xmlns:a16="http://schemas.microsoft.com/office/drawing/2014/main" id="{98867B80-DC06-FC3B-96B7-92FA7532843F}"/>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18" name="Slide Number Placeholder 6">
            <a:extLst>
              <a:ext uri="{FF2B5EF4-FFF2-40B4-BE49-F238E27FC236}">
                <a16:creationId xmlns:a16="http://schemas.microsoft.com/office/drawing/2014/main" id="{1A6168D8-86F6-8D8C-79ED-EBC2232E0361}"/>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9" name="TextBox 18">
            <a:extLst>
              <a:ext uri="{FF2B5EF4-FFF2-40B4-BE49-F238E27FC236}">
                <a16:creationId xmlns:a16="http://schemas.microsoft.com/office/drawing/2014/main" id="{CCEF920E-EDCD-5EAD-F375-8EDBFD43EBB7}"/>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2" name="Picture 1">
            <a:extLst>
              <a:ext uri="{FF2B5EF4-FFF2-40B4-BE49-F238E27FC236}">
                <a16:creationId xmlns:a16="http://schemas.microsoft.com/office/drawing/2014/main" id="{3A18214F-7CC7-ABB8-8670-D60A9559CE3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
        <p:nvSpPr>
          <p:cNvPr id="3" name="Text Placeholder 2">
            <a:extLst>
              <a:ext uri="{FF2B5EF4-FFF2-40B4-BE49-F238E27FC236}">
                <a16:creationId xmlns:a16="http://schemas.microsoft.com/office/drawing/2014/main" id="{5356E36C-672C-4680-850A-5BF530866B90}"/>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ext Placeholder 2">
            <a:extLst>
              <a:ext uri="{FF2B5EF4-FFF2-40B4-BE49-F238E27FC236}">
                <a16:creationId xmlns:a16="http://schemas.microsoft.com/office/drawing/2014/main" id="{D5565DB8-117D-39D7-E3C7-B7985A568046}"/>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570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026A-2130-4606-A0F1-1083FA09C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93A64-8AEC-4C6B-9FA1-D3E6EC5DF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AF09D-8B51-4A65-AB8D-D9AC2B3BE2EA}"/>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CF3B7DE0-AC10-4595-86D3-A930BEA239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6B2740-BE4C-42A6-A0B0-C28FEC22EECB}"/>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21635001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 y="1161"/>
            <a:ext cx="12189934"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296630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 y="1161"/>
            <a:ext cx="12189932"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1943602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 y="1161"/>
            <a:ext cx="12189932"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1074835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8F3AA9-766D-31DB-6D26-3ABB478550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80"/>
            <a:ext cx="12191997" cy="6856839"/>
          </a:xfrm>
          <a:prstGeom prst="rect">
            <a:avLst/>
          </a:prstGeom>
        </p:spPr>
      </p:pic>
      <p:sp>
        <p:nvSpPr>
          <p:cNvPr id="2" name="Title 1"/>
          <p:cNvSpPr>
            <a:spLocks noGrp="1"/>
          </p:cNvSpPr>
          <p:nvPr>
            <p:ph type="title"/>
          </p:nvPr>
        </p:nvSpPr>
        <p:spPr>
          <a:xfrm>
            <a:off x="4774669" y="4781188"/>
            <a:ext cx="2642659" cy="558582"/>
          </a:xfrm>
        </p:spPr>
        <p:txBody>
          <a:bodyPr anchor="b"/>
          <a:lstStyle>
            <a:lvl1pPr algn="ctr">
              <a:defRPr sz="2000" b="1" i="0">
                <a:solidFill>
                  <a:srgbClr val="8F77B6"/>
                </a:solidFill>
                <a:latin typeface="Helvetica LT Std" pitchFamily="2" charset="0"/>
              </a:defRPr>
            </a:lvl1pPr>
          </a:lstStyle>
          <a:p>
            <a:r>
              <a:rPr lang="en-US"/>
              <a:t>Click to edit Master title style</a:t>
            </a:r>
          </a:p>
        </p:txBody>
      </p:sp>
      <p:sp>
        <p:nvSpPr>
          <p:cNvPr id="3" name="Picture Placeholder 2"/>
          <p:cNvSpPr>
            <a:spLocks noGrp="1"/>
          </p:cNvSpPr>
          <p:nvPr>
            <p:ph type="pic" idx="1"/>
          </p:nvPr>
        </p:nvSpPr>
        <p:spPr>
          <a:xfrm>
            <a:off x="4774671" y="612775"/>
            <a:ext cx="264265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4669" y="5339770"/>
            <a:ext cx="2642659" cy="793279"/>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Box 10">
            <a:extLst>
              <a:ext uri="{FF2B5EF4-FFF2-40B4-BE49-F238E27FC236}">
                <a16:creationId xmlns:a16="http://schemas.microsoft.com/office/drawing/2014/main" id="{660F29F9-A1F5-197C-985C-D4B1CB70F111}"/>
              </a:ext>
            </a:extLst>
          </p:cNvPr>
          <p:cNvSpPr txBox="1"/>
          <p:nvPr userDrawn="1"/>
        </p:nvSpPr>
        <p:spPr>
          <a:xfrm>
            <a:off x="10744200" y="181688"/>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0" name="Date Placeholder 4">
            <a:extLst>
              <a:ext uri="{FF2B5EF4-FFF2-40B4-BE49-F238E27FC236}">
                <a16:creationId xmlns:a16="http://schemas.microsoft.com/office/drawing/2014/main" id="{69904C28-7D0D-B127-8423-3272F6822DCF}"/>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1" name="Footer Placeholder 5">
            <a:extLst>
              <a:ext uri="{FF2B5EF4-FFF2-40B4-BE49-F238E27FC236}">
                <a16:creationId xmlns:a16="http://schemas.microsoft.com/office/drawing/2014/main" id="{4A287AFF-5AC7-E4AE-DF4C-6685B948E857}"/>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2" name="Slide Number Placeholder 6">
            <a:extLst>
              <a:ext uri="{FF2B5EF4-FFF2-40B4-BE49-F238E27FC236}">
                <a16:creationId xmlns:a16="http://schemas.microsoft.com/office/drawing/2014/main" id="{124C52E8-A740-3B1D-28EA-879164C149D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3" name="TextBox 22">
            <a:extLst>
              <a:ext uri="{FF2B5EF4-FFF2-40B4-BE49-F238E27FC236}">
                <a16:creationId xmlns:a16="http://schemas.microsoft.com/office/drawing/2014/main" id="{17D8EA13-6ABA-E427-7955-A41CF729EA4F}"/>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963922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B02620-3D5B-4213-AB9B-87CCD35E92AC}"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0A028D-DDB0-41A1-BAF9-34DE215A4488}" type="slidenum">
              <a:rPr lang="en-US" smtClean="0"/>
              <a:t>‹#›</a:t>
            </a:fld>
            <a:endParaRPr lang="en-US"/>
          </a:p>
        </p:txBody>
      </p:sp>
    </p:spTree>
    <p:extLst>
      <p:ext uri="{BB962C8B-B14F-4D97-AF65-F5344CB8AC3E}">
        <p14:creationId xmlns:p14="http://schemas.microsoft.com/office/powerpoint/2010/main" val="1330365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B02620-3D5B-4213-AB9B-87CCD35E92AC}"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0A028D-DDB0-41A1-BAF9-34DE215A4488}" type="slidenum">
              <a:rPr lang="en-US" smtClean="0"/>
              <a:t>‹#›</a:t>
            </a:fld>
            <a:endParaRPr lang="en-US"/>
          </a:p>
        </p:txBody>
      </p:sp>
    </p:spTree>
    <p:extLst>
      <p:ext uri="{BB962C8B-B14F-4D97-AF65-F5344CB8AC3E}">
        <p14:creationId xmlns:p14="http://schemas.microsoft.com/office/powerpoint/2010/main" val="35925284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1"/>
            <a:ext cx="508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941763"/>
            <a:ext cx="508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9"/>
          <p:cNvSpPr>
            <a:spLocks noGrp="1" noChangeArrowheads="1"/>
          </p:cNvSpPr>
          <p:nvPr>
            <p:ph type="dt" sz="half" idx="10"/>
          </p:nvPr>
        </p:nvSpPr>
        <p:spPr>
          <a:ln/>
        </p:spPr>
        <p:txBody>
          <a:bodyPr/>
          <a:lstStyle>
            <a:lvl1pPr>
              <a:defRPr/>
            </a:lvl1pPr>
          </a:lstStyle>
          <a:p>
            <a:pPr>
              <a:defRPr/>
            </a:pPr>
            <a:endParaRPr lang="en-US"/>
          </a:p>
        </p:txBody>
      </p:sp>
      <p:sp>
        <p:nvSpPr>
          <p:cNvPr id="7" name="Rectangle 10"/>
          <p:cNvSpPr>
            <a:spLocks noGrp="1" noChangeArrowheads="1"/>
          </p:cNvSpPr>
          <p:nvPr>
            <p:ph type="ftr" sz="quarter" idx="11"/>
          </p:nvPr>
        </p:nvSpPr>
        <p:spPr>
          <a:ln/>
        </p:spPr>
        <p:txBody>
          <a:bodyPr/>
          <a:lstStyle>
            <a:lvl1pPr>
              <a:defRPr/>
            </a:lvl1pPr>
          </a:lstStyle>
          <a:p>
            <a:pPr>
              <a:defRPr/>
            </a:pPr>
            <a:endParaRPr lang="en-US"/>
          </a:p>
        </p:txBody>
      </p:sp>
      <p:sp>
        <p:nvSpPr>
          <p:cNvPr id="8" name="Rectangle 11"/>
          <p:cNvSpPr>
            <a:spLocks noGrp="1" noChangeArrowheads="1"/>
          </p:cNvSpPr>
          <p:nvPr>
            <p:ph type="sldNum" sz="quarter" idx="12"/>
          </p:nvPr>
        </p:nvSpPr>
        <p:spPr>
          <a:ln/>
        </p:spPr>
        <p:txBody>
          <a:bodyPr/>
          <a:lstStyle>
            <a:lvl1pPr>
              <a:defRPr/>
            </a:lvl1pPr>
          </a:lstStyle>
          <a:p>
            <a:pPr>
              <a:defRPr/>
            </a:pPr>
            <a:fld id="{D5A1C47B-EFF8-470E-A10C-2348AAC3BF64}" type="slidenum">
              <a:rPr lang="en-US"/>
              <a:pPr>
                <a:defRPr/>
              </a:pPr>
              <a:t>‹#›</a:t>
            </a:fld>
            <a:endParaRPr lang="en-US" dirty="0"/>
          </a:p>
        </p:txBody>
      </p:sp>
    </p:spTree>
    <p:extLst>
      <p:ext uri="{BB962C8B-B14F-4D97-AF65-F5344CB8AC3E}">
        <p14:creationId xmlns:p14="http://schemas.microsoft.com/office/powerpoint/2010/main" val="31162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73E39CC-E7E9-4516-9039-57083827E36A}" type="slidenum">
              <a:rPr lang="en-US"/>
              <a:pPr>
                <a:defRPr/>
              </a:pPr>
              <a:t>‹#›</a:t>
            </a:fld>
            <a:endParaRPr lang="en-US" dirty="0"/>
          </a:p>
        </p:txBody>
      </p:sp>
    </p:spTree>
    <p:extLst>
      <p:ext uri="{BB962C8B-B14F-4D97-AF65-F5344CB8AC3E}">
        <p14:creationId xmlns:p14="http://schemas.microsoft.com/office/powerpoint/2010/main" val="3814731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Main Title+ SubTitle+Number">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336800" y="895064"/>
            <a:ext cx="7518400" cy="353524"/>
          </a:xfrm>
          <a:prstGeom prst="rect">
            <a:avLst/>
          </a:prstGeom>
        </p:spPr>
        <p:txBody>
          <a:bodyPr wrap="none" lIns="0" tIns="0" rIns="0" bIns="0" anchor="ctr">
            <a:noAutofit/>
          </a:bodyPr>
          <a:lstStyle>
            <a:lvl1pPr algn="ctr">
              <a:defRPr sz="2330" b="1" baseline="0">
                <a:solidFill>
                  <a:srgbClr val="002E6D"/>
                </a:solidFill>
              </a:defRPr>
            </a:lvl1pPr>
          </a:lstStyle>
          <a:p>
            <a:r>
              <a:rPr lang="en-US" dirty="0"/>
              <a:t>Click To Edit Master Title Style</a:t>
            </a:r>
          </a:p>
        </p:txBody>
      </p:sp>
      <p:sp>
        <p:nvSpPr>
          <p:cNvPr id="5" name="Text Placeholder 3"/>
          <p:cNvSpPr>
            <a:spLocks noGrp="1"/>
          </p:cNvSpPr>
          <p:nvPr>
            <p:ph type="body" sz="half" idx="2" hasCustomPrompt="1"/>
          </p:nvPr>
        </p:nvSpPr>
        <p:spPr>
          <a:xfrm>
            <a:off x="3352800" y="1247054"/>
            <a:ext cx="5486400" cy="200746"/>
          </a:xfrm>
          <a:prstGeom prst="rect">
            <a:avLst/>
          </a:prstGeom>
        </p:spPr>
        <p:txBody>
          <a:bodyPr wrap="none" lIns="0" tIns="0" rIns="0" bIns="0" anchor="ctr">
            <a:noAutofit/>
          </a:bodyPr>
          <a:lstStyle>
            <a:lvl1pPr marL="0" indent="0" algn="ctr">
              <a:buNone/>
              <a:defRPr sz="1165" b="1" baseline="0">
                <a:solidFill>
                  <a:srgbClr val="969696"/>
                </a:solidFill>
              </a:defRPr>
            </a:lvl1pPr>
            <a:lvl2pPr marL="443777" indent="0">
              <a:buNone/>
              <a:defRPr sz="1165"/>
            </a:lvl2pPr>
            <a:lvl3pPr marL="887553" indent="0">
              <a:buNone/>
              <a:defRPr sz="971"/>
            </a:lvl3pPr>
            <a:lvl4pPr marL="1331330" indent="0">
              <a:buNone/>
              <a:defRPr sz="874"/>
            </a:lvl4pPr>
            <a:lvl5pPr marL="1775106" indent="0">
              <a:buNone/>
              <a:defRPr sz="874"/>
            </a:lvl5pPr>
            <a:lvl6pPr marL="2218883" indent="0">
              <a:buNone/>
              <a:defRPr sz="874"/>
            </a:lvl6pPr>
            <a:lvl7pPr marL="2662660" indent="0">
              <a:buNone/>
              <a:defRPr sz="874"/>
            </a:lvl7pPr>
            <a:lvl8pPr marL="3106436" indent="0">
              <a:buNone/>
              <a:defRPr sz="874"/>
            </a:lvl8pPr>
            <a:lvl9pPr marL="3550213" indent="0">
              <a:buNone/>
              <a:defRPr sz="874"/>
            </a:lvl9pPr>
          </a:lstStyle>
          <a:p>
            <a:pPr lvl="0"/>
            <a:r>
              <a:rPr lang="en-US" dirty="0"/>
              <a:t>Subtext Goes Here</a:t>
            </a:r>
          </a:p>
        </p:txBody>
      </p:sp>
    </p:spTree>
    <p:extLst>
      <p:ext uri="{BB962C8B-B14F-4D97-AF65-F5344CB8AC3E}">
        <p14:creationId xmlns:p14="http://schemas.microsoft.com/office/powerpoint/2010/main" val="43464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8609"/>
            <a:ext cx="10515600" cy="448086"/>
          </a:xfrm>
        </p:spPr>
        <p:txBody>
          <a:bodyPr/>
          <a:lstStyle>
            <a:lvl1pPr>
              <a:defRPr>
                <a:solidFill>
                  <a:srgbClr val="002E6D"/>
                </a:solidFill>
              </a:defRPr>
            </a:lvl1pPr>
          </a:lstStyle>
          <a:p>
            <a:r>
              <a:rPr lang="en-US" dirty="0"/>
              <a:t>Click to edit Master title style</a:t>
            </a:r>
          </a:p>
        </p:txBody>
      </p:sp>
      <p:sp>
        <p:nvSpPr>
          <p:cNvPr id="3" name="Content Placeholder 2"/>
          <p:cNvSpPr>
            <a:spLocks noGrp="1"/>
          </p:cNvSpPr>
          <p:nvPr>
            <p:ph idx="1"/>
          </p:nvPr>
        </p:nvSpPr>
        <p:spPr>
          <a:xfrm>
            <a:off x="1420551" y="2202628"/>
            <a:ext cx="9353358" cy="122205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p:cNvSpPr>
            <a:spLocks noGrp="1"/>
          </p:cNvSpPr>
          <p:nvPr>
            <p:ph type="subTitle" idx="13"/>
          </p:nvPr>
        </p:nvSpPr>
        <p:spPr>
          <a:xfrm>
            <a:off x="838200" y="967512"/>
            <a:ext cx="10515600" cy="696071"/>
          </a:xfrm>
        </p:spPr>
        <p:txBody>
          <a:bodyPr>
            <a:normAutofit/>
          </a:bodyPr>
          <a:lstStyle>
            <a:lvl1pPr marL="0" indent="0" algn="ctr">
              <a:buNone/>
              <a:defRPr sz="1529" b="1">
                <a:solidFill>
                  <a:srgbClr val="969696"/>
                </a:solidFill>
              </a:defRPr>
            </a:lvl1pPr>
            <a:lvl2pPr marL="332809" indent="0" algn="ctr">
              <a:buNone/>
              <a:defRPr sz="1456"/>
            </a:lvl2pPr>
            <a:lvl3pPr marL="665615" indent="0" algn="ctr">
              <a:buNone/>
              <a:defRPr sz="1310"/>
            </a:lvl3pPr>
            <a:lvl4pPr marL="998423" indent="0" algn="ctr">
              <a:buNone/>
              <a:defRPr sz="1165"/>
            </a:lvl4pPr>
            <a:lvl5pPr marL="1331231" indent="0" algn="ctr">
              <a:buNone/>
              <a:defRPr sz="1165"/>
            </a:lvl5pPr>
            <a:lvl6pPr marL="1664039" indent="0" algn="ctr">
              <a:buNone/>
              <a:defRPr sz="1165"/>
            </a:lvl6pPr>
            <a:lvl7pPr marL="1996846" indent="0" algn="ctr">
              <a:buNone/>
              <a:defRPr sz="1165"/>
            </a:lvl7pPr>
            <a:lvl8pPr marL="2329652" indent="0" algn="ctr">
              <a:buNone/>
              <a:defRPr sz="1165"/>
            </a:lvl8pPr>
            <a:lvl9pPr marL="2662461" indent="0" algn="ctr">
              <a:buNone/>
              <a:defRPr sz="1165"/>
            </a:lvl9pPr>
          </a:lstStyle>
          <a:p>
            <a:r>
              <a:rPr lang="en-US" dirty="0"/>
              <a:t>Click to edit Master subtitle style</a:t>
            </a:r>
          </a:p>
        </p:txBody>
      </p:sp>
    </p:spTree>
    <p:extLst>
      <p:ext uri="{BB962C8B-B14F-4D97-AF65-F5344CB8AC3E}">
        <p14:creationId xmlns:p14="http://schemas.microsoft.com/office/powerpoint/2010/main" val="765082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12A02-B711-4745-AD81-A3BA58ABAF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91E5D0-9F8D-469A-9B16-5A68C6424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81CEAD-38E2-4AC9-9D8B-E0B3C904F5C8}"/>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39A00AB7-BBF3-4949-BB94-646BC1F0DF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1E81138-9B60-41D2-BAE3-190E15480692}"/>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21984112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DEED1-E3E6-F805-066F-1D4BC9F41B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626" y="0"/>
            <a:ext cx="12192000" cy="6858000"/>
          </a:xfrm>
          <a:prstGeom prst="rect">
            <a:avLst/>
          </a:prstGeom>
        </p:spPr>
      </p:pic>
      <p:sp>
        <p:nvSpPr>
          <p:cNvPr id="3" name="Text Placeholder 2"/>
          <p:cNvSpPr>
            <a:spLocks noGrp="1"/>
          </p:cNvSpPr>
          <p:nvPr>
            <p:ph type="body" idx="1"/>
          </p:nvPr>
        </p:nvSpPr>
        <p:spPr>
          <a:xfrm>
            <a:off x="914400" y="4555978"/>
            <a:ext cx="7010400" cy="1036639"/>
          </a:xfrm>
        </p:spPr>
        <p:txBody>
          <a:bodyPr lIns="0" tIns="0" rIns="0" bIns="0" anchor="b">
            <a:normAutofit/>
          </a:bodyPr>
          <a:lstStyle>
            <a:lvl1pPr marL="0" indent="0">
              <a:buNone/>
              <a:defRPr sz="44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4" name="Date Placeholder 3"/>
          <p:cNvSpPr>
            <a:spLocks noGrp="1"/>
          </p:cNvSpPr>
          <p:nvPr>
            <p:ph type="dt" sz="half" idx="10"/>
          </p:nvPr>
        </p:nvSpPr>
        <p:spPr>
          <a:xfrm>
            <a:off x="914400" y="5910570"/>
            <a:ext cx="2844800" cy="168275"/>
          </a:xfrm>
        </p:spPr>
        <p:txBody>
          <a:bodyPr/>
          <a:lstStyle>
            <a:lvl1pPr algn="l">
              <a:defRPr b="0" i="0">
                <a:solidFill>
                  <a:schemeClr val="accent5">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r>
              <a:rPr lang="en-US"/>
              <a:t>November 7, 2022</a:t>
            </a:r>
            <a:endParaRPr lang="en-US" dirty="0"/>
          </a:p>
        </p:txBody>
      </p:sp>
      <p:pic>
        <p:nvPicPr>
          <p:cNvPr id="7" name="Picture 6"/>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10842487" y="5502504"/>
            <a:ext cx="808036" cy="808036"/>
          </a:xfrm>
          <a:prstGeom prst="rect">
            <a:avLst/>
          </a:prstGeom>
        </p:spPr>
      </p:pic>
      <p:sp>
        <p:nvSpPr>
          <p:cNvPr id="12" name="TextBox 11">
            <a:extLst>
              <a:ext uri="{FF2B5EF4-FFF2-40B4-BE49-F238E27FC236}">
                <a16:creationId xmlns:a16="http://schemas.microsoft.com/office/drawing/2014/main" id="{BA41B65C-485D-0D41-A5EE-F31713FC8A66}"/>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3" name="TextBox 12">
            <a:extLst>
              <a:ext uri="{FF2B5EF4-FFF2-40B4-BE49-F238E27FC236}">
                <a16:creationId xmlns:a16="http://schemas.microsoft.com/office/drawing/2014/main" id="{71A3DC5A-F6A9-9E81-8305-3620FC88BBB1}"/>
              </a:ext>
            </a:extLst>
          </p:cNvPr>
          <p:cNvSpPr txBox="1"/>
          <p:nvPr userDrawn="1"/>
        </p:nvSpPr>
        <p:spPr>
          <a:xfrm>
            <a:off x="914400" y="6193292"/>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14" name="Picture 13">
            <a:extLst>
              <a:ext uri="{FF2B5EF4-FFF2-40B4-BE49-F238E27FC236}">
                <a16:creationId xmlns:a16="http://schemas.microsoft.com/office/drawing/2014/main" id="{32266E17-767F-8251-4161-CFF6F489E52C}"/>
              </a:ext>
            </a:extLst>
          </p:cNvPr>
          <p:cNvPicPr>
            <a:picLocks/>
          </p:cNvPicPr>
          <p:nvPr userDrawn="1"/>
        </p:nvPicPr>
        <p:blipFill rotWithShape="1">
          <a:blip r:embed="rId4">
            <a:extLst>
              <a:ext uri="{28A0092B-C50C-407E-A947-70E740481C1C}">
                <a14:useLocalDpi xmlns:a14="http://schemas.microsoft.com/office/drawing/2010/main" val="0"/>
              </a:ext>
            </a:extLst>
          </a:blip>
          <a:srcRect b="16546"/>
          <a:stretch/>
        </p:blipFill>
        <p:spPr>
          <a:xfrm>
            <a:off x="10826268" y="4534806"/>
            <a:ext cx="840475" cy="840475"/>
          </a:xfrm>
          <a:prstGeom prst="rect">
            <a:avLst/>
          </a:prstGeom>
        </p:spPr>
      </p:pic>
      <p:pic>
        <p:nvPicPr>
          <p:cNvPr id="5" name="Picture 4">
            <a:extLst>
              <a:ext uri="{FF2B5EF4-FFF2-40B4-BE49-F238E27FC236}">
                <a16:creationId xmlns:a16="http://schemas.microsoft.com/office/drawing/2014/main" id="{948D0E12-C135-2900-7510-15F81B4F602B}"/>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448800" y="710542"/>
            <a:ext cx="2356087" cy="925041"/>
          </a:xfrm>
          <a:prstGeom prst="rect">
            <a:avLst/>
          </a:prstGeom>
        </p:spPr>
      </p:pic>
      <p:pic>
        <p:nvPicPr>
          <p:cNvPr id="8" name="Picture 7" descr="Qr code&#10;&#10;Description automatically generated">
            <a:extLst>
              <a:ext uri="{FF2B5EF4-FFF2-40B4-BE49-F238E27FC236}">
                <a16:creationId xmlns:a16="http://schemas.microsoft.com/office/drawing/2014/main" id="{A8D1E028-AA36-BD23-B320-C159F60E355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9107" t="6256" r="8932" b="30501"/>
          <a:stretch/>
        </p:blipFill>
        <p:spPr>
          <a:xfrm>
            <a:off x="897835" y="720435"/>
            <a:ext cx="685800" cy="685800"/>
          </a:xfrm>
          <a:prstGeom prst="rect">
            <a:avLst/>
          </a:prstGeom>
        </p:spPr>
      </p:pic>
    </p:spTree>
    <p:extLst>
      <p:ext uri="{BB962C8B-B14F-4D97-AF65-F5344CB8AC3E}">
        <p14:creationId xmlns:p14="http://schemas.microsoft.com/office/powerpoint/2010/main" val="2600104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9677400" cy="762000"/>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Content Placeholder 2"/>
          <p:cNvSpPr>
            <a:spLocks noGrp="1"/>
          </p:cNvSpPr>
          <p:nvPr>
            <p:ph idx="1"/>
          </p:nvPr>
        </p:nvSpPr>
        <p:spPr>
          <a:xfrm>
            <a:off x="609600" y="1600201"/>
            <a:ext cx="11201400" cy="4525963"/>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049BE3A9-3944-2460-6F5C-C885899243F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5" name="Date Placeholder 4">
            <a:extLst>
              <a:ext uri="{FF2B5EF4-FFF2-40B4-BE49-F238E27FC236}">
                <a16:creationId xmlns:a16="http://schemas.microsoft.com/office/drawing/2014/main" id="{87794C58-B0BC-612D-0E8A-97EA9EFA53AA}"/>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6" name="Footer Placeholder 5">
            <a:extLst>
              <a:ext uri="{FF2B5EF4-FFF2-40B4-BE49-F238E27FC236}">
                <a16:creationId xmlns:a16="http://schemas.microsoft.com/office/drawing/2014/main" id="{01DC9FAB-AEC0-45A6-787C-398BD9C351B6}"/>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17" name="Slide Number Placeholder 6">
            <a:extLst>
              <a:ext uri="{FF2B5EF4-FFF2-40B4-BE49-F238E27FC236}">
                <a16:creationId xmlns:a16="http://schemas.microsoft.com/office/drawing/2014/main" id="{E25236D6-065B-BAA8-3253-01D9D497C854}"/>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8" name="TextBox 17">
            <a:extLst>
              <a:ext uri="{FF2B5EF4-FFF2-40B4-BE49-F238E27FC236}">
                <a16:creationId xmlns:a16="http://schemas.microsoft.com/office/drawing/2014/main" id="{844608C9-0EB3-7539-8498-1E5CFD38B9D5}"/>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1393371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itle 1"/>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6" name="Content Placeholder 2"/>
          <p:cNvSpPr>
            <a:spLocks noGrp="1"/>
          </p:cNvSpPr>
          <p:nvPr>
            <p:ph idx="1"/>
          </p:nvPr>
        </p:nvSpPr>
        <p:spPr>
          <a:xfrm>
            <a:off x="4766733" y="1447800"/>
            <a:ext cx="6815667" cy="4678364"/>
          </a:xfrm>
        </p:spPr>
        <p:txBody>
          <a:bodyPr lIns="0" tIns="0" rIns="0" bIns="0">
            <a:noAutofit/>
          </a:bodyPr>
          <a:lstStyle>
            <a:lvl1pPr>
              <a:defRPr lang="en-US" dirty="0" smtClean="0">
                <a:solidFill>
                  <a:schemeClr val="accent1">
                    <a:lumMod val="20000"/>
                    <a:lumOff val="80000"/>
                  </a:schemeClr>
                </a:solidFill>
              </a:defRPr>
            </a:lvl1pPr>
            <a:lvl2pPr>
              <a:defRPr lang="en-US" dirty="0" smtClean="0">
                <a:solidFill>
                  <a:schemeClr val="accent1">
                    <a:lumMod val="20000"/>
                    <a:lumOff val="80000"/>
                  </a:schemeClr>
                </a:solidFill>
              </a:defRPr>
            </a:lvl2pPr>
            <a:lvl3pPr>
              <a:defRPr lang="en-US" dirty="0" smtClean="0">
                <a:solidFill>
                  <a:schemeClr val="accent1">
                    <a:lumMod val="20000"/>
                    <a:lumOff val="80000"/>
                  </a:schemeClr>
                </a:solidFill>
              </a:defRPr>
            </a:lvl3pPr>
            <a:lvl4pPr>
              <a:defRPr lang="en-US" dirty="0" smtClean="0">
                <a:solidFill>
                  <a:schemeClr val="accent1">
                    <a:lumMod val="20000"/>
                    <a:lumOff val="80000"/>
                  </a:schemeClr>
                </a:solidFill>
              </a:defRPr>
            </a:lvl4pPr>
            <a:lvl5pPr>
              <a:defRPr lang="en-US" dirty="0">
                <a:solidFill>
                  <a:schemeClr val="accent1">
                    <a:lumMod val="20000"/>
                    <a:lumOff val="8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3"/>
          <p:cNvSpPr>
            <a:spLocks noGrp="1"/>
          </p:cNvSpPr>
          <p:nvPr>
            <p:ph type="body" sz="half" idx="2"/>
          </p:nvPr>
        </p:nvSpPr>
        <p:spPr>
          <a:xfrm>
            <a:off x="609601" y="2438400"/>
            <a:ext cx="4011084" cy="3687764"/>
          </a:xfrm>
        </p:spPr>
        <p:txBody>
          <a:bodyPr lIns="0"/>
          <a:lstStyle>
            <a:lvl1pPr marL="0" indent="0">
              <a:buNone/>
              <a:defRPr sz="14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Content Placeholder 21"/>
          <p:cNvSpPr>
            <a:spLocks noGrp="1"/>
          </p:cNvSpPr>
          <p:nvPr>
            <p:ph sz="quarter" idx="13"/>
          </p:nvPr>
        </p:nvSpPr>
        <p:spPr>
          <a:xfrm>
            <a:off x="624417" y="1447800"/>
            <a:ext cx="3996268" cy="914400"/>
          </a:xfrm>
        </p:spPr>
        <p:txBody>
          <a:bodyPr wrap="square" lIns="0" tIns="0" rIns="0" bIns="0" anchor="b" anchorCtr="0">
            <a:noAutofit/>
          </a:bodyPr>
          <a:lstStyle>
            <a:lvl1pPr marL="0" indent="0" algn="l">
              <a:buNone/>
              <a:defRPr sz="1000" b="1">
                <a:solidFill>
                  <a:schemeClr val="bg1"/>
                </a:solidFill>
                <a:latin typeface="Times New Roman" pitchFamily="18" charset="0"/>
                <a:cs typeface="Times New Roman" pitchFamily="18" charset="0"/>
              </a:defRPr>
            </a:lvl1pPr>
            <a:lvl2pPr marL="457200" indent="0" algn="l">
              <a:buNone/>
              <a:defRPr sz="1000" b="1">
                <a:solidFill>
                  <a:schemeClr val="bg1"/>
                </a:solidFill>
                <a:latin typeface="Times New Roman" pitchFamily="18" charset="0"/>
                <a:cs typeface="Times New Roman" pitchFamily="18" charset="0"/>
              </a:defRPr>
            </a:lvl2pPr>
            <a:lvl3pPr marL="914400" indent="0" algn="l">
              <a:buNone/>
              <a:defRPr sz="1000" b="1">
                <a:solidFill>
                  <a:schemeClr val="bg1"/>
                </a:solidFill>
                <a:latin typeface="Times New Roman" pitchFamily="18" charset="0"/>
                <a:cs typeface="Times New Roman" pitchFamily="18" charset="0"/>
              </a:defRPr>
            </a:lvl3pPr>
            <a:lvl4pPr marL="1371600" indent="0" algn="l">
              <a:buNone/>
              <a:defRPr sz="1000" b="1">
                <a:solidFill>
                  <a:schemeClr val="bg1"/>
                </a:solidFill>
                <a:latin typeface="Times New Roman" pitchFamily="18" charset="0"/>
                <a:cs typeface="Times New Roman" pitchFamily="18" charset="0"/>
              </a:defRPr>
            </a:lvl4pPr>
            <a:lvl5pPr marL="1828800" indent="0" algn="l">
              <a:buNone/>
              <a:defRPr sz="1000" b="1">
                <a:solidFill>
                  <a:schemeClr val="bg1"/>
                </a:solidFill>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D99E4444-D744-E52F-631B-E4F7245A49CD}"/>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4" name="Date Placeholder 4">
            <a:extLst>
              <a:ext uri="{FF2B5EF4-FFF2-40B4-BE49-F238E27FC236}">
                <a16:creationId xmlns:a16="http://schemas.microsoft.com/office/drawing/2014/main" id="{449D016C-D3A0-9A80-4CCE-3E640F7C97C2}"/>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8" name="Footer Placeholder 5">
            <a:extLst>
              <a:ext uri="{FF2B5EF4-FFF2-40B4-BE49-F238E27FC236}">
                <a16:creationId xmlns:a16="http://schemas.microsoft.com/office/drawing/2014/main" id="{60C41671-2C99-274E-27A9-4A1EC3E774E6}"/>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9" name="Slide Number Placeholder 6">
            <a:extLst>
              <a:ext uri="{FF2B5EF4-FFF2-40B4-BE49-F238E27FC236}">
                <a16:creationId xmlns:a16="http://schemas.microsoft.com/office/drawing/2014/main" id="{7029525F-93B3-66A5-BB81-14E6553B10F3}"/>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0" name="TextBox 9">
            <a:extLst>
              <a:ext uri="{FF2B5EF4-FFF2-40B4-BE49-F238E27FC236}">
                <a16:creationId xmlns:a16="http://schemas.microsoft.com/office/drawing/2014/main" id="{2965A712-59F9-BFFE-07E9-D1E9FB5FEF59}"/>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21136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FCCF97D-BFD8-22EB-27C7-80E90A89BAA3}"/>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8" name="TextBox 7">
            <a:extLst>
              <a:ext uri="{FF2B5EF4-FFF2-40B4-BE49-F238E27FC236}">
                <a16:creationId xmlns:a16="http://schemas.microsoft.com/office/drawing/2014/main" id="{D8EB9504-6497-26AB-EBC2-F28791406A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7" name="Date Placeholder 4">
            <a:extLst>
              <a:ext uri="{FF2B5EF4-FFF2-40B4-BE49-F238E27FC236}">
                <a16:creationId xmlns:a16="http://schemas.microsoft.com/office/drawing/2014/main" id="{3DAFA6C6-EBF9-D2B5-535D-000119ACF9B6}"/>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8" name="Footer Placeholder 5">
            <a:extLst>
              <a:ext uri="{FF2B5EF4-FFF2-40B4-BE49-F238E27FC236}">
                <a16:creationId xmlns:a16="http://schemas.microsoft.com/office/drawing/2014/main" id="{4DF72702-BEB7-9D5F-7358-1AF3F0459DB1}"/>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19" name="Slide Number Placeholder 6">
            <a:extLst>
              <a:ext uri="{FF2B5EF4-FFF2-40B4-BE49-F238E27FC236}">
                <a16:creationId xmlns:a16="http://schemas.microsoft.com/office/drawing/2014/main" id="{AF3D9303-1F1E-A20D-B8A8-EC303743D6C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0" name="TextBox 19">
            <a:extLst>
              <a:ext uri="{FF2B5EF4-FFF2-40B4-BE49-F238E27FC236}">
                <a16:creationId xmlns:a16="http://schemas.microsoft.com/office/drawing/2014/main" id="{AD5B5E3E-8D57-5A68-99CC-12591DA8B262}"/>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919631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000" b="1">
                <a:solidFill>
                  <a:schemeClr val="tx2">
                    <a:lumMod val="7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solidFill>
                  <a:schemeClr val="tx2">
                    <a:lumMod val="75000"/>
                  </a:schemeClr>
                </a:solidFill>
                <a:latin typeface="Times New Roman" pitchFamily="18" charset="0"/>
                <a:cs typeface="Times New Roman"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rmAutofit/>
          </a:bodyPr>
          <a:lstStyle>
            <a:lvl1pPr>
              <a:defRPr lang="en-US" smtClean="0"/>
            </a:lvl1pPr>
            <a:lvl2pPr>
              <a:defRPr lang="en-US" smtClean="0"/>
            </a:lvl2pPr>
            <a:lvl3pPr>
              <a:defRPr lang="en-US" smtClean="0"/>
            </a:lvl3pPr>
            <a:lvl4pPr>
              <a:defRPr lang="en-US" smtClean="0"/>
            </a:lvl4pPr>
            <a:lvl5pPr>
              <a:defRPr lang="en-US"/>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9588304-CF47-88C1-BFEA-871CB824E648}"/>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0" name="TextBox 9">
            <a:extLst>
              <a:ext uri="{FF2B5EF4-FFF2-40B4-BE49-F238E27FC236}">
                <a16:creationId xmlns:a16="http://schemas.microsoft.com/office/drawing/2014/main" id="{631A9F62-995F-68EF-6671-C620440FD9C9}"/>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3" name="Date Placeholder 4">
            <a:extLst>
              <a:ext uri="{FF2B5EF4-FFF2-40B4-BE49-F238E27FC236}">
                <a16:creationId xmlns:a16="http://schemas.microsoft.com/office/drawing/2014/main" id="{8305941D-4585-70ED-3A85-F9FAAE5FAB58}"/>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4" name="Footer Placeholder 5">
            <a:extLst>
              <a:ext uri="{FF2B5EF4-FFF2-40B4-BE49-F238E27FC236}">
                <a16:creationId xmlns:a16="http://schemas.microsoft.com/office/drawing/2014/main" id="{57237385-C14D-C402-C25A-8FC7E202838A}"/>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5" name="Slide Number Placeholder 6">
            <a:extLst>
              <a:ext uri="{FF2B5EF4-FFF2-40B4-BE49-F238E27FC236}">
                <a16:creationId xmlns:a16="http://schemas.microsoft.com/office/drawing/2014/main" id="{3C8DB2D7-768F-ED12-A046-6A80B06FFBD4}"/>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6" name="TextBox 25">
            <a:extLst>
              <a:ext uri="{FF2B5EF4-FFF2-40B4-BE49-F238E27FC236}">
                <a16:creationId xmlns:a16="http://schemas.microsoft.com/office/drawing/2014/main" id="{5F349A9F-928A-12A7-70A1-62FA06C0BDE3}"/>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2119436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FAE0-B9A5-EF98-68BA-541C03B0AAF8}"/>
              </a:ext>
            </a:extLst>
          </p:cNvPr>
          <p:cNvSpPr>
            <a:spLocks noGrp="1"/>
          </p:cNvSpPr>
          <p:nvPr>
            <p:ph type="title"/>
          </p:nvPr>
        </p:nvSpPr>
        <p:spPr>
          <a:xfrm>
            <a:off x="609601" y="246018"/>
            <a:ext cx="9677399" cy="820782"/>
          </a:xfrm>
        </p:spPr>
        <p:txBody>
          <a:bodyPr anchor="b"/>
          <a:lstStyle>
            <a:lvl1pPr algn="l">
              <a:defRPr b="1" i="0">
                <a:solidFill>
                  <a:srgbClr val="8F77B6"/>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3" name="TextBox 2">
            <a:extLst>
              <a:ext uri="{FF2B5EF4-FFF2-40B4-BE49-F238E27FC236}">
                <a16:creationId xmlns:a16="http://schemas.microsoft.com/office/drawing/2014/main" id="{D129E903-7DEC-5DEB-CD72-E38DC0532F02}"/>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9" name="Date Placeholder 4">
            <a:extLst>
              <a:ext uri="{FF2B5EF4-FFF2-40B4-BE49-F238E27FC236}">
                <a16:creationId xmlns:a16="http://schemas.microsoft.com/office/drawing/2014/main" id="{50888E7D-2173-4CFC-94AE-82304FCC5A0C}"/>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0" name="Footer Placeholder 5">
            <a:extLst>
              <a:ext uri="{FF2B5EF4-FFF2-40B4-BE49-F238E27FC236}">
                <a16:creationId xmlns:a16="http://schemas.microsoft.com/office/drawing/2014/main" id="{425B4962-02E8-55B3-535F-7A1D3919DD5F}"/>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1" name="Slide Number Placeholder 6">
            <a:extLst>
              <a:ext uri="{FF2B5EF4-FFF2-40B4-BE49-F238E27FC236}">
                <a16:creationId xmlns:a16="http://schemas.microsoft.com/office/drawing/2014/main" id="{75986FEC-FAF3-8BEB-9D42-BCCBA067252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2" name="TextBox 21">
            <a:extLst>
              <a:ext uri="{FF2B5EF4-FFF2-40B4-BE49-F238E27FC236}">
                <a16:creationId xmlns:a16="http://schemas.microsoft.com/office/drawing/2014/main" id="{C72273A2-1258-7F81-6492-97B2DE501FCD}"/>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6765509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1" y="1161"/>
            <a:ext cx="12189936" cy="6856839"/>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6" name="Date Placeholder 4">
            <a:extLst>
              <a:ext uri="{FF2B5EF4-FFF2-40B4-BE49-F238E27FC236}">
                <a16:creationId xmlns:a16="http://schemas.microsoft.com/office/drawing/2014/main" id="{E66B5005-D2E9-A0BF-2000-F82458C456BE}"/>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17" name="Footer Placeholder 5">
            <a:extLst>
              <a:ext uri="{FF2B5EF4-FFF2-40B4-BE49-F238E27FC236}">
                <a16:creationId xmlns:a16="http://schemas.microsoft.com/office/drawing/2014/main" id="{98867B80-DC06-FC3B-96B7-92FA7532843F}"/>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18" name="Slide Number Placeholder 6">
            <a:extLst>
              <a:ext uri="{FF2B5EF4-FFF2-40B4-BE49-F238E27FC236}">
                <a16:creationId xmlns:a16="http://schemas.microsoft.com/office/drawing/2014/main" id="{1A6168D8-86F6-8D8C-79ED-EBC2232E0361}"/>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19" name="TextBox 18">
            <a:extLst>
              <a:ext uri="{FF2B5EF4-FFF2-40B4-BE49-F238E27FC236}">
                <a16:creationId xmlns:a16="http://schemas.microsoft.com/office/drawing/2014/main" id="{CCEF920E-EDCD-5EAD-F375-8EDBFD43EBB7}"/>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pic>
        <p:nvPicPr>
          <p:cNvPr id="2" name="Picture 1">
            <a:extLst>
              <a:ext uri="{FF2B5EF4-FFF2-40B4-BE49-F238E27FC236}">
                <a16:creationId xmlns:a16="http://schemas.microsoft.com/office/drawing/2014/main" id="{3A18214F-7CC7-ABB8-8670-D60A9559CE3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
        <p:nvSpPr>
          <p:cNvPr id="3" name="Text Placeholder 2">
            <a:extLst>
              <a:ext uri="{FF2B5EF4-FFF2-40B4-BE49-F238E27FC236}">
                <a16:creationId xmlns:a16="http://schemas.microsoft.com/office/drawing/2014/main" id="{5356E36C-672C-4680-850A-5BF530866B90}"/>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ext Placeholder 2">
            <a:extLst>
              <a:ext uri="{FF2B5EF4-FFF2-40B4-BE49-F238E27FC236}">
                <a16:creationId xmlns:a16="http://schemas.microsoft.com/office/drawing/2014/main" id="{D5565DB8-117D-39D7-E3C7-B7985A568046}"/>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6805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 y="1161"/>
            <a:ext cx="12189934"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40829184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 y="1161"/>
            <a:ext cx="12189932"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3161329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9867C-220D-05E2-741C-3FEE099DC0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3" y="1161"/>
            <a:ext cx="12189932" cy="6856837"/>
          </a:xfrm>
          <a:prstGeom prst="rect">
            <a:avLst/>
          </a:prstGeom>
        </p:spPr>
      </p:pic>
      <p:sp>
        <p:nvSpPr>
          <p:cNvPr id="10" name="TextBox 9">
            <a:extLst>
              <a:ext uri="{FF2B5EF4-FFF2-40B4-BE49-F238E27FC236}">
                <a16:creationId xmlns:a16="http://schemas.microsoft.com/office/drawing/2014/main" id="{DD42633A-7BFE-19E0-42D4-B02048C77B5B}"/>
              </a:ext>
            </a:extLst>
          </p:cNvPr>
          <p:cNvSpPr txBox="1"/>
          <p:nvPr userDrawn="1"/>
        </p:nvSpPr>
        <p:spPr>
          <a:xfrm>
            <a:off x="10848009" y="152400"/>
            <a:ext cx="2133600" cy="246221"/>
          </a:xfrm>
          <a:prstGeom prst="rect">
            <a:avLst/>
          </a:prstGeom>
          <a:noFill/>
        </p:spPr>
        <p:txBody>
          <a:bodyPr wrap="square" rtlCol="0">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Date Placeholder 4">
            <a:extLst>
              <a:ext uri="{FF2B5EF4-FFF2-40B4-BE49-F238E27FC236}">
                <a16:creationId xmlns:a16="http://schemas.microsoft.com/office/drawing/2014/main" id="{E2CCAAB0-3254-06C7-DC01-7C763E8E0A1C}"/>
              </a:ext>
            </a:extLst>
          </p:cNvPr>
          <p:cNvSpPr>
            <a:spLocks noGrp="1"/>
          </p:cNvSpPr>
          <p:nvPr>
            <p:ph type="dt" sz="half" idx="10"/>
          </p:nvPr>
        </p:nvSpPr>
        <p:spPr>
          <a:xfrm>
            <a:off x="9067800" y="6400801"/>
            <a:ext cx="1803400" cy="152399"/>
          </a:xfrm>
        </p:spPr>
        <p:txBody>
          <a:bodyPr anchor="ctr"/>
          <a:lstStyle>
            <a:lvl1pP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5" name="Footer Placeholder 5">
            <a:extLst>
              <a:ext uri="{FF2B5EF4-FFF2-40B4-BE49-F238E27FC236}">
                <a16:creationId xmlns:a16="http://schemas.microsoft.com/office/drawing/2014/main" id="{EB75B4A6-8B3A-9BC9-D840-0D4F6C609514}"/>
              </a:ext>
            </a:extLst>
          </p:cNvPr>
          <p:cNvSpPr>
            <a:spLocks noGrp="1"/>
          </p:cNvSpPr>
          <p:nvPr>
            <p:ph type="ftr" sz="quarter" idx="11"/>
          </p:nvPr>
        </p:nvSpPr>
        <p:spPr>
          <a:xfrm>
            <a:off x="3980622" y="6188075"/>
            <a:ext cx="4230757" cy="365125"/>
          </a:xfrm>
        </p:spPr>
        <p:txBody>
          <a:bodyPr anchor="b"/>
          <a:lstStyle>
            <a:lvl1pPr algn="ctr">
              <a:defRPr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endParaRPr lang="en-US" dirty="0"/>
          </a:p>
        </p:txBody>
      </p:sp>
      <p:sp>
        <p:nvSpPr>
          <p:cNvPr id="7" name="TextBox 6">
            <a:extLst>
              <a:ext uri="{FF2B5EF4-FFF2-40B4-BE49-F238E27FC236}">
                <a16:creationId xmlns:a16="http://schemas.microsoft.com/office/drawing/2014/main" id="{669CE78E-D607-5DAE-0804-32A89452288E}"/>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accent4">
                    <a:lumMod val="60000"/>
                    <a:lumOff val="40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accent4">
                  <a:lumMod val="60000"/>
                  <a:lumOff val="40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8" name="Slide Number Placeholder 6">
            <a:extLst>
              <a:ext uri="{FF2B5EF4-FFF2-40B4-BE49-F238E27FC236}">
                <a16:creationId xmlns:a16="http://schemas.microsoft.com/office/drawing/2014/main" id="{7C440F5F-4C43-2A93-E6F8-25EB858BC568}"/>
              </a:ext>
            </a:extLst>
          </p:cNvPr>
          <p:cNvSpPr>
            <a:spLocks noGrp="1"/>
          </p:cNvSpPr>
          <p:nvPr>
            <p:ph type="sldNum" sz="quarter" idx="12"/>
          </p:nvPr>
        </p:nvSpPr>
        <p:spPr>
          <a:xfrm>
            <a:off x="10972800" y="6188075"/>
            <a:ext cx="609600" cy="365125"/>
          </a:xfrm>
        </p:spPr>
        <p:txBody>
          <a:bodyPr anchor="b"/>
          <a:lstStyle>
            <a:lvl1pPr>
              <a:defRPr sz="1200" b="0"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6" name="Text Placeholder 2">
            <a:extLst>
              <a:ext uri="{FF2B5EF4-FFF2-40B4-BE49-F238E27FC236}">
                <a16:creationId xmlns:a16="http://schemas.microsoft.com/office/drawing/2014/main" id="{5C4D8F93-86CE-1F61-D485-34E9A29C73A4}"/>
              </a:ext>
            </a:extLst>
          </p:cNvPr>
          <p:cNvSpPr>
            <a:spLocks noGrp="1"/>
          </p:cNvSpPr>
          <p:nvPr>
            <p:ph type="body" idx="1"/>
          </p:nvPr>
        </p:nvSpPr>
        <p:spPr>
          <a:xfrm>
            <a:off x="963084" y="762000"/>
            <a:ext cx="9019116" cy="1130959"/>
          </a:xfrm>
        </p:spPr>
        <p:txBody>
          <a:bodyPr lIns="0" tIns="0" rIns="0" bIns="0" anchor="b">
            <a:normAutofit/>
          </a:bodyPr>
          <a:lstStyle>
            <a:lvl1pPr marL="0" indent="0">
              <a:buNone/>
              <a:defRPr sz="3600" b="1" i="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11" name="Text Placeholder 2">
            <a:extLst>
              <a:ext uri="{FF2B5EF4-FFF2-40B4-BE49-F238E27FC236}">
                <a16:creationId xmlns:a16="http://schemas.microsoft.com/office/drawing/2014/main" id="{DF32E904-1523-9D85-F234-4A25DEBE5380}"/>
              </a:ext>
            </a:extLst>
          </p:cNvPr>
          <p:cNvSpPr>
            <a:spLocks noGrp="1"/>
          </p:cNvSpPr>
          <p:nvPr>
            <p:ph type="body" idx="13"/>
          </p:nvPr>
        </p:nvSpPr>
        <p:spPr>
          <a:xfrm>
            <a:off x="963613" y="2133600"/>
            <a:ext cx="5741987" cy="3581400"/>
          </a:xfrm>
        </p:spPr>
        <p:txBody>
          <a:bodyPr/>
          <a:lstStyle>
            <a:lvl1pPr>
              <a:defRPr>
                <a:solidFill>
                  <a:srgbClr val="EAEDED"/>
                </a:solidFill>
              </a:defRPr>
            </a:lvl1pPr>
            <a:lvl2pPr>
              <a:defRPr>
                <a:solidFill>
                  <a:srgbClr val="EAEDED"/>
                </a:solidFill>
              </a:defRPr>
            </a:lvl2pPr>
            <a:lvl3pPr>
              <a:defRPr>
                <a:solidFill>
                  <a:srgbClr val="EAEDED"/>
                </a:solidFill>
              </a:defRPr>
            </a:lvl3pPr>
            <a:lvl4pPr>
              <a:defRPr>
                <a:solidFill>
                  <a:srgbClr val="EAEDED"/>
                </a:solidFill>
              </a:defRPr>
            </a:lvl4pPr>
            <a:lvl5pPr>
              <a:defRPr>
                <a:solidFill>
                  <a:srgbClr val="EAEDE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05C4D1DC-0C2B-544B-D978-749AE9408EE2}"/>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spTree>
    <p:extLst>
      <p:ext uri="{BB962C8B-B14F-4D97-AF65-F5344CB8AC3E}">
        <p14:creationId xmlns:p14="http://schemas.microsoft.com/office/powerpoint/2010/main" val="1100628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51012-C4B0-43BF-8AB1-D1C8971B0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67F5A-C723-4B11-A7B7-3C2A1FF8AA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5A32734-B1EB-4307-AAB2-78D89A96FC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9A72A4-0662-452F-B58C-B9794ECC346E}"/>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6" name="Footer Placeholder 5">
            <a:extLst>
              <a:ext uri="{FF2B5EF4-FFF2-40B4-BE49-F238E27FC236}">
                <a16:creationId xmlns:a16="http://schemas.microsoft.com/office/drawing/2014/main" id="{34B09844-87A0-4731-A6D5-2037A3538DD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E24FE8-2A2D-4B3C-883E-98E408A0BA9B}"/>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7575809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8F3AA9-766D-31DB-6D26-3ABB478550A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80"/>
            <a:ext cx="12191997" cy="6856839"/>
          </a:xfrm>
          <a:prstGeom prst="rect">
            <a:avLst/>
          </a:prstGeom>
        </p:spPr>
      </p:pic>
      <p:sp>
        <p:nvSpPr>
          <p:cNvPr id="2" name="Title 1"/>
          <p:cNvSpPr>
            <a:spLocks noGrp="1"/>
          </p:cNvSpPr>
          <p:nvPr>
            <p:ph type="title"/>
          </p:nvPr>
        </p:nvSpPr>
        <p:spPr>
          <a:xfrm>
            <a:off x="4774669" y="4781188"/>
            <a:ext cx="2642659" cy="558582"/>
          </a:xfrm>
        </p:spPr>
        <p:txBody>
          <a:bodyPr anchor="b"/>
          <a:lstStyle>
            <a:lvl1pPr algn="ctr">
              <a:defRPr sz="2000" b="1" i="0">
                <a:solidFill>
                  <a:srgbClr val="8F77B6"/>
                </a:solidFill>
                <a:latin typeface="Helvetica LT Std" pitchFamily="2" charset="0"/>
              </a:defRPr>
            </a:lvl1pPr>
          </a:lstStyle>
          <a:p>
            <a:r>
              <a:rPr lang="en-US"/>
              <a:t>Click to edit Master title style</a:t>
            </a:r>
          </a:p>
        </p:txBody>
      </p:sp>
      <p:sp>
        <p:nvSpPr>
          <p:cNvPr id="3" name="Picture Placeholder 2"/>
          <p:cNvSpPr>
            <a:spLocks noGrp="1"/>
          </p:cNvSpPr>
          <p:nvPr>
            <p:ph type="pic" idx="1"/>
          </p:nvPr>
        </p:nvSpPr>
        <p:spPr>
          <a:xfrm>
            <a:off x="4774671" y="612775"/>
            <a:ext cx="264265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774669" y="5339770"/>
            <a:ext cx="2642659" cy="793279"/>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Box 10">
            <a:extLst>
              <a:ext uri="{FF2B5EF4-FFF2-40B4-BE49-F238E27FC236}">
                <a16:creationId xmlns:a16="http://schemas.microsoft.com/office/drawing/2014/main" id="{660F29F9-A1F5-197C-985C-D4B1CB70F111}"/>
              </a:ext>
            </a:extLst>
          </p:cNvPr>
          <p:cNvSpPr txBox="1"/>
          <p:nvPr userDrawn="1"/>
        </p:nvSpPr>
        <p:spPr>
          <a:xfrm>
            <a:off x="10744200" y="181688"/>
            <a:ext cx="2133600" cy="246221"/>
          </a:xfrm>
          <a:prstGeom prst="rect">
            <a:avLst/>
          </a:prstGeom>
          <a:noFill/>
        </p:spPr>
        <p:txBody>
          <a:bodyPr wrap="square" rtlCol="0">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0" name="Date Placeholder 4">
            <a:extLst>
              <a:ext uri="{FF2B5EF4-FFF2-40B4-BE49-F238E27FC236}">
                <a16:creationId xmlns:a16="http://schemas.microsoft.com/office/drawing/2014/main" id="{69904C28-7D0D-B127-8423-3272F6822DCF}"/>
              </a:ext>
            </a:extLst>
          </p:cNvPr>
          <p:cNvSpPr>
            <a:spLocks noGrp="1"/>
          </p:cNvSpPr>
          <p:nvPr>
            <p:ph type="dt" sz="half" idx="10"/>
          </p:nvPr>
        </p:nvSpPr>
        <p:spPr>
          <a:xfrm>
            <a:off x="9067800" y="6400801"/>
            <a:ext cx="1803400" cy="152399"/>
          </a:xfrm>
        </p:spPr>
        <p:txBody>
          <a:bodyPr anchor="ctr"/>
          <a:lstStyle>
            <a:lvl1pP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November 7, 2022</a:t>
            </a:r>
            <a:endParaRPr lang="en-US" dirty="0"/>
          </a:p>
        </p:txBody>
      </p:sp>
      <p:sp>
        <p:nvSpPr>
          <p:cNvPr id="21" name="Footer Placeholder 5">
            <a:extLst>
              <a:ext uri="{FF2B5EF4-FFF2-40B4-BE49-F238E27FC236}">
                <a16:creationId xmlns:a16="http://schemas.microsoft.com/office/drawing/2014/main" id="{4A287AFF-5AC7-E4AE-DF4C-6685B948E857}"/>
              </a:ext>
            </a:extLst>
          </p:cNvPr>
          <p:cNvSpPr>
            <a:spLocks noGrp="1"/>
          </p:cNvSpPr>
          <p:nvPr>
            <p:ph type="ftr" sz="quarter" idx="11"/>
          </p:nvPr>
        </p:nvSpPr>
        <p:spPr>
          <a:xfrm>
            <a:off x="3980622" y="6188075"/>
            <a:ext cx="4230757" cy="365125"/>
          </a:xfrm>
        </p:spPr>
        <p:txBody>
          <a:bodyPr anchor="b"/>
          <a:lstStyle>
            <a:lvl1pPr algn="ctr">
              <a:defRPr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SB Strategy Strategy &amp; Small Business Performance </a:t>
            </a:r>
          </a:p>
        </p:txBody>
      </p:sp>
      <p:sp>
        <p:nvSpPr>
          <p:cNvPr id="22" name="Slide Number Placeholder 6">
            <a:extLst>
              <a:ext uri="{FF2B5EF4-FFF2-40B4-BE49-F238E27FC236}">
                <a16:creationId xmlns:a16="http://schemas.microsoft.com/office/drawing/2014/main" id="{124C52E8-A740-3B1D-28EA-879164C149DA}"/>
              </a:ext>
            </a:extLst>
          </p:cNvPr>
          <p:cNvSpPr>
            <a:spLocks noGrp="1"/>
          </p:cNvSpPr>
          <p:nvPr>
            <p:ph type="sldNum" sz="quarter" idx="12"/>
          </p:nvPr>
        </p:nvSpPr>
        <p:spPr>
          <a:xfrm>
            <a:off x="10972800" y="6188075"/>
            <a:ext cx="609600" cy="365125"/>
          </a:xfrm>
        </p:spPr>
        <p:txBody>
          <a:bodyPr anchor="b"/>
          <a:lstStyle>
            <a:lvl1pPr>
              <a:defRPr sz="1200" b="0" i="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2770223D-10EB-4AF9-BCEE-A95FE8AF22CB}" type="slidenum">
              <a:rPr lang="en-US" smtClean="0"/>
              <a:pPr/>
              <a:t>‹#›</a:t>
            </a:fld>
            <a:endParaRPr lang="en-US" dirty="0"/>
          </a:p>
        </p:txBody>
      </p:sp>
      <p:sp>
        <p:nvSpPr>
          <p:cNvPr id="23" name="TextBox 22">
            <a:extLst>
              <a:ext uri="{FF2B5EF4-FFF2-40B4-BE49-F238E27FC236}">
                <a16:creationId xmlns:a16="http://schemas.microsoft.com/office/drawing/2014/main" id="{17D8EA13-6ABA-E427-7955-A41CF729EA4F}"/>
              </a:ext>
            </a:extLst>
          </p:cNvPr>
          <p:cNvSpPr txBox="1"/>
          <p:nvPr userDrawn="1"/>
        </p:nvSpPr>
        <p:spPr>
          <a:xfrm>
            <a:off x="609600" y="6306979"/>
            <a:ext cx="2133600" cy="246221"/>
          </a:xfrm>
          <a:prstGeom prst="rect">
            <a:avLst/>
          </a:prstGeom>
          <a:noFill/>
        </p:spPr>
        <p:txBody>
          <a:bodyPr wrap="square" rtlCol="0" anchor="b">
            <a:spAutoFit/>
          </a:bodyPr>
          <a:lstStyle/>
          <a:p>
            <a:r>
              <a:rPr lang="en-US" sz="1000" b="0" i="1" u="none" strike="noStrike" dirty="0">
                <a:solidFill>
                  <a:schemeClr val="bg1">
                    <a:lumMod val="65000"/>
                  </a:schemeClr>
                </a:solidFill>
                <a:effectLst/>
                <a:latin typeface="Helvetica Neue Medium" panose="02000503000000020004" pitchFamily="2" charset="0"/>
                <a:ea typeface="Helvetica Neue Medium" panose="02000503000000020004" pitchFamily="2" charset="0"/>
                <a:cs typeface="Helvetica Neue Medium" panose="02000503000000020004" pitchFamily="2" charset="0"/>
              </a:rPr>
              <a:t>UNCLASSIFIED</a:t>
            </a:r>
            <a:endParaRPr lang="en-US" sz="1000" b="0" i="1" dirty="0">
              <a:solidFill>
                <a:schemeClr val="bg1">
                  <a:lumMod val="65000"/>
                </a:schemeClr>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Tree>
    <p:extLst>
      <p:ext uri="{BB962C8B-B14F-4D97-AF65-F5344CB8AC3E}">
        <p14:creationId xmlns:p14="http://schemas.microsoft.com/office/powerpoint/2010/main" val="4022401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161B4D-0B60-47AD-8E76-BB15F6F9567B}" type="datetimeFigureOut">
              <a:rPr lang="en-US" smtClean="0"/>
              <a:t>9/26/2023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C587D-B33A-43DA-9BE9-52F1E7141F7D}" type="slidenum">
              <a:rPr lang="en-US" smtClean="0"/>
              <a:t>‹#›</a:t>
            </a:fld>
            <a:endParaRPr lang="en-US"/>
          </a:p>
        </p:txBody>
      </p:sp>
    </p:spTree>
    <p:extLst>
      <p:ext uri="{BB962C8B-B14F-4D97-AF65-F5344CB8AC3E}">
        <p14:creationId xmlns:p14="http://schemas.microsoft.com/office/powerpoint/2010/main" val="2072828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48993" y="2718415"/>
            <a:ext cx="7370617" cy="264816"/>
          </a:xfrm>
          <a:prstGeom prst="rect">
            <a:avLst/>
          </a:prstGeom>
        </p:spPr>
        <p:txBody>
          <a:bodyPr wrap="square" lIns="0" tIns="0" rIns="0" bIns="0">
            <a:spAutoFit/>
          </a:bodyPr>
          <a:lstStyle>
            <a:lvl1pPr>
              <a:defRPr sz="1721" b="1"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64816"/>
          </a:xfrm>
          <a:prstGeom prst="rect">
            <a:avLst/>
          </a:prstGeom>
        </p:spPr>
        <p:txBody>
          <a:bodyPr wrap="square" lIns="0" tIns="0" rIns="0" bIns="0">
            <a:spAutoFit/>
          </a:bodyPr>
          <a:lstStyle>
            <a:lvl1pPr>
              <a:defRPr sz="1721" b="0" i="0">
                <a:solidFill>
                  <a:srgbClr val="3F3F3F"/>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706" b="1" i="0">
                <a:solidFill>
                  <a:schemeClr val="accent4"/>
                </a:solidFill>
                <a:latin typeface="Calibri"/>
                <a:cs typeface="Calibri"/>
              </a:defRPr>
            </a:lvl1pPr>
          </a:lstStyle>
          <a:p>
            <a:pPr>
              <a:lnSpc>
                <a:spcPts val="688"/>
              </a:lnSpc>
            </a:pPr>
            <a:r>
              <a:rPr lang="en-US" spc="-9"/>
              <a:t>UNCLASSIFIED</a:t>
            </a:r>
            <a:endParaRPr lang="en-US" spc="-9" dirty="0"/>
          </a:p>
        </p:txBody>
      </p:sp>
      <p:sp>
        <p:nvSpPr>
          <p:cNvPr id="5" name="Holder 5"/>
          <p:cNvSpPr>
            <a:spLocks noGrp="1"/>
          </p:cNvSpPr>
          <p:nvPr>
            <p:ph type="dt" sz="half" idx="6"/>
          </p:nvPr>
        </p:nvSpPr>
        <p:spPr/>
        <p:txBody>
          <a:bodyPr lIns="0" tIns="0" rIns="0" bIns="0"/>
          <a:lstStyle>
            <a:lvl1pPr>
              <a:defRPr sz="882" b="0" i="0">
                <a:solidFill>
                  <a:srgbClr val="A6A6A6"/>
                </a:solidFill>
                <a:latin typeface="Calibri"/>
                <a:cs typeface="Calibri"/>
              </a:defRPr>
            </a:lvl1pPr>
          </a:lstStyle>
          <a:p>
            <a:pPr marL="11206">
              <a:lnSpc>
                <a:spcPts val="922"/>
              </a:lnSpc>
            </a:pPr>
            <a:r>
              <a:rPr lang="en-US" dirty="0"/>
              <a:t>2022</a:t>
            </a:r>
            <a:r>
              <a:rPr lang="en-US" spc="-31" dirty="0"/>
              <a:t> </a:t>
            </a:r>
            <a:r>
              <a:rPr lang="en-US" dirty="0"/>
              <a:t>Fall</a:t>
            </a:r>
            <a:r>
              <a:rPr lang="en-US" spc="-35" dirty="0"/>
              <a:t> </a:t>
            </a:r>
            <a:r>
              <a:rPr lang="en-US" spc="-18" dirty="0"/>
              <a:t>APTAC</a:t>
            </a:r>
            <a:r>
              <a:rPr lang="en-US" spc="-31" dirty="0"/>
              <a:t> </a:t>
            </a:r>
            <a:r>
              <a:rPr lang="en-US" spc="-9" dirty="0"/>
              <a:t>Conference</a:t>
            </a:r>
          </a:p>
        </p:txBody>
      </p:sp>
      <p:sp>
        <p:nvSpPr>
          <p:cNvPr id="6" name="Holder 6"/>
          <p:cNvSpPr>
            <a:spLocks noGrp="1"/>
          </p:cNvSpPr>
          <p:nvPr>
            <p:ph type="sldNum" sz="quarter" idx="7"/>
          </p:nvPr>
        </p:nvSpPr>
        <p:spPr/>
        <p:txBody>
          <a:bodyPr lIns="0" tIns="0" rIns="0" bIns="0"/>
          <a:lstStyle>
            <a:lvl1pPr>
              <a:defRPr sz="882" b="0" i="0">
                <a:solidFill>
                  <a:srgbClr val="A6A6A6"/>
                </a:solidFill>
                <a:latin typeface="Calibri"/>
                <a:cs typeface="Calibri"/>
              </a:defRPr>
            </a:lvl1pPr>
          </a:lstStyle>
          <a:p>
            <a:pPr marL="33619">
              <a:lnSpc>
                <a:spcPts val="922"/>
              </a:lnSpc>
            </a:pPr>
            <a:fld id="{81D60167-4931-47E6-BA6A-407CBD079E47}" type="slidenum">
              <a:rPr lang="en-US" spc="-22" smtClean="0"/>
              <a:pPr marL="33619">
                <a:lnSpc>
                  <a:spcPts val="922"/>
                </a:lnSpc>
              </a:pPr>
              <a:t>‹#›</a:t>
            </a:fld>
            <a:endParaRPr lang="en-US" spc="-22" dirty="0"/>
          </a:p>
        </p:txBody>
      </p:sp>
    </p:spTree>
    <p:extLst>
      <p:ext uri="{BB962C8B-B14F-4D97-AF65-F5344CB8AC3E}">
        <p14:creationId xmlns:p14="http://schemas.microsoft.com/office/powerpoint/2010/main" val="1604209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51736"/>
          </a:xfrm>
          <a:prstGeom prst="rect">
            <a:avLst/>
          </a:prstGeom>
        </p:spPr>
        <p:txBody>
          <a:bodyPr wrap="square" lIns="0" tIns="0" rIns="0" bIns="0">
            <a:spAutoFit/>
          </a:bodyPr>
          <a:lstStyle>
            <a:lvl1pPr>
              <a:defRPr sz="1636" b="1" i="0">
                <a:solidFill>
                  <a:srgbClr val="002D6C"/>
                </a:solidFill>
                <a:latin typeface="Calibri"/>
                <a:cs typeface="Calibri"/>
              </a:defRPr>
            </a:lvl1pPr>
          </a:lstStyle>
          <a:p>
            <a:endParaRPr/>
          </a:p>
        </p:txBody>
      </p:sp>
      <p:sp>
        <p:nvSpPr>
          <p:cNvPr id="3" name="Holder 3"/>
          <p:cNvSpPr>
            <a:spLocks noGrp="1"/>
          </p:cNvSpPr>
          <p:nvPr>
            <p:ph type="subTitle" idx="4"/>
          </p:nvPr>
        </p:nvSpPr>
        <p:spPr>
          <a:xfrm>
            <a:off x="1828800" y="3840480"/>
            <a:ext cx="8534400" cy="125868"/>
          </a:xfrm>
          <a:prstGeom prst="rect">
            <a:avLst/>
          </a:prstGeom>
        </p:spPr>
        <p:txBody>
          <a:bodyPr wrap="square" lIns="0" tIns="0" rIns="0" bIns="0">
            <a:spAutoFit/>
          </a:bodyPr>
          <a:lstStyle>
            <a:lvl1pPr>
              <a:defRPr sz="818"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16196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692" y="883920"/>
            <a:ext cx="10675969" cy="251736"/>
          </a:xfrm>
        </p:spPr>
        <p:txBody>
          <a:bodyPr lIns="0" tIns="0" rIns="0" bIns="0"/>
          <a:lstStyle>
            <a:lvl1pPr>
              <a:defRPr sz="1636" b="1" i="0">
                <a:solidFill>
                  <a:srgbClr val="002D6C"/>
                </a:solidFill>
                <a:latin typeface="Calibri"/>
                <a:cs typeface="Calibri"/>
              </a:defRPr>
            </a:lvl1pPr>
          </a:lstStyle>
          <a:p>
            <a:endParaRPr/>
          </a:p>
        </p:txBody>
      </p:sp>
      <p:sp>
        <p:nvSpPr>
          <p:cNvPr id="3" name="Holder 3"/>
          <p:cNvSpPr>
            <a:spLocks noGrp="1"/>
          </p:cNvSpPr>
          <p:nvPr>
            <p:ph type="body" idx="1"/>
          </p:nvPr>
        </p:nvSpPr>
        <p:spPr>
          <a:xfrm>
            <a:off x="686699" y="1234094"/>
            <a:ext cx="10703857" cy="125868"/>
          </a:xfrm>
        </p:spPr>
        <p:txBody>
          <a:bodyPr lIns="0" tIns="0" rIns="0" bIns="0"/>
          <a:lstStyle>
            <a:lvl1pPr>
              <a:defRPr sz="818"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66618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7692" y="883920"/>
            <a:ext cx="10675969" cy="251736"/>
          </a:xfrm>
        </p:spPr>
        <p:txBody>
          <a:bodyPr lIns="0" tIns="0" rIns="0" bIns="0"/>
          <a:lstStyle>
            <a:lvl1pPr>
              <a:defRPr sz="1636" b="1" i="0">
                <a:solidFill>
                  <a:srgbClr val="002D6C"/>
                </a:solidFill>
                <a:latin typeface="Calibri"/>
                <a:cs typeface="Calibri"/>
              </a:defRPr>
            </a:lvl1pPr>
          </a:lstStyle>
          <a:p>
            <a:endParaRPr/>
          </a:p>
        </p:txBody>
      </p:sp>
      <p:sp>
        <p:nvSpPr>
          <p:cNvPr id="3" name="Holder 3"/>
          <p:cNvSpPr>
            <a:spLocks noGrp="1"/>
          </p:cNvSpPr>
          <p:nvPr>
            <p:ph sz="half" idx="2"/>
          </p:nvPr>
        </p:nvSpPr>
        <p:spPr>
          <a:xfrm>
            <a:off x="609600" y="1577340"/>
            <a:ext cx="5303520" cy="18466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84666"/>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30349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87692" y="883920"/>
            <a:ext cx="10675969" cy="251736"/>
          </a:xfrm>
        </p:spPr>
        <p:txBody>
          <a:bodyPr lIns="0" tIns="0" rIns="0" bIns="0"/>
          <a:lstStyle>
            <a:lvl1pPr>
              <a:defRPr sz="1636" b="1" i="0">
                <a:solidFill>
                  <a:srgbClr val="002D6C"/>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158708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36232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5052-FB20-44FE-9516-50F810BC47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701C5B-A3B5-4374-B7B3-71CE9691F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B25A31-FDA4-4BB3-AE7A-619516E2C52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EB4CC-F5D7-4AA4-A12B-B35CADEF0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9A6590-D94E-40D9-BFD0-459967ECF7D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0AB06B-58E4-4D2E-BA12-5BEB56E2A3B5}"/>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8" name="Footer Placeholder 7">
            <a:extLst>
              <a:ext uri="{FF2B5EF4-FFF2-40B4-BE49-F238E27FC236}">
                <a16:creationId xmlns:a16="http://schemas.microsoft.com/office/drawing/2014/main" id="{1FFB14FB-FF98-416E-AD39-40E8A00FD9C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3E820C7-C845-4ADE-87C3-E5E96DC9B51C}"/>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2275821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798AE-DA72-495C-B9CB-12DA5DFDA5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167BE2-2BC7-4BC0-93B0-AF7D4A1C5DA2}"/>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4" name="Footer Placeholder 3">
            <a:extLst>
              <a:ext uri="{FF2B5EF4-FFF2-40B4-BE49-F238E27FC236}">
                <a16:creationId xmlns:a16="http://schemas.microsoft.com/office/drawing/2014/main" id="{DDC19873-1686-4148-9CA3-1B91454DD20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52783BC-3FAA-4A3E-92D7-979782DDE35B}"/>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3750878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C75F1D-2DE0-4353-A919-6504C807598C}"/>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3" name="Footer Placeholder 2">
            <a:extLst>
              <a:ext uri="{FF2B5EF4-FFF2-40B4-BE49-F238E27FC236}">
                <a16:creationId xmlns:a16="http://schemas.microsoft.com/office/drawing/2014/main" id="{CFC1B2A0-AA5C-4F63-A157-08CCA0F2E3F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61AD4D-605A-41ED-9229-A0A371421729}"/>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3736659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D8F1-5C62-424B-A424-568D527E63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58DDF9-ADAB-4FF1-B475-AB65B94D9A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2215DD-72F5-4EE3-890E-6A9338C61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B99CA8-0399-4413-8146-E402F0DE44F2}"/>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6" name="Footer Placeholder 5">
            <a:extLst>
              <a:ext uri="{FF2B5EF4-FFF2-40B4-BE49-F238E27FC236}">
                <a16:creationId xmlns:a16="http://schemas.microsoft.com/office/drawing/2014/main" id="{73AF8A3F-581E-4E1F-BD44-E092F617C47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45D171-25CB-4C23-9C43-9A0FAF40FC09}"/>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3775388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5E098-C219-481F-8A0B-3ECA18C294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92061-BC72-4E59-A000-30646A0032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F81443-BD00-4751-B241-4DAE2C170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F1CE21-12B6-4471-9BB9-2359D4CE53BE}"/>
              </a:ext>
            </a:extLst>
          </p:cNvPr>
          <p:cNvSpPr>
            <a:spLocks noGrp="1"/>
          </p:cNvSpPr>
          <p:nvPr>
            <p:ph type="dt" sz="half" idx="10"/>
          </p:nvPr>
        </p:nvSpPr>
        <p:spPr/>
        <p:txBody>
          <a:bodyPr/>
          <a:lstStyle/>
          <a:p>
            <a:fld id="{E63660E1-E7B4-4D20-9795-506DA1B1EBFC}" type="datetimeFigureOut">
              <a:rPr lang="en-US" smtClean="0"/>
              <a:t>9/26/2023</a:t>
            </a:fld>
            <a:endParaRPr lang="en-US" dirty="0"/>
          </a:p>
        </p:txBody>
      </p:sp>
      <p:sp>
        <p:nvSpPr>
          <p:cNvPr id="6" name="Footer Placeholder 5">
            <a:extLst>
              <a:ext uri="{FF2B5EF4-FFF2-40B4-BE49-F238E27FC236}">
                <a16:creationId xmlns:a16="http://schemas.microsoft.com/office/drawing/2014/main" id="{FFC55ABF-8D76-409C-9404-63B6AADCED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57395-F7E5-4E6E-AFD1-55E08E991725}"/>
              </a:ext>
            </a:extLst>
          </p:cNvPr>
          <p:cNvSpPr>
            <a:spLocks noGrp="1"/>
          </p:cNvSpPr>
          <p:nvPr>
            <p:ph type="sldNum" sz="quarter" idx="12"/>
          </p:nvPr>
        </p:nvSpPr>
        <p:spPr/>
        <p:txBody>
          <a:bodyPr/>
          <a:lstStyle/>
          <a:p>
            <a:fld id="{4C3E3D5F-4797-4125-87A4-0516020D5E0A}" type="slidenum">
              <a:rPr lang="en-US" smtClean="0"/>
              <a:t>‹#›</a:t>
            </a:fld>
            <a:endParaRPr lang="en-US" dirty="0"/>
          </a:p>
        </p:txBody>
      </p:sp>
    </p:spTree>
    <p:extLst>
      <p:ext uri="{BB962C8B-B14F-4D97-AF65-F5344CB8AC3E}">
        <p14:creationId xmlns:p14="http://schemas.microsoft.com/office/powerpoint/2010/main" val="299990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image" Target="../media/image8.pn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9.png"/><Relationship Id="rId2" Type="http://schemas.openxmlformats.org/officeDocument/2006/relationships/slideLayout" Target="../slideLayouts/slideLayout31.xml"/><Relationship Id="rId16"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7.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theme" Target="../theme/theme4.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38BF42-4B99-4F5C-9D0D-A381675FC1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F56881-A821-4787-978D-4275185AA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E7424-273C-41EA-8840-96F59A472D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3660E1-E7B4-4D20-9795-506DA1B1EBFC}" type="datetimeFigureOut">
              <a:rPr lang="en-US" smtClean="0"/>
              <a:t>9/26/2023</a:t>
            </a:fld>
            <a:endParaRPr lang="en-US" dirty="0"/>
          </a:p>
        </p:txBody>
      </p:sp>
      <p:sp>
        <p:nvSpPr>
          <p:cNvPr id="5" name="Footer Placeholder 4">
            <a:extLst>
              <a:ext uri="{FF2B5EF4-FFF2-40B4-BE49-F238E27FC236}">
                <a16:creationId xmlns:a16="http://schemas.microsoft.com/office/drawing/2014/main" id="{76533036-5B12-4271-BAC2-EAE04D10FA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8967F07-9C2E-495A-8A7E-B6E9BAC32C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3E3D5F-4797-4125-87A4-0516020D5E0A}" type="slidenum">
              <a:rPr lang="en-US" smtClean="0"/>
              <a:t>‹#›</a:t>
            </a:fld>
            <a:endParaRPr lang="en-US" dirty="0"/>
          </a:p>
        </p:txBody>
      </p:sp>
    </p:spTree>
    <p:extLst>
      <p:ext uri="{BB962C8B-B14F-4D97-AF65-F5344CB8AC3E}">
        <p14:creationId xmlns:p14="http://schemas.microsoft.com/office/powerpoint/2010/main" val="77237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46018"/>
            <a:ext cx="10160000" cy="820782"/>
          </a:xfrm>
          <a:prstGeom prst="rect">
            <a:avLst/>
          </a:prstGeom>
        </p:spPr>
        <p:txBody>
          <a:bodyPr vert="horz" wrap="square" lIns="0" tIns="0" rIns="91440" bIns="0" rtlCol="0" anchor="ctr">
            <a:noAutofit/>
          </a:bodyPr>
          <a:lstStyle/>
          <a:p>
            <a:r>
              <a:rPr lang="en-US" dirty="0"/>
              <a:t>Click to edit Master title style</a:t>
            </a:r>
            <a:br>
              <a:rPr lang="en-US" dirty="0"/>
            </a:br>
            <a:r>
              <a:rPr lang="en-US" dirty="0"/>
              <a:t>Subtitle Here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026400" y="6553201"/>
            <a:ext cx="2844800" cy="16827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r>
              <a:rPr lang="en-US"/>
              <a:t>November 7, 2022</a:t>
            </a:r>
            <a:endParaRPr lang="en-US" dirty="0"/>
          </a:p>
        </p:txBody>
      </p:sp>
      <p:sp>
        <p:nvSpPr>
          <p:cNvPr id="5" name="Footer Placeholder 4"/>
          <p:cNvSpPr>
            <a:spLocks noGrp="1"/>
          </p:cNvSpPr>
          <p:nvPr>
            <p:ph type="ftr" sz="quarter" idx="3"/>
          </p:nvPr>
        </p:nvSpPr>
        <p:spPr>
          <a:xfrm>
            <a:off x="7924800" y="6188075"/>
            <a:ext cx="2946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r>
              <a:rPr lang="en-US"/>
              <a:t>SB Strategy Strategy &amp; Small Business Performance </a:t>
            </a:r>
            <a:endParaRPr lang="en-US" dirty="0"/>
          </a:p>
        </p:txBody>
      </p:sp>
      <p:sp>
        <p:nvSpPr>
          <p:cNvPr id="6" name="Slide Number Placeholder 5"/>
          <p:cNvSpPr>
            <a:spLocks noGrp="1"/>
          </p:cNvSpPr>
          <p:nvPr>
            <p:ph type="sldNum" sz="quarter" idx="4"/>
          </p:nvPr>
        </p:nvSpPr>
        <p:spPr>
          <a:xfrm>
            <a:off x="10972800" y="6188075"/>
            <a:ext cx="609600" cy="533401"/>
          </a:xfrm>
          <a:prstGeom prst="rect">
            <a:avLst/>
          </a:prstGeom>
          <a:ln>
            <a:noFill/>
          </a:ln>
        </p:spPr>
        <p:txBody>
          <a:bodyPr vert="horz" lIns="0" tIns="0" rIns="0" bIns="0" rtlCol="0" anchor="ctr"/>
          <a:lstStyle>
            <a:lvl1pPr algn="r">
              <a:defRPr sz="2000" b="1">
                <a:solidFill>
                  <a:schemeClr val="tx2">
                    <a:lumMod val="50000"/>
                  </a:schemeClr>
                </a:solidFill>
                <a:latin typeface="Times New Roman" pitchFamily="18" charset="0"/>
                <a:cs typeface="Times New Roman" pitchFamily="18" charset="0"/>
              </a:defRPr>
            </a:lvl1pPr>
          </a:lstStyle>
          <a:p>
            <a:fld id="{2770223D-10EB-4AF9-BCEE-A95FE8AF22CB}" type="slidenum">
              <a:rPr lang="en-US" smtClean="0"/>
              <a:pPr/>
              <a:t>‹#›</a:t>
            </a:fld>
            <a:endParaRPr lang="en-US"/>
          </a:p>
        </p:txBody>
      </p:sp>
      <p:sp>
        <p:nvSpPr>
          <p:cNvPr id="8" name="TextBox 7"/>
          <p:cNvSpPr txBox="1"/>
          <p:nvPr userDrawn="1"/>
        </p:nvSpPr>
        <p:spPr>
          <a:xfrm>
            <a:off x="101600" y="6372225"/>
            <a:ext cx="3860800" cy="246221"/>
          </a:xfrm>
          <a:prstGeom prst="rect">
            <a:avLst/>
          </a:prstGeom>
          <a:noFill/>
        </p:spPr>
        <p:txBody>
          <a:bodyPr wrap="square" rtlCol="0">
            <a:spAutoFit/>
          </a:bodyPr>
          <a:lstStyle/>
          <a:p>
            <a:pPr algn="l"/>
            <a:r>
              <a:rPr lang="en-US" sz="1000" b="1" dirty="0">
                <a:solidFill>
                  <a:schemeClr val="accent4"/>
                </a:solidFill>
              </a:rPr>
              <a:t>UNCLASSIFIED</a:t>
            </a:r>
            <a:endParaRPr lang="en-US" sz="500" b="1" dirty="0">
              <a:solidFill>
                <a:schemeClr val="accent4"/>
              </a:solidFill>
            </a:endParaRPr>
          </a:p>
        </p:txBody>
      </p:sp>
      <p:pic>
        <p:nvPicPr>
          <p:cNvPr id="9" name="Picture 8">
            <a:extLst>
              <a:ext uri="{FF2B5EF4-FFF2-40B4-BE49-F238E27FC236}">
                <a16:creationId xmlns:a16="http://schemas.microsoft.com/office/drawing/2014/main" id="{D4030268-940B-8F88-8293-58BAE878D63F}"/>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031" y="580"/>
            <a:ext cx="12189937" cy="6856839"/>
          </a:xfrm>
          <a:prstGeom prst="rect">
            <a:avLst/>
          </a:prstGeom>
        </p:spPr>
      </p:pic>
      <p:pic>
        <p:nvPicPr>
          <p:cNvPr id="7" name="Picture 6">
            <a:extLst>
              <a:ext uri="{FF2B5EF4-FFF2-40B4-BE49-F238E27FC236}">
                <a16:creationId xmlns:a16="http://schemas.microsoft.com/office/drawing/2014/main" id="{A3A9B55B-9B32-1DD7-23C7-ABB6C136DEEA}"/>
              </a:ext>
            </a:extLst>
          </p:cNvPr>
          <p:cNvPicPr>
            <a:picLocks noChangeAspect="1"/>
          </p:cNvPicPr>
          <p:nvPr userDrawn="1"/>
        </p:nvPicPr>
        <p:blipFill>
          <a:blip r:embed="rId21"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pic>
        <p:nvPicPr>
          <p:cNvPr id="10" name="Picture 9">
            <a:extLst>
              <a:ext uri="{FF2B5EF4-FFF2-40B4-BE49-F238E27FC236}">
                <a16:creationId xmlns:a16="http://schemas.microsoft.com/office/drawing/2014/main" id="{A31CC6F2-0BE1-302D-0900-33AD3903B7A2}"/>
              </a:ext>
            </a:extLst>
          </p:cNvPr>
          <p:cNvPicPr>
            <a:picLocks noChangeAspect="1"/>
          </p:cNvPicPr>
          <p:nvPr userDrawn="1"/>
        </p:nvPicPr>
        <p:blipFill>
          <a:blip r:embed="rId22" cstate="print">
            <a:alphaModFix amt="35000"/>
            <a:extLst>
              <a:ext uri="{28A0092B-C50C-407E-A947-70E740481C1C}">
                <a14:useLocalDpi xmlns:a14="http://schemas.microsoft.com/office/drawing/2010/main" val="0"/>
              </a:ext>
            </a:extLst>
          </a:blip>
          <a:srcRect/>
          <a:stretch/>
        </p:blipFill>
        <p:spPr>
          <a:xfrm>
            <a:off x="4914900" y="1435100"/>
            <a:ext cx="7277100" cy="5422900"/>
          </a:xfrm>
          <a:prstGeom prst="rect">
            <a:avLst/>
          </a:prstGeom>
        </p:spPr>
      </p:pic>
    </p:spTree>
    <p:extLst>
      <p:ext uri="{BB962C8B-B14F-4D97-AF65-F5344CB8AC3E}">
        <p14:creationId xmlns:p14="http://schemas.microsoft.com/office/powerpoint/2010/main" val="5213239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9" r:id="rId12"/>
    <p:sldLayoutId id="2147483700" r:id="rId13"/>
    <p:sldLayoutId id="2147483701" r:id="rId14"/>
    <p:sldLayoutId id="2147483702" r:id="rId15"/>
    <p:sldLayoutId id="2147483703" r:id="rId16"/>
    <p:sldLayoutId id="2147483704" r:id="rId17"/>
  </p:sldLayoutIdLst>
  <p:hf hdr="0"/>
  <p:txStyles>
    <p:titleStyle>
      <a:lvl1pPr algn="r" defTabSz="914400" rtl="0" eaLnBrk="1" latinLnBrk="0" hangingPunct="1">
        <a:spcBef>
          <a:spcPct val="0"/>
        </a:spcBef>
        <a:buNone/>
        <a:defRPr sz="2000" b="1" kern="1200" baseline="0">
          <a:solidFill>
            <a:schemeClr val="tx2">
              <a:lumMod val="75000"/>
            </a:schemeClr>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lang="en-US" sz="2400" kern="1200" dirty="0" smtClean="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Arial" pitchFamily="34" charset="0"/>
        <a:buChar char="–"/>
        <a:defRPr lang="en-US" sz="2000" kern="1200" dirty="0" smtClean="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smtClean="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lang="en-US" sz="1600" kern="1200" dirty="0" smtClean="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lang="en-US" sz="160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46018"/>
            <a:ext cx="10160000" cy="820782"/>
          </a:xfrm>
          <a:prstGeom prst="rect">
            <a:avLst/>
          </a:prstGeom>
        </p:spPr>
        <p:txBody>
          <a:bodyPr vert="horz" wrap="square" lIns="0" tIns="0" rIns="91440" bIns="0" rtlCol="0" anchor="ctr">
            <a:noAutofit/>
          </a:bodyPr>
          <a:lstStyle/>
          <a:p>
            <a:r>
              <a:rPr lang="en-US" dirty="0"/>
              <a:t>Click to edit Master title style</a:t>
            </a:r>
            <a:br>
              <a:rPr lang="en-US" dirty="0"/>
            </a:br>
            <a:r>
              <a:rPr lang="en-US" dirty="0"/>
              <a:t>Subtitle Here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026400" y="6553201"/>
            <a:ext cx="2844800" cy="16827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r>
              <a:rPr lang="en-US"/>
              <a:t>November 7, 2022</a:t>
            </a:r>
            <a:endParaRPr lang="en-US" dirty="0"/>
          </a:p>
        </p:txBody>
      </p:sp>
      <p:sp>
        <p:nvSpPr>
          <p:cNvPr id="5" name="Footer Placeholder 4"/>
          <p:cNvSpPr>
            <a:spLocks noGrp="1"/>
          </p:cNvSpPr>
          <p:nvPr>
            <p:ph type="ftr" sz="quarter" idx="3"/>
          </p:nvPr>
        </p:nvSpPr>
        <p:spPr>
          <a:xfrm>
            <a:off x="7924800" y="6188075"/>
            <a:ext cx="29464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itchFamily="18" charset="0"/>
                <a:cs typeface="Times New Roman" pitchFamily="18" charset="0"/>
              </a:defRPr>
            </a:lvl1pPr>
          </a:lstStyle>
          <a:p>
            <a:r>
              <a:rPr lang="en-US"/>
              <a:t>SB Strategy Strategy &amp; Small Business Performance </a:t>
            </a:r>
            <a:endParaRPr lang="en-US" dirty="0"/>
          </a:p>
        </p:txBody>
      </p:sp>
      <p:sp>
        <p:nvSpPr>
          <p:cNvPr id="6" name="Slide Number Placeholder 5"/>
          <p:cNvSpPr>
            <a:spLocks noGrp="1"/>
          </p:cNvSpPr>
          <p:nvPr>
            <p:ph type="sldNum" sz="quarter" idx="4"/>
          </p:nvPr>
        </p:nvSpPr>
        <p:spPr>
          <a:xfrm>
            <a:off x="10972800" y="6188075"/>
            <a:ext cx="609600" cy="533401"/>
          </a:xfrm>
          <a:prstGeom prst="rect">
            <a:avLst/>
          </a:prstGeom>
          <a:ln>
            <a:noFill/>
          </a:ln>
        </p:spPr>
        <p:txBody>
          <a:bodyPr vert="horz" lIns="0" tIns="0" rIns="0" bIns="0" rtlCol="0" anchor="ctr"/>
          <a:lstStyle>
            <a:lvl1pPr algn="r">
              <a:defRPr sz="2000" b="1">
                <a:solidFill>
                  <a:schemeClr val="tx2">
                    <a:lumMod val="50000"/>
                  </a:schemeClr>
                </a:solidFill>
                <a:latin typeface="Times New Roman" pitchFamily="18" charset="0"/>
                <a:cs typeface="Times New Roman" pitchFamily="18" charset="0"/>
              </a:defRPr>
            </a:lvl1pPr>
          </a:lstStyle>
          <a:p>
            <a:fld id="{2770223D-10EB-4AF9-BCEE-A95FE8AF22CB}" type="slidenum">
              <a:rPr lang="en-US" smtClean="0"/>
              <a:pPr/>
              <a:t>‹#›</a:t>
            </a:fld>
            <a:endParaRPr lang="en-US"/>
          </a:p>
        </p:txBody>
      </p:sp>
      <p:sp>
        <p:nvSpPr>
          <p:cNvPr id="8" name="TextBox 7"/>
          <p:cNvSpPr txBox="1"/>
          <p:nvPr userDrawn="1"/>
        </p:nvSpPr>
        <p:spPr>
          <a:xfrm>
            <a:off x="101600" y="6372225"/>
            <a:ext cx="3860800" cy="246221"/>
          </a:xfrm>
          <a:prstGeom prst="rect">
            <a:avLst/>
          </a:prstGeom>
          <a:noFill/>
        </p:spPr>
        <p:txBody>
          <a:bodyPr wrap="square" rtlCol="0">
            <a:spAutoFit/>
          </a:bodyPr>
          <a:lstStyle/>
          <a:p>
            <a:pPr algn="l"/>
            <a:r>
              <a:rPr lang="en-US" sz="1000" b="1" dirty="0">
                <a:solidFill>
                  <a:schemeClr val="accent4"/>
                </a:solidFill>
              </a:rPr>
              <a:t>UNCLASSIFIED</a:t>
            </a:r>
            <a:endParaRPr lang="en-US" sz="500" b="1" dirty="0">
              <a:solidFill>
                <a:schemeClr val="accent4"/>
              </a:solidFill>
            </a:endParaRPr>
          </a:p>
        </p:txBody>
      </p:sp>
      <p:pic>
        <p:nvPicPr>
          <p:cNvPr id="9" name="Picture 8">
            <a:extLst>
              <a:ext uri="{FF2B5EF4-FFF2-40B4-BE49-F238E27FC236}">
                <a16:creationId xmlns:a16="http://schemas.microsoft.com/office/drawing/2014/main" id="{D4030268-940B-8F88-8293-58BAE878D63F}"/>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1031" y="580"/>
            <a:ext cx="12189937" cy="6856839"/>
          </a:xfrm>
          <a:prstGeom prst="rect">
            <a:avLst/>
          </a:prstGeom>
        </p:spPr>
      </p:pic>
      <p:pic>
        <p:nvPicPr>
          <p:cNvPr id="7" name="Picture 6">
            <a:extLst>
              <a:ext uri="{FF2B5EF4-FFF2-40B4-BE49-F238E27FC236}">
                <a16:creationId xmlns:a16="http://schemas.microsoft.com/office/drawing/2014/main" id="{A3A9B55B-9B32-1DD7-23C7-ABB6C136DEEA}"/>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p:blipFill>
        <p:spPr>
          <a:xfrm>
            <a:off x="10439400" y="505010"/>
            <a:ext cx="1441687" cy="566032"/>
          </a:xfrm>
          <a:prstGeom prst="rect">
            <a:avLst/>
          </a:prstGeom>
        </p:spPr>
      </p:pic>
      <p:pic>
        <p:nvPicPr>
          <p:cNvPr id="10" name="Picture 9">
            <a:extLst>
              <a:ext uri="{FF2B5EF4-FFF2-40B4-BE49-F238E27FC236}">
                <a16:creationId xmlns:a16="http://schemas.microsoft.com/office/drawing/2014/main" id="{A31CC6F2-0BE1-302D-0900-33AD3903B7A2}"/>
              </a:ext>
            </a:extLst>
          </p:cNvPr>
          <p:cNvPicPr>
            <a:picLocks noChangeAspect="1"/>
          </p:cNvPicPr>
          <p:nvPr userDrawn="1"/>
        </p:nvPicPr>
        <p:blipFill>
          <a:blip r:embed="rId17" cstate="print">
            <a:alphaModFix amt="35000"/>
            <a:extLst>
              <a:ext uri="{28A0092B-C50C-407E-A947-70E740481C1C}">
                <a14:useLocalDpi xmlns:a14="http://schemas.microsoft.com/office/drawing/2010/main" val="0"/>
              </a:ext>
            </a:extLst>
          </a:blip>
          <a:srcRect/>
          <a:stretch/>
        </p:blipFill>
        <p:spPr>
          <a:xfrm>
            <a:off x="4914900" y="1435100"/>
            <a:ext cx="7277100" cy="5422900"/>
          </a:xfrm>
          <a:prstGeom prst="rect">
            <a:avLst/>
          </a:prstGeom>
        </p:spPr>
      </p:pic>
    </p:spTree>
    <p:extLst>
      <p:ext uri="{BB962C8B-B14F-4D97-AF65-F5344CB8AC3E}">
        <p14:creationId xmlns:p14="http://schemas.microsoft.com/office/powerpoint/2010/main" val="38023333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hf hdr="0"/>
  <p:txStyles>
    <p:titleStyle>
      <a:lvl1pPr algn="r" defTabSz="914400" rtl="0" eaLnBrk="1" latinLnBrk="0" hangingPunct="1">
        <a:spcBef>
          <a:spcPct val="0"/>
        </a:spcBef>
        <a:buNone/>
        <a:defRPr sz="2000" b="1" kern="1200" baseline="0">
          <a:solidFill>
            <a:schemeClr val="tx2">
              <a:lumMod val="75000"/>
            </a:schemeClr>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lang="en-US" sz="2400" kern="1200" dirty="0" smtClean="0">
          <a:solidFill>
            <a:schemeClr val="tx1"/>
          </a:solidFill>
          <a:latin typeface="+mj-lt"/>
          <a:ea typeface="+mn-ea"/>
          <a:cs typeface="Times New Roman" pitchFamily="18" charset="0"/>
        </a:defRPr>
      </a:lvl1pPr>
      <a:lvl2pPr marL="742950" indent="-285750" algn="l" defTabSz="914400" rtl="0" eaLnBrk="1" latinLnBrk="0" hangingPunct="1">
        <a:spcBef>
          <a:spcPct val="20000"/>
        </a:spcBef>
        <a:buFont typeface="Arial" pitchFamily="34" charset="0"/>
        <a:buChar char="–"/>
        <a:defRPr lang="en-US" sz="2000" kern="1200" dirty="0" smtClean="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lang="en-US" sz="1800" kern="1200" dirty="0" smtClean="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lang="en-US" sz="1600" kern="1200" dirty="0" smtClean="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lang="en-US" sz="160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446809"/>
          </a:xfrm>
          <a:custGeom>
            <a:avLst/>
            <a:gdLst/>
            <a:ahLst/>
            <a:cxnLst/>
            <a:rect l="l" t="t" r="r" b="b"/>
            <a:pathLst>
              <a:path w="7772400" h="655320">
                <a:moveTo>
                  <a:pt x="7772400" y="0"/>
                </a:moveTo>
                <a:lnTo>
                  <a:pt x="0" y="0"/>
                </a:lnTo>
                <a:lnTo>
                  <a:pt x="0" y="655320"/>
                </a:lnTo>
                <a:lnTo>
                  <a:pt x="7772400" y="655320"/>
                </a:lnTo>
                <a:lnTo>
                  <a:pt x="7772400" y="0"/>
                </a:lnTo>
                <a:close/>
              </a:path>
            </a:pathLst>
          </a:custGeom>
          <a:solidFill>
            <a:srgbClr val="002D6D"/>
          </a:solidFill>
        </p:spPr>
        <p:txBody>
          <a:bodyPr wrap="square" lIns="0" tIns="0" rIns="0" bIns="0" rtlCol="0"/>
          <a:lstStyle/>
          <a:p>
            <a:endParaRPr sz="1227"/>
          </a:p>
        </p:txBody>
      </p:sp>
      <p:sp>
        <p:nvSpPr>
          <p:cNvPr id="2" name="Holder 2"/>
          <p:cNvSpPr>
            <a:spLocks noGrp="1"/>
          </p:cNvSpPr>
          <p:nvPr>
            <p:ph type="title"/>
          </p:nvPr>
        </p:nvSpPr>
        <p:spPr>
          <a:xfrm>
            <a:off x="687692" y="883920"/>
            <a:ext cx="10675969" cy="369332"/>
          </a:xfrm>
          <a:prstGeom prst="rect">
            <a:avLst/>
          </a:prstGeom>
        </p:spPr>
        <p:txBody>
          <a:bodyPr wrap="square" lIns="0" tIns="0" rIns="0" bIns="0">
            <a:spAutoFit/>
          </a:bodyPr>
          <a:lstStyle>
            <a:lvl1pPr>
              <a:defRPr sz="2400" b="1" i="0">
                <a:solidFill>
                  <a:srgbClr val="002D6C"/>
                </a:solidFill>
                <a:latin typeface="Calibri"/>
                <a:cs typeface="Calibri"/>
              </a:defRPr>
            </a:lvl1pPr>
          </a:lstStyle>
          <a:p>
            <a:endParaRPr/>
          </a:p>
        </p:txBody>
      </p:sp>
      <p:sp>
        <p:nvSpPr>
          <p:cNvPr id="3" name="Holder 3"/>
          <p:cNvSpPr>
            <a:spLocks noGrp="1"/>
          </p:cNvSpPr>
          <p:nvPr>
            <p:ph type="body" idx="1"/>
          </p:nvPr>
        </p:nvSpPr>
        <p:spPr>
          <a:xfrm>
            <a:off x="686699" y="1234094"/>
            <a:ext cx="10703857" cy="184666"/>
          </a:xfrm>
          <a:prstGeom prst="rect">
            <a:avLst/>
          </a:prstGeom>
        </p:spPr>
        <p:txBody>
          <a:bodyPr wrap="square" lIns="0" tIns="0" rIns="0" bIns="0">
            <a:spAutoFit/>
          </a:bodyPr>
          <a:lstStyle>
            <a:lvl1pPr>
              <a:defRPr sz="1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9/26/2023</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78578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txStyles>
    <p:titleStyle>
      <a:lvl1pPr>
        <a:defRPr>
          <a:latin typeface="+mj-lt"/>
          <a:ea typeface="+mj-ea"/>
          <a:cs typeface="+mj-cs"/>
        </a:defRPr>
      </a:lvl1pPr>
    </p:titleStyle>
    <p:body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bodyStyle>
    <p:otherStyle>
      <a:lvl1pPr marL="0">
        <a:defRPr>
          <a:latin typeface="+mn-lt"/>
          <a:ea typeface="+mn-ea"/>
          <a:cs typeface="+mn-cs"/>
        </a:defRPr>
      </a:lvl1pPr>
      <a:lvl2pPr marL="311719">
        <a:defRPr>
          <a:latin typeface="+mn-lt"/>
          <a:ea typeface="+mn-ea"/>
          <a:cs typeface="+mn-cs"/>
        </a:defRPr>
      </a:lvl2pPr>
      <a:lvl3pPr marL="623438">
        <a:defRPr>
          <a:latin typeface="+mn-lt"/>
          <a:ea typeface="+mn-ea"/>
          <a:cs typeface="+mn-cs"/>
        </a:defRPr>
      </a:lvl3pPr>
      <a:lvl4pPr marL="935157">
        <a:defRPr>
          <a:latin typeface="+mn-lt"/>
          <a:ea typeface="+mn-ea"/>
          <a:cs typeface="+mn-cs"/>
        </a:defRPr>
      </a:lvl4pPr>
      <a:lvl5pPr marL="1246876">
        <a:defRPr>
          <a:latin typeface="+mn-lt"/>
          <a:ea typeface="+mn-ea"/>
          <a:cs typeface="+mn-cs"/>
        </a:defRPr>
      </a:lvl5pPr>
      <a:lvl6pPr marL="1558595">
        <a:defRPr>
          <a:latin typeface="+mn-lt"/>
          <a:ea typeface="+mn-ea"/>
          <a:cs typeface="+mn-cs"/>
        </a:defRPr>
      </a:lvl6pPr>
      <a:lvl7pPr marL="1870314">
        <a:defRPr>
          <a:latin typeface="+mn-lt"/>
          <a:ea typeface="+mn-ea"/>
          <a:cs typeface="+mn-cs"/>
        </a:defRPr>
      </a:lvl7pPr>
      <a:lvl8pPr marL="2182033">
        <a:defRPr>
          <a:latin typeface="+mn-lt"/>
          <a:ea typeface="+mn-ea"/>
          <a:cs typeface="+mn-cs"/>
        </a:defRPr>
      </a:lvl8pPr>
      <a:lvl9pPr marL="249375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acquisition.gov/content/41102-policy" TargetMode="External"/><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44.xml"/><Relationship Id="rId5" Type="http://schemas.openxmlformats.org/officeDocument/2006/relationships/hyperlink" Target="https://eweb.sba.gov/gls/dsp_login.cfm" TargetMode="External"/><Relationship Id="rId4" Type="http://schemas.openxmlformats.org/officeDocument/2006/relationships/hyperlink" Target="http://sam.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47.xml"/><Relationship Id="rId6" Type="http://schemas.openxmlformats.org/officeDocument/2006/relationships/hyperlink" Target="https://eweb.sba.gov/gls/dsp_login.cfm" TargetMode="External"/><Relationship Id="rId5" Type="http://schemas.openxmlformats.org/officeDocument/2006/relationships/image" Target="../media/image37.jp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hyperlink" Target="https://www.sba.gov/document/support-table-size-standards" TargetMode="External"/><Relationship Id="rId2" Type="http://schemas.openxmlformats.org/officeDocument/2006/relationships/hyperlink" Target="https://www.sba.gov/document/support--qualifying-naics-women-owned-small-business-federal-contracting-program" TargetMode="Externa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19.png"/><Relationship Id="rId4" Type="http://schemas.openxmlformats.org/officeDocument/2006/relationships/image" Target="../media/image39.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certify.sba.gov/" TargetMode="External"/><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hyperlink" Target="https://www.sba.gov/document/support-affiliation-guide-size-standards"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apexaccelerators.us/#/" TargetMode="External"/><Relationship Id="rId4" Type="http://schemas.openxmlformats.org/officeDocument/2006/relationships/hyperlink" Target="https://www.apexaccelerators.us/#/about-u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sam.gov/content/home" TargetMode="Externa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fpds.gov/" TargetMode="Externa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acquisition.gov/comp/procurement_forecasts/index.html"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edia.defense.gov/2023/Jan/26/2003150429/-1/-1/0/SMALL-BUSINESS-STRATEGY.PDF" TargetMode="Externa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osdbu.gov/members.html" TargetMode="Externa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ockheedmartin.com/en-us/suppliers/news/features/2023/marketing-to-lockheed-martin.html" TargetMode="Externa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hyperlink" Target="https://www.lechase.com/contractor-project-center/" TargetMode="External"/><Relationship Id="rId2" Type="http://schemas.openxmlformats.org/officeDocument/2006/relationships/hyperlink" Target="https://pikecs.com/work-with-pike/" TargetMode="External"/><Relationship Id="rId1" Type="http://schemas.openxmlformats.org/officeDocument/2006/relationships/slideLayout" Target="../slideLayouts/slideLayout14.xml"/><Relationship Id="rId5" Type="http://schemas.openxmlformats.org/officeDocument/2006/relationships/image" Target="../media/image57.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hyperlink" Target="https://www.cto.mil/usdre-strat-vision-critical-tech-areas/" TargetMode="External"/><Relationship Id="rId2" Type="http://schemas.openxmlformats.org/officeDocument/2006/relationships/image" Target="../media/image22.png"/><Relationship Id="rId1" Type="http://schemas.openxmlformats.org/officeDocument/2006/relationships/slideLayout" Target="../slideLayouts/slideLayout31.xml"/><Relationship Id="rId4" Type="http://schemas.openxmlformats.org/officeDocument/2006/relationships/hyperlink" Target="https://www.whitehouse.gov/wp-content/uploads/2022/02/02-2022-Critical-and-Emerging-Technologies-List-Update.pd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business.defense.gov/Work-with-us/Cybersecurity/" TargetMode="External"/><Relationship Id="rId5" Type="http://schemas.openxmlformats.org/officeDocument/2006/relationships/hyperlink" Target="https://business.defense.gov/Portals/57/Documents/10%20Steps%20to%20Winning%20Your%20FIrst%20DoD%20Contract.pdf?ver=OeLlcTti9426XUxyoyGTtw%3D%3D" TargetMode="External"/><Relationship Id="rId4" Type="http://schemas.openxmlformats.org/officeDocument/2006/relationships/hyperlink" Target="https://www.defense.gov/National-Defense-Strateg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hyperlink" Target="https://www.projectspectrum.io/#/"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s://www.projectspectrum.io/#/"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7FE2B13-C6C5-72C4-1F96-2008ADF208BE}"/>
              </a:ext>
            </a:extLst>
          </p:cNvPr>
          <p:cNvSpPr>
            <a:spLocks noGrp="1"/>
          </p:cNvSpPr>
          <p:nvPr>
            <p:ph type="body" idx="1"/>
          </p:nvPr>
        </p:nvSpPr>
        <p:spPr>
          <a:xfrm>
            <a:off x="526472" y="4234874"/>
            <a:ext cx="6934200" cy="1676400"/>
          </a:xfrm>
        </p:spPr>
        <p:txBody>
          <a:bodyPr>
            <a:noAutofit/>
          </a:bodyPr>
          <a:lstStyle/>
          <a:p>
            <a:pPr>
              <a:spcBef>
                <a:spcPts val="0"/>
              </a:spcBef>
            </a:pPr>
            <a:r>
              <a:rPr lang="en-US" sz="1800" b="0" dirty="0">
                <a:latin typeface="Lato" panose="020F0502020204030203"/>
              </a:rPr>
              <a:t>Anna Vulaj Fitzsimmons</a:t>
            </a:r>
          </a:p>
          <a:p>
            <a:pPr>
              <a:spcBef>
                <a:spcPts val="0"/>
              </a:spcBef>
            </a:pPr>
            <a:r>
              <a:rPr lang="en-US" sz="1600" b="0" dirty="0">
                <a:latin typeface="Lato" panose="020F0502020204030203"/>
              </a:rPr>
              <a:t>Program Director, MCFL APEX Accelerator</a:t>
            </a:r>
          </a:p>
          <a:p>
            <a:pPr>
              <a:spcBef>
                <a:spcPts val="0"/>
              </a:spcBef>
            </a:pPr>
            <a:r>
              <a:rPr lang="en-US" sz="1600" b="0" dirty="0">
                <a:latin typeface="Lato" panose="020F0502020204030203"/>
              </a:rPr>
              <a:t>APTAC Region 2 Director – NY, NJ &amp; DE</a:t>
            </a:r>
          </a:p>
          <a:p>
            <a:pPr>
              <a:spcBef>
                <a:spcPts val="0"/>
              </a:spcBef>
            </a:pPr>
            <a:r>
              <a:rPr lang="en-US" sz="1600" b="0" dirty="0">
                <a:latin typeface="Lato" panose="020F0502020204030203"/>
              </a:rPr>
              <a:t>avulaj@monroecounty.gov</a:t>
            </a:r>
            <a:r>
              <a:rPr lang="en-US" sz="1600" dirty="0">
                <a:latin typeface="Lato" panose="020F0502020204030203"/>
              </a:rPr>
              <a:t>	</a:t>
            </a:r>
          </a:p>
          <a:p>
            <a:pPr>
              <a:spcBef>
                <a:spcPts val="0"/>
              </a:spcBef>
            </a:pPr>
            <a:r>
              <a:rPr lang="en-US" sz="1600" dirty="0">
                <a:latin typeface="Lato" panose="020F0502020204030203"/>
              </a:rPr>
              <a:t>585-753-2017</a:t>
            </a:r>
          </a:p>
          <a:p>
            <a:pPr>
              <a:spcBef>
                <a:spcPts val="0"/>
              </a:spcBef>
            </a:pPr>
            <a:r>
              <a:rPr lang="en-US" sz="1600" b="0" dirty="0">
                <a:latin typeface="Lato" panose="020F0502020204030203"/>
              </a:rPr>
              <a:t>www.mcflapex.org	</a:t>
            </a:r>
          </a:p>
        </p:txBody>
      </p:sp>
      <p:pic>
        <p:nvPicPr>
          <p:cNvPr id="6" name="Picture 5" descr="MCFL APEX&#10;ACCELERATOR&#10;MONROE COUNTY FINGER LAKES">
            <a:extLst>
              <a:ext uri="{FF2B5EF4-FFF2-40B4-BE49-F238E27FC236}">
                <a16:creationId xmlns:a16="http://schemas.microsoft.com/office/drawing/2014/main" id="{F8E53733-B465-3630-2919-E4D3E4303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04800"/>
            <a:ext cx="3941846" cy="1300638"/>
          </a:xfrm>
          <a:prstGeom prst="rect">
            <a:avLst/>
          </a:prstGeom>
        </p:spPr>
      </p:pic>
      <p:sp>
        <p:nvSpPr>
          <p:cNvPr id="3" name="Title 2"/>
          <p:cNvSpPr txBox="1">
            <a:spLocks noGrp="1"/>
          </p:cNvSpPr>
          <p:nvPr>
            <p:ph type="title" idx="4294967295"/>
          </p:nvPr>
        </p:nvSpPr>
        <p:spPr>
          <a:xfrm>
            <a:off x="526472" y="2881746"/>
            <a:ext cx="81095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How to Market Your Company as a WOSB</a:t>
            </a:r>
          </a:p>
        </p:txBody>
      </p:sp>
    </p:spTree>
    <p:extLst>
      <p:ext uri="{BB962C8B-B14F-4D97-AF65-F5344CB8AC3E}">
        <p14:creationId xmlns:p14="http://schemas.microsoft.com/office/powerpoint/2010/main" val="259947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64528" y="1500228"/>
            <a:ext cx="11598872" cy="418256"/>
          </a:xfrm>
          <a:prstGeom prst="rect">
            <a:avLst/>
          </a:prstGeom>
          <a:solidFill>
            <a:schemeClr val="bg1">
              <a:lumMod val="65000"/>
            </a:schemeClr>
          </a:solidFill>
        </p:spPr>
        <p:txBody>
          <a:bodyPr wrap="square">
            <a:spAutoFit/>
          </a:bodyPr>
          <a:lstStyle/>
          <a:p>
            <a:pPr marL="0" marR="0" lvl="0" indent="0" algn="ctr" defTabSz="806867" rtl="0" eaLnBrk="1" fontAlgn="auto" latinLnBrk="0" hangingPunct="1">
              <a:lnSpc>
                <a:spcPct val="100000"/>
              </a:lnSpc>
              <a:spcBef>
                <a:spcPts val="0"/>
              </a:spcBef>
              <a:spcAft>
                <a:spcPts val="0"/>
              </a:spcAft>
              <a:buClrTx/>
              <a:buSzTx/>
              <a:buFontTx/>
              <a:buNone/>
              <a:tabLst/>
              <a:defRPr/>
            </a:pPr>
            <a:r>
              <a:rPr kumimoji="0" lang="en-US" sz="2118" b="0" i="0" u="none" strike="noStrike" kern="1200" cap="none" spc="-5" normalizeH="0" baseline="0" noProof="0" dirty="0">
                <a:ln>
                  <a:noFill/>
                </a:ln>
                <a:solidFill>
                  <a:srgbClr val="FFFFFF"/>
                </a:solidFill>
                <a:effectLst/>
                <a:uLnTx/>
                <a:uFillTx/>
                <a:latin typeface="Lato"/>
                <a:ea typeface="Tahoma" panose="020B0604030504040204" pitchFamily="34" charset="0"/>
                <a:cs typeface="Tahoma" panose="020B0604030504040204" pitchFamily="34" charset="0"/>
              </a:rPr>
              <a:t>Providing Government Contract Counseling through…</a:t>
            </a:r>
            <a:r>
              <a:rPr kumimoji="0" lang="en-US" sz="2118" b="0" i="0" u="none" strike="noStrike" kern="1200" cap="none" spc="-78" normalizeH="0" baseline="0" noProof="0" dirty="0">
                <a:ln>
                  <a:noFill/>
                </a:ln>
                <a:solidFill>
                  <a:srgbClr val="FFFFFF"/>
                </a:solidFill>
                <a:effectLst/>
                <a:uLnTx/>
                <a:uFillTx/>
                <a:latin typeface="Lato"/>
                <a:ea typeface="Tahoma" panose="020B0604030504040204" pitchFamily="34" charset="0"/>
                <a:cs typeface="Tahoma" panose="020B0604030504040204" pitchFamily="34" charset="0"/>
              </a:rPr>
              <a:t> </a:t>
            </a:r>
            <a:endParaRPr kumimoji="0" lang="en-US" sz="2118" b="0" i="0" u="none" strike="noStrike" kern="1200" cap="none" spc="0" normalizeH="0" baseline="0" noProof="0" dirty="0">
              <a:ln>
                <a:noFill/>
              </a:ln>
              <a:solidFill>
                <a:prstClr val="black"/>
              </a:solidFill>
              <a:effectLst/>
              <a:uLnTx/>
              <a:uFillTx/>
              <a:latin typeface="Lato"/>
              <a:ea typeface="Tahoma" panose="020B0604030504040204" pitchFamily="34" charset="0"/>
              <a:cs typeface="Tahoma" panose="020B0604030504040204" pitchFamily="34" charset="0"/>
            </a:endParaRPr>
          </a:p>
        </p:txBody>
      </p:sp>
      <p:sp>
        <p:nvSpPr>
          <p:cNvPr id="6" name="Rectangle 5"/>
          <p:cNvSpPr/>
          <p:nvPr/>
        </p:nvSpPr>
        <p:spPr>
          <a:xfrm>
            <a:off x="359229" y="1925608"/>
            <a:ext cx="4441371" cy="4724370"/>
          </a:xfrm>
          <a:prstGeom prst="rect">
            <a:avLst/>
          </a:prstGeom>
          <a:solidFill>
            <a:srgbClr val="8F77B6"/>
          </a:solidFill>
          <a:ln>
            <a:noFill/>
          </a:ln>
          <a:effectLst/>
        </p:spPr>
        <p:txBody>
          <a:bodyPr wrap="square">
            <a:spAutoFit/>
          </a:bodyPr>
          <a:lstStyle/>
          <a:p>
            <a:pPr marL="184907" marR="0" lvl="0" indent="0" algn="l" defTabSz="806867" rtl="0" eaLnBrk="1" fontAlgn="auto" latinLnBrk="0" hangingPunct="1">
              <a:lnSpc>
                <a:spcPct val="100000"/>
              </a:lnSpc>
              <a:spcBef>
                <a:spcPts val="209"/>
              </a:spcBef>
              <a:spcAft>
                <a:spcPts val="0"/>
              </a:spcAft>
              <a:buClrTx/>
              <a:buSzTx/>
              <a:buFontTx/>
              <a:buNone/>
              <a:tabLst>
                <a:tab pos="353173" algn="l"/>
              </a:tabLst>
              <a:defRPr/>
            </a:pPr>
            <a:r>
              <a:rPr kumimoji="0" lang="en-US" sz="28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Contract Assistance</a:t>
            </a:r>
          </a:p>
          <a:p>
            <a:pPr marL="642107" marR="0" lvl="0" indent="-457200" algn="l" defTabSz="806867" rtl="0" eaLnBrk="1" fontAlgn="auto" latinLnBrk="0" hangingPunct="1">
              <a:lnSpc>
                <a:spcPct val="100000"/>
              </a:lnSpc>
              <a:spcBef>
                <a:spcPts val="209"/>
              </a:spcBef>
              <a:spcAft>
                <a:spcPts val="0"/>
              </a:spcAft>
              <a:buClrTx/>
              <a:buSzTx/>
              <a:buFont typeface="Arial" panose="020B0604020202020204" pitchFamily="34" charset="0"/>
              <a:buChar char="•"/>
              <a:tabLst>
                <a:tab pos="353173" algn="l"/>
              </a:tabLst>
              <a:defRPr/>
            </a:pPr>
            <a:r>
              <a:rPr kumimoji="0" lang="en-US" sz="20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One-on-one counseling</a:t>
            </a:r>
          </a:p>
          <a:p>
            <a:pPr marL="184907" marR="0" lvl="0" indent="0" algn="l" defTabSz="806867" rtl="0" eaLnBrk="1" fontAlgn="auto" latinLnBrk="0" hangingPunct="1">
              <a:lnSpc>
                <a:spcPct val="100000"/>
              </a:lnSpc>
              <a:spcBef>
                <a:spcPts val="209"/>
              </a:spcBef>
              <a:spcAft>
                <a:spcPts val="0"/>
              </a:spcAft>
              <a:buClrTx/>
              <a:buSzTx/>
              <a:buFontTx/>
              <a:buNone/>
              <a:tabLst>
                <a:tab pos="353173" algn="l"/>
              </a:tabLst>
              <a:defRPr/>
            </a:pPr>
            <a:endParaRPr kumimoji="0" lang="en-US" sz="9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a:p>
            <a:pPr marL="184907" marR="0" lvl="0" indent="0" algn="l" defTabSz="806867" rtl="0" eaLnBrk="1" fontAlgn="auto" latinLnBrk="0" hangingPunct="1">
              <a:lnSpc>
                <a:spcPct val="100000"/>
              </a:lnSpc>
              <a:spcBef>
                <a:spcPts val="394"/>
              </a:spcBef>
              <a:spcAft>
                <a:spcPts val="0"/>
              </a:spcAft>
              <a:buClrTx/>
              <a:buSzTx/>
              <a:buFontTx/>
              <a:buNone/>
              <a:tabLst>
                <a:tab pos="353173" algn="l"/>
              </a:tabLst>
              <a:defRPr/>
            </a:pPr>
            <a:r>
              <a:rPr kumimoji="0" lang="en-US" sz="28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Market Strategy</a:t>
            </a:r>
          </a:p>
          <a:p>
            <a:pPr marL="642107" marR="0" lvl="0" indent="-457200" algn="l" defTabSz="806867" rtl="0" eaLnBrk="1" fontAlgn="auto" latinLnBrk="0" hangingPunct="1">
              <a:lnSpc>
                <a:spcPct val="100000"/>
              </a:lnSpc>
              <a:spcBef>
                <a:spcPts val="394"/>
              </a:spcBef>
              <a:spcAft>
                <a:spcPts val="0"/>
              </a:spcAft>
              <a:buClrTx/>
              <a:buSzTx/>
              <a:buFont typeface="Arial" panose="020B0604020202020204" pitchFamily="34" charset="0"/>
              <a:buChar char="•"/>
              <a:tabLst>
                <a:tab pos="353173" algn="l"/>
              </a:tabLst>
              <a:defRPr/>
            </a:pPr>
            <a:r>
              <a:rPr kumimoji="0" lang="en-US" sz="20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Government Capability Statement</a:t>
            </a:r>
          </a:p>
          <a:p>
            <a:pPr marL="642107" marR="0" lvl="0" indent="-457200" algn="l" defTabSz="806867" rtl="0" eaLnBrk="1" fontAlgn="auto" latinLnBrk="0" hangingPunct="1">
              <a:lnSpc>
                <a:spcPct val="100000"/>
              </a:lnSpc>
              <a:spcBef>
                <a:spcPts val="394"/>
              </a:spcBef>
              <a:spcAft>
                <a:spcPts val="0"/>
              </a:spcAft>
              <a:buClrTx/>
              <a:buSzTx/>
              <a:buFont typeface="Arial" panose="020B0604020202020204" pitchFamily="34" charset="0"/>
              <a:buChar char="•"/>
              <a:tabLst>
                <a:tab pos="353173" algn="l"/>
              </a:tabLst>
              <a:defRPr/>
            </a:pPr>
            <a:r>
              <a:rPr kumimoji="0" lang="en-US" sz="20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Build a government marketing roadmap</a:t>
            </a:r>
          </a:p>
          <a:p>
            <a:pPr marL="184907" marR="0" lvl="0" indent="0" algn="l" defTabSz="806867" rtl="0" eaLnBrk="1" fontAlgn="auto" latinLnBrk="0" hangingPunct="1">
              <a:lnSpc>
                <a:spcPct val="100000"/>
              </a:lnSpc>
              <a:spcBef>
                <a:spcPts val="394"/>
              </a:spcBef>
              <a:spcAft>
                <a:spcPts val="0"/>
              </a:spcAft>
              <a:buClrTx/>
              <a:buSzTx/>
              <a:buFontTx/>
              <a:buNone/>
              <a:tabLst>
                <a:tab pos="353173" algn="l"/>
              </a:tabLst>
              <a:defRPr/>
            </a:pPr>
            <a:endParaRPr kumimoji="0" lang="en-US" sz="8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a:p>
            <a:pPr marL="184907" marR="0" lvl="0" indent="0" algn="l" defTabSz="806867" rtl="0" eaLnBrk="1" fontAlgn="auto" latinLnBrk="0" hangingPunct="1">
              <a:lnSpc>
                <a:spcPct val="100000"/>
              </a:lnSpc>
              <a:spcBef>
                <a:spcPts val="394"/>
              </a:spcBef>
              <a:spcAft>
                <a:spcPts val="0"/>
              </a:spcAft>
              <a:buClrTx/>
              <a:buSzTx/>
              <a:buFontTx/>
              <a:buNone/>
              <a:tabLst>
                <a:tab pos="353173" algn="l"/>
              </a:tabLst>
              <a:defRPr/>
            </a:pPr>
            <a:r>
              <a:rPr kumimoji="0" lang="en-US" sz="28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Training &amp; Networking</a:t>
            </a:r>
            <a:endParaRPr kumimoji="0" lang="en-US" sz="24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a:p>
            <a:pPr marL="699257" marR="0" lvl="0" indent="-514350" algn="l" defTabSz="806867" rtl="0" eaLnBrk="1" fontAlgn="auto" latinLnBrk="0" hangingPunct="1">
              <a:lnSpc>
                <a:spcPct val="100000"/>
              </a:lnSpc>
              <a:spcBef>
                <a:spcPts val="394"/>
              </a:spcBef>
              <a:spcAft>
                <a:spcPts val="0"/>
              </a:spcAft>
              <a:buClrTx/>
              <a:buSzTx/>
              <a:buFont typeface="Arial" panose="020B0604020202020204" pitchFamily="34" charset="0"/>
              <a:buChar char="•"/>
              <a:tabLst>
                <a:tab pos="353173" algn="l"/>
              </a:tabLst>
              <a:defRPr/>
            </a:pPr>
            <a:r>
              <a:rPr kumimoji="0" lang="en-US" sz="2000" b="0" i="0" u="none" strike="noStrike" kern="1200" cap="none" spc="-1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Workshops/Webinars </a:t>
            </a:r>
            <a:r>
              <a:rPr kumimoji="0" lang="en-US" sz="24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 </a:t>
            </a:r>
          </a:p>
          <a:p>
            <a:pPr marL="642107" marR="0" lvl="0" indent="-457200" algn="l" defTabSz="806867" rtl="0" eaLnBrk="1" fontAlgn="auto" latinLnBrk="0" hangingPunct="1">
              <a:lnSpc>
                <a:spcPct val="100000"/>
              </a:lnSpc>
              <a:spcBef>
                <a:spcPts val="209"/>
              </a:spcBef>
              <a:spcAft>
                <a:spcPts val="0"/>
              </a:spcAft>
              <a:buClrTx/>
              <a:buSzTx/>
              <a:buFont typeface="Arial" panose="020B0604020202020204" pitchFamily="34" charset="0"/>
              <a:buChar char="•"/>
              <a:tabLst>
                <a:tab pos="353173" algn="l"/>
              </a:tabLst>
              <a:defRPr/>
            </a:pPr>
            <a:r>
              <a:rPr kumimoji="0" lang="en-US" sz="20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G2B</a:t>
            </a:r>
            <a:r>
              <a:rPr kumimoji="0" lang="en-US" sz="2000" b="0" i="0" u="none" strike="noStrike" kern="1200" cap="none" spc="-93"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Matchmakers / Outreach </a:t>
            </a:r>
          </a:p>
          <a:p>
            <a:pPr marL="184907" marR="0" lvl="0" indent="0" algn="l" defTabSz="806867" rtl="0" eaLnBrk="1" fontAlgn="auto" latinLnBrk="0" hangingPunct="1">
              <a:lnSpc>
                <a:spcPct val="100000"/>
              </a:lnSpc>
              <a:spcBef>
                <a:spcPts val="209"/>
              </a:spcBef>
              <a:spcAft>
                <a:spcPts val="0"/>
              </a:spcAft>
              <a:buClrTx/>
              <a:buSzTx/>
              <a:buFontTx/>
              <a:buNone/>
              <a:tabLst>
                <a:tab pos="353173" algn="l"/>
              </a:tabLst>
              <a:defRPr/>
            </a:pPr>
            <a:endParaRPr kumimoji="0" lang="en-US" sz="16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a:p>
            <a:pPr marL="184907" marR="0" lvl="0" indent="0" algn="l" defTabSz="806867" rtl="0" eaLnBrk="1" fontAlgn="auto" latinLnBrk="0" hangingPunct="1">
              <a:lnSpc>
                <a:spcPct val="100000"/>
              </a:lnSpc>
              <a:spcBef>
                <a:spcPts val="209"/>
              </a:spcBef>
              <a:spcAft>
                <a:spcPts val="0"/>
              </a:spcAft>
              <a:buClrTx/>
              <a:buSzTx/>
              <a:buFontTx/>
              <a:buNone/>
              <a:tabLst>
                <a:tab pos="353173" algn="l"/>
              </a:tabLst>
              <a:defRPr/>
            </a:pPr>
            <a:endParaRPr kumimoji="0" lang="en-US" sz="1600" b="0" i="0"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a:p>
            <a:pPr marL="184907" marR="0" lvl="0" indent="0" algn="l" defTabSz="806867" rtl="0" eaLnBrk="1" fontAlgn="auto" latinLnBrk="0" hangingPunct="1">
              <a:lnSpc>
                <a:spcPct val="100000"/>
              </a:lnSpc>
              <a:spcBef>
                <a:spcPts val="209"/>
              </a:spcBef>
              <a:spcAft>
                <a:spcPts val="0"/>
              </a:spcAft>
              <a:buClrTx/>
              <a:buSzTx/>
              <a:buFontTx/>
              <a:buNone/>
              <a:tabLst>
                <a:tab pos="353173" algn="l"/>
              </a:tabLst>
              <a:defRPr/>
            </a:pPr>
            <a:r>
              <a:rPr kumimoji="0" lang="en-US" sz="1400" b="1" i="1" u="none" strike="noStrike" kern="1200" cap="none" spc="-5"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rPr>
              <a:t>Must complete application for free services.</a:t>
            </a:r>
            <a:endParaRPr kumimoji="0" lang="en-US" sz="1400" b="1" i="1" u="none" strike="noStrike" kern="1200" cap="none" spc="0" normalizeH="0" baseline="0" noProof="0" dirty="0">
              <a:ln>
                <a:noFill/>
              </a:ln>
              <a:solidFill>
                <a:prstClr val="white"/>
              </a:solidFill>
              <a:effectLst/>
              <a:uLnTx/>
              <a:uFillTx/>
              <a:latin typeface="Lato"/>
              <a:ea typeface="Tahoma" panose="020B0604030504040204" pitchFamily="34" charset="0"/>
              <a:cs typeface="Tahoma" panose="020B0604030504040204" pitchFamily="34" charset="0"/>
            </a:endParaRPr>
          </a:p>
        </p:txBody>
      </p:sp>
      <p:sp>
        <p:nvSpPr>
          <p:cNvPr id="7" name="object 5"/>
          <p:cNvSpPr txBox="1"/>
          <p:nvPr/>
        </p:nvSpPr>
        <p:spPr>
          <a:xfrm>
            <a:off x="4826001" y="1947379"/>
            <a:ext cx="6985000" cy="4717445"/>
          </a:xfrm>
          <a:prstGeom prst="rect">
            <a:avLst/>
          </a:prstGeom>
          <a:solidFill>
            <a:schemeClr val="bg1">
              <a:lumMod val="85000"/>
            </a:schemeClr>
          </a:solidFill>
          <a:ln>
            <a:noFill/>
          </a:ln>
          <a:effectLst>
            <a:outerShdw blurRad="44450" dist="27940" dir="5400000" algn="ctr">
              <a:srgbClr val="000000">
                <a:alpha val="32000"/>
              </a:srgb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2" spcCol="274320" rtlCol="0">
            <a:spAutoFit/>
          </a:bodyPr>
          <a:lstStyle/>
          <a:p>
            <a:pPr marL="352556" marR="0" lvl="1" indent="0" algn="l" defTabSz="806867" rtl="0" eaLnBrk="1" fontAlgn="auto" latinLnBrk="0" hangingPunct="1">
              <a:lnSpc>
                <a:spcPct val="100000"/>
              </a:lnSpc>
              <a:spcBef>
                <a:spcPts val="238"/>
              </a:spcBef>
              <a:spcAft>
                <a:spcPts val="176"/>
              </a:spcAft>
              <a:buClrTx/>
              <a:buSzTx/>
              <a:buFontTx/>
              <a:buNone/>
              <a:tabLst>
                <a:tab pos="518356" algn="l"/>
              </a:tabLst>
              <a:defRPr/>
            </a:pPr>
            <a:r>
              <a:rPr kumimoji="0" lang="en-US" sz="2400" b="0" i="0" u="none" strike="noStrike" kern="1200" cap="none" spc="-5"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Counseling</a:t>
            </a:r>
          </a:p>
          <a:p>
            <a:pPr marL="518356" marR="0" lvl="1"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endParaRPr kumimoji="0" lang="en-US" sz="11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endParaRPr>
          </a:p>
          <a:p>
            <a:pPr marL="352556" marR="0" lvl="1" indent="0" algn="l" defTabSz="806867" rtl="0" eaLnBrk="1" fontAlgn="auto" latinLnBrk="0" hangingPunct="1">
              <a:lnSpc>
                <a:spcPct val="100000"/>
              </a:lnSpc>
              <a:spcBef>
                <a:spcPts val="238"/>
              </a:spcBef>
              <a:spcAft>
                <a:spcPts val="176"/>
              </a:spcAft>
              <a:buClrTx/>
              <a:buSzTx/>
              <a:buFontTx/>
              <a:buNone/>
              <a:tabLst>
                <a:tab pos="518356" algn="l"/>
              </a:tabLst>
              <a:defRPr/>
            </a:pPr>
            <a:r>
              <a:rPr kumimoji="0" lang="en-US" sz="20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Assess</a:t>
            </a:r>
            <a:r>
              <a:rPr kumimoji="0" lang="en-US" sz="2000"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 </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Business potential to do business with the government</a:t>
            </a:r>
          </a:p>
          <a:p>
            <a:pPr marL="518356" marR="0" lvl="1"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endParaRPr kumimoji="0" lang="en-US" sz="6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endParaRPr>
          </a:p>
          <a:p>
            <a:pPr marL="352556" marR="0" lvl="1" indent="0" algn="l" defTabSz="806867" rtl="0" eaLnBrk="1" fontAlgn="auto" latinLnBrk="0" hangingPunct="1">
              <a:lnSpc>
                <a:spcPct val="100000"/>
              </a:lnSpc>
              <a:spcBef>
                <a:spcPts val="238"/>
              </a:spcBef>
              <a:spcAft>
                <a:spcPts val="176"/>
              </a:spcAft>
              <a:buClrTx/>
              <a:buSzTx/>
              <a:buFontTx/>
              <a:buNone/>
              <a:tabLst>
                <a:tab pos="518356" algn="l"/>
              </a:tabLst>
              <a:defRPr/>
            </a:pPr>
            <a:r>
              <a:rPr kumimoji="0" lang="en-US" sz="20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Assist</a:t>
            </a:r>
            <a:r>
              <a:rPr kumimoji="0" lang="en-US" sz="2000"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 </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Federal &amp; state registrations &amp; certifications</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Government Capability Statement</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Identify subcontracting opportunities</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Solicitation/bid preparation/SBIRs/STTRs</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Post-award performance</a:t>
            </a:r>
          </a:p>
          <a:p>
            <a:pPr marL="518356" marR="0" lvl="1"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endParaRPr kumimoji="0" lang="en-US" sz="6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endParaRPr>
          </a:p>
          <a:p>
            <a:pPr marL="518356" marR="0" lvl="1"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endParaRPr kumimoji="0" lang="en-US" sz="36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endParaRPr>
          </a:p>
          <a:p>
            <a:pPr marL="352556" marR="0" lvl="1" indent="0" algn="l" defTabSz="806867" rtl="0" eaLnBrk="1" fontAlgn="auto" latinLnBrk="0" hangingPunct="1">
              <a:lnSpc>
                <a:spcPct val="100000"/>
              </a:lnSpc>
              <a:spcBef>
                <a:spcPts val="238"/>
              </a:spcBef>
              <a:spcAft>
                <a:spcPts val="176"/>
              </a:spcAft>
              <a:buClrTx/>
              <a:buSzTx/>
              <a:buFontTx/>
              <a:buNone/>
              <a:tabLst>
                <a:tab pos="518356" algn="l"/>
              </a:tabLst>
              <a:defRPr/>
            </a:pPr>
            <a:r>
              <a:rPr kumimoji="0" lang="en-US" sz="20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Clarify</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Technical information/document specifications/standards</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endParaRPr kumimoji="0" lang="en-US" sz="6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endParaRPr>
          </a:p>
          <a:p>
            <a:pPr marL="352556" marR="0" lvl="1" indent="0" algn="l" defTabSz="806867" rtl="0" eaLnBrk="1" fontAlgn="auto" latinLnBrk="0" hangingPunct="1">
              <a:lnSpc>
                <a:spcPct val="100000"/>
              </a:lnSpc>
              <a:spcBef>
                <a:spcPts val="238"/>
              </a:spcBef>
              <a:spcAft>
                <a:spcPts val="176"/>
              </a:spcAft>
              <a:buClrTx/>
              <a:buSzTx/>
              <a:buFontTx/>
              <a:buNone/>
              <a:tabLst>
                <a:tab pos="518356" algn="l"/>
              </a:tabLst>
              <a:defRPr/>
            </a:pPr>
            <a:r>
              <a:rPr kumimoji="0" lang="en-US" sz="2000" b="1"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Guide</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800"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Government markets/government marketing roadmap</a:t>
            </a:r>
          </a:p>
          <a:p>
            <a:pPr marL="921789" marR="0" lvl="2" indent="-165800" algn="l" defTabSz="806867" rtl="0" eaLnBrk="1" fontAlgn="auto" latinLnBrk="0" hangingPunct="1">
              <a:lnSpc>
                <a:spcPct val="100000"/>
              </a:lnSpc>
              <a:spcBef>
                <a:spcPts val="238"/>
              </a:spcBef>
              <a:spcAft>
                <a:spcPts val="176"/>
              </a:spcAft>
              <a:buClrTx/>
              <a:buSzTx/>
              <a:buFont typeface="Arial"/>
              <a:buChar char="•"/>
              <a:tabLst>
                <a:tab pos="518356" algn="l"/>
              </a:tabLst>
              <a:defRPr/>
            </a:pPr>
            <a:r>
              <a:rPr kumimoji="0" lang="en-US" sz="1588" b="0" i="0" u="none" strike="noStrike" kern="1200" cap="none" spc="-10" normalizeH="0" baseline="0" noProof="0" dirty="0">
                <a:ln>
                  <a:noFill/>
                </a:ln>
                <a:solidFill>
                  <a:srgbClr val="3F3F3F"/>
                </a:solidFill>
                <a:effectLst/>
                <a:uLnTx/>
                <a:uFillTx/>
                <a:latin typeface="Lato"/>
                <a:ea typeface="Tahoma" panose="020B0604030504040204" pitchFamily="34" charset="0"/>
                <a:cs typeface="Tahoma" panose="020B0604030504040204" pitchFamily="34" charset="0"/>
              </a:rPr>
              <a:t>Notice of upcoming opportunities “Bid Match” service</a:t>
            </a:r>
          </a:p>
          <a:p>
            <a:pPr marL="0" marR="0" lvl="0" indent="-50877" algn="l" defTabSz="806867" rtl="0" eaLnBrk="1" fontAlgn="auto" latinLnBrk="0" hangingPunct="1">
              <a:lnSpc>
                <a:spcPct val="100000"/>
              </a:lnSpc>
              <a:spcBef>
                <a:spcPts val="238"/>
              </a:spcBef>
              <a:spcAft>
                <a:spcPts val="176"/>
              </a:spcAft>
              <a:buClrTx/>
              <a:buSzTx/>
              <a:buFontTx/>
              <a:buNone/>
              <a:tabLst>
                <a:tab pos="518356" algn="l"/>
              </a:tabLst>
              <a:defRPr/>
            </a:pPr>
            <a:endParaRPr kumimoji="0" lang="en-US" sz="353" b="0" i="1" u="none" strike="noStrike" kern="1200" cap="none" spc="-10" normalizeH="0" baseline="0" noProof="0" dirty="0">
              <a:ln>
                <a:noFill/>
              </a:ln>
              <a:solidFill>
                <a:srgbClr val="3F3F3F"/>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50877" algn="r" defTabSz="806867" rtl="0" eaLnBrk="1" fontAlgn="auto" latinLnBrk="0" hangingPunct="1">
              <a:lnSpc>
                <a:spcPct val="100000"/>
              </a:lnSpc>
              <a:spcBef>
                <a:spcPts val="238"/>
              </a:spcBef>
              <a:spcAft>
                <a:spcPts val="176"/>
              </a:spcAft>
              <a:buClrTx/>
              <a:buSzTx/>
              <a:buFontTx/>
              <a:buNone/>
              <a:tabLst>
                <a:tab pos="518356" algn="l"/>
              </a:tabLst>
              <a:defRPr/>
            </a:pPr>
            <a:endParaRPr kumimoji="0" lang="en-US" sz="1235" b="0" i="1" u="none" strike="noStrike" kern="1200" cap="none" spc="-10" normalizeH="0" baseline="0" noProof="0" dirty="0">
              <a:ln>
                <a:noFill/>
              </a:ln>
              <a:solidFill>
                <a:srgbClr val="3F3F3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6" y="0"/>
            <a:ext cx="2362962" cy="1349878"/>
          </a:xfrm>
          <a:prstGeom prst="rect">
            <a:avLst/>
          </a:prstGeom>
        </p:spPr>
      </p:pic>
      <p:sp>
        <p:nvSpPr>
          <p:cNvPr id="9" name="Title 1"/>
          <p:cNvSpPr txBox="1">
            <a:spLocks noGrp="1"/>
          </p:cNvSpPr>
          <p:nvPr>
            <p:ph type="title" idx="4294967295"/>
          </p:nvPr>
        </p:nvSpPr>
        <p:spPr>
          <a:xfrm>
            <a:off x="2667000" y="304800"/>
            <a:ext cx="762000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r" defTabSz="914400" rtl="0" eaLnBrk="1" latinLnBrk="0" hangingPunct="1">
              <a:spcBef>
                <a:spcPct val="0"/>
              </a:spcBef>
              <a:buNone/>
              <a:defRPr sz="2000" b="1" kern="1200" baseline="0">
                <a:solidFill>
                  <a:schemeClr val="tx2">
                    <a:lumMod val="75000"/>
                  </a:schemeClr>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8F77B6"/>
                </a:solidFill>
                <a:effectLst/>
                <a:uLnTx/>
                <a:uFillTx/>
                <a:latin typeface="Lato" panose="020F0502020204030203"/>
                <a:ea typeface="+mj-ea"/>
                <a:cs typeface="Times New Roman" pitchFamily="18" charset="0"/>
              </a:rPr>
              <a:t>How We Help… </a:t>
            </a:r>
          </a:p>
        </p:txBody>
      </p:sp>
    </p:spTree>
    <p:extLst>
      <p:ext uri="{BB962C8B-B14F-4D97-AF65-F5344CB8AC3E}">
        <p14:creationId xmlns:p14="http://schemas.microsoft.com/office/powerpoint/2010/main" val="498568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4800"/>
            <a:ext cx="7620000" cy="762000"/>
          </a:xfrm>
        </p:spPr>
        <p:txBody>
          <a:bodyPr/>
          <a:lstStyle/>
          <a:p>
            <a:r>
              <a:rPr lang="en-US" sz="3600" dirty="0">
                <a:latin typeface="Lato" panose="020F0502020204030203"/>
              </a:rPr>
              <a:t>	How We Help… </a:t>
            </a:r>
          </a:p>
        </p:txBody>
      </p:sp>
      <p:sp>
        <p:nvSpPr>
          <p:cNvPr id="4" name="Subtitle 2"/>
          <p:cNvSpPr txBox="1">
            <a:spLocks noGrp="1"/>
          </p:cNvSpPr>
          <p:nvPr>
            <p:ph idx="1"/>
          </p:nvPr>
        </p:nvSpPr>
        <p:spPr>
          <a:xfrm>
            <a:off x="1981200" y="2057407"/>
            <a:ext cx="8382000" cy="4351337"/>
          </a:xfrm>
          <a:prstGeom prst="rect">
            <a:avLst/>
          </a:prstGeom>
        </p:spPr>
        <p:txBody>
          <a:bodyPr>
            <a:normAutofit lnSpcReduction="10000"/>
          </a:bodyPr>
          <a:lstStyle/>
          <a:p>
            <a:pPr marL="0" indent="0">
              <a:buClr>
                <a:srgbClr val="FF0000"/>
              </a:buClr>
              <a:buNone/>
              <a:defRPr/>
            </a:pPr>
            <a:r>
              <a:rPr lang="en-US" sz="3200" b="1" dirty="0">
                <a:latin typeface="Lato" panose="020F0502020204030203"/>
                <a:cs typeface="+mn-cs"/>
              </a:rPr>
              <a:t>Government Agencies</a:t>
            </a:r>
            <a:endParaRPr lang="en-US" sz="3200" dirty="0">
              <a:latin typeface="Lato" panose="020F0502020204030203"/>
              <a:cs typeface="+mn-cs"/>
            </a:endParaRPr>
          </a:p>
          <a:p>
            <a:pPr>
              <a:buClr>
                <a:srgbClr val="FF0000"/>
              </a:buClr>
              <a:buFont typeface="Wingdings" pitchFamily="2" charset="2"/>
              <a:buChar char="ü"/>
              <a:defRPr/>
            </a:pPr>
            <a:r>
              <a:rPr lang="en-US" sz="2800" dirty="0">
                <a:latin typeface="Lato" panose="020F0502020204030203"/>
                <a:cs typeface="+mn-cs"/>
              </a:rPr>
              <a:t>Outreach to small businesses</a:t>
            </a:r>
          </a:p>
          <a:p>
            <a:pPr>
              <a:buClr>
                <a:srgbClr val="FF0000"/>
              </a:buClr>
              <a:buFont typeface="Wingdings" pitchFamily="2" charset="2"/>
              <a:buChar char="ü"/>
              <a:defRPr/>
            </a:pPr>
            <a:r>
              <a:rPr lang="en-US" sz="2800" dirty="0">
                <a:latin typeface="Lato" panose="020F0502020204030203"/>
                <a:cs typeface="+mn-cs"/>
              </a:rPr>
              <a:t>Identify potential vendors to meet contracting goals</a:t>
            </a:r>
          </a:p>
          <a:p>
            <a:pPr>
              <a:buClr>
                <a:srgbClr val="FF0000"/>
              </a:buClr>
              <a:buFont typeface="Wingdings" pitchFamily="2" charset="2"/>
              <a:buChar char="ü"/>
              <a:defRPr/>
            </a:pPr>
            <a:r>
              <a:rPr lang="en-US" sz="2800" dirty="0">
                <a:latin typeface="Lato" panose="020F0502020204030203"/>
                <a:cs typeface="+mn-cs"/>
              </a:rPr>
              <a:t>Partner for innovative acquisition strategies </a:t>
            </a:r>
          </a:p>
          <a:p>
            <a:pPr marL="0" indent="0">
              <a:buClr>
                <a:srgbClr val="FF0000"/>
              </a:buClr>
              <a:buNone/>
              <a:defRPr/>
            </a:pPr>
            <a:endParaRPr lang="en-US" sz="3200" b="1" dirty="0">
              <a:latin typeface="Lato" panose="020F0502020204030203"/>
              <a:cs typeface="+mn-cs"/>
            </a:endParaRPr>
          </a:p>
          <a:p>
            <a:pPr marL="0" indent="0">
              <a:buClr>
                <a:srgbClr val="FF0000"/>
              </a:buClr>
              <a:buNone/>
              <a:defRPr/>
            </a:pPr>
            <a:r>
              <a:rPr lang="en-US" sz="3200" b="1" dirty="0">
                <a:latin typeface="Lato" panose="020F0502020204030203"/>
                <a:cs typeface="+mn-cs"/>
              </a:rPr>
              <a:t>Large Prime Contractors</a:t>
            </a:r>
            <a:endParaRPr lang="en-US" sz="3200" dirty="0">
              <a:latin typeface="Lato" panose="020F0502020204030203"/>
              <a:cs typeface="+mn-cs"/>
            </a:endParaRPr>
          </a:p>
          <a:p>
            <a:pPr>
              <a:buClr>
                <a:srgbClr val="FF0000"/>
              </a:buClr>
              <a:buFont typeface="Wingdings" pitchFamily="2" charset="2"/>
              <a:buChar char="ü"/>
              <a:defRPr/>
            </a:pPr>
            <a:r>
              <a:rPr lang="en-US" sz="2600" dirty="0">
                <a:latin typeface="Lato" panose="020F0502020204030203"/>
                <a:cs typeface="+mn-cs"/>
              </a:rPr>
              <a:t>Prepare subcontracting plans</a:t>
            </a:r>
          </a:p>
          <a:p>
            <a:pPr>
              <a:buClr>
                <a:srgbClr val="FF0000"/>
              </a:buClr>
              <a:buFont typeface="Wingdings" pitchFamily="2" charset="2"/>
              <a:buChar char="ü"/>
              <a:defRPr/>
            </a:pPr>
            <a:r>
              <a:rPr lang="en-US" sz="2600" dirty="0">
                <a:latin typeface="Lato" panose="020F0502020204030203"/>
                <a:cs typeface="+mn-cs"/>
              </a:rPr>
              <a:t>Identify qualified small business subcontractors</a:t>
            </a:r>
          </a:p>
          <a:p>
            <a:pPr>
              <a:buClr>
                <a:srgbClr val="FF0000"/>
              </a:buClr>
              <a:buFont typeface="Wingdings" pitchFamily="2" charset="2"/>
              <a:buChar char="ü"/>
              <a:defRPr/>
            </a:pPr>
            <a:endParaRPr lang="en-US" sz="3200" b="1" dirty="0">
              <a:latin typeface="Lato" panose="020F0502020204030203"/>
              <a:cs typeface="+mn-cs"/>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3364429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8E14241-9F82-41BE-AF18-03EBCB75466C}" type="slidenum">
              <a:rPr lang="en-US" sz="1000">
                <a:solidFill>
                  <a:srgbClr val="000000"/>
                </a:solidFill>
              </a:rPr>
              <a:pPr eaLnBrk="1" hangingPunct="1"/>
              <a:t>12</a:t>
            </a:fld>
            <a:endParaRPr lang="en-US" sz="1000">
              <a:solidFill>
                <a:srgbClr val="000000"/>
              </a:solidFill>
            </a:endParaRPr>
          </a:p>
        </p:txBody>
      </p:sp>
      <p:pic>
        <p:nvPicPr>
          <p:cNvPr id="4" name="Picture 3"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
        <p:nvSpPr>
          <p:cNvPr id="2" name="Rectangle 1"/>
          <p:cNvSpPr/>
          <p:nvPr/>
        </p:nvSpPr>
        <p:spPr>
          <a:xfrm>
            <a:off x="517237" y="2378054"/>
            <a:ext cx="11286836" cy="1754326"/>
          </a:xfrm>
          <a:prstGeom prst="rect">
            <a:avLst/>
          </a:prstGeom>
        </p:spPr>
        <p:txBody>
          <a:bodyPr wrap="square">
            <a:spAutoFit/>
          </a:bodyPr>
          <a:lstStyle/>
          <a:p>
            <a:pPr marL="285750" indent="-285750">
              <a:buFont typeface="Arial" panose="020B0604020202020204" pitchFamily="34" charset="0"/>
              <a:buChar char="•"/>
            </a:pPr>
            <a:endParaRPr lang="en-US" spc="15" dirty="0">
              <a:solidFill>
                <a:srgbClr val="3C4043"/>
              </a:solidFill>
              <a:latin typeface="Roboto"/>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pc="15" dirty="0">
                <a:solidFill>
                  <a:srgbClr val="3C4043"/>
                </a:solidFill>
                <a:latin typeface="Roboto"/>
                <a:ea typeface="Calibri" panose="020F0502020204030204" pitchFamily="34" charset="0"/>
                <a:cs typeface="Times New Roman" panose="02020603050405020304" pitchFamily="18" charset="0"/>
              </a:rPr>
              <a:t>Importance of integrating a government tactical marketing plan into your sales efforts</a:t>
            </a:r>
          </a:p>
          <a:p>
            <a:pPr marL="285750" indent="-285750">
              <a:buFont typeface="Arial" panose="020B0604020202020204" pitchFamily="34" charset="0"/>
              <a:buChar char="•"/>
            </a:pPr>
            <a:endParaRPr lang="en-US" spc="15" dirty="0">
              <a:solidFill>
                <a:srgbClr val="3C4043"/>
              </a:solidFill>
              <a:latin typeface="Roboto"/>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pc="15" dirty="0">
                <a:solidFill>
                  <a:srgbClr val="3C4043"/>
                </a:solidFill>
                <a:latin typeface="Roboto"/>
                <a:ea typeface="Calibri" panose="020F0502020204030204" pitchFamily="34" charset="0"/>
                <a:cs typeface="Times New Roman" panose="02020603050405020304" pitchFamily="18" charset="0"/>
              </a:rPr>
              <a:t>Federal Market Research and Building a Sales Pipeline</a:t>
            </a:r>
            <a:br>
              <a:rPr lang="en-US" spc="15" dirty="0">
                <a:solidFill>
                  <a:srgbClr val="3C4043"/>
                </a:solidFill>
                <a:latin typeface="Roboto"/>
                <a:ea typeface="Calibri" panose="020F0502020204030204" pitchFamily="34" charset="0"/>
                <a:cs typeface="Times New Roman" panose="02020603050405020304" pitchFamily="18" charset="0"/>
              </a:rPr>
            </a:br>
            <a:r>
              <a:rPr lang="en-US" spc="15" dirty="0">
                <a:solidFill>
                  <a:srgbClr val="3C4043"/>
                </a:solidFill>
                <a:latin typeface="Roboto"/>
                <a:ea typeface="Calibri" panose="020F0502020204030204" pitchFamily="34" charset="0"/>
                <a:cs typeface="Times New Roman" panose="02020603050405020304" pitchFamily="18" charset="0"/>
              </a:rPr>
              <a:t>                                                                                                                                                                                                                                                                        </a:t>
            </a:r>
            <a:endParaRPr lang="en-US" dirty="0"/>
          </a:p>
        </p:txBody>
      </p:sp>
      <p:pic>
        <p:nvPicPr>
          <p:cNvPr id="3" name="Picture 2" descr="KEEP CALM AND PLAY THE LONG GAME"/>
          <p:cNvPicPr>
            <a:picLocks noChangeAspect="1"/>
          </p:cNvPicPr>
          <p:nvPr/>
        </p:nvPicPr>
        <p:blipFill>
          <a:blip r:embed="rId3">
            <a:duotone>
              <a:schemeClr val="accent1">
                <a:shade val="45000"/>
                <a:satMod val="135000"/>
              </a:schemeClr>
              <a:prstClr val="white"/>
            </a:duotone>
          </a:blip>
          <a:stretch>
            <a:fillRect/>
          </a:stretch>
        </p:blipFill>
        <p:spPr>
          <a:xfrm>
            <a:off x="8064545" y="3559611"/>
            <a:ext cx="3517855" cy="3098800"/>
          </a:xfrm>
          <a:prstGeom prst="rect">
            <a:avLst/>
          </a:prstGeom>
        </p:spPr>
      </p:pic>
      <p:sp>
        <p:nvSpPr>
          <p:cNvPr id="5" name="Title 4"/>
          <p:cNvSpPr>
            <a:spLocks noGrp="1"/>
          </p:cNvSpPr>
          <p:nvPr>
            <p:ph type="title" idx="4294967295"/>
          </p:nvPr>
        </p:nvSpPr>
        <p:spPr>
          <a:xfrm>
            <a:off x="698437" y="1388306"/>
            <a:ext cx="8519454"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5" normalizeH="0" baseline="0" noProof="0" dirty="0">
                <a:ln>
                  <a:noFill/>
                </a:ln>
                <a:solidFill>
                  <a:srgbClr val="8F77B6"/>
                </a:solidFill>
                <a:effectLst/>
                <a:uLnTx/>
                <a:uFillTx/>
                <a:latin typeface="Roboto"/>
                <a:ea typeface="Calibri" panose="020F0502020204030204" pitchFamily="34" charset="0"/>
                <a:cs typeface="Times New Roman" panose="02020603050405020304" pitchFamily="18" charset="0"/>
              </a:rPr>
              <a:t>Maximizing your ED/WOSB Certification in the Government Contracting Arena</a:t>
            </a:r>
          </a:p>
        </p:txBody>
      </p:sp>
    </p:spTree>
    <p:extLst>
      <p:ext uri="{BB962C8B-B14F-4D97-AF65-F5344CB8AC3E}">
        <p14:creationId xmlns:p14="http://schemas.microsoft.com/office/powerpoint/2010/main" val="313856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649573930"/>
              </p:ext>
            </p:extLst>
          </p:nvPr>
        </p:nvGraphicFramePr>
        <p:xfrm>
          <a:off x="914400" y="324182"/>
          <a:ext cx="4659406" cy="6286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3">
            <a:extLs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001651977"/>
              </p:ext>
            </p:extLst>
          </p:nvPr>
        </p:nvGraphicFramePr>
        <p:xfrm>
          <a:off x="7086601" y="381000"/>
          <a:ext cx="4419599" cy="64582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4"/>
          <p:cNvSpPr/>
          <p:nvPr/>
        </p:nvSpPr>
        <p:spPr>
          <a:xfrm>
            <a:off x="7924800" y="5943600"/>
            <a:ext cx="290085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mn-ea"/>
                <a:cs typeface="+mn-cs"/>
              </a:rPr>
              <a:t>51%</a:t>
            </a:r>
          </a:p>
        </p:txBody>
      </p:sp>
      <p:sp>
        <p:nvSpPr>
          <p:cNvPr id="6" name="Title 5"/>
          <p:cNvSpPr>
            <a:spLocks noGrp="1"/>
          </p:cNvSpPr>
          <p:nvPr>
            <p:ph type="title" idx="4294967295"/>
          </p:nvPr>
        </p:nvSpPr>
        <p:spPr>
          <a:xfrm>
            <a:off x="5797461" y="905470"/>
            <a:ext cx="1065484"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21000">
                      <a:srgbClr val="53575C"/>
                    </a:gs>
                    <a:gs pos="88000">
                      <a:srgbClr val="C5C7CA"/>
                    </a:gs>
                  </a:gsLst>
                  <a:lin ang="5400000"/>
                </a:gradFill>
                <a:effectLst/>
                <a:uLnTx/>
                <a:uFillTx/>
                <a:latin typeface="Calibri"/>
                <a:ea typeface="+mn-ea"/>
                <a:cs typeface="+mn-cs"/>
              </a:rPr>
              <a:t>VS.</a:t>
            </a:r>
          </a:p>
        </p:txBody>
      </p:sp>
    </p:spTree>
    <p:extLst>
      <p:ext uri="{BB962C8B-B14F-4D97-AF65-F5344CB8AC3E}">
        <p14:creationId xmlns:p14="http://schemas.microsoft.com/office/powerpoint/2010/main" val="3487881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448" y="1347950"/>
            <a:ext cx="10316444" cy="33988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819400" y="304800"/>
            <a:ext cx="7162800" cy="762000"/>
          </a:xfrm>
        </p:spPr>
        <p:txBody>
          <a:bodyPr/>
          <a:lstStyle/>
          <a:p>
            <a:pPr algn="ctr"/>
            <a:r>
              <a:rPr lang="en-US" sz="3600" dirty="0">
                <a:latin typeface="Lato"/>
              </a:rPr>
              <a:t>Federal Contracting Goals</a:t>
            </a:r>
          </a:p>
        </p:txBody>
      </p:sp>
      <p:pic>
        <p:nvPicPr>
          <p:cNvPr id="7" name="Content Placeholder 6">
            <a:extLs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709447" y="4784525"/>
            <a:ext cx="10124807" cy="1921075"/>
          </a:xfrm>
          <a:prstGeom prst="rect">
            <a:avLst/>
          </a:prstGeom>
        </p:spPr>
      </p:pic>
      <p:pic>
        <p:nvPicPr>
          <p:cNvPr id="8" name="Picture 7" descr="MCFL APEX&#10;ACCELERATOR&#10;MONROE COUNTY FINGER LAK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7" y="76200"/>
            <a:ext cx="2362962" cy="1349878"/>
          </a:xfrm>
          <a:prstGeom prst="rect">
            <a:avLst/>
          </a:prstGeom>
        </p:spPr>
      </p:pic>
      <p:sp>
        <p:nvSpPr>
          <p:cNvPr id="10" name="Rectangle 9"/>
          <p:cNvSpPr/>
          <p:nvPr/>
        </p:nvSpPr>
        <p:spPr>
          <a:xfrm>
            <a:off x="6042449" y="5440262"/>
            <a:ext cx="663151" cy="277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12%</a:t>
            </a:r>
          </a:p>
        </p:txBody>
      </p:sp>
    </p:spTree>
    <p:extLst>
      <p:ext uri="{BB962C8B-B14F-4D97-AF65-F5344CB8AC3E}">
        <p14:creationId xmlns:p14="http://schemas.microsoft.com/office/powerpoint/2010/main" val="626439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Slide Number Placeholder 3"/>
          <p:cNvSpPr>
            <a:spLocks noGrp="1"/>
          </p:cNvSpPr>
          <p:nvPr>
            <p:ph type="sldNum" sz="quarter" idx="12"/>
          </p:nvPr>
        </p:nvSpPr>
        <p:spPr>
          <a:xfrm>
            <a:off x="11018983" y="6198990"/>
            <a:ext cx="609600" cy="5334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8E14241-9F82-41BE-AF18-03EBCB75466C}" type="slidenum">
              <a:rPr lang="en-US" sz="1000">
                <a:solidFill>
                  <a:srgbClr val="000000"/>
                </a:solidFill>
              </a:rPr>
              <a:pPr eaLnBrk="1" hangingPunct="1"/>
              <a:t>15</a:t>
            </a:fld>
            <a:endParaRPr lang="en-US" sz="1000">
              <a:solidFill>
                <a:srgbClr val="000000"/>
              </a:solidFill>
            </a:endParaRPr>
          </a:p>
        </p:txBody>
      </p:sp>
      <p:pic>
        <p:nvPicPr>
          <p:cNvPr id="4" name="Picture 3"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911"/>
            <a:ext cx="2362962" cy="1349878"/>
          </a:xfrm>
          <a:prstGeom prst="rect">
            <a:avLst/>
          </a:prstGeom>
        </p:spPr>
      </p:pic>
      <p:sp>
        <p:nvSpPr>
          <p:cNvPr id="2" name="Rectangle 1"/>
          <p:cNvSpPr/>
          <p:nvPr/>
        </p:nvSpPr>
        <p:spPr>
          <a:xfrm>
            <a:off x="868217" y="2136339"/>
            <a:ext cx="10935855" cy="4062651"/>
          </a:xfrm>
          <a:prstGeom prst="rect">
            <a:avLst/>
          </a:prstGeom>
        </p:spPr>
        <p:txBody>
          <a:bodyPr wrap="square">
            <a:spAutoFit/>
          </a:bodyPr>
          <a:lstStyle/>
          <a:p>
            <a:r>
              <a:rPr lang="en-US" sz="2400" spc="15" dirty="0">
                <a:solidFill>
                  <a:srgbClr val="3C4043"/>
                </a:solidFill>
                <a:latin typeface="Roboto"/>
                <a:ea typeface="Calibri" panose="020F0502020204030204" pitchFamily="34" charset="0"/>
                <a:cs typeface="Times New Roman" panose="02020603050405020304" pitchFamily="18" charset="0"/>
              </a:rPr>
              <a:t>Maximizing your ED/WOSB Certification in the Government Contracting Arena</a:t>
            </a:r>
          </a:p>
          <a:p>
            <a:pPr marL="285750" indent="-285750">
              <a:buFont typeface="Arial" panose="020B0604020202020204" pitchFamily="34" charset="0"/>
              <a:buChar char="•"/>
            </a:pPr>
            <a:endParaRPr lang="en-US" spc="15" dirty="0">
              <a:solidFill>
                <a:srgbClr val="3C4043"/>
              </a:solidFill>
              <a:latin typeface="Roboto"/>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pc="15" dirty="0">
                <a:solidFill>
                  <a:srgbClr val="3C4043"/>
                </a:solidFill>
                <a:latin typeface="Roboto"/>
                <a:ea typeface="Calibri" panose="020F0502020204030204" pitchFamily="34" charset="0"/>
                <a:cs typeface="Times New Roman" panose="02020603050405020304" pitchFamily="18" charset="0"/>
              </a:rPr>
              <a:t>Are you ready?</a:t>
            </a:r>
          </a:p>
          <a:p>
            <a:pPr marL="285750" indent="-285750">
              <a:buFont typeface="Arial" panose="020B0604020202020204" pitchFamily="34" charset="0"/>
              <a:buChar char="•"/>
            </a:pPr>
            <a:r>
              <a:rPr lang="en-US" spc="15" dirty="0">
                <a:solidFill>
                  <a:srgbClr val="3C4043"/>
                </a:solidFill>
                <a:latin typeface="Roboto"/>
                <a:ea typeface="Calibri" panose="020F0502020204030204" pitchFamily="34" charset="0"/>
                <a:cs typeface="Times New Roman" panose="02020603050405020304" pitchFamily="18" charset="0"/>
              </a:rPr>
              <a:t>Review - </a:t>
            </a:r>
            <a:r>
              <a:rPr lang="en-US" dirty="0"/>
              <a:t>Government Contracting Tool Kit</a:t>
            </a:r>
          </a:p>
          <a:p>
            <a:pPr marL="1200150" lvl="2" indent="-285750">
              <a:buFont typeface="Arial" panose="020B0604020202020204" pitchFamily="34" charset="0"/>
              <a:buChar char="•"/>
            </a:pPr>
            <a:r>
              <a:rPr lang="en-US" dirty="0"/>
              <a:t>Registrations</a:t>
            </a:r>
          </a:p>
          <a:p>
            <a:pPr marL="1200150" lvl="2" indent="-285750">
              <a:buFont typeface="Arial" panose="020B0604020202020204" pitchFamily="34" charset="0"/>
              <a:buChar char="•"/>
            </a:pPr>
            <a:r>
              <a:rPr lang="en-US" dirty="0"/>
              <a:t>Certifications</a:t>
            </a:r>
          </a:p>
          <a:p>
            <a:pPr marL="1200150" lvl="2" indent="-285750">
              <a:buFont typeface="Arial" panose="020B0604020202020204" pitchFamily="34" charset="0"/>
              <a:buChar char="•"/>
            </a:pPr>
            <a:r>
              <a:rPr lang="en-US" dirty="0"/>
              <a:t>Government Capability Statement</a:t>
            </a:r>
          </a:p>
          <a:p>
            <a:pPr marL="1200150" lvl="2" indent="-285750">
              <a:buFont typeface="Arial" panose="020B0604020202020204" pitchFamily="34" charset="0"/>
              <a:buChar char="•"/>
            </a:pPr>
            <a:r>
              <a:rPr lang="en-US" dirty="0"/>
              <a:t>Do you meet compliance standards? i.e.: Cybersecurity</a:t>
            </a:r>
          </a:p>
          <a:p>
            <a:pPr marL="285750" indent="-285750">
              <a:buFont typeface="Arial" panose="020B0604020202020204" pitchFamily="34" charset="0"/>
              <a:buChar char="•"/>
            </a:pPr>
            <a:endParaRPr lang="en-US" spc="15" dirty="0">
              <a:solidFill>
                <a:srgbClr val="3C4043"/>
              </a:solidFill>
              <a:latin typeface="Roboto"/>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pc="15" dirty="0">
                <a:solidFill>
                  <a:schemeClr val="tx1">
                    <a:lumMod val="60000"/>
                    <a:lumOff val="40000"/>
                  </a:schemeClr>
                </a:solidFill>
                <a:latin typeface="Roboto"/>
                <a:ea typeface="Calibri" panose="020F0502020204030204" pitchFamily="34" charset="0"/>
                <a:cs typeface="Times New Roman" panose="02020603050405020304" pitchFamily="18" charset="0"/>
              </a:rPr>
              <a:t>Importance of integrating a government tactical marketing plan into your sales efforts</a:t>
            </a:r>
          </a:p>
          <a:p>
            <a:pPr marL="285750" indent="-285750">
              <a:buFont typeface="Arial" panose="020B0604020202020204" pitchFamily="34" charset="0"/>
              <a:buChar char="•"/>
            </a:pPr>
            <a:endParaRPr lang="en-US" spc="15" dirty="0">
              <a:solidFill>
                <a:schemeClr val="tx1">
                  <a:lumMod val="60000"/>
                  <a:lumOff val="40000"/>
                </a:schemeClr>
              </a:solidFill>
              <a:latin typeface="Roboto"/>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pc="15" dirty="0">
                <a:solidFill>
                  <a:schemeClr val="tx1">
                    <a:lumMod val="60000"/>
                    <a:lumOff val="40000"/>
                  </a:schemeClr>
                </a:solidFill>
                <a:latin typeface="Roboto"/>
                <a:ea typeface="Calibri" panose="020F0502020204030204" pitchFamily="34" charset="0"/>
                <a:cs typeface="Times New Roman" panose="02020603050405020304" pitchFamily="18" charset="0"/>
              </a:rPr>
              <a:t>Federal Market Research and Building a Sales Pipeline</a:t>
            </a:r>
            <a:br>
              <a:rPr lang="en-US" spc="15" dirty="0">
                <a:solidFill>
                  <a:schemeClr val="tx1">
                    <a:lumMod val="60000"/>
                    <a:lumOff val="40000"/>
                  </a:schemeClr>
                </a:solidFill>
                <a:latin typeface="Roboto"/>
                <a:ea typeface="Calibri" panose="020F0502020204030204" pitchFamily="34" charset="0"/>
                <a:cs typeface="Times New Roman" panose="02020603050405020304" pitchFamily="18" charset="0"/>
              </a:rPr>
            </a:br>
            <a:r>
              <a:rPr lang="en-US" spc="15" dirty="0">
                <a:solidFill>
                  <a:srgbClr val="3C4043"/>
                </a:solidFill>
                <a:latin typeface="Roboto"/>
                <a:ea typeface="Calibri" panose="020F0502020204030204" pitchFamily="34" charset="0"/>
                <a:cs typeface="Times New Roman" panose="02020603050405020304" pitchFamily="18" charset="0"/>
              </a:rPr>
              <a:t>                                                                                                                                                                                                                                                                        </a:t>
            </a:r>
            <a:endParaRPr lang="en-US" dirty="0"/>
          </a:p>
        </p:txBody>
      </p:sp>
      <p:sp>
        <p:nvSpPr>
          <p:cNvPr id="6" name="Title 5">
            <a:extLst>
              <a:ext uri="{FF2B5EF4-FFF2-40B4-BE49-F238E27FC236}">
                <a16:creationId xmlns:a16="http://schemas.microsoft.com/office/drawing/2014/main" id="{24DD9101-5B3D-287E-56E7-9116348AA7B5}"/>
              </a:ext>
            </a:extLst>
          </p:cNvPr>
          <p:cNvSpPr>
            <a:spLocks noGrp="1"/>
          </p:cNvSpPr>
          <p:nvPr>
            <p:ph type="ctrTitle"/>
          </p:nvPr>
        </p:nvSpPr>
        <p:spPr>
          <a:xfrm>
            <a:off x="7068064" y="3212757"/>
            <a:ext cx="4390768" cy="432486"/>
          </a:xfrm>
        </p:spPr>
        <p:txBody>
          <a:bodyPr vert="horz" wrap="square" lIns="0" tIns="0" rIns="91440" bIns="0" rtlCol="0" anchor="b">
            <a:noAutofit/>
          </a:bodyPr>
          <a:lstStyle/>
          <a:p>
            <a:r>
              <a:rPr lang="en-US" sz="1000" spc="15" dirty="0">
                <a:solidFill>
                  <a:schemeClr val="bg1"/>
                </a:solidFill>
                <a:latin typeface="Roboto"/>
                <a:ea typeface="Calibri" panose="020F0502020204030204" pitchFamily="34" charset="0"/>
              </a:rPr>
              <a:t>Maximizing your ED/WOSB Certification in the Government Contracting Arena</a:t>
            </a:r>
          </a:p>
        </p:txBody>
      </p:sp>
    </p:spTree>
    <p:extLst>
      <p:ext uri="{BB962C8B-B14F-4D97-AF65-F5344CB8AC3E}">
        <p14:creationId xmlns:p14="http://schemas.microsoft.com/office/powerpoint/2010/main" val="1589170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7998" y="504685"/>
            <a:ext cx="7923826" cy="492443"/>
          </a:xfrm>
          <a:prstGeom prst="rect">
            <a:avLst/>
          </a:prstGeom>
        </p:spPr>
        <p:txBody>
          <a:bodyPr vert="horz" wrap="square" lIns="0" tIns="0" rIns="0" bIns="0" rtlCol="0" anchor="ctr">
            <a:spAutoFit/>
          </a:bodyPr>
          <a:lstStyle/>
          <a:p>
            <a:pPr>
              <a:lnSpc>
                <a:spcPct val="100000"/>
              </a:lnSpc>
            </a:pPr>
            <a:r>
              <a:rPr lang="en-US" sz="3200" dirty="0">
                <a:latin typeface="Lato"/>
              </a:rPr>
              <a:t>Importance of </a:t>
            </a:r>
            <a:r>
              <a:rPr sz="3200" dirty="0">
                <a:latin typeface="Lato"/>
              </a:rPr>
              <a:t>S</a:t>
            </a:r>
            <a:r>
              <a:rPr lang="en-US" sz="3200" dirty="0">
                <a:latin typeface="Lato"/>
              </a:rPr>
              <a:t>ystem for Award Management </a:t>
            </a:r>
            <a:endParaRPr sz="3200" dirty="0">
              <a:latin typeface="Lato"/>
            </a:endParaRPr>
          </a:p>
        </p:txBody>
      </p:sp>
      <p:sp>
        <p:nvSpPr>
          <p:cNvPr id="3" name="object 3"/>
          <p:cNvSpPr txBox="1"/>
          <p:nvPr/>
        </p:nvSpPr>
        <p:spPr>
          <a:xfrm>
            <a:off x="2108562" y="1424596"/>
            <a:ext cx="8223262" cy="3741665"/>
          </a:xfrm>
          <a:prstGeom prst="rect">
            <a:avLst/>
          </a:prstGeom>
        </p:spPr>
        <p:txBody>
          <a:bodyPr vert="horz" wrap="square" lIns="0" tIns="0" rIns="0" bIns="0" rtlCol="0">
            <a:spAutoFit/>
          </a:bodyPr>
          <a:lstStyle/>
          <a:p>
            <a:pPr marL="414640" indent="-403433">
              <a:buAutoNum type="arabicPeriod"/>
              <a:tabLst>
                <a:tab pos="371495" algn="l"/>
                <a:tab pos="372055" algn="l"/>
              </a:tabLst>
            </a:pPr>
            <a:r>
              <a:rPr lang="en-US" sz="2162" b="1" spc="-110" dirty="0">
                <a:latin typeface="Tahoma"/>
                <a:cs typeface="Tahoma"/>
              </a:rPr>
              <a:t>Why Register in SAM  	</a:t>
            </a:r>
          </a:p>
          <a:p>
            <a:pPr marL="289127" lvl="1">
              <a:spcBef>
                <a:spcPts val="405"/>
              </a:spcBef>
              <a:buSzPct val="84782"/>
              <a:tabLst>
                <a:tab pos="621399" algn="l"/>
                <a:tab pos="621960" algn="l"/>
              </a:tabLst>
            </a:pPr>
            <a:r>
              <a:rPr lang="en-US" sz="2030" spc="35" dirty="0">
                <a:solidFill>
                  <a:srgbClr val="007CC2"/>
                </a:solidFill>
                <a:latin typeface="Tahoma"/>
                <a:cs typeface="Tahoma"/>
                <a:hlinkClick r:id="rId2"/>
              </a:rPr>
              <a:t>FAR Subpart 4.1102</a:t>
            </a:r>
            <a:endParaRPr lang="en-US" sz="2030" spc="35" dirty="0">
              <a:solidFill>
                <a:srgbClr val="007CC2"/>
              </a:solidFill>
              <a:latin typeface="Tahoma"/>
              <a:cs typeface="Tahoma"/>
            </a:endParaRPr>
          </a:p>
          <a:p>
            <a:pPr marL="289127" lvl="1">
              <a:spcBef>
                <a:spcPts val="405"/>
              </a:spcBef>
              <a:buSzPct val="84782"/>
              <a:tabLst>
                <a:tab pos="621399" algn="l"/>
                <a:tab pos="621960" algn="l"/>
              </a:tabLst>
            </a:pPr>
            <a:endParaRPr sz="882" dirty="0">
              <a:solidFill>
                <a:schemeClr val="tx1">
                  <a:lumMod val="75000"/>
                  <a:lumOff val="25000"/>
                </a:schemeClr>
              </a:solidFill>
              <a:latin typeface="Tahoma"/>
              <a:cs typeface="Tahoma"/>
            </a:endParaRPr>
          </a:p>
          <a:p>
            <a:pPr marL="621399" lvl="1" indent="-332272">
              <a:spcBef>
                <a:spcPts val="375"/>
              </a:spcBef>
              <a:buSzPct val="84782"/>
              <a:buFont typeface="Arial"/>
              <a:buChar char="●"/>
              <a:tabLst>
                <a:tab pos="621399" algn="l"/>
                <a:tab pos="621960" algn="l"/>
              </a:tabLst>
            </a:pPr>
            <a:r>
              <a:rPr lang="en-US" sz="2030" spc="-4" dirty="0">
                <a:solidFill>
                  <a:schemeClr val="tx1">
                    <a:lumMod val="65000"/>
                    <a:lumOff val="35000"/>
                  </a:schemeClr>
                </a:solidFill>
                <a:latin typeface="Tahoma"/>
                <a:cs typeface="Tahoma"/>
              </a:rPr>
              <a:t>Entities are </a:t>
            </a:r>
            <a:r>
              <a:rPr lang="en-US" sz="2030" i="1" u="sng" spc="-4" dirty="0">
                <a:solidFill>
                  <a:schemeClr val="tx1">
                    <a:lumMod val="65000"/>
                    <a:lumOff val="35000"/>
                  </a:schemeClr>
                </a:solidFill>
                <a:latin typeface="Tahoma"/>
                <a:cs typeface="Tahoma"/>
              </a:rPr>
              <a:t>ineligible</a:t>
            </a:r>
            <a:r>
              <a:rPr lang="en-US" sz="2030" spc="-4" dirty="0">
                <a:solidFill>
                  <a:schemeClr val="tx1">
                    <a:lumMod val="65000"/>
                    <a:lumOff val="35000"/>
                  </a:schemeClr>
                </a:solidFill>
                <a:latin typeface="Tahoma"/>
                <a:cs typeface="Tahoma"/>
              </a:rPr>
              <a:t> for contracts and grants, unless registered at time of submittal (</a:t>
            </a:r>
            <a:r>
              <a:rPr lang="en-US" sz="2030" i="1" spc="-4" dirty="0">
                <a:solidFill>
                  <a:schemeClr val="tx1">
                    <a:lumMod val="65000"/>
                    <a:lumOff val="35000"/>
                  </a:schemeClr>
                </a:solidFill>
                <a:latin typeface="Tahoma"/>
                <a:cs typeface="Tahoma"/>
              </a:rPr>
              <a:t>and </a:t>
            </a:r>
            <a:r>
              <a:rPr lang="en-US" sz="2030" spc="-4" dirty="0">
                <a:solidFill>
                  <a:schemeClr val="tx1">
                    <a:lumMod val="65000"/>
                    <a:lumOff val="35000"/>
                  </a:schemeClr>
                </a:solidFill>
                <a:latin typeface="Tahoma"/>
                <a:cs typeface="Tahoma"/>
              </a:rPr>
              <a:t>duration of grant/contract)</a:t>
            </a:r>
          </a:p>
          <a:p>
            <a:pPr marL="1024833" lvl="2" indent="-332272">
              <a:spcBef>
                <a:spcPts val="366"/>
              </a:spcBef>
              <a:buSzPct val="84782"/>
              <a:buFont typeface="Arial"/>
              <a:buChar char="●"/>
              <a:tabLst>
                <a:tab pos="621399" algn="l"/>
                <a:tab pos="621960" algn="l"/>
              </a:tabLst>
            </a:pPr>
            <a:r>
              <a:rPr lang="en-US" sz="2030" i="1" spc="18" dirty="0">
                <a:solidFill>
                  <a:schemeClr val="tx1">
                    <a:lumMod val="65000"/>
                    <a:lumOff val="35000"/>
                  </a:schemeClr>
                </a:solidFill>
                <a:latin typeface="Tahoma"/>
                <a:cs typeface="Tahoma"/>
              </a:rPr>
              <a:t>Must</a:t>
            </a:r>
            <a:r>
              <a:rPr lang="en-US" sz="2030" spc="18" dirty="0">
                <a:solidFill>
                  <a:schemeClr val="tx1">
                    <a:lumMod val="65000"/>
                    <a:lumOff val="35000"/>
                  </a:schemeClr>
                </a:solidFill>
                <a:latin typeface="Tahoma"/>
                <a:cs typeface="Tahoma"/>
              </a:rPr>
              <a:t> renew annually</a:t>
            </a:r>
          </a:p>
          <a:p>
            <a:pPr marL="1024833" lvl="2" indent="-332272">
              <a:spcBef>
                <a:spcPts val="366"/>
              </a:spcBef>
              <a:buSzPct val="84782"/>
              <a:buFont typeface="Arial"/>
              <a:buChar char="●"/>
              <a:tabLst>
                <a:tab pos="621399" algn="l"/>
                <a:tab pos="621960" algn="l"/>
              </a:tabLst>
            </a:pPr>
            <a:r>
              <a:rPr lang="en-US" sz="2030" spc="49" dirty="0">
                <a:solidFill>
                  <a:schemeClr val="tx1">
                    <a:lumMod val="65000"/>
                    <a:lumOff val="35000"/>
                  </a:schemeClr>
                </a:solidFill>
                <a:latin typeface="Tahoma"/>
                <a:cs typeface="Tahoma"/>
              </a:rPr>
              <a:t>Establishes an electronic funds transfer </a:t>
            </a:r>
          </a:p>
          <a:p>
            <a:pPr marL="1024833" lvl="2" indent="-332272">
              <a:spcBef>
                <a:spcPts val="379"/>
              </a:spcBef>
              <a:buSzPct val="84782"/>
              <a:buFont typeface="Arial"/>
              <a:buChar char="●"/>
              <a:tabLst>
                <a:tab pos="621399" algn="l"/>
                <a:tab pos="621960" algn="l"/>
              </a:tabLst>
            </a:pPr>
            <a:r>
              <a:rPr lang="en-US" sz="2030" spc="18" dirty="0">
                <a:solidFill>
                  <a:schemeClr val="tx1">
                    <a:lumMod val="65000"/>
                    <a:lumOff val="35000"/>
                  </a:schemeClr>
                </a:solidFill>
                <a:latin typeface="Tahoma"/>
                <a:cs typeface="Tahoma"/>
              </a:rPr>
              <a:t>Representations &amp; Certifications </a:t>
            </a:r>
          </a:p>
          <a:p>
            <a:pPr marL="1024833" lvl="2" indent="-332272">
              <a:spcBef>
                <a:spcPts val="379"/>
              </a:spcBef>
              <a:buSzPct val="84782"/>
              <a:buFont typeface="Arial"/>
              <a:buChar char="●"/>
              <a:tabLst>
                <a:tab pos="621399" algn="l"/>
                <a:tab pos="621960" algn="l"/>
              </a:tabLst>
            </a:pPr>
            <a:r>
              <a:rPr lang="en-US" sz="2030" spc="49" dirty="0">
                <a:solidFill>
                  <a:schemeClr val="tx1">
                    <a:lumMod val="65000"/>
                    <a:lumOff val="35000"/>
                  </a:schemeClr>
                </a:solidFill>
                <a:latin typeface="Tahoma"/>
                <a:cs typeface="Tahoma"/>
              </a:rPr>
              <a:t>CAGE Code issuance</a:t>
            </a:r>
          </a:p>
          <a:p>
            <a:pPr marL="1024833" lvl="2" indent="-332272">
              <a:spcBef>
                <a:spcPts val="379"/>
              </a:spcBef>
              <a:buSzPct val="84782"/>
              <a:buFont typeface="Arial"/>
              <a:buChar char="●"/>
              <a:tabLst>
                <a:tab pos="621399" algn="l"/>
                <a:tab pos="621960" algn="l"/>
              </a:tabLst>
            </a:pPr>
            <a:r>
              <a:rPr lang="en-US" sz="2030" spc="18" dirty="0">
                <a:solidFill>
                  <a:schemeClr val="tx1">
                    <a:lumMod val="65000"/>
                    <a:lumOff val="35000"/>
                  </a:schemeClr>
                </a:solidFill>
                <a:latin typeface="Tahoma"/>
                <a:cs typeface="Tahoma"/>
              </a:rPr>
              <a:t>Only emails from </a:t>
            </a:r>
            <a:r>
              <a:rPr lang="en-US" sz="2030" i="1" spc="18" dirty="0">
                <a:solidFill>
                  <a:schemeClr val="tx1">
                    <a:lumMod val="65000"/>
                    <a:lumOff val="35000"/>
                  </a:schemeClr>
                </a:solidFill>
                <a:latin typeface="Tahoma"/>
                <a:cs typeface="Tahoma"/>
              </a:rPr>
              <a:t>dot-</a:t>
            </a:r>
            <a:r>
              <a:rPr lang="en-US" sz="2030" i="1" spc="18" dirty="0" err="1">
                <a:solidFill>
                  <a:schemeClr val="tx1">
                    <a:lumMod val="65000"/>
                    <a:lumOff val="35000"/>
                  </a:schemeClr>
                </a:solidFill>
                <a:latin typeface="Tahoma"/>
                <a:cs typeface="Tahoma"/>
              </a:rPr>
              <a:t>gov</a:t>
            </a:r>
            <a:r>
              <a:rPr lang="en-US" sz="2030" spc="18" dirty="0">
                <a:solidFill>
                  <a:schemeClr val="tx1">
                    <a:lumMod val="65000"/>
                    <a:lumOff val="35000"/>
                  </a:schemeClr>
                </a:solidFill>
                <a:latin typeface="Tahoma"/>
                <a:cs typeface="Tahoma"/>
              </a:rPr>
              <a:t> or </a:t>
            </a:r>
            <a:r>
              <a:rPr lang="en-US" sz="2030" i="1" spc="18" dirty="0">
                <a:solidFill>
                  <a:schemeClr val="tx1">
                    <a:lumMod val="65000"/>
                    <a:lumOff val="35000"/>
                  </a:schemeClr>
                </a:solidFill>
                <a:latin typeface="Tahoma"/>
                <a:cs typeface="Tahoma"/>
              </a:rPr>
              <a:t>dot-mil </a:t>
            </a:r>
          </a:p>
          <a:p>
            <a:pPr marL="1024833" lvl="2" indent="-332272">
              <a:spcBef>
                <a:spcPts val="379"/>
              </a:spcBef>
              <a:buSzPct val="84782"/>
              <a:buFont typeface="Arial"/>
              <a:buChar char="●"/>
              <a:tabLst>
                <a:tab pos="621399" algn="l"/>
                <a:tab pos="621960" algn="l"/>
              </a:tabLst>
            </a:pPr>
            <a:r>
              <a:rPr lang="en-US" sz="2030" spc="-53" dirty="0">
                <a:solidFill>
                  <a:schemeClr val="tx1">
                    <a:lumMod val="65000"/>
                    <a:lumOff val="35000"/>
                  </a:schemeClr>
                </a:solidFill>
                <a:latin typeface="Tahoma"/>
                <a:cs typeface="Tahoma"/>
              </a:rPr>
              <a:t>Access to SBA Small Business Dynamic Database</a:t>
            </a:r>
            <a:endParaRPr sz="2030" spc="-53" dirty="0">
              <a:solidFill>
                <a:schemeClr val="tx1">
                  <a:lumMod val="65000"/>
                  <a:lumOff val="35000"/>
                </a:schemeClr>
              </a:solidFill>
              <a:latin typeface="Tahoma"/>
              <a:cs typeface="Tahoma"/>
            </a:endParaRPr>
          </a:p>
        </p:txBody>
      </p:sp>
      <p:sp>
        <p:nvSpPr>
          <p:cNvPr id="4" name="AutoShape 2" descr="Select to create your SAM user account."/>
          <p:cNvSpPr>
            <a:spLocks noChangeAspect="1" noChangeArrowheads="1"/>
          </p:cNvSpPr>
          <p:nvPr/>
        </p:nvSpPr>
        <p:spPr bwMode="auto">
          <a:xfrm>
            <a:off x="1795743" y="-127467"/>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pic>
        <p:nvPicPr>
          <p:cNvPr id="6" name="Picture 5" descr="Getting Started in SAM&#10;- Create a User account&#10;- Register Entity&#10;- Search Records"/>
          <p:cNvPicPr>
            <a:picLocks noChangeAspect="1"/>
          </p:cNvPicPr>
          <p:nvPr/>
        </p:nvPicPr>
        <p:blipFill rotWithShape="1">
          <a:blip r:embed="rId3"/>
          <a:srcRect b="14905"/>
          <a:stretch/>
        </p:blipFill>
        <p:spPr>
          <a:xfrm>
            <a:off x="4818529" y="5596944"/>
            <a:ext cx="4572001" cy="1182939"/>
          </a:xfrm>
          <a:prstGeom prst="rect">
            <a:avLst/>
          </a:prstGeom>
        </p:spPr>
      </p:pic>
      <p:sp>
        <p:nvSpPr>
          <p:cNvPr id="8" name="AutoShape 6" descr="SAM Registration - Rafael Marrero &amp; Company"/>
          <p:cNvSpPr>
            <a:spLocks noChangeAspect="1" noChangeArrowheads="1"/>
          </p:cNvSpPr>
          <p:nvPr/>
        </p:nvSpPr>
        <p:spPr bwMode="auto">
          <a:xfrm>
            <a:off x="1930213" y="7004"/>
            <a:ext cx="268941" cy="2689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0682" tIns="40341" rIns="80682" bIns="40341" numCol="1" anchor="t" anchorCtr="0" compatLnSpc="1">
            <a:prstTxWarp prst="textNoShape">
              <a:avLst/>
            </a:prstTxWarp>
          </a:bodyPr>
          <a:lstStyle/>
          <a:p>
            <a:endParaRPr lang="en-US" sz="1588"/>
          </a:p>
        </p:txBody>
      </p:sp>
      <p:pic>
        <p:nvPicPr>
          <p:cNvPr id="10" name="Picture 9" descr="SAM.gov Logo"/>
          <p:cNvPicPr>
            <a:picLocks noChangeAspect="1"/>
          </p:cNvPicPr>
          <p:nvPr/>
        </p:nvPicPr>
        <p:blipFill>
          <a:blip r:embed="rId4"/>
          <a:stretch>
            <a:fillRect/>
          </a:stretch>
        </p:blipFill>
        <p:spPr>
          <a:xfrm>
            <a:off x="2580087" y="5569075"/>
            <a:ext cx="1660278" cy="1243606"/>
          </a:xfrm>
          <a:prstGeom prst="rect">
            <a:avLst/>
          </a:prstGeom>
        </p:spPr>
      </p:pic>
      <p:pic>
        <p:nvPicPr>
          <p:cNvPr id="9" name="Picture 8" descr="MCFL APEX&#10;ACCELERATOR&#10;MONROE COUNTY FINGER LAKE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7393615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descr="Login to SBA GLS"/>
          <p:cNvGrpSpPr/>
          <p:nvPr/>
        </p:nvGrpSpPr>
        <p:grpSpPr>
          <a:xfrm>
            <a:off x="6605591" y="3897599"/>
            <a:ext cx="4684568" cy="517814"/>
            <a:chOff x="447675" y="4930775"/>
            <a:chExt cx="6870700" cy="759460"/>
          </a:xfrm>
        </p:grpSpPr>
        <p:pic>
          <p:nvPicPr>
            <p:cNvPr id="5" name="object 5"/>
            <p:cNvPicPr/>
            <p:nvPr/>
          </p:nvPicPr>
          <p:blipFill>
            <a:blip r:embed="rId2" cstate="print"/>
            <a:stretch>
              <a:fillRect/>
            </a:stretch>
          </p:blipFill>
          <p:spPr>
            <a:xfrm>
              <a:off x="450850" y="4933950"/>
              <a:ext cx="6864362" cy="753109"/>
            </a:xfrm>
            <a:prstGeom prst="rect">
              <a:avLst/>
            </a:prstGeom>
          </p:spPr>
        </p:pic>
        <p:sp>
          <p:nvSpPr>
            <p:cNvPr id="6" name="object 6"/>
            <p:cNvSpPr/>
            <p:nvPr/>
          </p:nvSpPr>
          <p:spPr>
            <a:xfrm>
              <a:off x="450850" y="4933950"/>
              <a:ext cx="6864350" cy="753110"/>
            </a:xfrm>
            <a:custGeom>
              <a:avLst/>
              <a:gdLst/>
              <a:ahLst/>
              <a:cxnLst/>
              <a:rect l="l" t="t" r="r" b="b"/>
              <a:pathLst>
                <a:path w="6864350" h="753110">
                  <a:moveTo>
                    <a:pt x="0" y="753110"/>
                  </a:moveTo>
                  <a:lnTo>
                    <a:pt x="6864350" y="753110"/>
                  </a:lnTo>
                  <a:lnTo>
                    <a:pt x="6864350" y="0"/>
                  </a:lnTo>
                  <a:lnTo>
                    <a:pt x="0" y="0"/>
                  </a:lnTo>
                  <a:lnTo>
                    <a:pt x="0" y="753110"/>
                  </a:lnTo>
                  <a:close/>
                </a:path>
              </a:pathLst>
            </a:custGeom>
            <a:ln w="6350">
              <a:solidFill>
                <a:srgbClr val="000000"/>
              </a:solidFill>
            </a:ln>
          </p:spPr>
          <p:txBody>
            <a:bodyPr wrap="square" lIns="0" tIns="0" rIns="0" bIns="0" rtlCol="0"/>
            <a:lstStyle/>
            <a:p>
              <a:pPr defTabSz="623438"/>
              <a:endParaRPr sz="1227" kern="0">
                <a:solidFill>
                  <a:sysClr val="windowText" lastClr="000000"/>
                </a:solidFill>
              </a:endParaRPr>
            </a:p>
          </p:txBody>
        </p:sp>
      </p:grpSp>
      <p:grpSp>
        <p:nvGrpSpPr>
          <p:cNvPr id="7" name="object 7" descr="Add new business to GLS"/>
          <p:cNvGrpSpPr/>
          <p:nvPr/>
        </p:nvGrpSpPr>
        <p:grpSpPr>
          <a:xfrm>
            <a:off x="6609921" y="4947081"/>
            <a:ext cx="4680239" cy="1077191"/>
            <a:chOff x="454025" y="6470015"/>
            <a:chExt cx="6864350" cy="1579880"/>
          </a:xfrm>
        </p:grpSpPr>
        <p:pic>
          <p:nvPicPr>
            <p:cNvPr id="8" name="object 8"/>
            <p:cNvPicPr/>
            <p:nvPr/>
          </p:nvPicPr>
          <p:blipFill>
            <a:blip r:embed="rId3" cstate="print"/>
            <a:stretch>
              <a:fillRect/>
            </a:stretch>
          </p:blipFill>
          <p:spPr>
            <a:xfrm>
              <a:off x="939800" y="6473190"/>
              <a:ext cx="5905498" cy="1568094"/>
            </a:xfrm>
            <a:prstGeom prst="rect">
              <a:avLst/>
            </a:prstGeom>
          </p:spPr>
        </p:pic>
        <p:sp>
          <p:nvSpPr>
            <p:cNvPr id="9" name="object 9"/>
            <p:cNvSpPr/>
            <p:nvPr/>
          </p:nvSpPr>
          <p:spPr>
            <a:xfrm>
              <a:off x="457200" y="6473190"/>
              <a:ext cx="6858000" cy="1573530"/>
            </a:xfrm>
            <a:custGeom>
              <a:avLst/>
              <a:gdLst/>
              <a:ahLst/>
              <a:cxnLst/>
              <a:rect l="l" t="t" r="r" b="b"/>
              <a:pathLst>
                <a:path w="6858000" h="1573529">
                  <a:moveTo>
                    <a:pt x="0" y="1573530"/>
                  </a:moveTo>
                  <a:lnTo>
                    <a:pt x="6858000" y="1573530"/>
                  </a:lnTo>
                  <a:lnTo>
                    <a:pt x="6858000" y="0"/>
                  </a:lnTo>
                  <a:lnTo>
                    <a:pt x="0" y="0"/>
                  </a:lnTo>
                  <a:lnTo>
                    <a:pt x="0" y="1573530"/>
                  </a:lnTo>
                  <a:close/>
                </a:path>
              </a:pathLst>
            </a:custGeom>
            <a:ln w="6349">
              <a:solidFill>
                <a:srgbClr val="000000"/>
              </a:solidFill>
            </a:ln>
          </p:spPr>
          <p:txBody>
            <a:bodyPr wrap="square" lIns="0" tIns="0" rIns="0" bIns="0" rtlCol="0"/>
            <a:lstStyle/>
            <a:p>
              <a:pPr defTabSz="623438"/>
              <a:endParaRPr sz="1227" kern="0">
                <a:solidFill>
                  <a:sysClr val="windowText" lastClr="000000"/>
                </a:solidFill>
              </a:endParaRPr>
            </a:p>
          </p:txBody>
        </p:sp>
      </p:grpSp>
      <p:sp>
        <p:nvSpPr>
          <p:cNvPr id="10" name="object 10"/>
          <p:cNvSpPr txBox="1">
            <a:spLocks noGrp="1"/>
          </p:cNvSpPr>
          <p:nvPr>
            <p:ph type="title"/>
          </p:nvPr>
        </p:nvSpPr>
        <p:spPr>
          <a:xfrm>
            <a:off x="581891" y="602673"/>
            <a:ext cx="11028218" cy="562741"/>
          </a:xfrm>
          <a:prstGeom prst="rect">
            <a:avLst/>
          </a:prstGeom>
        </p:spPr>
        <p:txBody>
          <a:bodyPr vert="horz" wrap="square" lIns="0" tIns="8659" rIns="0" bIns="0" rtlCol="0">
            <a:spAutoFit/>
          </a:bodyPr>
          <a:lstStyle/>
          <a:p>
            <a:pPr marL="8659">
              <a:spcBef>
                <a:spcPts val="68"/>
              </a:spcBef>
            </a:pPr>
            <a:r>
              <a:rPr sz="3600" spc="-27" dirty="0"/>
              <a:t>How</a:t>
            </a:r>
            <a:r>
              <a:rPr sz="3600" spc="-164" dirty="0"/>
              <a:t> </a:t>
            </a:r>
            <a:r>
              <a:rPr sz="3600" spc="-24" dirty="0"/>
              <a:t>to</a:t>
            </a:r>
            <a:r>
              <a:rPr sz="3600" spc="-150" dirty="0"/>
              <a:t> </a:t>
            </a:r>
            <a:r>
              <a:rPr sz="3600" spc="-34" dirty="0"/>
              <a:t>update</a:t>
            </a:r>
            <a:r>
              <a:rPr sz="3600" spc="-150" dirty="0"/>
              <a:t> </a:t>
            </a:r>
            <a:r>
              <a:rPr sz="3600" spc="-31" dirty="0"/>
              <a:t>your</a:t>
            </a:r>
            <a:r>
              <a:rPr sz="3600" spc="-156" dirty="0"/>
              <a:t> </a:t>
            </a:r>
            <a:r>
              <a:rPr sz="3600" spc="-14" dirty="0"/>
              <a:t>SBA</a:t>
            </a:r>
            <a:r>
              <a:rPr lang="en-US" sz="3600" spc="-14" dirty="0"/>
              <a:t> </a:t>
            </a:r>
            <a:r>
              <a:rPr sz="3600" spc="-14" dirty="0"/>
              <a:t>Profile</a:t>
            </a:r>
            <a:r>
              <a:rPr sz="3600" spc="-147" dirty="0"/>
              <a:t> </a:t>
            </a:r>
            <a:r>
              <a:rPr sz="3600" spc="-31" dirty="0"/>
              <a:t>(SBA</a:t>
            </a:r>
            <a:r>
              <a:rPr sz="3600" spc="-153" dirty="0"/>
              <a:t> </a:t>
            </a:r>
            <a:r>
              <a:rPr sz="3600" spc="-37" dirty="0"/>
              <a:t>Supplemental</a:t>
            </a:r>
            <a:r>
              <a:rPr sz="3600" spc="-153" dirty="0"/>
              <a:t> </a:t>
            </a:r>
            <a:r>
              <a:rPr sz="3600" spc="-7" dirty="0"/>
              <a:t>Page)</a:t>
            </a:r>
          </a:p>
        </p:txBody>
      </p:sp>
      <p:sp>
        <p:nvSpPr>
          <p:cNvPr id="11" name="object 11"/>
          <p:cNvSpPr txBox="1">
            <a:spLocks noGrp="1"/>
          </p:cNvSpPr>
          <p:nvPr>
            <p:ph type="body" idx="1"/>
          </p:nvPr>
        </p:nvSpPr>
        <p:spPr>
          <a:xfrm>
            <a:off x="581891" y="1285520"/>
            <a:ext cx="11028218" cy="4276696"/>
          </a:xfrm>
          <a:prstGeom prst="rect">
            <a:avLst/>
          </a:prstGeom>
        </p:spPr>
        <p:txBody>
          <a:bodyPr vert="horz" wrap="square" lIns="0" tIns="4330" rIns="0" bIns="0" rtlCol="0">
            <a:spAutoFit/>
          </a:bodyPr>
          <a:lstStyle/>
          <a:p>
            <a:pPr marL="8659" marR="52819">
              <a:lnSpc>
                <a:spcPct val="103299"/>
              </a:lnSpc>
              <a:spcBef>
                <a:spcPts val="34"/>
              </a:spcBef>
            </a:pPr>
            <a:r>
              <a:rPr sz="1800" dirty="0"/>
              <a:t>At</a:t>
            </a:r>
            <a:r>
              <a:rPr sz="1800" spc="-10" dirty="0"/>
              <a:t> </a:t>
            </a:r>
            <a:r>
              <a:rPr sz="1800" dirty="0"/>
              <a:t>the</a:t>
            </a:r>
            <a:r>
              <a:rPr sz="1800" spc="-7" dirty="0"/>
              <a:t> </a:t>
            </a:r>
            <a:r>
              <a:rPr sz="1800" dirty="0"/>
              <a:t>end of your</a:t>
            </a:r>
            <a:r>
              <a:rPr sz="1800" spc="-10" dirty="0"/>
              <a:t> </a:t>
            </a:r>
            <a:r>
              <a:rPr sz="1800" dirty="0"/>
              <a:t>entity</a:t>
            </a:r>
            <a:r>
              <a:rPr sz="1800" spc="-14" dirty="0"/>
              <a:t> </a:t>
            </a:r>
            <a:r>
              <a:rPr sz="1800" dirty="0"/>
              <a:t>registration on</a:t>
            </a:r>
            <a:r>
              <a:rPr sz="1800" spc="-10" dirty="0"/>
              <a:t> </a:t>
            </a:r>
            <a:r>
              <a:rPr sz="1800" dirty="0"/>
              <a:t>the</a:t>
            </a:r>
            <a:r>
              <a:rPr sz="1800" spc="-7" dirty="0"/>
              <a:t> </a:t>
            </a:r>
            <a:r>
              <a:rPr sz="1800" dirty="0"/>
              <a:t>System</a:t>
            </a:r>
            <a:r>
              <a:rPr sz="1800" spc="-3" dirty="0"/>
              <a:t> </a:t>
            </a:r>
            <a:r>
              <a:rPr sz="1800" dirty="0"/>
              <a:t>for</a:t>
            </a:r>
            <a:r>
              <a:rPr sz="1800" spc="-10" dirty="0"/>
              <a:t> </a:t>
            </a:r>
            <a:r>
              <a:rPr sz="1800" dirty="0"/>
              <a:t>Award</a:t>
            </a:r>
            <a:r>
              <a:rPr sz="1800" spc="-10" dirty="0"/>
              <a:t> </a:t>
            </a:r>
            <a:r>
              <a:rPr sz="1800" dirty="0"/>
              <a:t>Management</a:t>
            </a:r>
            <a:r>
              <a:rPr sz="1800" spc="3" dirty="0"/>
              <a:t> </a:t>
            </a:r>
            <a:r>
              <a:rPr sz="1800" dirty="0"/>
              <a:t>(</a:t>
            </a:r>
            <a:r>
              <a:rPr sz="1800" u="sng" dirty="0">
                <a:solidFill>
                  <a:srgbClr val="205E9E"/>
                </a:solidFill>
                <a:uFill>
                  <a:solidFill>
                    <a:srgbClr val="205E9E"/>
                  </a:solidFill>
                </a:uFill>
                <a:hlinkClick r:id="rId4"/>
              </a:rPr>
              <a:t>SAM.gov</a:t>
            </a:r>
            <a:r>
              <a:rPr sz="1800" dirty="0"/>
              <a:t>)</a:t>
            </a:r>
            <a:r>
              <a:rPr sz="1800" spc="-7" dirty="0"/>
              <a:t> </a:t>
            </a:r>
            <a:r>
              <a:rPr sz="1800" dirty="0"/>
              <a:t>website,</a:t>
            </a:r>
            <a:r>
              <a:rPr sz="1800" spc="-10" dirty="0"/>
              <a:t> </a:t>
            </a:r>
            <a:r>
              <a:rPr sz="1800" dirty="0"/>
              <a:t>if</a:t>
            </a:r>
            <a:r>
              <a:rPr sz="1800" spc="-14" dirty="0"/>
              <a:t> your </a:t>
            </a:r>
            <a:r>
              <a:rPr sz="1800" dirty="0"/>
              <a:t>business</a:t>
            </a:r>
            <a:r>
              <a:rPr sz="1800" spc="-10" dirty="0"/>
              <a:t> </a:t>
            </a:r>
            <a:r>
              <a:rPr sz="1800" dirty="0"/>
              <a:t>meets</a:t>
            </a:r>
            <a:r>
              <a:rPr sz="1800" spc="-7" dirty="0"/>
              <a:t> </a:t>
            </a:r>
            <a:r>
              <a:rPr sz="1800" dirty="0"/>
              <a:t>SBA</a:t>
            </a:r>
            <a:r>
              <a:rPr sz="1800" spc="-3" dirty="0"/>
              <a:t> </a:t>
            </a:r>
            <a:r>
              <a:rPr sz="1800" dirty="0"/>
              <a:t>size</a:t>
            </a:r>
            <a:r>
              <a:rPr sz="1800" spc="-10" dirty="0"/>
              <a:t> </a:t>
            </a:r>
            <a:r>
              <a:rPr sz="1800" dirty="0"/>
              <a:t>standards,</a:t>
            </a:r>
            <a:r>
              <a:rPr sz="1800" spc="-3" dirty="0"/>
              <a:t> </a:t>
            </a:r>
            <a:r>
              <a:rPr sz="1800" dirty="0"/>
              <a:t>you</a:t>
            </a:r>
            <a:r>
              <a:rPr sz="1800" spc="-3" dirty="0"/>
              <a:t> </a:t>
            </a:r>
            <a:r>
              <a:rPr sz="1800" dirty="0"/>
              <a:t>are</a:t>
            </a:r>
            <a:r>
              <a:rPr sz="1800" spc="-3" dirty="0"/>
              <a:t> </a:t>
            </a:r>
            <a:r>
              <a:rPr sz="1800" dirty="0"/>
              <a:t>given</a:t>
            </a:r>
            <a:r>
              <a:rPr sz="1800" spc="-10" dirty="0"/>
              <a:t> </a:t>
            </a:r>
            <a:r>
              <a:rPr sz="1800" dirty="0"/>
              <a:t>the</a:t>
            </a:r>
            <a:r>
              <a:rPr sz="1800" spc="-10" dirty="0"/>
              <a:t> </a:t>
            </a:r>
            <a:r>
              <a:rPr sz="1800" dirty="0"/>
              <a:t>option to</a:t>
            </a:r>
            <a:r>
              <a:rPr sz="1800" spc="-3" dirty="0"/>
              <a:t> </a:t>
            </a:r>
            <a:r>
              <a:rPr sz="1800" dirty="0"/>
              <a:t>complete</a:t>
            </a:r>
            <a:r>
              <a:rPr sz="1800" spc="-7" dirty="0"/>
              <a:t> </a:t>
            </a:r>
            <a:r>
              <a:rPr sz="1800" dirty="0"/>
              <a:t>an SBA</a:t>
            </a:r>
            <a:r>
              <a:rPr sz="1800" spc="-3" dirty="0"/>
              <a:t> </a:t>
            </a:r>
            <a:r>
              <a:rPr sz="1800" dirty="0"/>
              <a:t>Profile</a:t>
            </a:r>
            <a:r>
              <a:rPr sz="1800" spc="-3" dirty="0"/>
              <a:t> </a:t>
            </a:r>
            <a:r>
              <a:rPr sz="1800" dirty="0"/>
              <a:t>to</a:t>
            </a:r>
            <a:r>
              <a:rPr sz="1800" spc="-3" dirty="0"/>
              <a:t> </a:t>
            </a:r>
            <a:r>
              <a:rPr sz="1800" dirty="0"/>
              <a:t>add</a:t>
            </a:r>
            <a:r>
              <a:rPr sz="1800" spc="-10" dirty="0"/>
              <a:t> </a:t>
            </a:r>
            <a:r>
              <a:rPr sz="1800" dirty="0"/>
              <a:t>your</a:t>
            </a:r>
            <a:r>
              <a:rPr sz="1800" spc="-14" dirty="0"/>
              <a:t> </a:t>
            </a:r>
            <a:r>
              <a:rPr sz="1800" spc="-7" dirty="0"/>
              <a:t>business </a:t>
            </a:r>
            <a:r>
              <a:rPr sz="1800" dirty="0"/>
              <a:t>to</a:t>
            </a:r>
            <a:r>
              <a:rPr sz="1800" spc="68" dirty="0"/>
              <a:t> </a:t>
            </a:r>
            <a:r>
              <a:rPr sz="1800" dirty="0"/>
              <a:t>the</a:t>
            </a:r>
            <a:r>
              <a:rPr sz="1800" spc="78" dirty="0"/>
              <a:t> </a:t>
            </a:r>
            <a:r>
              <a:rPr sz="1800" dirty="0"/>
              <a:t>Dynamic</a:t>
            </a:r>
            <a:r>
              <a:rPr sz="1800" spc="78" dirty="0"/>
              <a:t> </a:t>
            </a:r>
            <a:r>
              <a:rPr sz="1800" dirty="0"/>
              <a:t>Small</a:t>
            </a:r>
            <a:r>
              <a:rPr sz="1800" spc="78" dirty="0"/>
              <a:t> </a:t>
            </a:r>
            <a:r>
              <a:rPr sz="1800" dirty="0"/>
              <a:t>Business</a:t>
            </a:r>
            <a:r>
              <a:rPr sz="1800" spc="85" dirty="0"/>
              <a:t> </a:t>
            </a:r>
            <a:r>
              <a:rPr sz="1800" dirty="0"/>
              <a:t>Search</a:t>
            </a:r>
            <a:r>
              <a:rPr sz="1800" spc="85" dirty="0"/>
              <a:t> </a:t>
            </a:r>
            <a:r>
              <a:rPr sz="1800" spc="-7" dirty="0"/>
              <a:t>(DSBS).</a:t>
            </a:r>
          </a:p>
          <a:p>
            <a:pPr>
              <a:spcBef>
                <a:spcPts val="17"/>
              </a:spcBef>
            </a:pPr>
            <a:endParaRPr sz="1600" dirty="0"/>
          </a:p>
          <a:p>
            <a:pPr marL="8659" marR="3464" indent="433">
              <a:lnSpc>
                <a:spcPct val="103299"/>
              </a:lnSpc>
            </a:pPr>
            <a:r>
              <a:rPr sz="1800" dirty="0"/>
              <a:t>To</a:t>
            </a:r>
            <a:r>
              <a:rPr sz="1800" spc="10" dirty="0"/>
              <a:t> </a:t>
            </a:r>
            <a:r>
              <a:rPr sz="1800" dirty="0"/>
              <a:t>edit</a:t>
            </a:r>
            <a:r>
              <a:rPr sz="1800" spc="20" dirty="0"/>
              <a:t> </a:t>
            </a:r>
            <a:r>
              <a:rPr sz="1800" dirty="0"/>
              <a:t>your</a:t>
            </a:r>
            <a:r>
              <a:rPr sz="1800" spc="14" dirty="0"/>
              <a:t> </a:t>
            </a:r>
            <a:r>
              <a:rPr sz="1800" dirty="0"/>
              <a:t>SBA</a:t>
            </a:r>
            <a:r>
              <a:rPr sz="1800" spc="7" dirty="0"/>
              <a:t> </a:t>
            </a:r>
            <a:r>
              <a:rPr sz="1800" dirty="0"/>
              <a:t>Profile</a:t>
            </a:r>
            <a:r>
              <a:rPr sz="1800" spc="27" dirty="0"/>
              <a:t> </a:t>
            </a:r>
            <a:r>
              <a:rPr sz="1800" dirty="0"/>
              <a:t>at</a:t>
            </a:r>
            <a:r>
              <a:rPr sz="1800" spc="10" dirty="0"/>
              <a:t> </a:t>
            </a:r>
            <a:r>
              <a:rPr sz="1800" dirty="0"/>
              <a:t>a</a:t>
            </a:r>
            <a:r>
              <a:rPr sz="1800" spc="10" dirty="0"/>
              <a:t> </a:t>
            </a:r>
            <a:r>
              <a:rPr sz="1800" dirty="0"/>
              <a:t>later</a:t>
            </a:r>
            <a:r>
              <a:rPr sz="1800" spc="17" dirty="0"/>
              <a:t> </a:t>
            </a:r>
            <a:r>
              <a:rPr sz="1800" dirty="0"/>
              <a:t>date,</a:t>
            </a:r>
            <a:r>
              <a:rPr sz="1800" spc="20" dirty="0"/>
              <a:t> </a:t>
            </a:r>
            <a:r>
              <a:rPr sz="1800" dirty="0"/>
              <a:t>you</a:t>
            </a:r>
            <a:r>
              <a:rPr sz="1800" spc="10" dirty="0"/>
              <a:t> </a:t>
            </a:r>
            <a:r>
              <a:rPr sz="1800" dirty="0"/>
              <a:t>can</a:t>
            </a:r>
            <a:r>
              <a:rPr sz="1800" spc="10" dirty="0"/>
              <a:t> </a:t>
            </a:r>
            <a:r>
              <a:rPr sz="1800" dirty="0"/>
              <a:t>either</a:t>
            </a:r>
            <a:r>
              <a:rPr sz="1800" spc="31" dirty="0"/>
              <a:t> </a:t>
            </a:r>
            <a:r>
              <a:rPr sz="1800" dirty="0"/>
              <a:t>use</a:t>
            </a:r>
            <a:r>
              <a:rPr sz="1800" spc="10" dirty="0"/>
              <a:t> </a:t>
            </a:r>
            <a:r>
              <a:rPr sz="1800" dirty="0"/>
              <a:t>the</a:t>
            </a:r>
            <a:r>
              <a:rPr sz="1800" spc="10" dirty="0"/>
              <a:t> </a:t>
            </a:r>
            <a:r>
              <a:rPr sz="1800" dirty="0"/>
              <a:t>link</a:t>
            </a:r>
            <a:r>
              <a:rPr sz="1800" spc="17" dirty="0"/>
              <a:t> </a:t>
            </a:r>
            <a:r>
              <a:rPr sz="1800" dirty="0"/>
              <a:t>in</a:t>
            </a:r>
            <a:r>
              <a:rPr sz="1800" spc="3" dirty="0"/>
              <a:t> </a:t>
            </a:r>
            <a:r>
              <a:rPr sz="1800" dirty="0"/>
              <a:t>your</a:t>
            </a:r>
            <a:r>
              <a:rPr sz="1800" spc="14" dirty="0"/>
              <a:t> </a:t>
            </a:r>
            <a:r>
              <a:rPr sz="1800" dirty="0"/>
              <a:t>SAM.gov</a:t>
            </a:r>
            <a:r>
              <a:rPr sz="1800" spc="20" dirty="0"/>
              <a:t> </a:t>
            </a:r>
            <a:r>
              <a:rPr sz="1800" dirty="0"/>
              <a:t>profile</a:t>
            </a:r>
            <a:r>
              <a:rPr sz="1800" spc="24" dirty="0"/>
              <a:t> </a:t>
            </a:r>
            <a:r>
              <a:rPr sz="1800" dirty="0"/>
              <a:t>under</a:t>
            </a:r>
            <a:r>
              <a:rPr sz="1800" spc="17" dirty="0"/>
              <a:t> </a:t>
            </a:r>
            <a:r>
              <a:rPr sz="1800" dirty="0"/>
              <a:t>the</a:t>
            </a:r>
            <a:r>
              <a:rPr sz="1800" spc="20" dirty="0"/>
              <a:t> </a:t>
            </a:r>
            <a:r>
              <a:rPr sz="1800" spc="-7" dirty="0"/>
              <a:t>Small </a:t>
            </a:r>
            <a:r>
              <a:rPr sz="1800" dirty="0"/>
              <a:t>Business</a:t>
            </a:r>
            <a:r>
              <a:rPr sz="1800" spc="20" dirty="0"/>
              <a:t> </a:t>
            </a:r>
            <a:r>
              <a:rPr sz="1800" dirty="0"/>
              <a:t>Certification</a:t>
            </a:r>
            <a:r>
              <a:rPr sz="1800" spc="3" dirty="0"/>
              <a:t> </a:t>
            </a:r>
            <a:r>
              <a:rPr sz="1800" dirty="0"/>
              <a:t>section,</a:t>
            </a:r>
            <a:r>
              <a:rPr sz="1800" spc="20" dirty="0"/>
              <a:t> </a:t>
            </a:r>
            <a:r>
              <a:rPr sz="1800" dirty="0"/>
              <a:t>or you</a:t>
            </a:r>
            <a:r>
              <a:rPr sz="1800" spc="10" dirty="0"/>
              <a:t> </a:t>
            </a:r>
            <a:r>
              <a:rPr sz="1800" dirty="0"/>
              <a:t>can</a:t>
            </a:r>
            <a:r>
              <a:rPr sz="1800" spc="10" dirty="0"/>
              <a:t> </a:t>
            </a:r>
            <a:r>
              <a:rPr sz="1800" dirty="0"/>
              <a:t>access</a:t>
            </a:r>
            <a:r>
              <a:rPr sz="1800" spc="14" dirty="0"/>
              <a:t> </a:t>
            </a:r>
            <a:r>
              <a:rPr sz="1800" dirty="0"/>
              <a:t>it</a:t>
            </a:r>
            <a:r>
              <a:rPr sz="1800" spc="3" dirty="0"/>
              <a:t> </a:t>
            </a:r>
            <a:r>
              <a:rPr sz="1800" dirty="0"/>
              <a:t>through</a:t>
            </a:r>
            <a:r>
              <a:rPr sz="1800" spc="14" dirty="0"/>
              <a:t> </a:t>
            </a:r>
            <a:r>
              <a:rPr sz="1800" dirty="0"/>
              <a:t>SBA’s</a:t>
            </a:r>
            <a:r>
              <a:rPr sz="1800" spc="17" dirty="0"/>
              <a:t> </a:t>
            </a:r>
            <a:r>
              <a:rPr sz="1800" dirty="0"/>
              <a:t>General</a:t>
            </a:r>
            <a:r>
              <a:rPr sz="1800" spc="20" dirty="0"/>
              <a:t> </a:t>
            </a:r>
            <a:r>
              <a:rPr sz="1800" dirty="0"/>
              <a:t>Login</a:t>
            </a:r>
            <a:r>
              <a:rPr sz="1800" spc="-3" dirty="0"/>
              <a:t> </a:t>
            </a:r>
            <a:r>
              <a:rPr sz="1800" dirty="0"/>
              <a:t>System</a:t>
            </a:r>
            <a:r>
              <a:rPr sz="1800" spc="14" dirty="0"/>
              <a:t> </a:t>
            </a:r>
            <a:r>
              <a:rPr sz="1800" dirty="0"/>
              <a:t>(GLS)</a:t>
            </a:r>
            <a:r>
              <a:rPr sz="1800" spc="14" dirty="0"/>
              <a:t> </a:t>
            </a:r>
            <a:r>
              <a:rPr sz="1800" dirty="0"/>
              <a:t>using</a:t>
            </a:r>
            <a:r>
              <a:rPr sz="1800" spc="3" dirty="0"/>
              <a:t> </a:t>
            </a:r>
            <a:r>
              <a:rPr sz="1800" dirty="0"/>
              <a:t>the</a:t>
            </a:r>
            <a:r>
              <a:rPr sz="1800" spc="14" dirty="0"/>
              <a:t> </a:t>
            </a:r>
            <a:r>
              <a:rPr sz="1800" spc="-7" dirty="0"/>
              <a:t>steps below.</a:t>
            </a:r>
          </a:p>
          <a:p>
            <a:pPr>
              <a:spcBef>
                <a:spcPts val="7"/>
              </a:spcBef>
            </a:pPr>
            <a:endParaRPr sz="1600" dirty="0"/>
          </a:p>
          <a:p>
            <a:pPr marL="9525" marR="191794" indent="-866">
              <a:lnSpc>
                <a:spcPct val="103299"/>
              </a:lnSpc>
              <a:spcBef>
                <a:spcPts val="3"/>
              </a:spcBef>
            </a:pPr>
            <a:r>
              <a:rPr sz="1800" dirty="0"/>
              <a:t>If</a:t>
            </a:r>
            <a:r>
              <a:rPr sz="1800" spc="3" dirty="0"/>
              <a:t> </a:t>
            </a:r>
            <a:r>
              <a:rPr sz="1800" dirty="0"/>
              <a:t>you do</a:t>
            </a:r>
            <a:r>
              <a:rPr sz="1800" spc="14" dirty="0"/>
              <a:t> </a:t>
            </a:r>
            <a:r>
              <a:rPr sz="1800" dirty="0"/>
              <a:t>not</a:t>
            </a:r>
            <a:r>
              <a:rPr sz="1800" spc="10" dirty="0"/>
              <a:t> </a:t>
            </a:r>
            <a:r>
              <a:rPr sz="1800" dirty="0"/>
              <a:t>already</a:t>
            </a:r>
            <a:r>
              <a:rPr sz="1800" spc="7" dirty="0"/>
              <a:t> </a:t>
            </a:r>
            <a:r>
              <a:rPr sz="1800" dirty="0"/>
              <a:t>have</a:t>
            </a:r>
            <a:r>
              <a:rPr sz="1800" spc="3" dirty="0"/>
              <a:t> </a:t>
            </a:r>
            <a:r>
              <a:rPr sz="1800" dirty="0"/>
              <a:t>a</a:t>
            </a:r>
            <a:r>
              <a:rPr sz="1800" spc="14" dirty="0"/>
              <a:t> </a:t>
            </a:r>
            <a:r>
              <a:rPr sz="1800" dirty="0"/>
              <a:t>GLS</a:t>
            </a:r>
            <a:r>
              <a:rPr sz="1800" spc="3" dirty="0"/>
              <a:t> </a:t>
            </a:r>
            <a:r>
              <a:rPr sz="1800" dirty="0"/>
              <a:t>account, follow</a:t>
            </a:r>
            <a:r>
              <a:rPr sz="1800" spc="-7" dirty="0"/>
              <a:t> </a:t>
            </a:r>
            <a:r>
              <a:rPr sz="1800" dirty="0"/>
              <a:t>the</a:t>
            </a:r>
            <a:r>
              <a:rPr sz="1800" spc="14" dirty="0"/>
              <a:t> </a:t>
            </a:r>
            <a:r>
              <a:rPr sz="1800" dirty="0"/>
              <a:t>GLS</a:t>
            </a:r>
            <a:r>
              <a:rPr sz="1800" spc="10" dirty="0"/>
              <a:t> </a:t>
            </a:r>
            <a:r>
              <a:rPr sz="1800" dirty="0"/>
              <a:t>Instructions</a:t>
            </a:r>
            <a:r>
              <a:rPr sz="1800" spc="3" dirty="0"/>
              <a:t> </a:t>
            </a:r>
            <a:r>
              <a:rPr sz="1800" dirty="0"/>
              <a:t>for</a:t>
            </a:r>
            <a:r>
              <a:rPr sz="1800" spc="7" dirty="0"/>
              <a:t> </a:t>
            </a:r>
            <a:r>
              <a:rPr sz="1800" dirty="0"/>
              <a:t>Small</a:t>
            </a:r>
            <a:r>
              <a:rPr sz="1800" spc="14" dirty="0"/>
              <a:t> </a:t>
            </a:r>
            <a:r>
              <a:rPr sz="1800" dirty="0"/>
              <a:t>Businesses</a:t>
            </a:r>
            <a:r>
              <a:rPr sz="1800" spc="3" dirty="0"/>
              <a:t> </a:t>
            </a:r>
            <a:r>
              <a:rPr sz="1800" dirty="0"/>
              <a:t>link</a:t>
            </a:r>
            <a:r>
              <a:rPr sz="1800" spc="-7" dirty="0"/>
              <a:t> </a:t>
            </a:r>
            <a:r>
              <a:rPr sz="1800" dirty="0"/>
              <a:t>in</a:t>
            </a:r>
            <a:r>
              <a:rPr sz="1800" spc="3" dirty="0"/>
              <a:t> </a:t>
            </a:r>
            <a:r>
              <a:rPr sz="1800" dirty="0"/>
              <a:t>the</a:t>
            </a:r>
            <a:r>
              <a:rPr sz="1800" spc="3" dirty="0"/>
              <a:t> </a:t>
            </a:r>
            <a:r>
              <a:rPr sz="1800" spc="-14" dirty="0"/>
              <a:t>left </a:t>
            </a:r>
            <a:r>
              <a:rPr sz="1800" dirty="0"/>
              <a:t>navigation</a:t>
            </a:r>
            <a:r>
              <a:rPr sz="1800" spc="58" dirty="0"/>
              <a:t> </a:t>
            </a:r>
            <a:r>
              <a:rPr sz="1800" dirty="0"/>
              <a:t>on</a:t>
            </a:r>
            <a:r>
              <a:rPr sz="1800" spc="61" dirty="0"/>
              <a:t> </a:t>
            </a:r>
            <a:r>
              <a:rPr sz="1800" dirty="0"/>
              <a:t>the</a:t>
            </a:r>
            <a:r>
              <a:rPr sz="1800" spc="89" dirty="0"/>
              <a:t> </a:t>
            </a:r>
            <a:r>
              <a:rPr sz="1800" u="sng" dirty="0">
                <a:solidFill>
                  <a:srgbClr val="205E9E"/>
                </a:solidFill>
                <a:uFill>
                  <a:solidFill>
                    <a:srgbClr val="205E9E"/>
                  </a:solidFill>
                </a:uFill>
                <a:hlinkClick r:id="rId5"/>
              </a:rPr>
              <a:t>GLS</a:t>
            </a:r>
            <a:r>
              <a:rPr sz="1800" u="sng" spc="72" dirty="0">
                <a:solidFill>
                  <a:srgbClr val="205E9E"/>
                </a:solidFill>
                <a:uFill>
                  <a:solidFill>
                    <a:srgbClr val="205E9E"/>
                  </a:solidFill>
                </a:uFill>
                <a:hlinkClick r:id="rId5"/>
              </a:rPr>
              <a:t> </a:t>
            </a:r>
            <a:r>
              <a:rPr sz="1800" u="sng" dirty="0">
                <a:solidFill>
                  <a:srgbClr val="205E9E"/>
                </a:solidFill>
                <a:uFill>
                  <a:solidFill>
                    <a:srgbClr val="205E9E"/>
                  </a:solidFill>
                </a:uFill>
                <a:hlinkClick r:id="rId5"/>
              </a:rPr>
              <a:t>Login</a:t>
            </a:r>
            <a:r>
              <a:rPr sz="1800" u="sng" spc="61" dirty="0">
                <a:solidFill>
                  <a:srgbClr val="205E9E"/>
                </a:solidFill>
                <a:uFill>
                  <a:solidFill>
                    <a:srgbClr val="205E9E"/>
                  </a:solidFill>
                </a:uFill>
                <a:hlinkClick r:id="rId5"/>
              </a:rPr>
              <a:t> </a:t>
            </a:r>
            <a:r>
              <a:rPr sz="1800" u="sng" dirty="0">
                <a:solidFill>
                  <a:srgbClr val="205E9E"/>
                </a:solidFill>
                <a:uFill>
                  <a:solidFill>
                    <a:srgbClr val="205E9E"/>
                  </a:solidFill>
                </a:uFill>
                <a:hlinkClick r:id="rId5"/>
              </a:rPr>
              <a:t>page</a:t>
            </a:r>
            <a:r>
              <a:rPr sz="1800" spc="72" dirty="0">
                <a:solidFill>
                  <a:srgbClr val="205E9E"/>
                </a:solidFill>
              </a:rPr>
              <a:t> </a:t>
            </a:r>
            <a:r>
              <a:rPr sz="1800" dirty="0"/>
              <a:t>(https://eweb.sba.gov/gls/dsp_login.cfm)</a:t>
            </a:r>
            <a:r>
              <a:rPr sz="1800" spc="61" dirty="0"/>
              <a:t> </a:t>
            </a:r>
            <a:r>
              <a:rPr sz="1800" dirty="0"/>
              <a:t>to</a:t>
            </a:r>
            <a:r>
              <a:rPr sz="1800" spc="72" dirty="0"/>
              <a:t> </a:t>
            </a:r>
            <a:r>
              <a:rPr sz="1800" dirty="0"/>
              <a:t>create</a:t>
            </a:r>
            <a:r>
              <a:rPr sz="1800" spc="72" dirty="0"/>
              <a:t> </a:t>
            </a:r>
            <a:r>
              <a:rPr sz="1800" spc="-14" dirty="0"/>
              <a:t>one.</a:t>
            </a:r>
          </a:p>
          <a:p>
            <a:pPr>
              <a:lnSpc>
                <a:spcPct val="100000"/>
              </a:lnSpc>
            </a:pPr>
            <a:endParaRPr sz="1800" spc="-14" dirty="0"/>
          </a:p>
          <a:p>
            <a:pPr marL="8659">
              <a:spcBef>
                <a:spcPts val="658"/>
              </a:spcBef>
            </a:pPr>
            <a:r>
              <a:rPr sz="2800" b="1" spc="-27" dirty="0">
                <a:solidFill>
                  <a:srgbClr val="002D6C"/>
                </a:solidFill>
              </a:rPr>
              <a:t>Add</a:t>
            </a:r>
            <a:r>
              <a:rPr sz="2800" b="1" spc="-92" dirty="0">
                <a:solidFill>
                  <a:srgbClr val="002D6C"/>
                </a:solidFill>
              </a:rPr>
              <a:t> </a:t>
            </a:r>
            <a:r>
              <a:rPr sz="2800" b="1" spc="-27" dirty="0">
                <a:solidFill>
                  <a:srgbClr val="002D6C"/>
                </a:solidFill>
              </a:rPr>
              <a:t>your</a:t>
            </a:r>
            <a:r>
              <a:rPr sz="2800" b="1" spc="-92" dirty="0">
                <a:solidFill>
                  <a:srgbClr val="002D6C"/>
                </a:solidFill>
              </a:rPr>
              <a:t> </a:t>
            </a:r>
            <a:r>
              <a:rPr sz="2800" b="1" spc="-27" dirty="0">
                <a:solidFill>
                  <a:srgbClr val="002D6C"/>
                </a:solidFill>
              </a:rPr>
              <a:t>business</a:t>
            </a:r>
            <a:r>
              <a:rPr sz="2800" b="1" spc="-99" dirty="0">
                <a:solidFill>
                  <a:srgbClr val="002D6C"/>
                </a:solidFill>
              </a:rPr>
              <a:t> </a:t>
            </a:r>
            <a:r>
              <a:rPr sz="2800" b="1" spc="-17" dirty="0">
                <a:solidFill>
                  <a:srgbClr val="002D6C"/>
                </a:solidFill>
              </a:rPr>
              <a:t>to</a:t>
            </a:r>
            <a:r>
              <a:rPr sz="2800" b="1" spc="-106" dirty="0">
                <a:solidFill>
                  <a:srgbClr val="002D6C"/>
                </a:solidFill>
              </a:rPr>
              <a:t> </a:t>
            </a:r>
            <a:r>
              <a:rPr sz="2800" b="1" spc="-27" dirty="0">
                <a:solidFill>
                  <a:srgbClr val="002D6C"/>
                </a:solidFill>
              </a:rPr>
              <a:t>your</a:t>
            </a:r>
            <a:r>
              <a:rPr sz="2800" b="1" spc="-89" dirty="0">
                <a:solidFill>
                  <a:srgbClr val="002D6C"/>
                </a:solidFill>
              </a:rPr>
              <a:t> </a:t>
            </a:r>
            <a:r>
              <a:rPr sz="2800" b="1" spc="-24" dirty="0">
                <a:solidFill>
                  <a:srgbClr val="002D6C"/>
                </a:solidFill>
              </a:rPr>
              <a:t>GLS</a:t>
            </a:r>
            <a:r>
              <a:rPr sz="2800" b="1" spc="-89" dirty="0">
                <a:solidFill>
                  <a:srgbClr val="002D6C"/>
                </a:solidFill>
              </a:rPr>
              <a:t> </a:t>
            </a:r>
            <a:r>
              <a:rPr sz="2800" b="1" spc="-7" dirty="0">
                <a:solidFill>
                  <a:srgbClr val="002D6C"/>
                </a:solidFill>
              </a:rPr>
              <a:t>profile</a:t>
            </a:r>
            <a:endParaRPr sz="2800" dirty="0"/>
          </a:p>
          <a:p>
            <a:pPr marL="105638" indent="-96979">
              <a:spcBef>
                <a:spcPts val="593"/>
              </a:spcBef>
              <a:buAutoNum type="arabicPeriod"/>
              <a:tabLst>
                <a:tab pos="105638" algn="l"/>
              </a:tabLst>
            </a:pPr>
            <a:r>
              <a:rPr sz="1800" dirty="0"/>
              <a:t>Log</a:t>
            </a:r>
            <a:r>
              <a:rPr sz="1800" spc="-3" dirty="0"/>
              <a:t> </a:t>
            </a:r>
            <a:r>
              <a:rPr sz="1800" dirty="0"/>
              <a:t>in</a:t>
            </a:r>
            <a:r>
              <a:rPr sz="1800" spc="14" dirty="0"/>
              <a:t> </a:t>
            </a:r>
            <a:r>
              <a:rPr sz="1800" dirty="0"/>
              <a:t>on</a:t>
            </a:r>
            <a:r>
              <a:rPr sz="1800" spc="3" dirty="0"/>
              <a:t> </a:t>
            </a:r>
            <a:r>
              <a:rPr sz="1800" dirty="0"/>
              <a:t>the</a:t>
            </a:r>
            <a:r>
              <a:rPr sz="1800" spc="24" dirty="0"/>
              <a:t> </a:t>
            </a:r>
            <a:r>
              <a:rPr sz="1800" u="sng" dirty="0">
                <a:solidFill>
                  <a:srgbClr val="205E9E"/>
                </a:solidFill>
                <a:uFill>
                  <a:solidFill>
                    <a:srgbClr val="205E9E"/>
                  </a:solidFill>
                </a:uFill>
                <a:hlinkClick r:id="rId5"/>
              </a:rPr>
              <a:t>GLS</a:t>
            </a:r>
            <a:r>
              <a:rPr sz="1800" u="sng" spc="7" dirty="0">
                <a:solidFill>
                  <a:srgbClr val="205E9E"/>
                </a:solidFill>
                <a:uFill>
                  <a:solidFill>
                    <a:srgbClr val="205E9E"/>
                  </a:solidFill>
                </a:uFill>
                <a:hlinkClick r:id="rId5"/>
              </a:rPr>
              <a:t> </a:t>
            </a:r>
            <a:r>
              <a:rPr sz="1800" u="sng" dirty="0">
                <a:solidFill>
                  <a:srgbClr val="205E9E"/>
                </a:solidFill>
                <a:uFill>
                  <a:solidFill>
                    <a:srgbClr val="205E9E"/>
                  </a:solidFill>
                </a:uFill>
                <a:hlinkClick r:id="rId5"/>
              </a:rPr>
              <a:t>Login</a:t>
            </a:r>
            <a:r>
              <a:rPr sz="1800" u="sng" spc="14" dirty="0">
                <a:solidFill>
                  <a:srgbClr val="205E9E"/>
                </a:solidFill>
                <a:uFill>
                  <a:solidFill>
                    <a:srgbClr val="205E9E"/>
                  </a:solidFill>
                </a:uFill>
                <a:hlinkClick r:id="rId5"/>
              </a:rPr>
              <a:t> </a:t>
            </a:r>
            <a:r>
              <a:rPr sz="1800" u="sng" dirty="0">
                <a:solidFill>
                  <a:srgbClr val="205E9E"/>
                </a:solidFill>
                <a:uFill>
                  <a:solidFill>
                    <a:srgbClr val="205E9E"/>
                  </a:solidFill>
                </a:uFill>
                <a:hlinkClick r:id="rId5"/>
              </a:rPr>
              <a:t>page</a:t>
            </a:r>
            <a:r>
              <a:rPr sz="1800" spc="20" dirty="0">
                <a:solidFill>
                  <a:srgbClr val="205E9E"/>
                </a:solidFill>
              </a:rPr>
              <a:t> </a:t>
            </a:r>
            <a:endParaRPr lang="en-US" sz="1800" spc="20" dirty="0">
              <a:solidFill>
                <a:srgbClr val="205E9E"/>
              </a:solidFill>
            </a:endParaRPr>
          </a:p>
          <a:p>
            <a:pPr marL="8659">
              <a:spcBef>
                <a:spcPts val="593"/>
              </a:spcBef>
              <a:tabLst>
                <a:tab pos="105638" algn="l"/>
              </a:tabLst>
            </a:pPr>
            <a:r>
              <a:rPr lang="en-US" sz="1800" spc="-7" dirty="0"/>
              <a:t>		</a:t>
            </a:r>
            <a:r>
              <a:rPr sz="1800" spc="-7" dirty="0"/>
              <a:t>(https://eweb.sba.gov/gls/dsp_login.cfm).</a:t>
            </a:r>
          </a:p>
          <a:p>
            <a:pPr marL="8659">
              <a:spcBef>
                <a:spcPts val="41"/>
              </a:spcBef>
              <a:tabLst>
                <a:tab pos="105638" algn="l"/>
              </a:tabLst>
            </a:pPr>
            <a:r>
              <a:rPr lang="en-US" sz="1800" dirty="0"/>
              <a:t>2. </a:t>
            </a:r>
            <a:r>
              <a:rPr sz="1800" dirty="0"/>
              <a:t>Select</a:t>
            </a:r>
            <a:r>
              <a:rPr sz="1800" spc="10" dirty="0"/>
              <a:t> </a:t>
            </a:r>
            <a:r>
              <a:rPr sz="1800" dirty="0"/>
              <a:t>the</a:t>
            </a:r>
            <a:r>
              <a:rPr sz="1800" spc="10" dirty="0"/>
              <a:t> </a:t>
            </a:r>
            <a:r>
              <a:rPr sz="1800" dirty="0"/>
              <a:t>Profile</a:t>
            </a:r>
            <a:r>
              <a:rPr sz="1800" spc="20" dirty="0"/>
              <a:t> </a:t>
            </a:r>
            <a:r>
              <a:rPr sz="1800" dirty="0"/>
              <a:t>link</a:t>
            </a:r>
            <a:r>
              <a:rPr sz="1800" spc="14" dirty="0"/>
              <a:t> </a:t>
            </a:r>
            <a:r>
              <a:rPr sz="1800" dirty="0"/>
              <a:t>in</a:t>
            </a:r>
            <a:r>
              <a:rPr sz="1800" spc="14" dirty="0"/>
              <a:t> </a:t>
            </a:r>
            <a:r>
              <a:rPr sz="1800" dirty="0"/>
              <a:t>the</a:t>
            </a:r>
            <a:r>
              <a:rPr sz="1800" spc="20" dirty="0"/>
              <a:t> </a:t>
            </a:r>
            <a:r>
              <a:rPr sz="1800" dirty="0"/>
              <a:t>site</a:t>
            </a:r>
            <a:r>
              <a:rPr sz="1800" spc="20" dirty="0"/>
              <a:t> </a:t>
            </a:r>
            <a:r>
              <a:rPr sz="1800" spc="-7" dirty="0"/>
              <a:t>header.</a:t>
            </a:r>
          </a:p>
        </p:txBody>
      </p:sp>
      <p:sp>
        <p:nvSpPr>
          <p:cNvPr id="12" name="object 12"/>
          <p:cNvSpPr txBox="1"/>
          <p:nvPr/>
        </p:nvSpPr>
        <p:spPr>
          <a:xfrm>
            <a:off x="6603427" y="4523392"/>
            <a:ext cx="4133417" cy="305748"/>
          </a:xfrm>
          <a:prstGeom prst="rect">
            <a:avLst/>
          </a:prstGeom>
        </p:spPr>
        <p:txBody>
          <a:bodyPr vert="horz" wrap="square" lIns="0" tIns="8659" rIns="0" bIns="0" rtlCol="0">
            <a:spAutoFit/>
          </a:bodyPr>
          <a:lstStyle/>
          <a:p>
            <a:pPr marL="237253" marR="3464" indent="-228594" defTabSz="623438">
              <a:lnSpc>
                <a:spcPct val="117500"/>
              </a:lnSpc>
              <a:spcBef>
                <a:spcPts val="68"/>
              </a:spcBef>
            </a:pPr>
            <a:r>
              <a:rPr sz="818" kern="0" dirty="0">
                <a:solidFill>
                  <a:sysClr val="windowText" lastClr="000000"/>
                </a:solidFill>
                <a:latin typeface="Calibri"/>
                <a:cs typeface="Calibri"/>
              </a:rPr>
              <a:t>3.</a:t>
            </a:r>
            <a:r>
              <a:rPr sz="818" kern="0" spc="-31" dirty="0">
                <a:solidFill>
                  <a:sysClr val="windowText" lastClr="000000"/>
                </a:solidFill>
                <a:latin typeface="Calibri"/>
                <a:cs typeface="Calibri"/>
              </a:rPr>
              <a:t> </a:t>
            </a:r>
            <a:r>
              <a:rPr sz="818" kern="0" dirty="0">
                <a:solidFill>
                  <a:sysClr val="windowText" lastClr="000000"/>
                </a:solidFill>
                <a:latin typeface="Calibri"/>
                <a:cs typeface="Calibri"/>
              </a:rPr>
              <a:t>In the</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Information</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Currently</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Associated</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with</a:t>
            </a:r>
            <a:r>
              <a:rPr sz="818" kern="0" spc="-14" dirty="0">
                <a:solidFill>
                  <a:sysClr val="windowText" lastClr="000000"/>
                </a:solidFill>
                <a:latin typeface="Calibri"/>
                <a:cs typeface="Calibri"/>
              </a:rPr>
              <a:t> </a:t>
            </a:r>
            <a:r>
              <a:rPr sz="818" kern="0" dirty="0">
                <a:solidFill>
                  <a:sysClr val="windowText" lastClr="000000"/>
                </a:solidFill>
                <a:latin typeface="Calibri"/>
                <a:cs typeface="Calibri"/>
              </a:rPr>
              <a:t>Profile</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section at</a:t>
            </a:r>
            <a:r>
              <a:rPr sz="818" kern="0" spc="-14" dirty="0">
                <a:solidFill>
                  <a:sysClr val="windowText" lastClr="000000"/>
                </a:solidFill>
                <a:latin typeface="Calibri"/>
                <a:cs typeface="Calibri"/>
              </a:rPr>
              <a:t> </a:t>
            </a:r>
            <a:r>
              <a:rPr sz="818" kern="0" dirty="0">
                <a:solidFill>
                  <a:sysClr val="windowText" lastClr="000000"/>
                </a:solidFill>
                <a:latin typeface="Calibri"/>
                <a:cs typeface="Calibri"/>
              </a:rPr>
              <a:t>the</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bottom</a:t>
            </a:r>
            <a:r>
              <a:rPr sz="818" kern="0" spc="-14" dirty="0">
                <a:solidFill>
                  <a:sysClr val="windowText" lastClr="000000"/>
                </a:solidFill>
                <a:latin typeface="Calibri"/>
                <a:cs typeface="Calibri"/>
              </a:rPr>
              <a:t> </a:t>
            </a:r>
            <a:r>
              <a:rPr sz="818" kern="0" dirty="0">
                <a:solidFill>
                  <a:sysClr val="windowText" lastClr="000000"/>
                </a:solidFill>
                <a:latin typeface="Calibri"/>
                <a:cs typeface="Calibri"/>
              </a:rPr>
              <a:t>of</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your</a:t>
            </a:r>
            <a:r>
              <a:rPr sz="818" kern="0" spc="-17" dirty="0">
                <a:solidFill>
                  <a:sysClr val="windowText" lastClr="000000"/>
                </a:solidFill>
                <a:latin typeface="Calibri"/>
                <a:cs typeface="Calibri"/>
              </a:rPr>
              <a:t> </a:t>
            </a:r>
            <a:r>
              <a:rPr sz="818" kern="0" dirty="0">
                <a:solidFill>
                  <a:sysClr val="windowText" lastClr="000000"/>
                </a:solidFill>
                <a:latin typeface="Calibri"/>
                <a:cs typeface="Calibri"/>
              </a:rPr>
              <a:t>profile</a:t>
            </a:r>
            <a:r>
              <a:rPr sz="818" kern="0" spc="-10" dirty="0">
                <a:solidFill>
                  <a:sysClr val="windowText" lastClr="000000"/>
                </a:solidFill>
                <a:latin typeface="Calibri"/>
                <a:cs typeface="Calibri"/>
              </a:rPr>
              <a:t> </a:t>
            </a:r>
            <a:r>
              <a:rPr sz="818" kern="0" spc="-7" dirty="0">
                <a:solidFill>
                  <a:sysClr val="windowText" lastClr="000000"/>
                </a:solidFill>
                <a:latin typeface="Calibri"/>
                <a:cs typeface="Calibri"/>
              </a:rPr>
              <a:t>select </a:t>
            </a:r>
            <a:r>
              <a:rPr sz="818" kern="0" dirty="0">
                <a:solidFill>
                  <a:sysClr val="windowText" lastClr="000000"/>
                </a:solidFill>
                <a:latin typeface="Calibri"/>
                <a:cs typeface="Calibri"/>
              </a:rPr>
              <a:t>Yes</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next</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to</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Add</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New</a:t>
            </a:r>
            <a:r>
              <a:rPr sz="818" kern="0" spc="-3" dirty="0">
                <a:solidFill>
                  <a:sysClr val="windowText" lastClr="000000"/>
                </a:solidFill>
                <a:latin typeface="Calibri"/>
                <a:cs typeface="Calibri"/>
              </a:rPr>
              <a:t> </a:t>
            </a:r>
            <a:r>
              <a:rPr sz="818" kern="0" spc="-7" dirty="0">
                <a:solidFill>
                  <a:sysClr val="windowText" lastClr="000000"/>
                </a:solidFill>
                <a:latin typeface="Calibri"/>
                <a:cs typeface="Calibri"/>
              </a:rPr>
              <a:t>Business?</a:t>
            </a:r>
            <a:endParaRPr sz="818" kern="0">
              <a:solidFill>
                <a:sysClr val="windowText" lastClr="000000"/>
              </a:solidFill>
              <a:latin typeface="Calibri"/>
              <a:cs typeface="Calibri"/>
            </a:endParaRPr>
          </a:p>
        </p:txBody>
      </p:sp>
      <p:sp>
        <p:nvSpPr>
          <p:cNvPr id="13" name="object 13"/>
          <p:cNvSpPr txBox="1"/>
          <p:nvPr/>
        </p:nvSpPr>
        <p:spPr>
          <a:xfrm>
            <a:off x="6599270" y="6150608"/>
            <a:ext cx="4357255" cy="457264"/>
          </a:xfrm>
          <a:prstGeom prst="rect">
            <a:avLst/>
          </a:prstGeom>
        </p:spPr>
        <p:txBody>
          <a:bodyPr vert="horz" wrap="square" lIns="0" tIns="8659" rIns="0" bIns="0" rtlCol="0">
            <a:spAutoFit/>
          </a:bodyPr>
          <a:lstStyle/>
          <a:p>
            <a:pPr marL="105638" marR="3464" indent="-96979" defTabSz="623438">
              <a:lnSpc>
                <a:spcPct val="117500"/>
              </a:lnSpc>
              <a:spcBef>
                <a:spcPts val="68"/>
              </a:spcBef>
              <a:buFontTx/>
              <a:buAutoNum type="arabicPeriod" startAt="4"/>
              <a:tabLst>
                <a:tab pos="112565" algn="l"/>
              </a:tabLst>
            </a:pPr>
            <a:r>
              <a:rPr sz="818" kern="0" dirty="0">
                <a:solidFill>
                  <a:sysClr val="windowText" lastClr="000000"/>
                </a:solidFill>
                <a:latin typeface="Calibri"/>
                <a:cs typeface="Calibri"/>
              </a:rPr>
              <a:t>Enter either your</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EIN</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or</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SSN, then</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the</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DUNS</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number associated</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with</a:t>
            </a:r>
            <a:r>
              <a:rPr sz="818" kern="0" spc="-7" dirty="0">
                <a:solidFill>
                  <a:sysClr val="windowText" lastClr="000000"/>
                </a:solidFill>
                <a:latin typeface="Calibri"/>
                <a:cs typeface="Calibri"/>
              </a:rPr>
              <a:t> </a:t>
            </a:r>
            <a:r>
              <a:rPr sz="818" kern="0" dirty="0">
                <a:solidFill>
                  <a:sysClr val="windowText" lastClr="000000"/>
                </a:solidFill>
                <a:latin typeface="Calibri"/>
                <a:cs typeface="Calibri"/>
              </a:rPr>
              <a:t>your</a:t>
            </a:r>
            <a:r>
              <a:rPr sz="818" kern="0" spc="-17" dirty="0">
                <a:solidFill>
                  <a:sysClr val="windowText" lastClr="000000"/>
                </a:solidFill>
                <a:latin typeface="Calibri"/>
                <a:cs typeface="Calibri"/>
              </a:rPr>
              <a:t> </a:t>
            </a:r>
            <a:r>
              <a:rPr sz="818" kern="0" dirty="0">
                <a:solidFill>
                  <a:sysClr val="windowText" lastClr="000000"/>
                </a:solidFill>
                <a:latin typeface="Calibri"/>
                <a:cs typeface="Calibri"/>
              </a:rPr>
              <a:t>business</a:t>
            </a:r>
            <a:r>
              <a:rPr sz="818" kern="0" spc="-3" dirty="0">
                <a:solidFill>
                  <a:sysClr val="windowText" lastClr="000000"/>
                </a:solidFill>
                <a:latin typeface="Calibri"/>
                <a:cs typeface="Calibri"/>
              </a:rPr>
              <a:t> </a:t>
            </a:r>
            <a:r>
              <a:rPr sz="818" kern="0" dirty="0">
                <a:solidFill>
                  <a:sysClr val="windowText" lastClr="000000"/>
                </a:solidFill>
                <a:latin typeface="Calibri"/>
                <a:cs typeface="Calibri"/>
              </a:rPr>
              <a:t>(this</a:t>
            </a:r>
            <a:r>
              <a:rPr sz="818" kern="0" spc="-10" dirty="0">
                <a:solidFill>
                  <a:sysClr val="windowText" lastClr="000000"/>
                </a:solidFill>
                <a:latin typeface="Calibri"/>
                <a:cs typeface="Calibri"/>
              </a:rPr>
              <a:t> </a:t>
            </a:r>
            <a:r>
              <a:rPr sz="818" kern="0" dirty="0">
                <a:solidFill>
                  <a:sysClr val="windowText" lastClr="000000"/>
                </a:solidFill>
                <a:latin typeface="Calibri"/>
                <a:cs typeface="Calibri"/>
              </a:rPr>
              <a:t>must</a:t>
            </a:r>
            <a:r>
              <a:rPr sz="818" kern="0" spc="7" dirty="0">
                <a:solidFill>
                  <a:sysClr val="windowText" lastClr="000000"/>
                </a:solidFill>
                <a:latin typeface="Calibri"/>
                <a:cs typeface="Calibri"/>
              </a:rPr>
              <a:t> </a:t>
            </a:r>
            <a:r>
              <a:rPr sz="818" kern="0" spc="-7" dirty="0">
                <a:solidFill>
                  <a:sysClr val="windowText" lastClr="000000"/>
                </a:solidFill>
                <a:latin typeface="Calibri"/>
                <a:cs typeface="Calibri"/>
              </a:rPr>
              <a:t>match 	</a:t>
            </a:r>
            <a:r>
              <a:rPr sz="818" kern="0" dirty="0">
                <a:solidFill>
                  <a:sysClr val="windowText" lastClr="000000"/>
                </a:solidFill>
                <a:latin typeface="Calibri"/>
                <a:cs typeface="Calibri"/>
              </a:rPr>
              <a:t>what</a:t>
            </a:r>
            <a:r>
              <a:rPr sz="818" kern="0" spc="48" dirty="0">
                <a:solidFill>
                  <a:sysClr val="windowText" lastClr="000000"/>
                </a:solidFill>
                <a:latin typeface="Calibri"/>
                <a:cs typeface="Calibri"/>
              </a:rPr>
              <a:t> </a:t>
            </a:r>
            <a:r>
              <a:rPr sz="818" kern="0" dirty="0">
                <a:solidFill>
                  <a:sysClr val="windowText" lastClr="000000"/>
                </a:solidFill>
                <a:latin typeface="Calibri"/>
                <a:cs typeface="Calibri"/>
              </a:rPr>
              <a:t>is</a:t>
            </a:r>
            <a:r>
              <a:rPr sz="818" kern="0" spc="61" dirty="0">
                <a:solidFill>
                  <a:sysClr val="windowText" lastClr="000000"/>
                </a:solidFill>
                <a:latin typeface="Calibri"/>
                <a:cs typeface="Calibri"/>
              </a:rPr>
              <a:t> </a:t>
            </a:r>
            <a:r>
              <a:rPr sz="818" kern="0" dirty="0">
                <a:solidFill>
                  <a:sysClr val="windowText" lastClr="000000"/>
                </a:solidFill>
                <a:latin typeface="Calibri"/>
                <a:cs typeface="Calibri"/>
              </a:rPr>
              <a:t>on</a:t>
            </a:r>
            <a:r>
              <a:rPr sz="818" kern="0" spc="48" dirty="0">
                <a:solidFill>
                  <a:sysClr val="windowText" lastClr="000000"/>
                </a:solidFill>
                <a:latin typeface="Calibri"/>
                <a:cs typeface="Calibri"/>
              </a:rPr>
              <a:t> </a:t>
            </a:r>
            <a:r>
              <a:rPr sz="818" kern="0" dirty="0">
                <a:solidFill>
                  <a:sysClr val="windowText" lastClr="000000"/>
                </a:solidFill>
                <a:latin typeface="Calibri"/>
                <a:cs typeface="Calibri"/>
              </a:rPr>
              <a:t>your</a:t>
            </a:r>
            <a:r>
              <a:rPr sz="818" kern="0" spc="55" dirty="0">
                <a:solidFill>
                  <a:sysClr val="windowText" lastClr="000000"/>
                </a:solidFill>
                <a:latin typeface="Calibri"/>
                <a:cs typeface="Calibri"/>
              </a:rPr>
              <a:t> </a:t>
            </a:r>
            <a:r>
              <a:rPr sz="818" kern="0" dirty="0">
                <a:solidFill>
                  <a:sysClr val="windowText" lastClr="000000"/>
                </a:solidFill>
                <a:latin typeface="Calibri"/>
                <a:cs typeface="Calibri"/>
              </a:rPr>
              <a:t>SAM</a:t>
            </a:r>
            <a:r>
              <a:rPr sz="818" kern="0" spc="55" dirty="0">
                <a:solidFill>
                  <a:sysClr val="windowText" lastClr="000000"/>
                </a:solidFill>
                <a:latin typeface="Calibri"/>
                <a:cs typeface="Calibri"/>
              </a:rPr>
              <a:t> </a:t>
            </a:r>
            <a:r>
              <a:rPr sz="818" kern="0" spc="-7" dirty="0">
                <a:solidFill>
                  <a:sysClr val="windowText" lastClr="000000"/>
                </a:solidFill>
                <a:latin typeface="Calibri"/>
                <a:cs typeface="Calibri"/>
              </a:rPr>
              <a:t>profile).</a:t>
            </a:r>
            <a:endParaRPr sz="818" kern="0">
              <a:solidFill>
                <a:sysClr val="windowText" lastClr="000000"/>
              </a:solidFill>
              <a:latin typeface="Calibri"/>
              <a:cs typeface="Calibri"/>
            </a:endParaRPr>
          </a:p>
          <a:p>
            <a:pPr marL="105638" indent="-96979" defTabSz="623438">
              <a:spcBef>
                <a:spcPts val="170"/>
              </a:spcBef>
              <a:buFontTx/>
              <a:buAutoNum type="arabicPeriod" startAt="4"/>
              <a:tabLst>
                <a:tab pos="105638" algn="l"/>
              </a:tabLst>
            </a:pPr>
            <a:r>
              <a:rPr sz="818" kern="0" dirty="0">
                <a:solidFill>
                  <a:sysClr val="windowText" lastClr="000000"/>
                </a:solidFill>
                <a:latin typeface="Calibri"/>
                <a:cs typeface="Calibri"/>
              </a:rPr>
              <a:t>Select</a:t>
            </a:r>
            <a:r>
              <a:rPr sz="818" kern="0" spc="34" dirty="0">
                <a:solidFill>
                  <a:sysClr val="windowText" lastClr="000000"/>
                </a:solidFill>
                <a:latin typeface="Calibri"/>
                <a:cs typeface="Calibri"/>
              </a:rPr>
              <a:t> </a:t>
            </a:r>
            <a:r>
              <a:rPr sz="818" kern="0" dirty="0">
                <a:solidFill>
                  <a:sysClr val="windowText" lastClr="000000"/>
                </a:solidFill>
                <a:latin typeface="Calibri"/>
                <a:cs typeface="Calibri"/>
              </a:rPr>
              <a:t>the</a:t>
            </a:r>
            <a:r>
              <a:rPr sz="818" kern="0" spc="31" dirty="0">
                <a:solidFill>
                  <a:sysClr val="windowText" lastClr="000000"/>
                </a:solidFill>
                <a:latin typeface="Calibri"/>
                <a:cs typeface="Calibri"/>
              </a:rPr>
              <a:t> </a:t>
            </a:r>
            <a:r>
              <a:rPr sz="818" kern="0" dirty="0">
                <a:solidFill>
                  <a:sysClr val="windowText" lastClr="000000"/>
                </a:solidFill>
                <a:latin typeface="Calibri"/>
                <a:cs typeface="Calibri"/>
              </a:rPr>
              <a:t>Submit</a:t>
            </a:r>
            <a:r>
              <a:rPr sz="818" kern="0" spc="34" dirty="0">
                <a:solidFill>
                  <a:sysClr val="windowText" lastClr="000000"/>
                </a:solidFill>
                <a:latin typeface="Calibri"/>
                <a:cs typeface="Calibri"/>
              </a:rPr>
              <a:t> </a:t>
            </a:r>
            <a:r>
              <a:rPr sz="818" kern="0" spc="-7" dirty="0">
                <a:solidFill>
                  <a:sysClr val="windowText" lastClr="000000"/>
                </a:solidFill>
                <a:latin typeface="Calibri"/>
                <a:cs typeface="Calibri"/>
              </a:rPr>
              <a:t>button.</a:t>
            </a:r>
            <a:endParaRPr sz="818" kern="0">
              <a:solidFill>
                <a:sysClr val="windowText" lastClr="000000"/>
              </a:solidFill>
              <a:latin typeface="Calibri"/>
              <a:cs typeface="Calibri"/>
            </a:endParaRPr>
          </a:p>
        </p:txBody>
      </p:sp>
    </p:spTree>
    <p:extLst>
      <p:ext uri="{BB962C8B-B14F-4D97-AF65-F5344CB8AC3E}">
        <p14:creationId xmlns:p14="http://schemas.microsoft.com/office/powerpoint/2010/main" val="770078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descr="Access is highlighted in SBA GLS Header"/>
          <p:cNvGrpSpPr/>
          <p:nvPr/>
        </p:nvGrpSpPr>
        <p:grpSpPr>
          <a:xfrm>
            <a:off x="3755881" y="1271155"/>
            <a:ext cx="4680239" cy="526040"/>
            <a:chOff x="454025" y="1864360"/>
            <a:chExt cx="6864350" cy="771525"/>
          </a:xfrm>
        </p:grpSpPr>
        <p:pic>
          <p:nvPicPr>
            <p:cNvPr id="5" name="object 5" descr="Access is highlighted in SBA GLS Header"/>
            <p:cNvPicPr/>
            <p:nvPr/>
          </p:nvPicPr>
          <p:blipFill>
            <a:blip r:embed="rId2" cstate="print"/>
            <a:stretch>
              <a:fillRect/>
            </a:stretch>
          </p:blipFill>
          <p:spPr>
            <a:xfrm>
              <a:off x="457200" y="1867535"/>
              <a:ext cx="6858000" cy="765046"/>
            </a:xfrm>
            <a:prstGeom prst="rect">
              <a:avLst/>
            </a:prstGeom>
          </p:spPr>
        </p:pic>
        <p:sp>
          <p:nvSpPr>
            <p:cNvPr id="6" name="object 6"/>
            <p:cNvSpPr/>
            <p:nvPr/>
          </p:nvSpPr>
          <p:spPr>
            <a:xfrm>
              <a:off x="457200" y="1867535"/>
              <a:ext cx="6858000" cy="765175"/>
            </a:xfrm>
            <a:custGeom>
              <a:avLst/>
              <a:gdLst/>
              <a:ahLst/>
              <a:cxnLst/>
              <a:rect l="l" t="t" r="r" b="b"/>
              <a:pathLst>
                <a:path w="6858000" h="765175">
                  <a:moveTo>
                    <a:pt x="0" y="765048"/>
                  </a:moveTo>
                  <a:lnTo>
                    <a:pt x="6858000" y="765048"/>
                  </a:lnTo>
                  <a:lnTo>
                    <a:pt x="6858000" y="0"/>
                  </a:lnTo>
                  <a:lnTo>
                    <a:pt x="0" y="0"/>
                  </a:lnTo>
                  <a:lnTo>
                    <a:pt x="0" y="765048"/>
                  </a:lnTo>
                  <a:close/>
                </a:path>
              </a:pathLst>
            </a:custGeom>
            <a:ln w="6350">
              <a:solidFill>
                <a:srgbClr val="000000"/>
              </a:solidFill>
            </a:ln>
          </p:spPr>
          <p:txBody>
            <a:bodyPr wrap="square" lIns="0" tIns="0" rIns="0" bIns="0" rtlCol="0"/>
            <a:lstStyle/>
            <a:p>
              <a:pPr defTabSz="623438"/>
              <a:endParaRPr sz="1227" kern="0">
                <a:solidFill>
                  <a:sysClr val="windowText" lastClr="000000"/>
                </a:solidFill>
              </a:endParaRPr>
            </a:p>
          </p:txBody>
        </p:sp>
      </p:grpSp>
      <p:grpSp>
        <p:nvGrpSpPr>
          <p:cNvPr id="7" name="object 7">
            <a:extLst>
              <a:ext uri="{C183D7F6-B498-43B3-948B-1728B52AA6E4}">
                <adec:decorative xmlns:adec="http://schemas.microsoft.com/office/drawing/2017/decorative" val="1"/>
              </a:ext>
            </a:extLst>
          </p:cNvPr>
          <p:cNvGrpSpPr/>
          <p:nvPr/>
        </p:nvGrpSpPr>
        <p:grpSpPr>
          <a:xfrm>
            <a:off x="3755881" y="2263919"/>
            <a:ext cx="4680239" cy="604405"/>
            <a:chOff x="454025" y="3320415"/>
            <a:chExt cx="6864350" cy="886460"/>
          </a:xfrm>
        </p:grpSpPr>
        <p:pic>
          <p:nvPicPr>
            <p:cNvPr id="8" name="object 8" descr="Select one to Add DSBS"/>
            <p:cNvPicPr/>
            <p:nvPr/>
          </p:nvPicPr>
          <p:blipFill>
            <a:blip r:embed="rId3" cstate="print"/>
            <a:stretch>
              <a:fillRect/>
            </a:stretch>
          </p:blipFill>
          <p:spPr>
            <a:xfrm>
              <a:off x="915669" y="3361296"/>
              <a:ext cx="5941059" cy="804671"/>
            </a:xfrm>
            <a:prstGeom prst="rect">
              <a:avLst/>
            </a:prstGeom>
          </p:spPr>
        </p:pic>
        <p:sp>
          <p:nvSpPr>
            <p:cNvPr id="9" name="object 9"/>
            <p:cNvSpPr/>
            <p:nvPr/>
          </p:nvSpPr>
          <p:spPr>
            <a:xfrm>
              <a:off x="457200" y="3323590"/>
              <a:ext cx="6858000" cy="880110"/>
            </a:xfrm>
            <a:custGeom>
              <a:avLst/>
              <a:gdLst/>
              <a:ahLst/>
              <a:cxnLst/>
              <a:rect l="l" t="t" r="r" b="b"/>
              <a:pathLst>
                <a:path w="6858000" h="880110">
                  <a:moveTo>
                    <a:pt x="0" y="880109"/>
                  </a:moveTo>
                  <a:lnTo>
                    <a:pt x="6858000" y="880109"/>
                  </a:lnTo>
                  <a:lnTo>
                    <a:pt x="6858000" y="0"/>
                  </a:lnTo>
                  <a:lnTo>
                    <a:pt x="0" y="0"/>
                  </a:lnTo>
                  <a:lnTo>
                    <a:pt x="0" y="880109"/>
                  </a:lnTo>
                  <a:close/>
                </a:path>
              </a:pathLst>
            </a:custGeom>
            <a:ln w="6350">
              <a:solidFill>
                <a:srgbClr val="000000"/>
              </a:solidFill>
            </a:ln>
          </p:spPr>
          <p:txBody>
            <a:bodyPr wrap="square" lIns="0" tIns="0" rIns="0" bIns="0" rtlCol="0"/>
            <a:lstStyle/>
            <a:p>
              <a:pPr defTabSz="623438"/>
              <a:endParaRPr sz="1227" kern="0">
                <a:solidFill>
                  <a:sysClr val="windowText" lastClr="000000"/>
                </a:solidFill>
              </a:endParaRPr>
            </a:p>
          </p:txBody>
        </p:sp>
      </p:grpSp>
      <p:grpSp>
        <p:nvGrpSpPr>
          <p:cNvPr id="10" name="object 10">
            <a:extLst>
              <a:ext uri="{C183D7F6-B498-43B3-948B-1728B52AA6E4}">
                <adec:decorative xmlns:adec="http://schemas.microsoft.com/office/drawing/2017/decorative" val="1"/>
              </a:ext>
            </a:extLst>
          </p:cNvPr>
          <p:cNvGrpSpPr/>
          <p:nvPr/>
        </p:nvGrpSpPr>
        <p:grpSpPr>
          <a:xfrm>
            <a:off x="6825672" y="5228856"/>
            <a:ext cx="4673744" cy="474951"/>
            <a:chOff x="460375" y="7254240"/>
            <a:chExt cx="6854825" cy="696595"/>
          </a:xfrm>
        </p:grpSpPr>
        <p:pic>
          <p:nvPicPr>
            <p:cNvPr id="11" name="object 11" descr="Choose Function highlighted on SBA GLS Header to access SBA profile"/>
            <p:cNvPicPr/>
            <p:nvPr/>
          </p:nvPicPr>
          <p:blipFill>
            <a:blip r:embed="rId4" cstate="print"/>
            <a:stretch>
              <a:fillRect/>
            </a:stretch>
          </p:blipFill>
          <p:spPr>
            <a:xfrm>
              <a:off x="463550" y="7257415"/>
              <a:ext cx="6848462" cy="690242"/>
            </a:xfrm>
            <a:prstGeom prst="rect">
              <a:avLst/>
            </a:prstGeom>
          </p:spPr>
        </p:pic>
        <p:sp>
          <p:nvSpPr>
            <p:cNvPr id="12" name="object 12"/>
            <p:cNvSpPr/>
            <p:nvPr/>
          </p:nvSpPr>
          <p:spPr>
            <a:xfrm>
              <a:off x="463550" y="7257415"/>
              <a:ext cx="6848475" cy="690245"/>
            </a:xfrm>
            <a:custGeom>
              <a:avLst/>
              <a:gdLst/>
              <a:ahLst/>
              <a:cxnLst/>
              <a:rect l="l" t="t" r="r" b="b"/>
              <a:pathLst>
                <a:path w="6848475" h="690245">
                  <a:moveTo>
                    <a:pt x="0" y="690244"/>
                  </a:moveTo>
                  <a:lnTo>
                    <a:pt x="6848475" y="690244"/>
                  </a:lnTo>
                  <a:lnTo>
                    <a:pt x="6848475" y="0"/>
                  </a:lnTo>
                  <a:lnTo>
                    <a:pt x="0" y="0"/>
                  </a:lnTo>
                  <a:lnTo>
                    <a:pt x="0" y="690244"/>
                  </a:lnTo>
                  <a:close/>
                </a:path>
              </a:pathLst>
            </a:custGeom>
            <a:ln w="6350">
              <a:solidFill>
                <a:srgbClr val="000000"/>
              </a:solidFill>
            </a:ln>
          </p:spPr>
          <p:txBody>
            <a:bodyPr wrap="square" lIns="0" tIns="0" rIns="0" bIns="0" rtlCol="0"/>
            <a:lstStyle/>
            <a:p>
              <a:pPr defTabSz="623438"/>
              <a:endParaRPr sz="1227" kern="0">
                <a:solidFill>
                  <a:sysClr val="windowText" lastClr="000000"/>
                </a:solidFill>
              </a:endParaRPr>
            </a:p>
          </p:txBody>
        </p:sp>
      </p:grpSp>
      <p:grpSp>
        <p:nvGrpSpPr>
          <p:cNvPr id="13" name="object 13">
            <a:extLst>
              <a:ext uri="{C183D7F6-B498-43B3-948B-1728B52AA6E4}">
                <adec:decorative xmlns:adec="http://schemas.microsoft.com/office/drawing/2017/decorative" val="1"/>
              </a:ext>
            </a:extLst>
          </p:cNvPr>
          <p:cNvGrpSpPr/>
          <p:nvPr/>
        </p:nvGrpSpPr>
        <p:grpSpPr>
          <a:xfrm>
            <a:off x="6724072" y="6196131"/>
            <a:ext cx="4682403" cy="446809"/>
            <a:chOff x="457200" y="8569959"/>
            <a:chExt cx="6867525" cy="655320"/>
          </a:xfrm>
        </p:grpSpPr>
        <p:pic>
          <p:nvPicPr>
            <p:cNvPr id="14" name="object 14"/>
            <p:cNvPicPr/>
            <p:nvPr/>
          </p:nvPicPr>
          <p:blipFill>
            <a:blip r:embed="rId5" cstate="print"/>
            <a:stretch>
              <a:fillRect/>
            </a:stretch>
          </p:blipFill>
          <p:spPr>
            <a:xfrm>
              <a:off x="1278305" y="8641486"/>
              <a:ext cx="3657079" cy="504885"/>
            </a:xfrm>
            <a:prstGeom prst="rect">
              <a:avLst/>
            </a:prstGeom>
          </p:spPr>
        </p:pic>
        <p:sp>
          <p:nvSpPr>
            <p:cNvPr id="15" name="object 15"/>
            <p:cNvSpPr/>
            <p:nvPr/>
          </p:nvSpPr>
          <p:spPr>
            <a:xfrm>
              <a:off x="460375" y="8573134"/>
              <a:ext cx="6861175" cy="648970"/>
            </a:xfrm>
            <a:custGeom>
              <a:avLst/>
              <a:gdLst/>
              <a:ahLst/>
              <a:cxnLst/>
              <a:rect l="l" t="t" r="r" b="b"/>
              <a:pathLst>
                <a:path w="6861175" h="648970">
                  <a:moveTo>
                    <a:pt x="0" y="648970"/>
                  </a:moveTo>
                  <a:lnTo>
                    <a:pt x="6861175" y="648970"/>
                  </a:lnTo>
                  <a:lnTo>
                    <a:pt x="6861175" y="0"/>
                  </a:lnTo>
                  <a:lnTo>
                    <a:pt x="0" y="0"/>
                  </a:lnTo>
                  <a:lnTo>
                    <a:pt x="0" y="648970"/>
                  </a:lnTo>
                  <a:close/>
                </a:path>
              </a:pathLst>
            </a:custGeom>
            <a:ln w="6349">
              <a:solidFill>
                <a:srgbClr val="000000"/>
              </a:solidFill>
            </a:ln>
          </p:spPr>
          <p:txBody>
            <a:bodyPr wrap="square" lIns="0" tIns="0" rIns="0" bIns="0" rtlCol="0"/>
            <a:lstStyle/>
            <a:p>
              <a:pPr defTabSz="623438"/>
              <a:endParaRPr sz="1227" kern="0">
                <a:solidFill>
                  <a:sysClr val="windowText" lastClr="000000"/>
                </a:solidFill>
              </a:endParaRPr>
            </a:p>
          </p:txBody>
        </p:sp>
      </p:grpSp>
      <p:sp>
        <p:nvSpPr>
          <p:cNvPr id="16" name="object 16"/>
          <p:cNvSpPr txBox="1"/>
          <p:nvPr/>
        </p:nvSpPr>
        <p:spPr>
          <a:xfrm>
            <a:off x="187167" y="559692"/>
            <a:ext cx="5059825" cy="713628"/>
          </a:xfrm>
          <a:prstGeom prst="rect">
            <a:avLst/>
          </a:prstGeom>
        </p:spPr>
        <p:txBody>
          <a:bodyPr vert="horz" wrap="square" lIns="0" tIns="8226" rIns="0" bIns="0" rtlCol="0">
            <a:spAutoFit/>
          </a:bodyPr>
          <a:lstStyle/>
          <a:p>
            <a:pPr marL="8659" defTabSz="623438">
              <a:spcBef>
                <a:spcPts val="65"/>
              </a:spcBef>
            </a:pPr>
            <a:r>
              <a:rPr sz="2400" b="1" kern="0" spc="-27" dirty="0">
                <a:solidFill>
                  <a:srgbClr val="002D6C"/>
                </a:solidFill>
                <a:latin typeface="Calibri"/>
                <a:cs typeface="Calibri"/>
              </a:rPr>
              <a:t>Request</a:t>
            </a:r>
            <a:r>
              <a:rPr sz="2400" b="1" kern="0" spc="-109" dirty="0">
                <a:solidFill>
                  <a:srgbClr val="002D6C"/>
                </a:solidFill>
                <a:latin typeface="Calibri"/>
                <a:cs typeface="Calibri"/>
              </a:rPr>
              <a:t> </a:t>
            </a:r>
            <a:r>
              <a:rPr sz="2400" b="1" kern="0" spc="-27" dirty="0">
                <a:solidFill>
                  <a:srgbClr val="002D6C"/>
                </a:solidFill>
                <a:latin typeface="Calibri"/>
                <a:cs typeface="Calibri"/>
              </a:rPr>
              <a:t>access</a:t>
            </a:r>
            <a:r>
              <a:rPr sz="2400" b="1" kern="0" spc="-99" dirty="0">
                <a:solidFill>
                  <a:srgbClr val="002D6C"/>
                </a:solidFill>
                <a:latin typeface="Calibri"/>
                <a:cs typeface="Calibri"/>
              </a:rPr>
              <a:t> </a:t>
            </a:r>
            <a:r>
              <a:rPr sz="2400" b="1" kern="0" dirty="0">
                <a:solidFill>
                  <a:srgbClr val="002D6C"/>
                </a:solidFill>
                <a:latin typeface="Calibri"/>
                <a:cs typeface="Calibri"/>
              </a:rPr>
              <a:t>to</a:t>
            </a:r>
            <a:r>
              <a:rPr lang="en-US" sz="2400" b="1" kern="0" dirty="0">
                <a:solidFill>
                  <a:srgbClr val="002D6C"/>
                </a:solidFill>
                <a:latin typeface="Calibri"/>
                <a:cs typeface="Calibri"/>
              </a:rPr>
              <a:t> </a:t>
            </a:r>
            <a:r>
              <a:rPr sz="2400" b="1" kern="0" dirty="0">
                <a:solidFill>
                  <a:srgbClr val="002D6C"/>
                </a:solidFill>
                <a:latin typeface="Calibri"/>
                <a:cs typeface="Calibri"/>
              </a:rPr>
              <a:t>your</a:t>
            </a:r>
            <a:r>
              <a:rPr sz="2400" b="1" kern="0" spc="-106" dirty="0">
                <a:solidFill>
                  <a:srgbClr val="002D6C"/>
                </a:solidFill>
                <a:latin typeface="Calibri"/>
                <a:cs typeface="Calibri"/>
              </a:rPr>
              <a:t> </a:t>
            </a:r>
            <a:r>
              <a:rPr sz="2400" b="1" kern="0" spc="-7" dirty="0">
                <a:solidFill>
                  <a:srgbClr val="002D6C"/>
                </a:solidFill>
                <a:latin typeface="Calibri"/>
                <a:cs typeface="Calibri"/>
              </a:rPr>
              <a:t>SBA</a:t>
            </a:r>
            <a:r>
              <a:rPr lang="en-US" sz="2400" b="1" kern="0" spc="-7" dirty="0">
                <a:solidFill>
                  <a:srgbClr val="002D6C"/>
                </a:solidFill>
                <a:latin typeface="Calibri"/>
                <a:cs typeface="Calibri"/>
              </a:rPr>
              <a:t> </a:t>
            </a:r>
            <a:r>
              <a:rPr sz="2400" b="1" kern="0" spc="-7" dirty="0">
                <a:solidFill>
                  <a:srgbClr val="002D6C"/>
                </a:solidFill>
                <a:latin typeface="Calibri"/>
                <a:cs typeface="Calibri"/>
              </a:rPr>
              <a:t>Profile</a:t>
            </a:r>
            <a:endParaRPr sz="2400" kern="0" dirty="0">
              <a:solidFill>
                <a:sysClr val="windowText" lastClr="000000"/>
              </a:solidFill>
              <a:latin typeface="Calibri"/>
              <a:cs typeface="Calibri"/>
            </a:endParaRPr>
          </a:p>
          <a:p>
            <a:pPr marL="8659" defTabSz="623438">
              <a:spcBef>
                <a:spcPts val="730"/>
              </a:spcBef>
            </a:pPr>
            <a:r>
              <a:rPr sz="1600" kern="0" dirty="0">
                <a:solidFill>
                  <a:sysClr val="windowText" lastClr="000000"/>
                </a:solidFill>
                <a:latin typeface="Calibri"/>
                <a:cs typeface="Calibri"/>
              </a:rPr>
              <a:t>1.</a:t>
            </a:r>
            <a:r>
              <a:rPr sz="1600" kern="0" spc="-27" dirty="0">
                <a:solidFill>
                  <a:sysClr val="windowText" lastClr="000000"/>
                </a:solidFill>
                <a:latin typeface="Calibri"/>
                <a:cs typeface="Calibri"/>
              </a:rPr>
              <a:t> </a:t>
            </a:r>
            <a:r>
              <a:rPr sz="1600" kern="0" dirty="0">
                <a:solidFill>
                  <a:sysClr val="windowText" lastClr="000000"/>
                </a:solidFill>
                <a:latin typeface="Calibri"/>
                <a:cs typeface="Calibri"/>
              </a:rPr>
              <a:t>Select</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3" dirty="0">
                <a:solidFill>
                  <a:sysClr val="windowText" lastClr="000000"/>
                </a:solidFill>
                <a:latin typeface="Calibri"/>
                <a:cs typeface="Calibri"/>
              </a:rPr>
              <a:t> </a:t>
            </a:r>
            <a:r>
              <a:rPr sz="1600" kern="0" dirty="0">
                <a:solidFill>
                  <a:sysClr val="windowText" lastClr="000000"/>
                </a:solidFill>
                <a:latin typeface="Calibri"/>
                <a:cs typeface="Calibri"/>
              </a:rPr>
              <a:t>Access</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link</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in</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3" dirty="0">
                <a:solidFill>
                  <a:sysClr val="windowText" lastClr="000000"/>
                </a:solidFill>
                <a:latin typeface="Calibri"/>
                <a:cs typeface="Calibri"/>
              </a:rPr>
              <a:t> </a:t>
            </a:r>
            <a:r>
              <a:rPr sz="1600" kern="0" dirty="0">
                <a:solidFill>
                  <a:sysClr val="windowText" lastClr="000000"/>
                </a:solidFill>
                <a:latin typeface="Calibri"/>
                <a:cs typeface="Calibri"/>
              </a:rPr>
              <a:t>site</a:t>
            </a:r>
            <a:r>
              <a:rPr sz="1600" kern="0" spc="14" dirty="0">
                <a:solidFill>
                  <a:sysClr val="windowText" lastClr="000000"/>
                </a:solidFill>
                <a:latin typeface="Calibri"/>
                <a:cs typeface="Calibri"/>
              </a:rPr>
              <a:t> </a:t>
            </a:r>
            <a:r>
              <a:rPr sz="1600" kern="0" spc="-7" dirty="0">
                <a:solidFill>
                  <a:sysClr val="windowText" lastClr="000000"/>
                </a:solidFill>
                <a:latin typeface="Calibri"/>
                <a:cs typeface="Calibri"/>
              </a:rPr>
              <a:t>header.</a:t>
            </a:r>
            <a:endParaRPr sz="1600" kern="0" dirty="0">
              <a:solidFill>
                <a:sysClr val="windowText" lastClr="000000"/>
              </a:solidFill>
              <a:latin typeface="Calibri"/>
              <a:cs typeface="Calibri"/>
            </a:endParaRPr>
          </a:p>
        </p:txBody>
      </p:sp>
      <p:sp>
        <p:nvSpPr>
          <p:cNvPr id="17" name="object 17"/>
          <p:cNvSpPr txBox="1"/>
          <p:nvPr/>
        </p:nvSpPr>
        <p:spPr>
          <a:xfrm>
            <a:off x="219075" y="2052804"/>
            <a:ext cx="3447762" cy="747407"/>
          </a:xfrm>
          <a:prstGeom prst="rect">
            <a:avLst/>
          </a:prstGeom>
        </p:spPr>
        <p:txBody>
          <a:bodyPr vert="horz" wrap="square" lIns="0" tIns="8659" rIns="0" bIns="0" rtlCol="0">
            <a:spAutoFit/>
          </a:bodyPr>
          <a:lstStyle/>
          <a:p>
            <a:pPr marL="8659" defTabSz="623438">
              <a:spcBef>
                <a:spcPts val="68"/>
              </a:spcBef>
            </a:pPr>
            <a:r>
              <a:rPr sz="1600" kern="0" dirty="0">
                <a:solidFill>
                  <a:sysClr val="windowText" lastClr="000000"/>
                </a:solidFill>
                <a:latin typeface="Calibri"/>
                <a:cs typeface="Calibri"/>
              </a:rPr>
              <a:t>2.</a:t>
            </a:r>
            <a:r>
              <a:rPr sz="1600" kern="0" spc="-24" dirty="0">
                <a:solidFill>
                  <a:sysClr val="windowText" lastClr="000000"/>
                </a:solidFill>
                <a:latin typeface="Calibri"/>
                <a:cs typeface="Calibri"/>
              </a:rPr>
              <a:t> </a:t>
            </a:r>
            <a:r>
              <a:rPr sz="1600" kern="0" dirty="0">
                <a:solidFill>
                  <a:sysClr val="windowText" lastClr="000000"/>
                </a:solidFill>
                <a:latin typeface="Calibri"/>
                <a:cs typeface="Calibri"/>
              </a:rPr>
              <a:t>Select</a:t>
            </a:r>
            <a:r>
              <a:rPr sz="1600" kern="0" spc="-17"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17" dirty="0">
                <a:solidFill>
                  <a:sysClr val="windowText" lastClr="000000"/>
                </a:solidFill>
                <a:latin typeface="Calibri"/>
                <a:cs typeface="Calibri"/>
              </a:rPr>
              <a:t> </a:t>
            </a:r>
            <a:r>
              <a:rPr sz="1600" kern="0" dirty="0">
                <a:solidFill>
                  <a:sysClr val="windowText" lastClr="000000"/>
                </a:solidFill>
                <a:latin typeface="Calibri"/>
                <a:cs typeface="Calibri"/>
              </a:rPr>
              <a:t>folder</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icon</a:t>
            </a:r>
            <a:r>
              <a:rPr sz="1600" kern="0" spc="-14" dirty="0">
                <a:solidFill>
                  <a:sysClr val="windowText" lastClr="000000"/>
                </a:solidFill>
                <a:latin typeface="Calibri"/>
                <a:cs typeface="Calibri"/>
              </a:rPr>
              <a:t> </a:t>
            </a:r>
            <a:r>
              <a:rPr sz="1600" kern="0" dirty="0">
                <a:solidFill>
                  <a:sysClr val="windowText" lastClr="000000"/>
                </a:solidFill>
                <a:latin typeface="Calibri"/>
                <a:cs typeface="Calibri"/>
              </a:rPr>
              <a:t>next</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to</a:t>
            </a:r>
            <a:r>
              <a:rPr sz="1600" kern="0" spc="-7" dirty="0">
                <a:solidFill>
                  <a:sysClr val="windowText" lastClr="000000"/>
                </a:solidFill>
                <a:latin typeface="Calibri"/>
                <a:cs typeface="Calibri"/>
              </a:rPr>
              <a:t> PRO-</a:t>
            </a:r>
            <a:r>
              <a:rPr sz="1600" kern="0" dirty="0">
                <a:solidFill>
                  <a:sysClr val="windowText" lastClr="000000"/>
                </a:solidFill>
                <a:latin typeface="Calibri"/>
                <a:cs typeface="Calibri"/>
              </a:rPr>
              <a:t>NET</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a:t>
            </a:r>
            <a:r>
              <a:rPr sz="1600" kern="0" spc="-14" dirty="0">
                <a:solidFill>
                  <a:sysClr val="windowText" lastClr="000000"/>
                </a:solidFill>
                <a:latin typeface="Calibri"/>
                <a:cs typeface="Calibri"/>
              </a:rPr>
              <a:t> </a:t>
            </a:r>
            <a:r>
              <a:rPr sz="1600" kern="0" dirty="0">
                <a:solidFill>
                  <a:sysClr val="windowText" lastClr="000000"/>
                </a:solidFill>
                <a:latin typeface="Calibri"/>
                <a:cs typeface="Calibri"/>
              </a:rPr>
              <a:t>DSBS</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to</a:t>
            </a:r>
            <a:r>
              <a:rPr sz="1600" kern="0" spc="-17" dirty="0">
                <a:solidFill>
                  <a:sysClr val="windowText" lastClr="000000"/>
                </a:solidFill>
                <a:latin typeface="Calibri"/>
                <a:cs typeface="Calibri"/>
              </a:rPr>
              <a:t> </a:t>
            </a:r>
            <a:r>
              <a:rPr sz="1600" kern="0" dirty="0">
                <a:solidFill>
                  <a:sysClr val="windowText" lastClr="000000"/>
                </a:solidFill>
                <a:latin typeface="Calibri"/>
                <a:cs typeface="Calibri"/>
              </a:rPr>
              <a:t>expand</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it,</a:t>
            </a:r>
            <a:r>
              <a:rPr sz="1600" kern="0" spc="-17" dirty="0">
                <a:solidFill>
                  <a:sysClr val="windowText" lastClr="000000"/>
                </a:solidFill>
                <a:latin typeface="Calibri"/>
                <a:cs typeface="Calibri"/>
              </a:rPr>
              <a:t> </a:t>
            </a:r>
            <a:r>
              <a:rPr sz="1600" kern="0" dirty="0">
                <a:solidFill>
                  <a:sysClr val="windowText" lastClr="000000"/>
                </a:solidFill>
                <a:latin typeface="Calibri"/>
                <a:cs typeface="Calibri"/>
              </a:rPr>
              <a:t>then check</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box</a:t>
            </a:r>
            <a:r>
              <a:rPr sz="1600" kern="0" spc="-14" dirty="0">
                <a:solidFill>
                  <a:sysClr val="windowText" lastClr="000000"/>
                </a:solidFill>
                <a:latin typeface="Calibri"/>
                <a:cs typeface="Calibri"/>
              </a:rPr>
              <a:t> </a:t>
            </a:r>
            <a:r>
              <a:rPr sz="1600" kern="0" dirty="0">
                <a:solidFill>
                  <a:sysClr val="windowText" lastClr="000000"/>
                </a:solidFill>
                <a:latin typeface="Calibri"/>
                <a:cs typeface="Calibri"/>
              </a:rPr>
              <a:t>for</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SBA Supplemental</a:t>
            </a:r>
            <a:r>
              <a:rPr sz="1600" kern="0" spc="-10" dirty="0">
                <a:solidFill>
                  <a:sysClr val="windowText" lastClr="000000"/>
                </a:solidFill>
                <a:latin typeface="Calibri"/>
                <a:cs typeface="Calibri"/>
              </a:rPr>
              <a:t> </a:t>
            </a:r>
            <a:r>
              <a:rPr sz="1600" kern="0" spc="-7" dirty="0">
                <a:solidFill>
                  <a:sysClr val="windowText" lastClr="000000"/>
                </a:solidFill>
                <a:latin typeface="Calibri"/>
                <a:cs typeface="Calibri"/>
              </a:rPr>
              <a:t>Pages.</a:t>
            </a:r>
            <a:endParaRPr sz="1600" kern="0" dirty="0">
              <a:solidFill>
                <a:sysClr val="windowText" lastClr="000000"/>
              </a:solidFill>
              <a:latin typeface="Calibri"/>
              <a:cs typeface="Calibri"/>
            </a:endParaRPr>
          </a:p>
        </p:txBody>
      </p:sp>
      <p:sp>
        <p:nvSpPr>
          <p:cNvPr id="18" name="object 18"/>
          <p:cNvSpPr txBox="1"/>
          <p:nvPr/>
        </p:nvSpPr>
        <p:spPr>
          <a:xfrm>
            <a:off x="295564" y="3028603"/>
            <a:ext cx="10834253" cy="1307905"/>
          </a:xfrm>
          <a:prstGeom prst="rect">
            <a:avLst/>
          </a:prstGeom>
        </p:spPr>
        <p:txBody>
          <a:bodyPr vert="horz" wrap="square" lIns="0" tIns="31606" rIns="0" bIns="0" rtlCol="0">
            <a:spAutoFit/>
          </a:bodyPr>
          <a:lstStyle/>
          <a:p>
            <a:pPr marL="107370" indent="-96979" defTabSz="623438">
              <a:spcBef>
                <a:spcPts val="249"/>
              </a:spcBef>
              <a:buFontTx/>
              <a:buAutoNum type="arabicPeriod" startAt="3"/>
              <a:tabLst>
                <a:tab pos="107370" algn="l"/>
              </a:tabLst>
            </a:pPr>
            <a:r>
              <a:rPr sz="1600" kern="0" dirty="0">
                <a:solidFill>
                  <a:sysClr val="windowText" lastClr="000000"/>
                </a:solidFill>
                <a:latin typeface="Calibri"/>
                <a:cs typeface="Calibri"/>
              </a:rPr>
              <a:t>Select</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your</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business</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from</a:t>
            </a:r>
            <a:r>
              <a:rPr sz="1600" kern="0" spc="20"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20" dirty="0">
                <a:solidFill>
                  <a:sysClr val="windowText" lastClr="000000"/>
                </a:solidFill>
                <a:latin typeface="Calibri"/>
                <a:cs typeface="Calibri"/>
              </a:rPr>
              <a:t> </a:t>
            </a:r>
            <a:r>
              <a:rPr sz="1600" kern="0" spc="-7" dirty="0">
                <a:solidFill>
                  <a:sysClr val="windowText" lastClr="000000"/>
                </a:solidFill>
                <a:latin typeface="Calibri"/>
                <a:cs typeface="Calibri"/>
              </a:rPr>
              <a:t>dropdown.</a:t>
            </a:r>
            <a:endParaRPr sz="1600" kern="0" dirty="0">
              <a:solidFill>
                <a:sysClr val="windowText" lastClr="000000"/>
              </a:solidFill>
              <a:latin typeface="Calibri"/>
              <a:cs typeface="Calibri"/>
            </a:endParaRPr>
          </a:p>
          <a:p>
            <a:pPr marL="107370" indent="-96979" defTabSz="623438">
              <a:spcBef>
                <a:spcPts val="177"/>
              </a:spcBef>
              <a:buFontTx/>
              <a:buAutoNum type="arabicPeriod" startAt="3"/>
              <a:tabLst>
                <a:tab pos="107370" algn="l"/>
              </a:tabLst>
            </a:pPr>
            <a:r>
              <a:rPr sz="1600" kern="0" dirty="0">
                <a:solidFill>
                  <a:sysClr val="windowText" lastClr="000000"/>
                </a:solidFill>
                <a:latin typeface="Calibri"/>
                <a:cs typeface="Calibri"/>
              </a:rPr>
              <a:t>Select</a:t>
            </a:r>
            <a:r>
              <a:rPr sz="1600" kern="0" spc="34"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31" dirty="0">
                <a:solidFill>
                  <a:sysClr val="windowText" lastClr="000000"/>
                </a:solidFill>
                <a:latin typeface="Calibri"/>
                <a:cs typeface="Calibri"/>
              </a:rPr>
              <a:t> </a:t>
            </a:r>
            <a:r>
              <a:rPr sz="1600" kern="0" dirty="0">
                <a:solidFill>
                  <a:sysClr val="windowText" lastClr="000000"/>
                </a:solidFill>
                <a:latin typeface="Calibri"/>
                <a:cs typeface="Calibri"/>
              </a:rPr>
              <a:t>Submit</a:t>
            </a:r>
            <a:r>
              <a:rPr sz="1600" kern="0" spc="34" dirty="0">
                <a:solidFill>
                  <a:sysClr val="windowText" lastClr="000000"/>
                </a:solidFill>
                <a:latin typeface="Calibri"/>
                <a:cs typeface="Calibri"/>
              </a:rPr>
              <a:t> </a:t>
            </a:r>
            <a:r>
              <a:rPr sz="1600" kern="0" spc="-7" dirty="0">
                <a:solidFill>
                  <a:sysClr val="windowText" lastClr="000000"/>
                </a:solidFill>
                <a:latin typeface="Calibri"/>
                <a:cs typeface="Calibri"/>
              </a:rPr>
              <a:t>button.</a:t>
            </a:r>
            <a:endParaRPr sz="1600" kern="0" dirty="0">
              <a:solidFill>
                <a:sysClr val="windowText" lastClr="000000"/>
              </a:solidFill>
              <a:latin typeface="Calibri"/>
              <a:cs typeface="Calibri"/>
            </a:endParaRPr>
          </a:p>
          <a:p>
            <a:pPr marL="107370" marR="3464" indent="-96979" defTabSz="623438">
              <a:lnSpc>
                <a:spcPct val="117500"/>
              </a:lnSpc>
              <a:spcBef>
                <a:spcPts val="10"/>
              </a:spcBef>
              <a:buFontTx/>
              <a:buAutoNum type="arabicPeriod" startAt="3"/>
              <a:tabLst>
                <a:tab pos="114297" algn="l"/>
              </a:tabLst>
            </a:pPr>
            <a:r>
              <a:rPr sz="1600" kern="0" dirty="0">
                <a:solidFill>
                  <a:sysClr val="windowText" lastClr="000000"/>
                </a:solidFill>
                <a:latin typeface="Calibri"/>
                <a:cs typeface="Calibri"/>
              </a:rPr>
              <a:t>The</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following</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message</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will</a:t>
            </a:r>
            <a:r>
              <a:rPr sz="1600" kern="0" spc="-3" dirty="0">
                <a:solidFill>
                  <a:sysClr val="windowText" lastClr="000000"/>
                </a:solidFill>
                <a:latin typeface="Calibri"/>
                <a:cs typeface="Calibri"/>
              </a:rPr>
              <a:t> </a:t>
            </a:r>
            <a:r>
              <a:rPr sz="1600" kern="0" dirty="0">
                <a:solidFill>
                  <a:sysClr val="windowText" lastClr="000000"/>
                </a:solidFill>
                <a:latin typeface="Calibri"/>
                <a:cs typeface="Calibri"/>
              </a:rPr>
              <a:t>appear</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at</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the top</a:t>
            </a:r>
            <a:r>
              <a:rPr sz="1600" kern="0" spc="-10" dirty="0">
                <a:solidFill>
                  <a:sysClr val="windowText" lastClr="000000"/>
                </a:solidFill>
                <a:latin typeface="Calibri"/>
                <a:cs typeface="Calibri"/>
              </a:rPr>
              <a:t> </a:t>
            </a:r>
            <a:r>
              <a:rPr sz="1600" kern="0" dirty="0">
                <a:solidFill>
                  <a:sysClr val="windowText" lastClr="000000"/>
                </a:solidFill>
                <a:latin typeface="Calibri"/>
                <a:cs typeface="Calibri"/>
              </a:rPr>
              <a:t>of</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the</a:t>
            </a:r>
            <a:r>
              <a:rPr sz="1600" kern="0" spc="-3" dirty="0">
                <a:solidFill>
                  <a:sysClr val="windowText" lastClr="000000"/>
                </a:solidFill>
                <a:latin typeface="Calibri"/>
                <a:cs typeface="Calibri"/>
              </a:rPr>
              <a:t> </a:t>
            </a:r>
            <a:r>
              <a:rPr sz="1600" kern="0" dirty="0">
                <a:solidFill>
                  <a:sysClr val="windowText" lastClr="000000"/>
                </a:solidFill>
                <a:latin typeface="Calibri"/>
                <a:cs typeface="Calibri"/>
              </a:rPr>
              <a:t>page</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indicating</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that</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your</a:t>
            </a:r>
            <a:r>
              <a:rPr sz="1600" kern="0" spc="-3" dirty="0">
                <a:solidFill>
                  <a:sysClr val="windowText" lastClr="000000"/>
                </a:solidFill>
                <a:latin typeface="Calibri"/>
                <a:cs typeface="Calibri"/>
              </a:rPr>
              <a:t> </a:t>
            </a:r>
            <a:r>
              <a:rPr sz="1600" kern="0" dirty="0">
                <a:solidFill>
                  <a:sysClr val="windowText" lastClr="000000"/>
                </a:solidFill>
                <a:latin typeface="Calibri"/>
                <a:cs typeface="Calibri"/>
              </a:rPr>
              <a:t>profile has</a:t>
            </a:r>
            <a:r>
              <a:rPr sz="1600" kern="0" spc="-7" dirty="0">
                <a:solidFill>
                  <a:sysClr val="windowText" lastClr="000000"/>
                </a:solidFill>
                <a:latin typeface="Calibri"/>
                <a:cs typeface="Calibri"/>
              </a:rPr>
              <a:t> </a:t>
            </a:r>
            <a:r>
              <a:rPr sz="1600" kern="0" dirty="0">
                <a:solidFill>
                  <a:sysClr val="windowText" lastClr="000000"/>
                </a:solidFill>
                <a:latin typeface="Calibri"/>
                <a:cs typeface="Calibri"/>
              </a:rPr>
              <a:t>been</a:t>
            </a:r>
            <a:r>
              <a:rPr sz="1600" kern="0" spc="-7" dirty="0">
                <a:solidFill>
                  <a:sysClr val="windowText" lastClr="000000"/>
                </a:solidFill>
                <a:latin typeface="Calibri"/>
                <a:cs typeface="Calibri"/>
              </a:rPr>
              <a:t> successfully updated.</a:t>
            </a:r>
            <a:endParaRPr sz="1600" kern="0" dirty="0">
              <a:solidFill>
                <a:sysClr val="windowText" lastClr="000000"/>
              </a:solidFill>
              <a:latin typeface="Calibri"/>
              <a:cs typeface="Calibri"/>
            </a:endParaRPr>
          </a:p>
          <a:p>
            <a:pPr marL="562393" defTabSz="623438">
              <a:spcBef>
                <a:spcPts val="317"/>
              </a:spcBef>
            </a:pPr>
            <a:r>
              <a:rPr sz="818" b="1" kern="0" dirty="0">
                <a:solidFill>
                  <a:srgbClr val="187D4E"/>
                </a:solidFill>
                <a:latin typeface="Calibri"/>
                <a:cs typeface="Calibri"/>
              </a:rPr>
              <a:t>Commentary:</a:t>
            </a:r>
            <a:r>
              <a:rPr sz="818" b="1" kern="0" spc="44" dirty="0">
                <a:solidFill>
                  <a:srgbClr val="187D4E"/>
                </a:solidFill>
                <a:latin typeface="Calibri"/>
                <a:cs typeface="Calibri"/>
              </a:rPr>
              <a:t> </a:t>
            </a:r>
            <a:r>
              <a:rPr sz="818" b="1" kern="0" dirty="0">
                <a:solidFill>
                  <a:srgbClr val="187D4E"/>
                </a:solidFill>
                <a:latin typeface="Calibri"/>
                <a:cs typeface="Calibri"/>
              </a:rPr>
              <a:t>Your</a:t>
            </a:r>
            <a:r>
              <a:rPr sz="818" b="1" kern="0" spc="48" dirty="0">
                <a:solidFill>
                  <a:srgbClr val="187D4E"/>
                </a:solidFill>
                <a:latin typeface="Calibri"/>
                <a:cs typeface="Calibri"/>
              </a:rPr>
              <a:t> </a:t>
            </a:r>
            <a:r>
              <a:rPr sz="818" b="1" kern="0" dirty="0">
                <a:solidFill>
                  <a:srgbClr val="187D4E"/>
                </a:solidFill>
                <a:latin typeface="Calibri"/>
                <a:cs typeface="Calibri"/>
              </a:rPr>
              <a:t>profile</a:t>
            </a:r>
            <a:r>
              <a:rPr sz="818" b="1" kern="0" spc="58" dirty="0">
                <a:solidFill>
                  <a:srgbClr val="187D4E"/>
                </a:solidFill>
                <a:latin typeface="Calibri"/>
                <a:cs typeface="Calibri"/>
              </a:rPr>
              <a:t> </a:t>
            </a:r>
            <a:r>
              <a:rPr sz="818" b="1" kern="0" dirty="0">
                <a:solidFill>
                  <a:srgbClr val="187D4E"/>
                </a:solidFill>
                <a:latin typeface="Calibri"/>
                <a:cs typeface="Calibri"/>
              </a:rPr>
              <a:t>has</a:t>
            </a:r>
            <a:r>
              <a:rPr sz="818" b="1" kern="0" spc="44" dirty="0">
                <a:solidFill>
                  <a:srgbClr val="187D4E"/>
                </a:solidFill>
                <a:latin typeface="Calibri"/>
                <a:cs typeface="Calibri"/>
              </a:rPr>
              <a:t> </a:t>
            </a:r>
            <a:r>
              <a:rPr sz="818" b="1" kern="0" dirty="0">
                <a:solidFill>
                  <a:srgbClr val="187D4E"/>
                </a:solidFill>
                <a:latin typeface="Calibri"/>
                <a:cs typeface="Calibri"/>
              </a:rPr>
              <a:t>been</a:t>
            </a:r>
            <a:r>
              <a:rPr sz="818" b="1" kern="0" spc="61" dirty="0">
                <a:solidFill>
                  <a:srgbClr val="187D4E"/>
                </a:solidFill>
                <a:latin typeface="Calibri"/>
                <a:cs typeface="Calibri"/>
              </a:rPr>
              <a:t> </a:t>
            </a:r>
            <a:r>
              <a:rPr sz="818" b="1" kern="0" dirty="0">
                <a:solidFill>
                  <a:srgbClr val="187D4E"/>
                </a:solidFill>
                <a:latin typeface="Calibri"/>
                <a:cs typeface="Calibri"/>
              </a:rPr>
              <a:t>successfully</a:t>
            </a:r>
            <a:r>
              <a:rPr sz="818" b="1" kern="0" spc="51" dirty="0">
                <a:solidFill>
                  <a:srgbClr val="187D4E"/>
                </a:solidFill>
                <a:latin typeface="Calibri"/>
                <a:cs typeface="Calibri"/>
              </a:rPr>
              <a:t> </a:t>
            </a:r>
            <a:r>
              <a:rPr sz="818" b="1" kern="0" spc="-7" dirty="0">
                <a:solidFill>
                  <a:srgbClr val="187D4E"/>
                </a:solidFill>
                <a:latin typeface="Calibri"/>
                <a:cs typeface="Calibri"/>
              </a:rPr>
              <a:t>updated.</a:t>
            </a:r>
            <a:endParaRPr sz="818" kern="0" dirty="0">
              <a:solidFill>
                <a:sysClr val="windowText" lastClr="000000"/>
              </a:solidFill>
              <a:latin typeface="Calibri"/>
              <a:cs typeface="Calibri"/>
            </a:endParaRPr>
          </a:p>
          <a:p>
            <a:pPr marL="562393" defTabSz="623438">
              <a:spcBef>
                <a:spcPts val="181"/>
              </a:spcBef>
            </a:pPr>
            <a:r>
              <a:rPr sz="818" b="1" kern="0" dirty="0">
                <a:solidFill>
                  <a:srgbClr val="187D4E"/>
                </a:solidFill>
                <a:latin typeface="Calibri"/>
                <a:cs typeface="Calibri"/>
              </a:rPr>
              <a:t>The</a:t>
            </a:r>
            <a:r>
              <a:rPr sz="818" b="1" kern="0" spc="14" dirty="0">
                <a:solidFill>
                  <a:srgbClr val="187D4E"/>
                </a:solidFill>
                <a:latin typeface="Calibri"/>
                <a:cs typeface="Calibri"/>
              </a:rPr>
              <a:t> </a:t>
            </a:r>
            <a:r>
              <a:rPr sz="818" b="1" kern="0" dirty="0">
                <a:solidFill>
                  <a:srgbClr val="187D4E"/>
                </a:solidFill>
                <a:latin typeface="Calibri"/>
                <a:cs typeface="Calibri"/>
              </a:rPr>
              <a:t>following</a:t>
            </a:r>
            <a:r>
              <a:rPr sz="818" b="1" kern="0" spc="10" dirty="0">
                <a:solidFill>
                  <a:srgbClr val="187D4E"/>
                </a:solidFill>
                <a:latin typeface="Calibri"/>
                <a:cs typeface="Calibri"/>
              </a:rPr>
              <a:t> </a:t>
            </a:r>
            <a:r>
              <a:rPr sz="818" b="1" kern="0" dirty="0">
                <a:solidFill>
                  <a:srgbClr val="187D4E"/>
                </a:solidFill>
                <a:latin typeface="Calibri"/>
                <a:cs typeface="Calibri"/>
              </a:rPr>
              <a:t>roles</a:t>
            </a:r>
            <a:r>
              <a:rPr sz="818" b="1" kern="0" spc="24" dirty="0">
                <a:solidFill>
                  <a:srgbClr val="187D4E"/>
                </a:solidFill>
                <a:latin typeface="Calibri"/>
                <a:cs typeface="Calibri"/>
              </a:rPr>
              <a:t> </a:t>
            </a:r>
            <a:r>
              <a:rPr sz="818" b="1" kern="0" dirty="0">
                <a:solidFill>
                  <a:srgbClr val="187D4E"/>
                </a:solidFill>
                <a:latin typeface="Calibri"/>
                <a:cs typeface="Calibri"/>
              </a:rPr>
              <a:t>you</a:t>
            </a:r>
            <a:r>
              <a:rPr sz="818" b="1" kern="0" spc="17" dirty="0">
                <a:solidFill>
                  <a:srgbClr val="187D4E"/>
                </a:solidFill>
                <a:latin typeface="Calibri"/>
                <a:cs typeface="Calibri"/>
              </a:rPr>
              <a:t> </a:t>
            </a:r>
            <a:r>
              <a:rPr sz="818" b="1" kern="0" dirty="0">
                <a:solidFill>
                  <a:srgbClr val="187D4E"/>
                </a:solidFill>
                <a:latin typeface="Calibri"/>
                <a:cs typeface="Calibri"/>
              </a:rPr>
              <a:t>requested</a:t>
            </a:r>
            <a:r>
              <a:rPr sz="818" b="1" kern="0" spc="17" dirty="0">
                <a:solidFill>
                  <a:srgbClr val="187D4E"/>
                </a:solidFill>
                <a:latin typeface="Calibri"/>
                <a:cs typeface="Calibri"/>
              </a:rPr>
              <a:t> </a:t>
            </a:r>
            <a:r>
              <a:rPr sz="818" b="1" kern="0" dirty="0">
                <a:solidFill>
                  <a:srgbClr val="187D4E"/>
                </a:solidFill>
                <a:latin typeface="Calibri"/>
                <a:cs typeface="Calibri"/>
              </a:rPr>
              <a:t>were</a:t>
            </a:r>
            <a:r>
              <a:rPr sz="818" b="1" kern="0" spc="20" dirty="0">
                <a:solidFill>
                  <a:srgbClr val="187D4E"/>
                </a:solidFill>
                <a:latin typeface="Calibri"/>
                <a:cs typeface="Calibri"/>
              </a:rPr>
              <a:t> </a:t>
            </a:r>
            <a:r>
              <a:rPr sz="818" b="1" kern="0" dirty="0">
                <a:solidFill>
                  <a:srgbClr val="187D4E"/>
                </a:solidFill>
                <a:latin typeface="Calibri"/>
                <a:cs typeface="Calibri"/>
              </a:rPr>
              <a:t>sent</a:t>
            </a:r>
            <a:r>
              <a:rPr sz="818" b="1" kern="0" spc="17" dirty="0">
                <a:solidFill>
                  <a:srgbClr val="187D4E"/>
                </a:solidFill>
                <a:latin typeface="Calibri"/>
                <a:cs typeface="Calibri"/>
              </a:rPr>
              <a:t> </a:t>
            </a:r>
            <a:r>
              <a:rPr sz="818" b="1" kern="0" dirty="0">
                <a:solidFill>
                  <a:srgbClr val="187D4E"/>
                </a:solidFill>
                <a:latin typeface="Calibri"/>
                <a:cs typeface="Calibri"/>
              </a:rPr>
              <a:t>to</a:t>
            </a:r>
            <a:r>
              <a:rPr sz="818" b="1" kern="0" spc="7" dirty="0">
                <a:solidFill>
                  <a:srgbClr val="187D4E"/>
                </a:solidFill>
                <a:latin typeface="Calibri"/>
                <a:cs typeface="Calibri"/>
              </a:rPr>
              <a:t> </a:t>
            </a:r>
            <a:r>
              <a:rPr sz="818" b="1" kern="0" dirty="0">
                <a:solidFill>
                  <a:srgbClr val="187D4E"/>
                </a:solidFill>
                <a:latin typeface="Calibri"/>
                <a:cs typeface="Calibri"/>
              </a:rPr>
              <a:t>the</a:t>
            </a:r>
            <a:r>
              <a:rPr sz="818" b="1" kern="0" spc="20" dirty="0">
                <a:solidFill>
                  <a:srgbClr val="187D4E"/>
                </a:solidFill>
                <a:latin typeface="Calibri"/>
                <a:cs typeface="Calibri"/>
              </a:rPr>
              <a:t> </a:t>
            </a:r>
            <a:r>
              <a:rPr sz="818" b="1" kern="0" dirty="0">
                <a:solidFill>
                  <a:srgbClr val="187D4E"/>
                </a:solidFill>
                <a:latin typeface="Calibri"/>
                <a:cs typeface="Calibri"/>
              </a:rPr>
              <a:t>Program</a:t>
            </a:r>
            <a:r>
              <a:rPr sz="818" b="1" kern="0" spc="20" dirty="0">
                <a:solidFill>
                  <a:srgbClr val="187D4E"/>
                </a:solidFill>
                <a:latin typeface="Calibri"/>
                <a:cs typeface="Calibri"/>
              </a:rPr>
              <a:t> </a:t>
            </a:r>
            <a:r>
              <a:rPr sz="818" b="1" kern="0" dirty="0">
                <a:solidFill>
                  <a:srgbClr val="187D4E"/>
                </a:solidFill>
                <a:latin typeface="Calibri"/>
                <a:cs typeface="Calibri"/>
              </a:rPr>
              <a:t>Office</a:t>
            </a:r>
            <a:r>
              <a:rPr sz="818" b="1" kern="0" spc="20" dirty="0">
                <a:solidFill>
                  <a:srgbClr val="187D4E"/>
                </a:solidFill>
                <a:latin typeface="Calibri"/>
                <a:cs typeface="Calibri"/>
              </a:rPr>
              <a:t> </a:t>
            </a:r>
            <a:r>
              <a:rPr sz="818" b="1" kern="0" dirty="0">
                <a:solidFill>
                  <a:srgbClr val="187D4E"/>
                </a:solidFill>
                <a:latin typeface="Calibri"/>
                <a:cs typeface="Calibri"/>
              </a:rPr>
              <a:t>for</a:t>
            </a:r>
            <a:r>
              <a:rPr sz="818" b="1" kern="0" spc="27" dirty="0">
                <a:solidFill>
                  <a:srgbClr val="187D4E"/>
                </a:solidFill>
                <a:latin typeface="Calibri"/>
                <a:cs typeface="Calibri"/>
              </a:rPr>
              <a:t> </a:t>
            </a:r>
            <a:r>
              <a:rPr sz="818" b="1" kern="0" spc="-7" dirty="0">
                <a:solidFill>
                  <a:srgbClr val="187D4E"/>
                </a:solidFill>
                <a:latin typeface="Calibri"/>
                <a:cs typeface="Calibri"/>
              </a:rPr>
              <a:t>approval.</a:t>
            </a:r>
            <a:endParaRPr sz="818" kern="0" dirty="0">
              <a:solidFill>
                <a:sysClr val="windowText" lastClr="000000"/>
              </a:solidFill>
              <a:latin typeface="Calibri"/>
              <a:cs typeface="Calibri"/>
            </a:endParaRPr>
          </a:p>
          <a:p>
            <a:pPr marL="874112" defTabSz="623438">
              <a:spcBef>
                <a:spcPts val="173"/>
              </a:spcBef>
            </a:pPr>
            <a:r>
              <a:rPr sz="818" b="1" kern="0" dirty="0">
                <a:solidFill>
                  <a:srgbClr val="187D4E"/>
                </a:solidFill>
                <a:latin typeface="Calibri"/>
                <a:cs typeface="Calibri"/>
              </a:rPr>
              <a:t>SBA</a:t>
            </a:r>
            <a:r>
              <a:rPr sz="818" b="1" kern="0" spc="65" dirty="0">
                <a:solidFill>
                  <a:srgbClr val="187D4E"/>
                </a:solidFill>
                <a:latin typeface="Calibri"/>
                <a:cs typeface="Calibri"/>
              </a:rPr>
              <a:t> </a:t>
            </a:r>
            <a:r>
              <a:rPr sz="818" b="1" kern="0" dirty="0">
                <a:solidFill>
                  <a:srgbClr val="187D4E"/>
                </a:solidFill>
                <a:latin typeface="Calibri"/>
                <a:cs typeface="Calibri"/>
              </a:rPr>
              <a:t>Supplemental</a:t>
            </a:r>
            <a:r>
              <a:rPr sz="818" b="1" kern="0" spc="65" dirty="0">
                <a:solidFill>
                  <a:srgbClr val="187D4E"/>
                </a:solidFill>
                <a:latin typeface="Calibri"/>
                <a:cs typeface="Calibri"/>
              </a:rPr>
              <a:t> </a:t>
            </a:r>
            <a:r>
              <a:rPr sz="818" b="1" kern="0" spc="-14" dirty="0">
                <a:solidFill>
                  <a:srgbClr val="187D4E"/>
                </a:solidFill>
                <a:latin typeface="Calibri"/>
                <a:cs typeface="Calibri"/>
              </a:rPr>
              <a:t>Pages</a:t>
            </a:r>
            <a:endParaRPr sz="818" kern="0" dirty="0">
              <a:solidFill>
                <a:sysClr val="windowText" lastClr="000000"/>
              </a:solidFill>
              <a:latin typeface="Calibri"/>
              <a:cs typeface="Calibri"/>
            </a:endParaRPr>
          </a:p>
        </p:txBody>
      </p:sp>
      <p:sp>
        <p:nvSpPr>
          <p:cNvPr id="21" name="Rectangle 20"/>
          <p:cNvSpPr/>
          <p:nvPr/>
        </p:nvSpPr>
        <p:spPr>
          <a:xfrm>
            <a:off x="295563" y="4463161"/>
            <a:ext cx="6206837" cy="2982868"/>
          </a:xfrm>
          <a:prstGeom prst="rect">
            <a:avLst/>
          </a:prstGeom>
        </p:spPr>
        <p:txBody>
          <a:bodyPr wrap="square">
            <a:spAutoFit/>
          </a:bodyPr>
          <a:lstStyle/>
          <a:p>
            <a:pPr marL="8659" defTabSz="623438">
              <a:spcBef>
                <a:spcPts val="592"/>
              </a:spcBef>
            </a:pPr>
            <a:r>
              <a:rPr lang="en-US" sz="2800" b="1" kern="0" spc="-31" dirty="0">
                <a:solidFill>
                  <a:srgbClr val="002D6C"/>
                </a:solidFill>
                <a:cs typeface="Calibri"/>
              </a:rPr>
              <a:t>Access</a:t>
            </a:r>
            <a:r>
              <a:rPr lang="en-US" sz="2800" b="1" kern="0" spc="-102" dirty="0">
                <a:solidFill>
                  <a:srgbClr val="002D6C"/>
                </a:solidFill>
                <a:cs typeface="Calibri"/>
              </a:rPr>
              <a:t> </a:t>
            </a:r>
            <a:r>
              <a:rPr lang="en-US" sz="2800" b="1" kern="0" spc="-31" dirty="0">
                <a:solidFill>
                  <a:srgbClr val="002D6C"/>
                </a:solidFill>
                <a:cs typeface="Calibri"/>
              </a:rPr>
              <a:t>your</a:t>
            </a:r>
            <a:r>
              <a:rPr lang="en-US" sz="2800" b="1" kern="0" spc="-102" dirty="0">
                <a:solidFill>
                  <a:srgbClr val="002D6C"/>
                </a:solidFill>
                <a:cs typeface="Calibri"/>
              </a:rPr>
              <a:t> </a:t>
            </a:r>
            <a:r>
              <a:rPr lang="en-US" sz="2800" b="1" kern="0" spc="-31" dirty="0">
                <a:solidFill>
                  <a:srgbClr val="002D6C"/>
                </a:solidFill>
                <a:cs typeface="Calibri"/>
              </a:rPr>
              <a:t>SBA</a:t>
            </a:r>
            <a:r>
              <a:rPr lang="en-US" sz="2800" b="1" kern="0" spc="-99" dirty="0">
                <a:solidFill>
                  <a:srgbClr val="002D6C"/>
                </a:solidFill>
                <a:cs typeface="Calibri"/>
              </a:rPr>
              <a:t> </a:t>
            </a:r>
            <a:r>
              <a:rPr lang="en-US" sz="2800" b="1" kern="0" spc="-7" dirty="0">
                <a:solidFill>
                  <a:srgbClr val="002D6C"/>
                </a:solidFill>
                <a:cs typeface="Calibri"/>
              </a:rPr>
              <a:t>Profile</a:t>
            </a:r>
            <a:endParaRPr lang="en-US" sz="2800" kern="0" dirty="0">
              <a:solidFill>
                <a:sysClr val="windowText" lastClr="000000"/>
              </a:solidFill>
              <a:cs typeface="Calibri"/>
            </a:endParaRPr>
          </a:p>
          <a:p>
            <a:pPr marL="8659" defTabSz="623438">
              <a:spcBef>
                <a:spcPts val="730"/>
              </a:spcBef>
            </a:pPr>
            <a:r>
              <a:rPr lang="en-US" sz="1600" kern="0" dirty="0">
                <a:solidFill>
                  <a:sysClr val="windowText" lastClr="000000"/>
                </a:solidFill>
                <a:cs typeface="Calibri"/>
              </a:rPr>
              <a:t>SBA</a:t>
            </a:r>
            <a:r>
              <a:rPr lang="en-US" sz="1600" kern="0" spc="7" dirty="0">
                <a:solidFill>
                  <a:sysClr val="windowText" lastClr="000000"/>
                </a:solidFill>
                <a:cs typeface="Calibri"/>
              </a:rPr>
              <a:t> </a:t>
            </a:r>
            <a:r>
              <a:rPr lang="en-US" sz="1600" kern="0" dirty="0">
                <a:solidFill>
                  <a:sysClr val="windowText" lastClr="000000"/>
                </a:solidFill>
                <a:cs typeface="Calibri"/>
              </a:rPr>
              <a:t>will</a:t>
            </a:r>
            <a:r>
              <a:rPr lang="en-US" sz="1600" kern="0" spc="10" dirty="0">
                <a:solidFill>
                  <a:sysClr val="windowText" lastClr="000000"/>
                </a:solidFill>
                <a:cs typeface="Calibri"/>
              </a:rPr>
              <a:t> </a:t>
            </a:r>
            <a:r>
              <a:rPr lang="en-US" sz="1600" kern="0" dirty="0">
                <a:solidFill>
                  <a:sysClr val="windowText" lastClr="000000"/>
                </a:solidFill>
                <a:cs typeface="Calibri"/>
              </a:rPr>
              <a:t>notify</a:t>
            </a:r>
            <a:r>
              <a:rPr lang="en-US" sz="1600" kern="0" spc="3" dirty="0">
                <a:solidFill>
                  <a:sysClr val="windowText" lastClr="000000"/>
                </a:solidFill>
                <a:cs typeface="Calibri"/>
              </a:rPr>
              <a:t> </a:t>
            </a:r>
            <a:r>
              <a:rPr lang="en-US" sz="1600" kern="0" dirty="0">
                <a:solidFill>
                  <a:sysClr val="windowText" lastClr="000000"/>
                </a:solidFill>
                <a:cs typeface="Calibri"/>
              </a:rPr>
              <a:t>you</a:t>
            </a:r>
            <a:r>
              <a:rPr lang="en-US" sz="1600" kern="0" spc="7" dirty="0">
                <a:solidFill>
                  <a:sysClr val="windowText" lastClr="000000"/>
                </a:solidFill>
                <a:cs typeface="Calibri"/>
              </a:rPr>
              <a:t> </a:t>
            </a:r>
            <a:r>
              <a:rPr lang="en-US" sz="1600" kern="0" dirty="0">
                <a:solidFill>
                  <a:sysClr val="windowText" lastClr="000000"/>
                </a:solidFill>
                <a:cs typeface="Calibri"/>
              </a:rPr>
              <a:t>by</a:t>
            </a:r>
            <a:r>
              <a:rPr lang="en-US" sz="1600" kern="0" spc="7" dirty="0">
                <a:solidFill>
                  <a:sysClr val="windowText" lastClr="000000"/>
                </a:solidFill>
                <a:cs typeface="Calibri"/>
              </a:rPr>
              <a:t> </a:t>
            </a:r>
            <a:r>
              <a:rPr lang="en-US" sz="1600" kern="0" dirty="0">
                <a:solidFill>
                  <a:sysClr val="windowText" lastClr="000000"/>
                </a:solidFill>
                <a:cs typeface="Calibri"/>
              </a:rPr>
              <a:t>email</a:t>
            </a:r>
            <a:r>
              <a:rPr lang="en-US" sz="1600" kern="0" spc="17" dirty="0">
                <a:solidFill>
                  <a:sysClr val="windowText" lastClr="000000"/>
                </a:solidFill>
                <a:cs typeface="Calibri"/>
              </a:rPr>
              <a:t> </a:t>
            </a:r>
            <a:r>
              <a:rPr lang="en-US" sz="1600" kern="0" dirty="0">
                <a:solidFill>
                  <a:sysClr val="windowText" lastClr="000000"/>
                </a:solidFill>
                <a:cs typeface="Calibri"/>
              </a:rPr>
              <a:t>once</a:t>
            </a:r>
            <a:r>
              <a:rPr lang="en-US" sz="1600" kern="0" spc="14" dirty="0">
                <a:solidFill>
                  <a:sysClr val="windowText" lastClr="000000"/>
                </a:solidFill>
                <a:cs typeface="Calibri"/>
              </a:rPr>
              <a:t> </a:t>
            </a:r>
            <a:r>
              <a:rPr lang="en-US" sz="1600" kern="0" dirty="0">
                <a:solidFill>
                  <a:sysClr val="windowText" lastClr="000000"/>
                </a:solidFill>
                <a:cs typeface="Calibri"/>
              </a:rPr>
              <a:t>your</a:t>
            </a:r>
            <a:r>
              <a:rPr lang="en-US" sz="1600" kern="0" spc="10" dirty="0">
                <a:solidFill>
                  <a:sysClr val="windowText" lastClr="000000"/>
                </a:solidFill>
                <a:cs typeface="Calibri"/>
              </a:rPr>
              <a:t> </a:t>
            </a:r>
            <a:r>
              <a:rPr lang="en-US" sz="1600" kern="0" dirty="0">
                <a:solidFill>
                  <a:sysClr val="windowText" lastClr="000000"/>
                </a:solidFill>
                <a:cs typeface="Calibri"/>
              </a:rPr>
              <a:t>request</a:t>
            </a:r>
            <a:r>
              <a:rPr lang="en-US" sz="1600" kern="0" spc="10" dirty="0">
                <a:solidFill>
                  <a:sysClr val="windowText" lastClr="000000"/>
                </a:solidFill>
                <a:cs typeface="Calibri"/>
              </a:rPr>
              <a:t> </a:t>
            </a:r>
            <a:r>
              <a:rPr lang="en-US" sz="1600" kern="0" dirty="0">
                <a:solidFill>
                  <a:sysClr val="windowText" lastClr="000000"/>
                </a:solidFill>
                <a:cs typeface="Calibri"/>
              </a:rPr>
              <a:t>has</a:t>
            </a:r>
            <a:r>
              <a:rPr lang="en-US" sz="1600" kern="0" spc="10" dirty="0">
                <a:solidFill>
                  <a:sysClr val="windowText" lastClr="000000"/>
                </a:solidFill>
                <a:cs typeface="Calibri"/>
              </a:rPr>
              <a:t> </a:t>
            </a:r>
            <a:r>
              <a:rPr lang="en-US" sz="1600" kern="0" dirty="0">
                <a:solidFill>
                  <a:sysClr val="windowText" lastClr="000000"/>
                </a:solidFill>
                <a:cs typeface="Calibri"/>
              </a:rPr>
              <a:t>been</a:t>
            </a:r>
            <a:r>
              <a:rPr lang="en-US" sz="1600" kern="0" spc="20" dirty="0">
                <a:solidFill>
                  <a:sysClr val="windowText" lastClr="000000"/>
                </a:solidFill>
                <a:cs typeface="Calibri"/>
              </a:rPr>
              <a:t> </a:t>
            </a:r>
            <a:r>
              <a:rPr lang="en-US" sz="1600" kern="0" spc="-7" dirty="0">
                <a:solidFill>
                  <a:sysClr val="windowText" lastClr="000000"/>
                </a:solidFill>
                <a:cs typeface="Calibri"/>
              </a:rPr>
              <a:t>approved.</a:t>
            </a:r>
            <a:endParaRPr lang="en-US" sz="1600" kern="0" dirty="0">
              <a:solidFill>
                <a:sysClr val="windowText" lastClr="000000"/>
              </a:solidFill>
              <a:cs typeface="Calibri"/>
            </a:endParaRPr>
          </a:p>
          <a:p>
            <a:pPr marL="105638" indent="-96979" defTabSz="623438">
              <a:spcBef>
                <a:spcPts val="173"/>
              </a:spcBef>
              <a:buFontTx/>
              <a:buAutoNum type="arabicPeriod"/>
              <a:tabLst>
                <a:tab pos="105638" algn="l"/>
              </a:tabLst>
            </a:pPr>
            <a:r>
              <a:rPr lang="en-US" sz="1600" kern="0" dirty="0">
                <a:solidFill>
                  <a:sysClr val="windowText" lastClr="000000"/>
                </a:solidFill>
                <a:cs typeface="Calibri"/>
              </a:rPr>
              <a:t>Log</a:t>
            </a:r>
            <a:r>
              <a:rPr lang="en-US" sz="1600" kern="0" spc="-3" dirty="0">
                <a:solidFill>
                  <a:sysClr val="windowText" lastClr="000000"/>
                </a:solidFill>
                <a:cs typeface="Calibri"/>
              </a:rPr>
              <a:t> </a:t>
            </a:r>
            <a:r>
              <a:rPr lang="en-US" sz="1600" kern="0" dirty="0">
                <a:solidFill>
                  <a:sysClr val="windowText" lastClr="000000"/>
                </a:solidFill>
                <a:cs typeface="Calibri"/>
              </a:rPr>
              <a:t>in</a:t>
            </a:r>
            <a:r>
              <a:rPr lang="en-US" sz="1600" kern="0" spc="14" dirty="0">
                <a:solidFill>
                  <a:sysClr val="windowText" lastClr="000000"/>
                </a:solidFill>
                <a:cs typeface="Calibri"/>
              </a:rPr>
              <a:t> </a:t>
            </a:r>
            <a:r>
              <a:rPr lang="en-US" sz="1600" kern="0" dirty="0">
                <a:solidFill>
                  <a:sysClr val="windowText" lastClr="000000"/>
                </a:solidFill>
                <a:cs typeface="Calibri"/>
              </a:rPr>
              <a:t>on</a:t>
            </a:r>
            <a:r>
              <a:rPr lang="en-US" sz="1600" kern="0" spc="3" dirty="0">
                <a:solidFill>
                  <a:sysClr val="windowText" lastClr="000000"/>
                </a:solidFill>
                <a:cs typeface="Calibri"/>
              </a:rPr>
              <a:t> </a:t>
            </a:r>
            <a:r>
              <a:rPr lang="en-US" sz="1600" kern="0" dirty="0">
                <a:solidFill>
                  <a:sysClr val="windowText" lastClr="000000"/>
                </a:solidFill>
                <a:cs typeface="Calibri"/>
              </a:rPr>
              <a:t>the</a:t>
            </a:r>
            <a:r>
              <a:rPr lang="en-US" sz="1600" kern="0" spc="24" dirty="0">
                <a:solidFill>
                  <a:sysClr val="windowText" lastClr="000000"/>
                </a:solidFill>
                <a:cs typeface="Calibri"/>
              </a:rPr>
              <a:t> </a:t>
            </a:r>
            <a:r>
              <a:rPr lang="en-US" sz="1600" u="sng" kern="0" dirty="0">
                <a:solidFill>
                  <a:srgbClr val="205E9E"/>
                </a:solidFill>
                <a:uFill>
                  <a:solidFill>
                    <a:srgbClr val="205E9E"/>
                  </a:solidFill>
                </a:uFill>
                <a:cs typeface="Calibri"/>
                <a:hlinkClick r:id="rId6"/>
              </a:rPr>
              <a:t>GLS</a:t>
            </a:r>
            <a:r>
              <a:rPr lang="en-US" sz="1600" u="sng" kern="0" spc="7" dirty="0">
                <a:solidFill>
                  <a:srgbClr val="205E9E"/>
                </a:solidFill>
                <a:uFill>
                  <a:solidFill>
                    <a:srgbClr val="205E9E"/>
                  </a:solidFill>
                </a:uFill>
                <a:cs typeface="Calibri"/>
                <a:hlinkClick r:id="rId6"/>
              </a:rPr>
              <a:t> </a:t>
            </a:r>
            <a:r>
              <a:rPr lang="en-US" sz="1600" u="sng" kern="0" dirty="0">
                <a:solidFill>
                  <a:srgbClr val="205E9E"/>
                </a:solidFill>
                <a:uFill>
                  <a:solidFill>
                    <a:srgbClr val="205E9E"/>
                  </a:solidFill>
                </a:uFill>
                <a:cs typeface="Calibri"/>
                <a:hlinkClick r:id="rId6"/>
              </a:rPr>
              <a:t>Login</a:t>
            </a:r>
            <a:r>
              <a:rPr lang="en-US" sz="1600" u="sng" kern="0" spc="14" dirty="0">
                <a:solidFill>
                  <a:srgbClr val="205E9E"/>
                </a:solidFill>
                <a:uFill>
                  <a:solidFill>
                    <a:srgbClr val="205E9E"/>
                  </a:solidFill>
                </a:uFill>
                <a:cs typeface="Calibri"/>
                <a:hlinkClick r:id="rId6"/>
              </a:rPr>
              <a:t> </a:t>
            </a:r>
            <a:r>
              <a:rPr lang="en-US" sz="1600" u="sng" kern="0" dirty="0">
                <a:solidFill>
                  <a:srgbClr val="205E9E"/>
                </a:solidFill>
                <a:uFill>
                  <a:solidFill>
                    <a:srgbClr val="205E9E"/>
                  </a:solidFill>
                </a:uFill>
                <a:cs typeface="Calibri"/>
                <a:hlinkClick r:id="rId6"/>
              </a:rPr>
              <a:t>page</a:t>
            </a:r>
            <a:r>
              <a:rPr lang="en-US" sz="1600" kern="0" spc="20" dirty="0">
                <a:solidFill>
                  <a:srgbClr val="205E9E"/>
                </a:solidFill>
                <a:cs typeface="Calibri"/>
              </a:rPr>
              <a:t> </a:t>
            </a:r>
            <a:r>
              <a:rPr lang="en-US" sz="1600" kern="0" spc="-7" dirty="0">
                <a:solidFill>
                  <a:sysClr val="windowText" lastClr="000000"/>
                </a:solidFill>
                <a:cs typeface="Calibri"/>
              </a:rPr>
              <a:t>(https://eweb.sba.gov/gls/dsp_login.cfm).</a:t>
            </a:r>
            <a:endParaRPr lang="en-US" sz="1600" kern="0" dirty="0">
              <a:solidFill>
                <a:sysClr val="windowText" lastClr="000000"/>
              </a:solidFill>
              <a:cs typeface="Calibri"/>
            </a:endParaRPr>
          </a:p>
          <a:p>
            <a:pPr marL="105638" indent="-96979" defTabSz="623438">
              <a:spcBef>
                <a:spcPts val="181"/>
              </a:spcBef>
              <a:buFontTx/>
              <a:buAutoNum type="arabicPeriod"/>
              <a:tabLst>
                <a:tab pos="105638" algn="l"/>
              </a:tabLst>
            </a:pPr>
            <a:r>
              <a:rPr lang="en-US" sz="1600" kern="0" dirty="0">
                <a:solidFill>
                  <a:sysClr val="windowText" lastClr="000000"/>
                </a:solidFill>
                <a:cs typeface="Calibri"/>
              </a:rPr>
              <a:t>Select</a:t>
            </a:r>
            <a:r>
              <a:rPr lang="en-US" sz="1600" kern="0" spc="20" dirty="0">
                <a:solidFill>
                  <a:sysClr val="windowText" lastClr="000000"/>
                </a:solidFill>
                <a:cs typeface="Calibri"/>
              </a:rPr>
              <a:t> </a:t>
            </a:r>
            <a:r>
              <a:rPr lang="en-US" sz="1600" kern="0" dirty="0">
                <a:solidFill>
                  <a:sysClr val="windowText" lastClr="000000"/>
                </a:solidFill>
                <a:cs typeface="Calibri"/>
              </a:rPr>
              <a:t>the</a:t>
            </a:r>
            <a:r>
              <a:rPr lang="en-US" sz="1600" kern="0" spc="24" dirty="0">
                <a:solidFill>
                  <a:sysClr val="windowText" lastClr="000000"/>
                </a:solidFill>
                <a:cs typeface="Calibri"/>
              </a:rPr>
              <a:t> </a:t>
            </a:r>
            <a:r>
              <a:rPr lang="en-US" sz="1600" kern="0" dirty="0">
                <a:solidFill>
                  <a:sysClr val="windowText" lastClr="000000"/>
                </a:solidFill>
                <a:cs typeface="Calibri"/>
              </a:rPr>
              <a:t>Choose</a:t>
            </a:r>
            <a:r>
              <a:rPr lang="en-US" sz="1600" kern="0" spc="20" dirty="0">
                <a:solidFill>
                  <a:sysClr val="windowText" lastClr="000000"/>
                </a:solidFill>
                <a:cs typeface="Calibri"/>
              </a:rPr>
              <a:t> </a:t>
            </a:r>
            <a:r>
              <a:rPr lang="en-US" sz="1600" kern="0" dirty="0">
                <a:solidFill>
                  <a:sysClr val="windowText" lastClr="000000"/>
                </a:solidFill>
                <a:cs typeface="Calibri"/>
              </a:rPr>
              <a:t>Function</a:t>
            </a:r>
            <a:r>
              <a:rPr lang="en-US" sz="1600" kern="0" spc="31" dirty="0">
                <a:solidFill>
                  <a:sysClr val="windowText" lastClr="000000"/>
                </a:solidFill>
                <a:cs typeface="Calibri"/>
              </a:rPr>
              <a:t> </a:t>
            </a:r>
            <a:r>
              <a:rPr lang="en-US" sz="1600" kern="0" dirty="0">
                <a:solidFill>
                  <a:sysClr val="windowText" lastClr="000000"/>
                </a:solidFill>
                <a:cs typeface="Calibri"/>
              </a:rPr>
              <a:t>link</a:t>
            </a:r>
            <a:r>
              <a:rPr lang="en-US" sz="1600" kern="0" spc="20" dirty="0">
                <a:solidFill>
                  <a:sysClr val="windowText" lastClr="000000"/>
                </a:solidFill>
                <a:cs typeface="Calibri"/>
              </a:rPr>
              <a:t> </a:t>
            </a:r>
            <a:r>
              <a:rPr lang="en-US" sz="1600" kern="0" dirty="0">
                <a:solidFill>
                  <a:sysClr val="windowText" lastClr="000000"/>
                </a:solidFill>
                <a:cs typeface="Calibri"/>
              </a:rPr>
              <a:t>in</a:t>
            </a:r>
            <a:r>
              <a:rPr lang="en-US" sz="1600" kern="0" spc="17" dirty="0">
                <a:solidFill>
                  <a:sysClr val="windowText" lastClr="000000"/>
                </a:solidFill>
                <a:cs typeface="Calibri"/>
              </a:rPr>
              <a:t> </a:t>
            </a:r>
            <a:r>
              <a:rPr lang="en-US" sz="1600" kern="0" dirty="0">
                <a:solidFill>
                  <a:sysClr val="windowText" lastClr="000000"/>
                </a:solidFill>
                <a:cs typeface="Calibri"/>
              </a:rPr>
              <a:t>the</a:t>
            </a:r>
            <a:r>
              <a:rPr lang="en-US" sz="1600" kern="0" spc="20" dirty="0">
                <a:solidFill>
                  <a:sysClr val="windowText" lastClr="000000"/>
                </a:solidFill>
                <a:cs typeface="Calibri"/>
              </a:rPr>
              <a:t> </a:t>
            </a:r>
            <a:r>
              <a:rPr lang="en-US" sz="1600" kern="0" dirty="0">
                <a:solidFill>
                  <a:sysClr val="windowText" lastClr="000000"/>
                </a:solidFill>
                <a:cs typeface="Calibri"/>
              </a:rPr>
              <a:t>site</a:t>
            </a:r>
            <a:r>
              <a:rPr lang="en-US" sz="1600" kern="0" spc="24" dirty="0">
                <a:solidFill>
                  <a:sysClr val="windowText" lastClr="000000"/>
                </a:solidFill>
                <a:cs typeface="Calibri"/>
              </a:rPr>
              <a:t> </a:t>
            </a:r>
            <a:r>
              <a:rPr lang="en-US" sz="1600" kern="0" spc="-7" dirty="0">
                <a:solidFill>
                  <a:sysClr val="windowText" lastClr="000000"/>
                </a:solidFill>
                <a:cs typeface="Calibri"/>
              </a:rPr>
              <a:t>header.</a:t>
            </a:r>
          </a:p>
          <a:p>
            <a:pPr marL="105638" indent="-96979" defTabSz="623438">
              <a:spcBef>
                <a:spcPts val="181"/>
              </a:spcBef>
              <a:buFontTx/>
              <a:buAutoNum type="arabicPeriod"/>
              <a:tabLst>
                <a:tab pos="105638" algn="l"/>
              </a:tabLst>
            </a:pPr>
            <a:r>
              <a:rPr lang="en-US" sz="1600" kern="0" spc="-24" dirty="0">
                <a:solidFill>
                  <a:sysClr val="windowText" lastClr="000000"/>
                </a:solidFill>
                <a:cs typeface="Calibri"/>
              </a:rPr>
              <a:t> </a:t>
            </a:r>
            <a:r>
              <a:rPr lang="en-US" sz="1600" kern="0" dirty="0">
                <a:solidFill>
                  <a:sysClr val="windowText" lastClr="000000"/>
                </a:solidFill>
                <a:cs typeface="Calibri"/>
              </a:rPr>
              <a:t>Your</a:t>
            </a:r>
            <a:r>
              <a:rPr lang="en-US" sz="1600" kern="0" spc="31" dirty="0">
                <a:solidFill>
                  <a:sysClr val="windowText" lastClr="000000"/>
                </a:solidFill>
                <a:cs typeface="Calibri"/>
              </a:rPr>
              <a:t> </a:t>
            </a:r>
            <a:r>
              <a:rPr lang="en-US" sz="1600" kern="0" dirty="0">
                <a:solidFill>
                  <a:sysClr val="windowText" lastClr="000000"/>
                </a:solidFill>
                <a:cs typeface="Calibri"/>
              </a:rPr>
              <a:t>list</a:t>
            </a:r>
            <a:r>
              <a:rPr lang="en-US" sz="1600" kern="0" spc="34" dirty="0">
                <a:solidFill>
                  <a:sysClr val="windowText" lastClr="000000"/>
                </a:solidFill>
                <a:cs typeface="Calibri"/>
              </a:rPr>
              <a:t> </a:t>
            </a:r>
            <a:r>
              <a:rPr lang="en-US" sz="1600" kern="0" dirty="0">
                <a:solidFill>
                  <a:sysClr val="windowText" lastClr="000000"/>
                </a:solidFill>
                <a:cs typeface="Calibri"/>
              </a:rPr>
              <a:t>of</a:t>
            </a:r>
            <a:r>
              <a:rPr lang="en-US" sz="1600" kern="0" spc="44" dirty="0">
                <a:solidFill>
                  <a:sysClr val="windowText" lastClr="000000"/>
                </a:solidFill>
                <a:cs typeface="Calibri"/>
              </a:rPr>
              <a:t> </a:t>
            </a:r>
            <a:r>
              <a:rPr lang="en-US" sz="1600" kern="0" dirty="0">
                <a:solidFill>
                  <a:sysClr val="windowText" lastClr="000000"/>
                </a:solidFill>
                <a:cs typeface="Calibri"/>
              </a:rPr>
              <a:t>available</a:t>
            </a:r>
            <a:r>
              <a:rPr lang="en-US" sz="1600" kern="0" spc="31" dirty="0">
                <a:solidFill>
                  <a:sysClr val="windowText" lastClr="000000"/>
                </a:solidFill>
                <a:cs typeface="Calibri"/>
              </a:rPr>
              <a:t> </a:t>
            </a:r>
            <a:r>
              <a:rPr lang="en-US" sz="1600" kern="0" dirty="0">
                <a:solidFill>
                  <a:sysClr val="windowText" lastClr="000000"/>
                </a:solidFill>
                <a:cs typeface="Calibri"/>
              </a:rPr>
              <a:t>applications</a:t>
            </a:r>
            <a:r>
              <a:rPr lang="en-US" sz="1600" kern="0" spc="37" dirty="0">
                <a:solidFill>
                  <a:sysClr val="windowText" lastClr="000000"/>
                </a:solidFill>
                <a:cs typeface="Calibri"/>
              </a:rPr>
              <a:t> </a:t>
            </a:r>
            <a:r>
              <a:rPr lang="en-US" sz="1600" kern="0" dirty="0">
                <a:solidFill>
                  <a:sysClr val="windowText" lastClr="000000"/>
                </a:solidFill>
                <a:cs typeface="Calibri"/>
              </a:rPr>
              <a:t>should</a:t>
            </a:r>
            <a:r>
              <a:rPr lang="en-US" sz="1600" kern="0" spc="41" dirty="0">
                <a:solidFill>
                  <a:sysClr val="windowText" lastClr="000000"/>
                </a:solidFill>
                <a:cs typeface="Calibri"/>
              </a:rPr>
              <a:t> </a:t>
            </a:r>
            <a:r>
              <a:rPr lang="en-US" sz="1600" kern="0" dirty="0">
                <a:solidFill>
                  <a:sysClr val="windowText" lastClr="000000"/>
                </a:solidFill>
                <a:cs typeface="Calibri"/>
              </a:rPr>
              <a:t>now</a:t>
            </a:r>
            <a:r>
              <a:rPr lang="en-US" sz="1600" kern="0" spc="34" dirty="0">
                <a:solidFill>
                  <a:sysClr val="windowText" lastClr="000000"/>
                </a:solidFill>
                <a:cs typeface="Calibri"/>
              </a:rPr>
              <a:t> </a:t>
            </a:r>
            <a:r>
              <a:rPr lang="en-US" sz="1600" kern="0" dirty="0">
                <a:solidFill>
                  <a:sysClr val="windowText" lastClr="000000"/>
                </a:solidFill>
                <a:cs typeface="Calibri"/>
              </a:rPr>
              <a:t>include</a:t>
            </a:r>
            <a:r>
              <a:rPr lang="en-US" sz="1600" kern="0" spc="31" dirty="0">
                <a:solidFill>
                  <a:sysClr val="windowText" lastClr="000000"/>
                </a:solidFill>
                <a:cs typeface="Calibri"/>
              </a:rPr>
              <a:t> </a:t>
            </a:r>
            <a:r>
              <a:rPr lang="en-US" sz="1600" kern="0" dirty="0">
                <a:solidFill>
                  <a:sysClr val="windowText" lastClr="000000"/>
                </a:solidFill>
                <a:cs typeface="Calibri"/>
              </a:rPr>
              <a:t>a</a:t>
            </a:r>
            <a:r>
              <a:rPr lang="en-US" sz="1600" kern="0" spc="41" dirty="0">
                <a:solidFill>
                  <a:sysClr val="windowText" lastClr="000000"/>
                </a:solidFill>
                <a:cs typeface="Calibri"/>
              </a:rPr>
              <a:t> </a:t>
            </a:r>
            <a:r>
              <a:rPr lang="en-US" sz="1600" kern="0" dirty="0">
                <a:solidFill>
                  <a:sysClr val="windowText" lastClr="000000"/>
                </a:solidFill>
                <a:cs typeface="Calibri"/>
              </a:rPr>
              <a:t>link</a:t>
            </a:r>
            <a:r>
              <a:rPr lang="en-US" sz="1600" kern="0" spc="34" dirty="0">
                <a:solidFill>
                  <a:sysClr val="windowText" lastClr="000000"/>
                </a:solidFill>
                <a:cs typeface="Calibri"/>
              </a:rPr>
              <a:t> </a:t>
            </a:r>
            <a:r>
              <a:rPr lang="en-US" sz="1600" kern="0" dirty="0">
                <a:solidFill>
                  <a:sysClr val="windowText" lastClr="000000"/>
                </a:solidFill>
                <a:cs typeface="Calibri"/>
              </a:rPr>
              <a:t>to</a:t>
            </a:r>
            <a:r>
              <a:rPr lang="en-US" sz="1600" kern="0" spc="41" dirty="0">
                <a:solidFill>
                  <a:sysClr val="windowText" lastClr="000000"/>
                </a:solidFill>
                <a:cs typeface="Calibri"/>
              </a:rPr>
              <a:t> </a:t>
            </a:r>
            <a:r>
              <a:rPr lang="en-US" sz="1600" kern="0" spc="-7" dirty="0">
                <a:solidFill>
                  <a:sysClr val="windowText" lastClr="000000"/>
                </a:solidFill>
                <a:cs typeface="Calibri"/>
              </a:rPr>
              <a:t>“PRO-</a:t>
            </a:r>
            <a:r>
              <a:rPr lang="en-US" sz="1600" kern="0" dirty="0">
                <a:solidFill>
                  <a:sysClr val="windowText" lastClr="000000"/>
                </a:solidFill>
                <a:cs typeface="Calibri"/>
              </a:rPr>
              <a:t>Net</a:t>
            </a:r>
            <a:r>
              <a:rPr lang="en-US" sz="1600" kern="0" spc="44" dirty="0">
                <a:solidFill>
                  <a:sysClr val="windowText" lastClr="000000"/>
                </a:solidFill>
                <a:cs typeface="Calibri"/>
              </a:rPr>
              <a:t> </a:t>
            </a:r>
            <a:r>
              <a:rPr lang="en-US" sz="1600" kern="0" dirty="0">
                <a:solidFill>
                  <a:sysClr val="windowText" lastClr="000000"/>
                </a:solidFill>
                <a:cs typeface="Calibri"/>
              </a:rPr>
              <a:t>Supplemental</a:t>
            </a:r>
            <a:r>
              <a:rPr lang="en-US" sz="1600" kern="0" spc="31" dirty="0">
                <a:solidFill>
                  <a:sysClr val="windowText" lastClr="000000"/>
                </a:solidFill>
                <a:cs typeface="Calibri"/>
              </a:rPr>
              <a:t> </a:t>
            </a:r>
            <a:r>
              <a:rPr lang="en-US" sz="1600" kern="0" spc="-7" dirty="0">
                <a:solidFill>
                  <a:sysClr val="windowText" lastClr="000000"/>
                </a:solidFill>
                <a:cs typeface="Calibri"/>
              </a:rPr>
              <a:t>Pages.”</a:t>
            </a:r>
          </a:p>
          <a:p>
            <a:pPr marL="105638" indent="-96979" defTabSz="623438">
              <a:spcBef>
                <a:spcPts val="181"/>
              </a:spcBef>
              <a:buFontTx/>
              <a:buAutoNum type="arabicPeriod"/>
              <a:tabLst>
                <a:tab pos="105638" algn="l"/>
              </a:tabLst>
            </a:pPr>
            <a:r>
              <a:rPr lang="en-US" sz="1600" kern="0" spc="-27" dirty="0">
                <a:solidFill>
                  <a:sysClr val="windowText" lastClr="000000"/>
                </a:solidFill>
                <a:cs typeface="Calibri"/>
              </a:rPr>
              <a:t> </a:t>
            </a:r>
            <a:r>
              <a:rPr lang="en-US" sz="1600" kern="0" dirty="0">
                <a:solidFill>
                  <a:sysClr val="windowText" lastClr="000000"/>
                </a:solidFill>
                <a:cs typeface="Calibri"/>
              </a:rPr>
              <a:t>Open</a:t>
            </a:r>
            <a:r>
              <a:rPr lang="en-US" sz="1600" kern="0" spc="7" dirty="0">
                <a:solidFill>
                  <a:sysClr val="windowText" lastClr="000000"/>
                </a:solidFill>
                <a:cs typeface="Calibri"/>
              </a:rPr>
              <a:t> </a:t>
            </a:r>
            <a:r>
              <a:rPr lang="en-US" sz="1600" kern="0" dirty="0">
                <a:solidFill>
                  <a:sysClr val="windowText" lastClr="000000"/>
                </a:solidFill>
                <a:cs typeface="Calibri"/>
              </a:rPr>
              <a:t>the</a:t>
            </a:r>
            <a:r>
              <a:rPr lang="en-US" sz="1600" kern="0" spc="14" dirty="0">
                <a:solidFill>
                  <a:sysClr val="windowText" lastClr="000000"/>
                </a:solidFill>
                <a:cs typeface="Calibri"/>
              </a:rPr>
              <a:t> </a:t>
            </a:r>
            <a:r>
              <a:rPr lang="en-US" sz="1600" kern="0" dirty="0">
                <a:solidFill>
                  <a:sysClr val="windowText" lastClr="000000"/>
                </a:solidFill>
                <a:cs typeface="Calibri"/>
              </a:rPr>
              <a:t>link.</a:t>
            </a:r>
            <a:r>
              <a:rPr lang="en-US" sz="1600" kern="0" spc="17" dirty="0">
                <a:solidFill>
                  <a:sysClr val="windowText" lastClr="000000"/>
                </a:solidFill>
                <a:cs typeface="Calibri"/>
              </a:rPr>
              <a:t> </a:t>
            </a:r>
            <a:r>
              <a:rPr lang="en-US" sz="1600" kern="0" dirty="0">
                <a:solidFill>
                  <a:sysClr val="windowText" lastClr="000000"/>
                </a:solidFill>
                <a:cs typeface="Calibri"/>
              </a:rPr>
              <a:t>Your</a:t>
            </a:r>
            <a:r>
              <a:rPr lang="en-US" sz="1600" kern="0" spc="14" dirty="0">
                <a:solidFill>
                  <a:sysClr val="windowText" lastClr="000000"/>
                </a:solidFill>
                <a:cs typeface="Calibri"/>
              </a:rPr>
              <a:t> </a:t>
            </a:r>
            <a:r>
              <a:rPr lang="en-US" sz="1600" kern="0" dirty="0">
                <a:solidFill>
                  <a:sysClr val="windowText" lastClr="000000"/>
                </a:solidFill>
                <a:cs typeface="Calibri"/>
              </a:rPr>
              <a:t>SBA</a:t>
            </a:r>
            <a:r>
              <a:rPr lang="en-US" sz="1600" kern="0" spc="3" dirty="0">
                <a:solidFill>
                  <a:sysClr val="windowText" lastClr="000000"/>
                </a:solidFill>
                <a:cs typeface="Calibri"/>
              </a:rPr>
              <a:t> </a:t>
            </a:r>
            <a:r>
              <a:rPr lang="en-US" sz="1600" kern="0" dirty="0">
                <a:solidFill>
                  <a:sysClr val="windowText" lastClr="000000"/>
                </a:solidFill>
                <a:cs typeface="Calibri"/>
              </a:rPr>
              <a:t>Profile</a:t>
            </a:r>
            <a:r>
              <a:rPr lang="en-US" sz="1600" kern="0" spc="20" dirty="0">
                <a:solidFill>
                  <a:sysClr val="windowText" lastClr="000000"/>
                </a:solidFill>
                <a:cs typeface="Calibri"/>
              </a:rPr>
              <a:t> </a:t>
            </a:r>
            <a:r>
              <a:rPr lang="en-US" sz="1600" kern="0" dirty="0">
                <a:solidFill>
                  <a:sysClr val="windowText" lastClr="000000"/>
                </a:solidFill>
                <a:cs typeface="Calibri"/>
              </a:rPr>
              <a:t>will</a:t>
            </a:r>
            <a:r>
              <a:rPr lang="en-US" sz="1600" kern="0" spc="10" dirty="0">
                <a:solidFill>
                  <a:sysClr val="windowText" lastClr="000000"/>
                </a:solidFill>
                <a:cs typeface="Calibri"/>
              </a:rPr>
              <a:t> </a:t>
            </a:r>
            <a:r>
              <a:rPr lang="en-US" sz="1600" kern="0" dirty="0">
                <a:solidFill>
                  <a:sysClr val="windowText" lastClr="000000"/>
                </a:solidFill>
                <a:cs typeface="Calibri"/>
              </a:rPr>
              <a:t>populate</a:t>
            </a:r>
            <a:r>
              <a:rPr lang="en-US" sz="1600" kern="0" spc="14" dirty="0">
                <a:solidFill>
                  <a:sysClr val="windowText" lastClr="000000"/>
                </a:solidFill>
                <a:cs typeface="Calibri"/>
              </a:rPr>
              <a:t> </a:t>
            </a:r>
            <a:r>
              <a:rPr lang="en-US" sz="1600" kern="0" dirty="0">
                <a:solidFill>
                  <a:sysClr val="windowText" lastClr="000000"/>
                </a:solidFill>
                <a:cs typeface="Calibri"/>
              </a:rPr>
              <a:t>on</a:t>
            </a:r>
            <a:r>
              <a:rPr lang="en-US" sz="1600" kern="0" spc="7" dirty="0">
                <a:solidFill>
                  <a:sysClr val="windowText" lastClr="000000"/>
                </a:solidFill>
                <a:cs typeface="Calibri"/>
              </a:rPr>
              <a:t> </a:t>
            </a:r>
            <a:r>
              <a:rPr lang="en-US" sz="1600" kern="0" dirty="0">
                <a:solidFill>
                  <a:sysClr val="windowText" lastClr="000000"/>
                </a:solidFill>
                <a:cs typeface="Calibri"/>
              </a:rPr>
              <a:t>the</a:t>
            </a:r>
            <a:r>
              <a:rPr lang="en-US" sz="1600" kern="0" spc="10" dirty="0">
                <a:solidFill>
                  <a:sysClr val="windowText" lastClr="000000"/>
                </a:solidFill>
                <a:cs typeface="Calibri"/>
              </a:rPr>
              <a:t> </a:t>
            </a:r>
            <a:r>
              <a:rPr lang="en-US" sz="1600" kern="0" dirty="0">
                <a:solidFill>
                  <a:sysClr val="windowText" lastClr="000000"/>
                </a:solidFill>
                <a:cs typeface="Calibri"/>
              </a:rPr>
              <a:t>screen</a:t>
            </a:r>
            <a:r>
              <a:rPr lang="en-US" sz="1600" kern="0" spc="17" dirty="0">
                <a:solidFill>
                  <a:sysClr val="windowText" lastClr="000000"/>
                </a:solidFill>
                <a:cs typeface="Calibri"/>
              </a:rPr>
              <a:t> </a:t>
            </a:r>
            <a:r>
              <a:rPr lang="en-US" sz="1600" kern="0" dirty="0">
                <a:solidFill>
                  <a:sysClr val="windowText" lastClr="000000"/>
                </a:solidFill>
                <a:cs typeface="Calibri"/>
              </a:rPr>
              <a:t>and</a:t>
            </a:r>
            <a:r>
              <a:rPr lang="en-US" sz="1600" kern="0" spc="14" dirty="0">
                <a:solidFill>
                  <a:sysClr val="windowText" lastClr="000000"/>
                </a:solidFill>
                <a:cs typeface="Calibri"/>
              </a:rPr>
              <a:t> </a:t>
            </a:r>
            <a:r>
              <a:rPr lang="en-US" sz="1600" kern="0" dirty="0">
                <a:solidFill>
                  <a:sysClr val="windowText" lastClr="000000"/>
                </a:solidFill>
                <a:cs typeface="Calibri"/>
              </a:rPr>
              <a:t>you</a:t>
            </a:r>
            <a:r>
              <a:rPr lang="en-US" sz="1600" kern="0" spc="17" dirty="0">
                <a:solidFill>
                  <a:sysClr val="windowText" lastClr="000000"/>
                </a:solidFill>
                <a:cs typeface="Calibri"/>
              </a:rPr>
              <a:t> </a:t>
            </a:r>
            <a:r>
              <a:rPr lang="en-US" sz="1600" kern="0" dirty="0">
                <a:solidFill>
                  <a:sysClr val="windowText" lastClr="000000"/>
                </a:solidFill>
                <a:cs typeface="Calibri"/>
              </a:rPr>
              <a:t>can</a:t>
            </a:r>
            <a:r>
              <a:rPr lang="en-US" sz="1600" kern="0" spc="14" dirty="0">
                <a:solidFill>
                  <a:sysClr val="windowText" lastClr="000000"/>
                </a:solidFill>
                <a:cs typeface="Calibri"/>
              </a:rPr>
              <a:t> </a:t>
            </a:r>
            <a:r>
              <a:rPr lang="en-US" sz="1600" kern="0" dirty="0">
                <a:solidFill>
                  <a:sysClr val="windowText" lastClr="000000"/>
                </a:solidFill>
                <a:cs typeface="Calibri"/>
              </a:rPr>
              <a:t>make</a:t>
            </a:r>
            <a:r>
              <a:rPr lang="en-US" sz="1600" kern="0" spc="20" dirty="0">
                <a:solidFill>
                  <a:sysClr val="windowText" lastClr="000000"/>
                </a:solidFill>
                <a:cs typeface="Calibri"/>
              </a:rPr>
              <a:t> </a:t>
            </a:r>
            <a:r>
              <a:rPr lang="en-US" sz="1600" kern="0" dirty="0">
                <a:solidFill>
                  <a:sysClr val="windowText" lastClr="000000"/>
                </a:solidFill>
                <a:cs typeface="Calibri"/>
              </a:rPr>
              <a:t>changes</a:t>
            </a:r>
            <a:r>
              <a:rPr lang="en-US" sz="1600" kern="0" spc="10" dirty="0">
                <a:solidFill>
                  <a:sysClr val="windowText" lastClr="000000"/>
                </a:solidFill>
                <a:cs typeface="Calibri"/>
              </a:rPr>
              <a:t> </a:t>
            </a:r>
            <a:r>
              <a:rPr lang="en-US" sz="1600" kern="0" dirty="0">
                <a:solidFill>
                  <a:sysClr val="windowText" lastClr="000000"/>
                </a:solidFill>
                <a:cs typeface="Calibri"/>
              </a:rPr>
              <a:t>or</a:t>
            </a:r>
            <a:r>
              <a:rPr lang="en-US" sz="1600" kern="0" spc="10" dirty="0">
                <a:solidFill>
                  <a:sysClr val="windowText" lastClr="000000"/>
                </a:solidFill>
                <a:cs typeface="Calibri"/>
              </a:rPr>
              <a:t> </a:t>
            </a:r>
            <a:r>
              <a:rPr lang="en-US" sz="1600" kern="0" spc="-7" dirty="0">
                <a:solidFill>
                  <a:sysClr val="windowText" lastClr="000000"/>
                </a:solidFill>
                <a:cs typeface="Calibri"/>
              </a:rPr>
              <a:t>updates.</a:t>
            </a:r>
            <a:endParaRPr lang="en-US" sz="1600" kern="0" dirty="0">
              <a:solidFill>
                <a:sysClr val="windowText" lastClr="000000"/>
              </a:solidFill>
              <a:cs typeface="Calibri"/>
            </a:endParaRPr>
          </a:p>
          <a:p>
            <a:pPr marL="105638" indent="-96979" defTabSz="623438">
              <a:spcBef>
                <a:spcPts val="181"/>
              </a:spcBef>
              <a:buFontTx/>
              <a:buAutoNum type="arabicPeriod"/>
              <a:tabLst>
                <a:tab pos="105638" algn="l"/>
              </a:tabLst>
            </a:pPr>
            <a:endParaRPr lang="en-US" sz="1600" kern="0" dirty="0">
              <a:solidFill>
                <a:sysClr val="windowText" lastClr="000000"/>
              </a:solidFill>
              <a:cs typeface="Calibri"/>
            </a:endParaRPr>
          </a:p>
          <a:p>
            <a:pPr marL="105638" indent="-96979" defTabSz="623438">
              <a:spcBef>
                <a:spcPts val="181"/>
              </a:spcBef>
              <a:buFontTx/>
              <a:buAutoNum type="arabicPeriod"/>
              <a:tabLst>
                <a:tab pos="105638" algn="l"/>
              </a:tabLst>
            </a:pPr>
            <a:endParaRPr lang="en-US" sz="1600" kern="0" dirty="0">
              <a:solidFill>
                <a:sysClr val="windowText" lastClr="000000"/>
              </a:solidFill>
              <a:cs typeface="Calibri"/>
            </a:endParaRPr>
          </a:p>
        </p:txBody>
      </p:sp>
      <p:sp>
        <p:nvSpPr>
          <p:cNvPr id="2" name="Title 1">
            <a:extLst>
              <a:ext uri="{FF2B5EF4-FFF2-40B4-BE49-F238E27FC236}">
                <a16:creationId xmlns:a16="http://schemas.microsoft.com/office/drawing/2014/main" id="{F8711A47-F2C0-FBF6-340A-3B076884A488}"/>
              </a:ext>
            </a:extLst>
          </p:cNvPr>
          <p:cNvSpPr>
            <a:spLocks noGrp="1"/>
          </p:cNvSpPr>
          <p:nvPr>
            <p:ph type="title" idx="4294967295"/>
          </p:nvPr>
        </p:nvSpPr>
        <p:spPr>
          <a:xfrm>
            <a:off x="625908" y="0"/>
            <a:ext cx="10675969" cy="369332"/>
          </a:xfrm>
        </p:spPr>
        <p:txBody>
          <a:bodyPr wrap="square" lIns="0" tIns="0" rIns="0" bIns="0" anchor="b">
            <a:spAutoFit/>
          </a:bodyPr>
          <a:lstStyle/>
          <a:p>
            <a:pPr marL="8659" defTabSz="623438">
              <a:spcBef>
                <a:spcPts val="65"/>
              </a:spcBef>
            </a:pPr>
            <a:r>
              <a:rPr lang="en-US" spc="-27" dirty="0"/>
              <a:t>Request</a:t>
            </a:r>
            <a:r>
              <a:rPr lang="en-US" spc="-109" dirty="0"/>
              <a:t> </a:t>
            </a:r>
            <a:r>
              <a:rPr lang="en-US" spc="-27" dirty="0"/>
              <a:t>access</a:t>
            </a:r>
            <a:r>
              <a:rPr lang="en-US" spc="-99" dirty="0"/>
              <a:t> </a:t>
            </a:r>
            <a:r>
              <a:rPr lang="en-US" dirty="0"/>
              <a:t>to your</a:t>
            </a:r>
            <a:r>
              <a:rPr lang="en-US" spc="-106" dirty="0"/>
              <a:t> </a:t>
            </a:r>
            <a:r>
              <a:rPr lang="en-US" spc="-7" dirty="0"/>
              <a:t>SBA Profile</a:t>
            </a:r>
            <a:endParaRPr lang="en-US" dirty="0">
              <a:solidFill>
                <a:sysClr val="windowText" lastClr="000000"/>
              </a:solidFill>
            </a:endParaRPr>
          </a:p>
        </p:txBody>
      </p:sp>
    </p:spTree>
    <p:extLst>
      <p:ext uri="{BB962C8B-B14F-4D97-AF65-F5344CB8AC3E}">
        <p14:creationId xmlns:p14="http://schemas.microsoft.com/office/powerpoint/2010/main" val="2618933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89785" y="1665171"/>
            <a:ext cx="9933271" cy="4569557"/>
          </a:xfrm>
        </p:spPr>
        <p:txBody>
          <a:bodyPr>
            <a:normAutofit/>
          </a:bodyPr>
          <a:lstStyle/>
          <a:p>
            <a:pPr marL="414640" marR="129995" indent="-403433">
              <a:lnSpc>
                <a:spcPct val="115599"/>
              </a:lnSpc>
              <a:buClr>
                <a:srgbClr val="017CBF"/>
              </a:buClr>
              <a:buSzPct val="84782"/>
              <a:buAutoNum type="arabicPeriod"/>
              <a:tabLst>
                <a:tab pos="289127" algn="l"/>
                <a:tab pos="289688" algn="l"/>
              </a:tabLst>
            </a:pPr>
            <a:r>
              <a:rPr lang="en-US" sz="2030" b="1" spc="163" dirty="0">
                <a:latin typeface="Tahoma"/>
                <a:cs typeface="Tahoma"/>
              </a:rPr>
              <a:t>Solicitations</a:t>
            </a:r>
          </a:p>
          <a:p>
            <a:pPr marL="818073" marR="129995" lvl="1" indent="-403433">
              <a:lnSpc>
                <a:spcPct val="115599"/>
              </a:lnSpc>
              <a:buClr>
                <a:srgbClr val="017CBF"/>
              </a:buClr>
              <a:buSzPct val="84782"/>
              <a:tabLst>
                <a:tab pos="289127" algn="l"/>
                <a:tab pos="289688" algn="l"/>
              </a:tabLst>
            </a:pPr>
            <a:r>
              <a:rPr lang="en-US" sz="2030" spc="163" dirty="0">
                <a:latin typeface="Tahoma"/>
                <a:cs typeface="Tahoma"/>
              </a:rPr>
              <a:t>Every Federal Solicitation Has One</a:t>
            </a:r>
          </a:p>
          <a:p>
            <a:pPr marL="414640" marR="129995" lvl="1">
              <a:lnSpc>
                <a:spcPct val="115599"/>
              </a:lnSpc>
              <a:buClr>
                <a:srgbClr val="017CBF"/>
              </a:buClr>
              <a:buSzPct val="84782"/>
              <a:tabLst>
                <a:tab pos="289127" algn="l"/>
                <a:tab pos="289688" algn="l"/>
              </a:tabLst>
            </a:pPr>
            <a:endParaRPr lang="en-US" spc="163" dirty="0">
              <a:latin typeface="Tahoma"/>
              <a:cs typeface="Tahoma"/>
            </a:endParaRPr>
          </a:p>
          <a:p>
            <a:pPr marL="414640" marR="129995" indent="-403433">
              <a:lnSpc>
                <a:spcPct val="115599"/>
              </a:lnSpc>
              <a:buClr>
                <a:srgbClr val="017CBF"/>
              </a:buClr>
              <a:buSzPct val="84782"/>
              <a:buAutoNum type="arabicPeriod"/>
              <a:tabLst>
                <a:tab pos="289127" algn="l"/>
                <a:tab pos="289688" algn="l"/>
              </a:tabLst>
            </a:pPr>
            <a:r>
              <a:rPr lang="en-US" sz="2030" b="1" spc="163" dirty="0">
                <a:latin typeface="Tahoma"/>
                <a:cs typeface="Tahoma"/>
              </a:rPr>
              <a:t>ED/WOSB Certification</a:t>
            </a:r>
          </a:p>
          <a:p>
            <a:pPr marL="818073" marR="129995" lvl="1" indent="-403433">
              <a:lnSpc>
                <a:spcPct val="115599"/>
              </a:lnSpc>
              <a:buClr>
                <a:srgbClr val="017CBF"/>
              </a:buClr>
              <a:buSzPct val="84782"/>
              <a:tabLst>
                <a:tab pos="289127" algn="l"/>
                <a:tab pos="289688" algn="l"/>
              </a:tabLst>
            </a:pPr>
            <a:r>
              <a:rPr lang="en-US" sz="2030" spc="163" dirty="0">
                <a:latin typeface="Tahoma"/>
                <a:cs typeface="Tahoma"/>
              </a:rPr>
              <a:t>Not Every NAICS Code Qualifies</a:t>
            </a:r>
          </a:p>
          <a:p>
            <a:pPr marL="818073" marR="129995" lvl="1" indent="-403433">
              <a:lnSpc>
                <a:spcPct val="115599"/>
              </a:lnSpc>
              <a:buClr>
                <a:srgbClr val="017CBF"/>
              </a:buClr>
              <a:buSzPct val="84782"/>
              <a:tabLst>
                <a:tab pos="289127" algn="l"/>
                <a:tab pos="289688" algn="l"/>
              </a:tabLst>
            </a:pPr>
            <a:r>
              <a:rPr lang="en-US" sz="2030" spc="163" dirty="0">
                <a:latin typeface="Tahoma"/>
                <a:cs typeface="Tahoma"/>
                <a:hlinkClick r:id="rId2"/>
              </a:rPr>
              <a:t>Qualifying NAICS Codes</a:t>
            </a:r>
            <a:endParaRPr lang="en-US" sz="2030" spc="163" dirty="0">
              <a:latin typeface="Tahoma"/>
              <a:cs typeface="Tahoma"/>
            </a:endParaRPr>
          </a:p>
          <a:p>
            <a:pPr marL="11206" marR="129995">
              <a:lnSpc>
                <a:spcPct val="115599"/>
              </a:lnSpc>
              <a:buClr>
                <a:srgbClr val="017CBF"/>
              </a:buClr>
              <a:buSzPct val="84782"/>
              <a:tabLst>
                <a:tab pos="289127" algn="l"/>
                <a:tab pos="289688" algn="l"/>
              </a:tabLst>
            </a:pPr>
            <a:endParaRPr lang="en-US" spc="163" dirty="0">
              <a:latin typeface="Tahoma"/>
              <a:cs typeface="Tahoma"/>
            </a:endParaRPr>
          </a:p>
          <a:p>
            <a:pPr marL="414640" marR="129995" indent="-403433">
              <a:lnSpc>
                <a:spcPct val="115599"/>
              </a:lnSpc>
              <a:buClr>
                <a:srgbClr val="017CBF"/>
              </a:buClr>
              <a:buSzPct val="84782"/>
              <a:buFont typeface="+mj-lt"/>
              <a:buAutoNum type="arabicPeriod" startAt="3"/>
              <a:tabLst>
                <a:tab pos="289127" algn="l"/>
                <a:tab pos="289688" algn="l"/>
              </a:tabLst>
            </a:pPr>
            <a:r>
              <a:rPr lang="en-US" sz="2030" b="1" spc="163" dirty="0">
                <a:latin typeface="Tahoma"/>
                <a:cs typeface="Tahoma"/>
              </a:rPr>
              <a:t>Size Thresholds</a:t>
            </a:r>
          </a:p>
          <a:p>
            <a:pPr marL="818073" marR="129995" lvl="1" indent="-403433">
              <a:lnSpc>
                <a:spcPct val="115599"/>
              </a:lnSpc>
              <a:buClr>
                <a:srgbClr val="017CBF"/>
              </a:buClr>
              <a:buSzPct val="84782"/>
              <a:tabLst>
                <a:tab pos="289127" algn="l"/>
                <a:tab pos="289688" algn="l"/>
              </a:tabLst>
            </a:pPr>
            <a:r>
              <a:rPr lang="en-US" sz="2030" spc="163" dirty="0">
                <a:latin typeface="Tahoma"/>
                <a:cs typeface="Tahoma"/>
              </a:rPr>
              <a:t>SBA Establishes for Every NAICS Code</a:t>
            </a:r>
          </a:p>
          <a:p>
            <a:pPr marL="818073" marR="129995" lvl="1" indent="-403433">
              <a:lnSpc>
                <a:spcPct val="115599"/>
              </a:lnSpc>
              <a:buClr>
                <a:srgbClr val="017CBF"/>
              </a:buClr>
              <a:buSzPct val="84782"/>
              <a:tabLst>
                <a:tab pos="289127" algn="l"/>
                <a:tab pos="289688" algn="l"/>
              </a:tabLst>
            </a:pPr>
            <a:r>
              <a:rPr lang="en-US" sz="2030" spc="163" dirty="0">
                <a:latin typeface="Tahoma"/>
                <a:cs typeface="Tahoma"/>
                <a:hlinkClick r:id="rId3"/>
              </a:rPr>
              <a:t>SBA NAICS Size Standard </a:t>
            </a:r>
            <a:endParaRPr lang="en-US" sz="2030" spc="163" dirty="0">
              <a:latin typeface="Tahoma"/>
              <a:cs typeface="Tahoma"/>
            </a:endParaRPr>
          </a:p>
        </p:txBody>
      </p:sp>
      <p:sp>
        <p:nvSpPr>
          <p:cNvPr id="4" name="object 2"/>
          <p:cNvSpPr txBox="1">
            <a:spLocks noGrp="1"/>
          </p:cNvSpPr>
          <p:nvPr>
            <p:ph type="title"/>
          </p:nvPr>
        </p:nvSpPr>
        <p:spPr>
          <a:xfrm>
            <a:off x="2540000" y="582941"/>
            <a:ext cx="7691866" cy="492443"/>
          </a:xfrm>
          <a:prstGeom prst="rect">
            <a:avLst/>
          </a:prstGeom>
        </p:spPr>
        <p:txBody>
          <a:bodyPr vert="horz" wrap="square" lIns="0" tIns="0" rIns="0" bIns="0" rtlCol="0" anchor="ctr">
            <a:spAutoFit/>
          </a:bodyPr>
          <a:lstStyle/>
          <a:p>
            <a:pPr marL="11206">
              <a:lnSpc>
                <a:spcPct val="100000"/>
              </a:lnSpc>
            </a:pPr>
            <a:r>
              <a:rPr lang="en-US" sz="3200" dirty="0">
                <a:latin typeface="Lato"/>
              </a:rPr>
              <a:t>Why Are NAICS Codes So Important</a:t>
            </a:r>
            <a:endParaRPr sz="3200" spc="-202" dirty="0">
              <a:latin typeface="Lato"/>
            </a:endParaRPr>
          </a:p>
        </p:txBody>
      </p:sp>
      <p:pic>
        <p:nvPicPr>
          <p:cNvPr id="5" name="Picture 4" descr="MCFL APEX&#10;ACCELERATOR&#10;MONROE COUNTY FINGER LAKE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3225842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611997" y="1064544"/>
            <a:ext cx="698126" cy="122763"/>
          </a:xfrm>
          <a:prstGeom prst="rect">
            <a:avLst/>
          </a:prstGeom>
        </p:spPr>
        <p:txBody>
          <a:bodyPr vert="horz" wrap="square" lIns="0" tIns="14007" rIns="0" bIns="0" rtlCol="0">
            <a:spAutoFit/>
          </a:bodyPr>
          <a:lstStyle/>
          <a:p>
            <a:pPr marL="11206" marR="0" lvl="0" indent="0" algn="l" defTabSz="914400" rtl="0" eaLnBrk="1" fontAlgn="auto" latinLnBrk="0" hangingPunct="1">
              <a:lnSpc>
                <a:spcPct val="100000"/>
              </a:lnSpc>
              <a:spcBef>
                <a:spcPts val="110"/>
              </a:spcBef>
              <a:spcAft>
                <a:spcPts val="0"/>
              </a:spcAft>
              <a:buClrTx/>
              <a:buSzTx/>
              <a:buFontTx/>
              <a:buNone/>
              <a:tabLst/>
              <a:defRPr/>
            </a:pPr>
            <a:r>
              <a:rPr kumimoji="0" sz="706" b="0" i="1" u="none" strike="noStrike" kern="1200" cap="none" spc="-9" normalizeH="0" baseline="0" noProof="0" dirty="0">
                <a:ln>
                  <a:noFill/>
                </a:ln>
                <a:solidFill>
                  <a:srgbClr val="B3A2C7"/>
                </a:solidFill>
                <a:effectLst/>
                <a:uLnTx/>
                <a:uFillTx/>
                <a:latin typeface="Arial"/>
                <a:ea typeface="+mn-ea"/>
                <a:cs typeface="Arial"/>
              </a:rPr>
              <a:t>UNCLASSIFIED</a:t>
            </a:r>
            <a:endParaRPr kumimoji="0" sz="706" b="0" i="0" u="none" strike="noStrike" kern="1200" cap="none" spc="0" normalizeH="0" baseline="0" noProof="0" dirty="0">
              <a:ln>
                <a:noFill/>
              </a:ln>
              <a:solidFill>
                <a:srgbClr val="3F3F3F"/>
              </a:solidFill>
              <a:effectLst/>
              <a:uLnTx/>
              <a:uFillTx/>
              <a:latin typeface="Arial"/>
              <a:ea typeface="+mn-ea"/>
              <a:cs typeface="Arial"/>
            </a:endParaRPr>
          </a:p>
        </p:txBody>
      </p:sp>
      <p:pic>
        <p:nvPicPr>
          <p:cNvPr id="13" name="Picture 12"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5" y="0"/>
            <a:ext cx="2362962" cy="1349878"/>
          </a:xfrm>
          <a:prstGeom prst="rect">
            <a:avLst/>
          </a:prstGeom>
        </p:spPr>
      </p:pic>
      <p:pic>
        <p:nvPicPr>
          <p:cNvPr id="8" name="Picture 7" descr="APEX Mission"/>
          <p:cNvPicPr>
            <a:picLocks noChangeAspect="1"/>
          </p:cNvPicPr>
          <p:nvPr/>
        </p:nvPicPr>
        <p:blipFill>
          <a:blip r:embed="rId3"/>
          <a:stretch>
            <a:fillRect/>
          </a:stretch>
        </p:blipFill>
        <p:spPr>
          <a:xfrm>
            <a:off x="1249305" y="1295400"/>
            <a:ext cx="9723495" cy="5410945"/>
          </a:xfrm>
          <a:prstGeom prst="rect">
            <a:avLst/>
          </a:prstGeom>
        </p:spPr>
      </p:pic>
      <p:sp>
        <p:nvSpPr>
          <p:cNvPr id="2" name="Title 1">
            <a:extLst>
              <a:ext uri="{FF2B5EF4-FFF2-40B4-BE49-F238E27FC236}">
                <a16:creationId xmlns:a16="http://schemas.microsoft.com/office/drawing/2014/main" id="{114431D8-EAE0-1A6B-423F-0381D43B4E3F}"/>
              </a:ext>
            </a:extLst>
          </p:cNvPr>
          <p:cNvSpPr>
            <a:spLocks noGrp="1"/>
          </p:cNvSpPr>
          <p:nvPr>
            <p:ph type="title"/>
          </p:nvPr>
        </p:nvSpPr>
        <p:spPr>
          <a:xfrm>
            <a:off x="4835611" y="363925"/>
            <a:ext cx="1453978" cy="762000"/>
          </a:xfrm>
        </p:spPr>
        <p:txBody>
          <a:bodyPr vert="horz" wrap="square" lIns="0" tIns="0" rIns="91440" bIns="0" rtlCol="0" anchor="b">
            <a:noAutofit/>
          </a:bodyPr>
          <a:lstStyle/>
          <a:p>
            <a:r>
              <a:rPr lang="en-US" dirty="0">
                <a:solidFill>
                  <a:schemeClr val="bg1">
                    <a:lumMod val="95000"/>
                  </a:schemeClr>
                </a:solidFill>
              </a:rPr>
              <a:t>Mission</a:t>
            </a:r>
          </a:p>
        </p:txBody>
      </p:sp>
    </p:spTree>
    <p:extLst>
      <p:ext uri="{BB962C8B-B14F-4D97-AF65-F5344CB8AC3E}">
        <p14:creationId xmlns:p14="http://schemas.microsoft.com/office/powerpoint/2010/main" val="935998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a:extLst>
              <a:ext uri="{FF2B5EF4-FFF2-40B4-BE49-F238E27FC236}">
                <a16:creationId xmlns:a16="http://schemas.microsoft.com/office/drawing/2014/main" id="{E658B5DB-A45B-4694-9263-A0A124025421}"/>
              </a:ext>
            </a:extLst>
          </p:cNvPr>
          <p:cNvSpPr>
            <a:spLocks noGrp="1"/>
          </p:cNvSpPr>
          <p:nvPr>
            <p:ph type="title"/>
          </p:nvPr>
        </p:nvSpPr>
        <p:spPr>
          <a:xfrm>
            <a:off x="1902537" y="442025"/>
            <a:ext cx="8349434" cy="581289"/>
          </a:xfrm>
        </p:spPr>
        <p:txBody>
          <a:bodyPr/>
          <a:lstStyle/>
          <a:p>
            <a:r>
              <a:rPr lang="en-US" sz="3200" b="0" dirty="0">
                <a:solidFill>
                  <a:srgbClr val="8F77B6"/>
                </a:solidFill>
                <a:latin typeface="Lato"/>
              </a:rPr>
              <a:t>WOSB/EDWOSB Ownership &amp; Control</a:t>
            </a:r>
          </a:p>
        </p:txBody>
      </p:sp>
      <p:grpSp>
        <p:nvGrpSpPr>
          <p:cNvPr id="25" name="Group 24" descr="WOSB and EDWOSB ownership and controil requirements">
            <a:extLst>
              <a:ext uri="{FF2B5EF4-FFF2-40B4-BE49-F238E27FC236}">
                <a16:creationId xmlns:a16="http://schemas.microsoft.com/office/drawing/2014/main" id="{5FA0BBDA-C04B-470C-BAAD-C66524CEE4BB}"/>
              </a:ext>
            </a:extLst>
          </p:cNvPr>
          <p:cNvGrpSpPr/>
          <p:nvPr/>
        </p:nvGrpSpPr>
        <p:grpSpPr>
          <a:xfrm>
            <a:off x="2176946" y="2024864"/>
            <a:ext cx="8141432" cy="3034917"/>
            <a:chOff x="534187" y="1846581"/>
            <a:chExt cx="8388142" cy="3126884"/>
          </a:xfrm>
        </p:grpSpPr>
        <p:grpSp>
          <p:nvGrpSpPr>
            <p:cNvPr id="16" name="Group 15">
              <a:extLst>
                <a:ext uri="{FF2B5EF4-FFF2-40B4-BE49-F238E27FC236}">
                  <a16:creationId xmlns:a16="http://schemas.microsoft.com/office/drawing/2014/main" id="{5E147771-0075-4C34-A6E7-A19CE2C7B7F3}"/>
                </a:ext>
              </a:extLst>
            </p:cNvPr>
            <p:cNvGrpSpPr/>
            <p:nvPr/>
          </p:nvGrpSpPr>
          <p:grpSpPr>
            <a:xfrm>
              <a:off x="4350688" y="3027614"/>
              <a:ext cx="4571641" cy="888700"/>
              <a:chOff x="4443772" y="3024042"/>
              <a:chExt cx="4571641" cy="888700"/>
            </a:xfrm>
          </p:grpSpPr>
          <p:sp>
            <p:nvSpPr>
              <p:cNvPr id="60" name="TextBox 59">
                <a:extLst>
                  <a:ext uri="{FF2B5EF4-FFF2-40B4-BE49-F238E27FC236}">
                    <a16:creationId xmlns:a16="http://schemas.microsoft.com/office/drawing/2014/main" id="{AF428E7E-2C33-4DD4-8877-ED562A51DEE1}"/>
                  </a:ext>
                </a:extLst>
              </p:cNvPr>
              <p:cNvSpPr txBox="1"/>
              <p:nvPr/>
            </p:nvSpPr>
            <p:spPr>
              <a:xfrm>
                <a:off x="5325648" y="3263606"/>
                <a:ext cx="3689765" cy="649136"/>
              </a:xfrm>
              <a:prstGeom prst="rect">
                <a:avLst/>
              </a:prstGeom>
              <a:noFill/>
            </p:spPr>
            <p:txBody>
              <a:bodyPr wrap="square" rtlCol="0">
                <a:spAutoFit/>
              </a:bodyPr>
              <a:lstStyle/>
              <a:p>
                <a:r>
                  <a:rPr lang="en-US" sz="1747" b="1" dirty="0">
                    <a:latin typeface="Source Sans Pro Semibold" panose="020B0603030403020204" pitchFamily="34" charset="0"/>
                  </a:rPr>
                  <a:t>Management of daily operations</a:t>
                </a:r>
              </a:p>
            </p:txBody>
          </p:sp>
          <p:pic>
            <p:nvPicPr>
              <p:cNvPr id="5" name="Picture 4" descr="A close up of a sign&#10;&#10;Description automatically generated">
                <a:extLst>
                  <a:ext uri="{FF2B5EF4-FFF2-40B4-BE49-F238E27FC236}">
                    <a16:creationId xmlns:a16="http://schemas.microsoft.com/office/drawing/2014/main" id="{180892F1-0306-486E-AEE8-D3D5D4FD1A98}"/>
                  </a:ext>
                </a:extLst>
              </p:cNvPr>
              <p:cNvPicPr>
                <a:picLocks noChangeAspect="1"/>
              </p:cNvPicPr>
              <p:nvPr/>
            </p:nvPicPr>
            <p:blipFill>
              <a:blip r:embed="rId3"/>
              <a:stretch>
                <a:fillRect/>
              </a:stretch>
            </p:blipFill>
            <p:spPr>
              <a:xfrm>
                <a:off x="4443772" y="3024042"/>
                <a:ext cx="763436" cy="763436"/>
              </a:xfrm>
              <a:prstGeom prst="rect">
                <a:avLst/>
              </a:prstGeom>
            </p:spPr>
          </p:pic>
        </p:grpSp>
        <p:grpSp>
          <p:nvGrpSpPr>
            <p:cNvPr id="19" name="Group 18">
              <a:extLst>
                <a:ext uri="{FF2B5EF4-FFF2-40B4-BE49-F238E27FC236}">
                  <a16:creationId xmlns:a16="http://schemas.microsoft.com/office/drawing/2014/main" id="{44DF361C-FD45-4DA9-8461-F644F14932C3}"/>
                </a:ext>
              </a:extLst>
            </p:cNvPr>
            <p:cNvGrpSpPr/>
            <p:nvPr/>
          </p:nvGrpSpPr>
          <p:grpSpPr>
            <a:xfrm>
              <a:off x="604149" y="1996054"/>
              <a:ext cx="4194635" cy="825292"/>
              <a:chOff x="4407838" y="2063575"/>
              <a:chExt cx="4194635" cy="825292"/>
            </a:xfrm>
          </p:grpSpPr>
          <p:sp>
            <p:nvSpPr>
              <p:cNvPr id="59" name="TextBox 58">
                <a:extLst>
                  <a:ext uri="{FF2B5EF4-FFF2-40B4-BE49-F238E27FC236}">
                    <a16:creationId xmlns:a16="http://schemas.microsoft.com/office/drawing/2014/main" id="{698C803B-833E-4A88-B849-D44276E29B36}"/>
                  </a:ext>
                </a:extLst>
              </p:cNvPr>
              <p:cNvSpPr txBox="1"/>
              <p:nvPr/>
            </p:nvSpPr>
            <p:spPr>
              <a:xfrm>
                <a:off x="5325649" y="2256749"/>
                <a:ext cx="3276824" cy="372134"/>
              </a:xfrm>
              <a:prstGeom prst="rect">
                <a:avLst/>
              </a:prstGeom>
              <a:noFill/>
            </p:spPr>
            <p:txBody>
              <a:bodyPr wrap="square" rtlCol="0">
                <a:spAutoFit/>
              </a:bodyPr>
              <a:lstStyle/>
              <a:p>
                <a:r>
                  <a:rPr lang="en-US" sz="1747" b="1" dirty="0">
                    <a:latin typeface="Source Sans Pro Semibold" panose="020B0603030403020204" pitchFamily="34" charset="0"/>
                  </a:rPr>
                  <a:t>Managerial experience</a:t>
                </a:r>
              </a:p>
            </p:txBody>
          </p:sp>
          <p:pic>
            <p:nvPicPr>
              <p:cNvPr id="7" name="Picture 6" descr="A close up of a sign&#10;&#10;Description automatically generated">
                <a:extLst>
                  <a:ext uri="{FF2B5EF4-FFF2-40B4-BE49-F238E27FC236}">
                    <a16:creationId xmlns:a16="http://schemas.microsoft.com/office/drawing/2014/main" id="{1FF82CDD-8CDB-4163-B9F8-690A95AD8796}"/>
                  </a:ext>
                </a:extLst>
              </p:cNvPr>
              <p:cNvPicPr>
                <a:picLocks noChangeAspect="1"/>
              </p:cNvPicPr>
              <p:nvPr/>
            </p:nvPicPr>
            <p:blipFill>
              <a:blip r:embed="rId4"/>
              <a:stretch>
                <a:fillRect/>
              </a:stretch>
            </p:blipFill>
            <p:spPr>
              <a:xfrm>
                <a:off x="4407838" y="2063575"/>
                <a:ext cx="825292" cy="825292"/>
              </a:xfrm>
              <a:prstGeom prst="rect">
                <a:avLst/>
              </a:prstGeom>
            </p:spPr>
          </p:pic>
        </p:grpSp>
        <p:grpSp>
          <p:nvGrpSpPr>
            <p:cNvPr id="17" name="Group 16">
              <a:extLst>
                <a:ext uri="{FF2B5EF4-FFF2-40B4-BE49-F238E27FC236}">
                  <a16:creationId xmlns:a16="http://schemas.microsoft.com/office/drawing/2014/main" id="{B9E7FEE8-9077-421A-B467-E11CE203C3B3}"/>
                </a:ext>
              </a:extLst>
            </p:cNvPr>
            <p:cNvGrpSpPr/>
            <p:nvPr/>
          </p:nvGrpSpPr>
          <p:grpSpPr>
            <a:xfrm>
              <a:off x="534187" y="3023327"/>
              <a:ext cx="4264597" cy="749333"/>
              <a:chOff x="498467" y="2896386"/>
              <a:chExt cx="4264597" cy="749333"/>
            </a:xfrm>
          </p:grpSpPr>
          <p:sp>
            <p:nvSpPr>
              <p:cNvPr id="57" name="TextBox 56">
                <a:extLst>
                  <a:ext uri="{FF2B5EF4-FFF2-40B4-BE49-F238E27FC236}">
                    <a16:creationId xmlns:a16="http://schemas.microsoft.com/office/drawing/2014/main" id="{C2144004-9649-466F-A689-E2592A738C49}"/>
                  </a:ext>
                </a:extLst>
              </p:cNvPr>
              <p:cNvSpPr txBox="1"/>
              <p:nvPr/>
            </p:nvSpPr>
            <p:spPr>
              <a:xfrm>
                <a:off x="1350844" y="3144846"/>
                <a:ext cx="3412220" cy="372134"/>
              </a:xfrm>
              <a:prstGeom prst="rect">
                <a:avLst/>
              </a:prstGeom>
              <a:noFill/>
            </p:spPr>
            <p:txBody>
              <a:bodyPr wrap="square" rtlCol="0">
                <a:spAutoFit/>
              </a:bodyPr>
              <a:lstStyle/>
              <a:p>
                <a:r>
                  <a:rPr lang="en-US" sz="1747" b="1" dirty="0">
                    <a:latin typeface="Source Sans Pro Semibold" panose="020B0603030403020204" pitchFamily="34" charset="0"/>
                  </a:rPr>
                  <a:t>Highest officer position</a:t>
                </a:r>
              </a:p>
            </p:txBody>
          </p:sp>
          <p:pic>
            <p:nvPicPr>
              <p:cNvPr id="13" name="Picture 12" descr="A picture containing table&#10;&#10;Description automatically generated">
                <a:extLst>
                  <a:ext uri="{FF2B5EF4-FFF2-40B4-BE49-F238E27FC236}">
                    <a16:creationId xmlns:a16="http://schemas.microsoft.com/office/drawing/2014/main" id="{2D2D92E0-2280-4489-9391-959BCBD0AFC7}"/>
                  </a:ext>
                </a:extLst>
              </p:cNvPr>
              <p:cNvPicPr>
                <a:picLocks noChangeAspect="1"/>
              </p:cNvPicPr>
              <p:nvPr/>
            </p:nvPicPr>
            <p:blipFill>
              <a:blip r:embed="rId5"/>
              <a:stretch>
                <a:fillRect/>
              </a:stretch>
            </p:blipFill>
            <p:spPr>
              <a:xfrm>
                <a:off x="498467" y="2896386"/>
                <a:ext cx="749333" cy="749333"/>
              </a:xfrm>
              <a:prstGeom prst="rect">
                <a:avLst/>
              </a:prstGeom>
            </p:spPr>
          </p:pic>
        </p:grpSp>
        <p:grpSp>
          <p:nvGrpSpPr>
            <p:cNvPr id="18" name="Group 17">
              <a:extLst>
                <a:ext uri="{FF2B5EF4-FFF2-40B4-BE49-F238E27FC236}">
                  <a16:creationId xmlns:a16="http://schemas.microsoft.com/office/drawing/2014/main" id="{C3025150-04E2-47EC-B0DB-5C863E1C2611}"/>
                </a:ext>
              </a:extLst>
            </p:cNvPr>
            <p:cNvGrpSpPr/>
            <p:nvPr/>
          </p:nvGrpSpPr>
          <p:grpSpPr>
            <a:xfrm>
              <a:off x="4350688" y="4101253"/>
              <a:ext cx="4273651" cy="846519"/>
              <a:chOff x="4443772" y="4101253"/>
              <a:chExt cx="4273651" cy="846519"/>
            </a:xfrm>
          </p:grpSpPr>
          <p:sp>
            <p:nvSpPr>
              <p:cNvPr id="61" name="TextBox 60">
                <a:extLst>
                  <a:ext uri="{FF2B5EF4-FFF2-40B4-BE49-F238E27FC236}">
                    <a16:creationId xmlns:a16="http://schemas.microsoft.com/office/drawing/2014/main" id="{69FB58BB-3FB5-40E0-B874-08B6002895C8}"/>
                  </a:ext>
                </a:extLst>
              </p:cNvPr>
              <p:cNvSpPr txBox="1"/>
              <p:nvPr/>
            </p:nvSpPr>
            <p:spPr>
              <a:xfrm>
                <a:off x="5325649" y="4298635"/>
                <a:ext cx="3391774" cy="649137"/>
              </a:xfrm>
              <a:prstGeom prst="rect">
                <a:avLst/>
              </a:prstGeom>
              <a:noFill/>
            </p:spPr>
            <p:txBody>
              <a:bodyPr wrap="square" rtlCol="0">
                <a:spAutoFit/>
              </a:bodyPr>
              <a:lstStyle/>
              <a:p>
                <a:r>
                  <a:rPr lang="en-US" sz="1747" b="1" dirty="0">
                    <a:latin typeface="Source Sans Pro Semibold" panose="020B0603030403020204" pitchFamily="34" charset="0"/>
                  </a:rPr>
                  <a:t>No minimum time in business</a:t>
                </a:r>
              </a:p>
            </p:txBody>
          </p:sp>
          <p:pic>
            <p:nvPicPr>
              <p:cNvPr id="15" name="Picture 14" descr="A close up of a sign&#10;&#10;Description automatically generated">
                <a:extLst>
                  <a:ext uri="{FF2B5EF4-FFF2-40B4-BE49-F238E27FC236}">
                    <a16:creationId xmlns:a16="http://schemas.microsoft.com/office/drawing/2014/main" id="{32B77AA8-B91F-4AAE-A096-E00F42E0745F}"/>
                  </a:ext>
                </a:extLst>
              </p:cNvPr>
              <p:cNvPicPr>
                <a:picLocks noChangeAspect="1"/>
              </p:cNvPicPr>
              <p:nvPr/>
            </p:nvPicPr>
            <p:blipFill>
              <a:blip r:embed="rId6"/>
              <a:stretch>
                <a:fillRect/>
              </a:stretch>
            </p:blipFill>
            <p:spPr>
              <a:xfrm>
                <a:off x="4443772" y="4101253"/>
                <a:ext cx="744044" cy="744044"/>
              </a:xfrm>
              <a:prstGeom prst="rect">
                <a:avLst/>
              </a:prstGeom>
            </p:spPr>
          </p:pic>
        </p:grpSp>
        <p:grpSp>
          <p:nvGrpSpPr>
            <p:cNvPr id="21" name="Group 20">
              <a:extLst>
                <a:ext uri="{FF2B5EF4-FFF2-40B4-BE49-F238E27FC236}">
                  <a16:creationId xmlns:a16="http://schemas.microsoft.com/office/drawing/2014/main" id="{405E0A4B-FECD-4AD0-B62B-E3F47E63957F}"/>
                </a:ext>
              </a:extLst>
            </p:cNvPr>
            <p:cNvGrpSpPr/>
            <p:nvPr/>
          </p:nvGrpSpPr>
          <p:grpSpPr>
            <a:xfrm>
              <a:off x="635578" y="4081739"/>
              <a:ext cx="2974748" cy="891726"/>
              <a:chOff x="599858" y="4081739"/>
              <a:chExt cx="2974748" cy="891726"/>
            </a:xfrm>
          </p:grpSpPr>
          <p:sp>
            <p:nvSpPr>
              <p:cNvPr id="58" name="TextBox 57">
                <a:extLst>
                  <a:ext uri="{FF2B5EF4-FFF2-40B4-BE49-F238E27FC236}">
                    <a16:creationId xmlns:a16="http://schemas.microsoft.com/office/drawing/2014/main" id="{C6579157-BF55-4114-AA6B-5E3F430DB587}"/>
                  </a:ext>
                </a:extLst>
              </p:cNvPr>
              <p:cNvSpPr txBox="1"/>
              <p:nvPr/>
            </p:nvSpPr>
            <p:spPr>
              <a:xfrm>
                <a:off x="1350844" y="4324329"/>
                <a:ext cx="2223762" cy="649136"/>
              </a:xfrm>
              <a:prstGeom prst="rect">
                <a:avLst/>
              </a:prstGeom>
              <a:noFill/>
            </p:spPr>
            <p:txBody>
              <a:bodyPr wrap="square" rtlCol="0">
                <a:spAutoFit/>
              </a:bodyPr>
              <a:lstStyle/>
              <a:p>
                <a:r>
                  <a:rPr lang="en-US" sz="1747" b="1" dirty="0">
                    <a:latin typeface="Source Sans Pro Semibold" panose="020B0603030403020204" pitchFamily="34" charset="0"/>
                  </a:rPr>
                  <a:t>Proper NAICS codes</a:t>
                </a:r>
              </a:p>
            </p:txBody>
          </p:sp>
          <p:pic>
            <p:nvPicPr>
              <p:cNvPr id="20" name="Graphic 19">
                <a:extLst>
                  <a:ext uri="{FF2B5EF4-FFF2-40B4-BE49-F238E27FC236}">
                    <a16:creationId xmlns:a16="http://schemas.microsoft.com/office/drawing/2014/main" id="{A9BDC668-79AB-46B0-A149-9F8F835712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858" y="4081739"/>
                <a:ext cx="532261" cy="709681"/>
              </a:xfrm>
              <a:prstGeom prst="rect">
                <a:avLst/>
              </a:prstGeom>
            </p:spPr>
          </p:pic>
        </p:grpSp>
        <p:grpSp>
          <p:nvGrpSpPr>
            <p:cNvPr id="24" name="Group 23">
              <a:extLst>
                <a:ext uri="{FF2B5EF4-FFF2-40B4-BE49-F238E27FC236}">
                  <a16:creationId xmlns:a16="http://schemas.microsoft.com/office/drawing/2014/main" id="{18C6C8D8-632A-4F4D-A6CB-7055FA7A5EFD}"/>
                </a:ext>
              </a:extLst>
            </p:cNvPr>
            <p:cNvGrpSpPr/>
            <p:nvPr/>
          </p:nvGrpSpPr>
          <p:grpSpPr>
            <a:xfrm>
              <a:off x="4306404" y="1846581"/>
              <a:ext cx="4107153" cy="993953"/>
              <a:chOff x="4572000" y="1095768"/>
              <a:chExt cx="4107153" cy="993953"/>
            </a:xfrm>
          </p:grpSpPr>
          <p:sp>
            <p:nvSpPr>
              <p:cNvPr id="4" name="TextBox 3">
                <a:extLst>
                  <a:ext uri="{FF2B5EF4-FFF2-40B4-BE49-F238E27FC236}">
                    <a16:creationId xmlns:a16="http://schemas.microsoft.com/office/drawing/2014/main" id="{9F499BF0-CBF8-4D96-AD2A-65076A0CDF18}"/>
                  </a:ext>
                </a:extLst>
              </p:cNvPr>
              <p:cNvSpPr txBox="1"/>
              <p:nvPr/>
            </p:nvSpPr>
            <p:spPr>
              <a:xfrm>
                <a:off x="5528501" y="1440585"/>
                <a:ext cx="3150652" cy="649136"/>
              </a:xfrm>
              <a:prstGeom prst="rect">
                <a:avLst/>
              </a:prstGeom>
              <a:noFill/>
            </p:spPr>
            <p:txBody>
              <a:bodyPr wrap="square" rtlCol="0">
                <a:spAutoFit/>
              </a:bodyPr>
              <a:lstStyle/>
              <a:p>
                <a:r>
                  <a:rPr lang="en-US" sz="1747" b="1" dirty="0">
                    <a:latin typeface="Source Sans Pro Semibold" panose="020B0603030403020204" pitchFamily="34" charset="0"/>
                  </a:rPr>
                  <a:t>51% ownership requirements</a:t>
                </a:r>
              </a:p>
            </p:txBody>
          </p:sp>
          <p:pic>
            <p:nvPicPr>
              <p:cNvPr id="23" name="Picture 22" descr="A picture containing transport, wheel&#10;&#10;Description automatically generated">
                <a:extLst>
                  <a:ext uri="{FF2B5EF4-FFF2-40B4-BE49-F238E27FC236}">
                    <a16:creationId xmlns:a16="http://schemas.microsoft.com/office/drawing/2014/main" id="{C947B0B1-2EF8-48CC-82AE-AD8C79ED01B0}"/>
                  </a:ext>
                </a:extLst>
              </p:cNvPr>
              <p:cNvPicPr>
                <a:picLocks noChangeAspect="1"/>
              </p:cNvPicPr>
              <p:nvPr/>
            </p:nvPicPr>
            <p:blipFill>
              <a:blip r:embed="rId9"/>
              <a:stretch>
                <a:fillRect/>
              </a:stretch>
            </p:blipFill>
            <p:spPr>
              <a:xfrm>
                <a:off x="4572000" y="1095768"/>
                <a:ext cx="956502" cy="956502"/>
              </a:xfrm>
              <a:prstGeom prst="rect">
                <a:avLst/>
              </a:prstGeom>
            </p:spPr>
          </p:pic>
        </p:grpSp>
      </p:grpSp>
      <p:cxnSp>
        <p:nvCxnSpPr>
          <p:cNvPr id="70" name="Straight Connector 69">
            <a:extLst>
              <a:ext uri="{FF2B5EF4-FFF2-40B4-BE49-F238E27FC236}">
                <a16:creationId xmlns:a16="http://schemas.microsoft.com/office/drawing/2014/main" id="{24AB38FA-2173-4EF0-8C37-7C3405240F04}"/>
              </a:ext>
              <a:ext uri="{C183D7F6-B498-43B3-948B-1728B52AA6E4}">
                <adec:decorative xmlns:adec="http://schemas.microsoft.com/office/drawing/2017/decorative" val="1"/>
              </a:ext>
            </a:extLst>
          </p:cNvPr>
          <p:cNvCxnSpPr>
            <a:cxnSpLocks/>
          </p:cNvCxnSpPr>
          <p:nvPr/>
        </p:nvCxnSpPr>
        <p:spPr>
          <a:xfrm>
            <a:off x="5706072" y="2334514"/>
            <a:ext cx="0" cy="2467542"/>
          </a:xfrm>
          <a:prstGeom prst="line">
            <a:avLst/>
          </a:prstGeom>
          <a:ln w="19050">
            <a:solidFill>
              <a:srgbClr val="CC0000"/>
            </a:solidFill>
          </a:ln>
        </p:spPr>
        <p:style>
          <a:lnRef idx="1">
            <a:schemeClr val="accent1"/>
          </a:lnRef>
          <a:fillRef idx="0">
            <a:schemeClr val="accent1"/>
          </a:fillRef>
          <a:effectRef idx="0">
            <a:schemeClr val="accent1"/>
          </a:effectRef>
          <a:fontRef idx="minor">
            <a:schemeClr val="tx1"/>
          </a:fontRef>
        </p:style>
      </p:cxnSp>
      <p:pic>
        <p:nvPicPr>
          <p:cNvPr id="26" name="Picture 25" descr="MCFL APEX&#10;ACCELERATOR&#10;MONROE COUNTY FINGER LAKES"/>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30250804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76FEBED1-0F89-49B2-B7C6-2D15E063A855}"/>
              </a:ext>
            </a:extLst>
          </p:cNvPr>
          <p:cNvSpPr>
            <a:spLocks noGrp="1"/>
          </p:cNvSpPr>
          <p:nvPr>
            <p:ph type="title"/>
          </p:nvPr>
        </p:nvSpPr>
        <p:spPr/>
        <p:txBody>
          <a:bodyPr>
            <a:normAutofit/>
          </a:bodyPr>
          <a:lstStyle/>
          <a:p>
            <a:r>
              <a:rPr lang="en-US" dirty="0"/>
              <a:t>Certification</a:t>
            </a:r>
          </a:p>
        </p:txBody>
      </p:sp>
      <p:sp>
        <p:nvSpPr>
          <p:cNvPr id="102" name="TextBox 101">
            <a:extLst>
              <a:ext uri="{FF2B5EF4-FFF2-40B4-BE49-F238E27FC236}">
                <a16:creationId xmlns:a16="http://schemas.microsoft.com/office/drawing/2014/main" id="{FED334FB-6970-46D7-A9D0-EEC5CF875A7D}"/>
              </a:ext>
            </a:extLst>
          </p:cNvPr>
          <p:cNvSpPr txBox="1"/>
          <p:nvPr/>
        </p:nvSpPr>
        <p:spPr>
          <a:xfrm>
            <a:off x="6382812" y="1613712"/>
            <a:ext cx="2965877" cy="391004"/>
          </a:xfrm>
          <a:prstGeom prst="rect">
            <a:avLst/>
          </a:prstGeom>
          <a:noFill/>
        </p:spPr>
        <p:txBody>
          <a:bodyPr wrap="none" rtlCol="0">
            <a:spAutoFit/>
          </a:bodyPr>
          <a:lstStyle/>
          <a:p>
            <a:pPr defTabSz="887553">
              <a:defRPr/>
            </a:pPr>
            <a:r>
              <a:rPr lang="en-US" sz="1941" dirty="0">
                <a:solidFill>
                  <a:srgbClr val="CC0000"/>
                </a:solidFill>
                <a:latin typeface="Source Sans Pro Semibold" panose="020B0603030403020204" pitchFamily="34" charset="0"/>
              </a:rPr>
              <a:t>SBA Certification Portal</a:t>
            </a:r>
            <a:endParaRPr lang="id-ID" sz="1941" dirty="0">
              <a:solidFill>
                <a:srgbClr val="CC0000"/>
              </a:solidFill>
              <a:latin typeface="Source Sans Pro Semibold" panose="020B0603030403020204" pitchFamily="34" charset="0"/>
            </a:endParaRPr>
          </a:p>
        </p:txBody>
      </p:sp>
      <p:sp>
        <p:nvSpPr>
          <p:cNvPr id="101" name="TextBox 100">
            <a:extLst>
              <a:ext uri="{FF2B5EF4-FFF2-40B4-BE49-F238E27FC236}">
                <a16:creationId xmlns:a16="http://schemas.microsoft.com/office/drawing/2014/main" id="{D4EDA062-D694-4D38-946A-D01E705447B4}"/>
              </a:ext>
            </a:extLst>
          </p:cNvPr>
          <p:cNvSpPr txBox="1"/>
          <p:nvPr/>
        </p:nvSpPr>
        <p:spPr>
          <a:xfrm>
            <a:off x="6426671" y="1936529"/>
            <a:ext cx="3697174" cy="898900"/>
          </a:xfrm>
          <a:prstGeom prst="rect">
            <a:avLst/>
          </a:prstGeom>
          <a:noFill/>
        </p:spPr>
        <p:txBody>
          <a:bodyPr wrap="square" rtlCol="0">
            <a:spAutoFit/>
          </a:bodyPr>
          <a:lstStyle>
            <a:defPPr>
              <a:defRPr lang="en-US"/>
            </a:defPPr>
            <a:lvl1pPr>
              <a:lnSpc>
                <a:spcPct val="100000"/>
              </a:lnSpc>
              <a:defRPr sz="1600">
                <a:latin typeface="Source Sans Pro" panose="020B0503030403020204"/>
              </a:defRPr>
            </a:lvl1pPr>
          </a:lstStyle>
          <a:p>
            <a:pPr marL="277360" indent="-277360" defTabSz="887553">
              <a:buClr>
                <a:srgbClr val="007DBC"/>
              </a:buClr>
              <a:buFont typeface="Arial" panose="020B0604020202020204" pitchFamily="34" charset="0"/>
              <a:buChar char="•"/>
              <a:defRPr/>
            </a:pPr>
            <a:r>
              <a:rPr lang="en-US" sz="1747" dirty="0">
                <a:solidFill>
                  <a:srgbClr val="1B1E29"/>
                </a:solidFill>
              </a:rPr>
              <a:t>SBA’s certification portal where businesses can submit documents to seek SBA certifications</a:t>
            </a:r>
          </a:p>
        </p:txBody>
      </p:sp>
      <p:sp>
        <p:nvSpPr>
          <p:cNvPr id="76" name="TextBox 75">
            <a:extLst>
              <a:ext uri="{FF2B5EF4-FFF2-40B4-BE49-F238E27FC236}">
                <a16:creationId xmlns:a16="http://schemas.microsoft.com/office/drawing/2014/main" id="{BA5A3372-20DD-41EF-B783-D1D308BFE003}"/>
              </a:ext>
            </a:extLst>
          </p:cNvPr>
          <p:cNvSpPr txBox="1"/>
          <p:nvPr/>
        </p:nvSpPr>
        <p:spPr>
          <a:xfrm>
            <a:off x="6426670" y="3049445"/>
            <a:ext cx="2651688" cy="391004"/>
          </a:xfrm>
          <a:prstGeom prst="rect">
            <a:avLst/>
          </a:prstGeom>
          <a:noFill/>
        </p:spPr>
        <p:txBody>
          <a:bodyPr wrap="none" rtlCol="0">
            <a:spAutoFit/>
          </a:bodyPr>
          <a:lstStyle>
            <a:defPPr>
              <a:defRPr lang="en-US"/>
            </a:defPPr>
            <a:lvl1pPr>
              <a:defRPr sz="1200" b="1">
                <a:solidFill>
                  <a:srgbClr val="002E6D"/>
                </a:solidFill>
                <a:latin typeface="Source Sans Pro" panose="020B0503030403020204"/>
              </a:defRPr>
            </a:lvl1pPr>
          </a:lstStyle>
          <a:p>
            <a:pPr defTabSz="887553">
              <a:defRPr/>
            </a:pPr>
            <a:r>
              <a:rPr lang="en-US" sz="1941" b="0" dirty="0">
                <a:solidFill>
                  <a:srgbClr val="CC0000"/>
                </a:solidFill>
                <a:latin typeface="Source Sans Pro Semibold" panose="020B0603030403020204" pitchFamily="34" charset="0"/>
              </a:rPr>
              <a:t>Automatic Migration</a:t>
            </a:r>
            <a:endParaRPr lang="id-ID" sz="1941" b="0" dirty="0">
              <a:solidFill>
                <a:srgbClr val="CC0000"/>
              </a:solidFill>
              <a:latin typeface="Source Sans Pro Semibold" panose="020B0603030403020204" pitchFamily="34" charset="0"/>
            </a:endParaRPr>
          </a:p>
        </p:txBody>
      </p:sp>
      <p:sp>
        <p:nvSpPr>
          <p:cNvPr id="75" name="TextBox 74">
            <a:extLst>
              <a:ext uri="{FF2B5EF4-FFF2-40B4-BE49-F238E27FC236}">
                <a16:creationId xmlns:a16="http://schemas.microsoft.com/office/drawing/2014/main" id="{4174CA30-EF65-4478-938E-DB331F61139B}"/>
              </a:ext>
            </a:extLst>
          </p:cNvPr>
          <p:cNvSpPr txBox="1"/>
          <p:nvPr/>
        </p:nvSpPr>
        <p:spPr>
          <a:xfrm>
            <a:off x="6426672" y="3404548"/>
            <a:ext cx="3374666" cy="361189"/>
          </a:xfrm>
          <a:prstGeom prst="rect">
            <a:avLst/>
          </a:prstGeom>
          <a:noFill/>
        </p:spPr>
        <p:txBody>
          <a:bodyPr wrap="square" rtlCol="0">
            <a:spAutoFit/>
          </a:bodyPr>
          <a:lstStyle>
            <a:defPPr>
              <a:defRPr lang="en-US"/>
            </a:defPPr>
            <a:lvl1pPr>
              <a:lnSpc>
                <a:spcPct val="100000"/>
              </a:lnSpc>
              <a:defRPr sz="1600">
                <a:latin typeface="Source Sans Pro" panose="020B0503030403020204"/>
              </a:defRPr>
            </a:lvl1pPr>
          </a:lstStyle>
          <a:p>
            <a:pPr marL="277360" indent="-277360" defTabSz="887553">
              <a:buClr>
                <a:srgbClr val="007DBC"/>
              </a:buClr>
              <a:buFont typeface="Arial" panose="020B0604020202020204" pitchFamily="34" charset="0"/>
              <a:buChar char="•"/>
              <a:defRPr/>
            </a:pPr>
            <a:r>
              <a:rPr lang="en-US" sz="1747" dirty="0">
                <a:solidFill>
                  <a:srgbClr val="1B1E29"/>
                </a:solidFill>
              </a:rPr>
              <a:t>Pulls business information from SAM.gov</a:t>
            </a:r>
          </a:p>
        </p:txBody>
      </p:sp>
      <p:sp>
        <p:nvSpPr>
          <p:cNvPr id="86" name="TextBox 85">
            <a:extLst>
              <a:ext uri="{FF2B5EF4-FFF2-40B4-BE49-F238E27FC236}">
                <a16:creationId xmlns:a16="http://schemas.microsoft.com/office/drawing/2014/main" id="{96811E06-B8C1-41D8-B309-646B06A57C71}"/>
              </a:ext>
            </a:extLst>
          </p:cNvPr>
          <p:cNvSpPr txBox="1"/>
          <p:nvPr/>
        </p:nvSpPr>
        <p:spPr>
          <a:xfrm>
            <a:off x="6425932" y="4253089"/>
            <a:ext cx="1795684" cy="391004"/>
          </a:xfrm>
          <a:prstGeom prst="rect">
            <a:avLst/>
          </a:prstGeom>
          <a:noFill/>
        </p:spPr>
        <p:txBody>
          <a:bodyPr wrap="none" rtlCol="0">
            <a:spAutoFit/>
          </a:bodyPr>
          <a:lstStyle>
            <a:defPPr>
              <a:defRPr lang="en-US"/>
            </a:defPPr>
            <a:lvl1pPr>
              <a:defRPr sz="1200" b="1">
                <a:solidFill>
                  <a:srgbClr val="CC0000"/>
                </a:solidFill>
                <a:latin typeface="Source Sans Pro" panose="020B0503030403020204"/>
              </a:defRPr>
            </a:lvl1pPr>
          </a:lstStyle>
          <a:p>
            <a:pPr defTabSz="887553">
              <a:defRPr/>
            </a:pPr>
            <a:r>
              <a:rPr lang="en-US" sz="1941" b="0" dirty="0">
                <a:latin typeface="Source Sans Pro Semibold" panose="020B0603030403020204" pitchFamily="34" charset="0"/>
              </a:rPr>
              <a:t>Online Forms</a:t>
            </a:r>
            <a:endParaRPr lang="id-ID" sz="1941" b="0" dirty="0">
              <a:latin typeface="Source Sans Pro Semibold" panose="020B0603030403020204" pitchFamily="34" charset="0"/>
            </a:endParaRPr>
          </a:p>
        </p:txBody>
      </p:sp>
      <p:sp>
        <p:nvSpPr>
          <p:cNvPr id="85" name="TextBox 84">
            <a:extLst>
              <a:ext uri="{FF2B5EF4-FFF2-40B4-BE49-F238E27FC236}">
                <a16:creationId xmlns:a16="http://schemas.microsoft.com/office/drawing/2014/main" id="{B7E2EE7B-1DF5-433C-8150-05DA23A3787C}"/>
              </a:ext>
            </a:extLst>
          </p:cNvPr>
          <p:cNvSpPr txBox="1"/>
          <p:nvPr/>
        </p:nvSpPr>
        <p:spPr>
          <a:xfrm>
            <a:off x="6437872" y="4602378"/>
            <a:ext cx="3497899" cy="630044"/>
          </a:xfrm>
          <a:prstGeom prst="rect">
            <a:avLst/>
          </a:prstGeom>
          <a:noFill/>
        </p:spPr>
        <p:txBody>
          <a:bodyPr wrap="square" rtlCol="0">
            <a:spAutoFit/>
          </a:bodyPr>
          <a:lstStyle>
            <a:defPPr>
              <a:defRPr lang="en-US"/>
            </a:defPPr>
            <a:lvl1pPr>
              <a:lnSpc>
                <a:spcPct val="120000"/>
              </a:lnSpc>
              <a:defRPr sz="1000">
                <a:latin typeface="Source Sans Pro" panose="020B0503030403020204"/>
              </a:defRPr>
            </a:lvl1pPr>
          </a:lstStyle>
          <a:p>
            <a:pPr marL="277360" indent="-277360" defTabSz="887553">
              <a:lnSpc>
                <a:spcPct val="100000"/>
              </a:lnSpc>
              <a:buClr>
                <a:srgbClr val="007DBC"/>
              </a:buClr>
              <a:buFont typeface="Arial" panose="020B0604020202020204" pitchFamily="34" charset="0"/>
              <a:buChar char="•"/>
              <a:defRPr/>
            </a:pPr>
            <a:r>
              <a:rPr lang="en-US" sz="1747" dirty="0">
                <a:solidFill>
                  <a:srgbClr val="1B1E29"/>
                </a:solidFill>
              </a:rPr>
              <a:t>Forms completed online (no longer required to upload certain SBA forms)</a:t>
            </a:r>
          </a:p>
        </p:txBody>
      </p:sp>
      <p:pic>
        <p:nvPicPr>
          <p:cNvPr id="14" name="Picture 2" descr="certify.SBA.gov logo">
            <a:hlinkClick r:id="rId3"/>
            <a:extLst>
              <a:ext uri="{FF2B5EF4-FFF2-40B4-BE49-F238E27FC236}">
                <a16:creationId xmlns:a16="http://schemas.microsoft.com/office/drawing/2014/main" id="{4AF7E0A7-6BD9-4A9A-B353-06FDC81E8C1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36112" y="564820"/>
            <a:ext cx="3719777" cy="62125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descr="Picture of certify.sba.gov landing page">
            <a:extLst>
              <a:ext uri="{FF2B5EF4-FFF2-40B4-BE49-F238E27FC236}">
                <a16:creationId xmlns:a16="http://schemas.microsoft.com/office/drawing/2014/main" id="{12769122-5DC9-416F-8324-212A0BA55FC2}"/>
              </a:ext>
              <a:ext uri="{C183D7F6-B498-43B3-948B-1728B52AA6E4}">
                <adec:decorative xmlns:adec="http://schemas.microsoft.com/office/drawing/2017/decorative" val="1"/>
              </a:ext>
            </a:extLst>
          </p:cNvPr>
          <p:cNvGrpSpPr/>
          <p:nvPr/>
        </p:nvGrpSpPr>
        <p:grpSpPr>
          <a:xfrm>
            <a:off x="1907756" y="2280287"/>
            <a:ext cx="4416087" cy="2706639"/>
            <a:chOff x="1763688" y="1124744"/>
            <a:chExt cx="5652564" cy="3166095"/>
          </a:xfrm>
        </p:grpSpPr>
        <p:sp>
          <p:nvSpPr>
            <p:cNvPr id="13" name="Rectangle 12">
              <a:extLst>
                <a:ext uri="{FF2B5EF4-FFF2-40B4-BE49-F238E27FC236}">
                  <a16:creationId xmlns:a16="http://schemas.microsoft.com/office/drawing/2014/main" id="{52EF95A8-B580-46ED-94C4-3CB81D6C4628}"/>
                </a:ext>
              </a:extLst>
            </p:cNvPr>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7553">
                <a:defRPr/>
              </a:pPr>
              <a:endParaRPr lang="en-US" sz="1310" dirty="0">
                <a:solidFill>
                  <a:srgbClr val="FFFFFF"/>
                </a:solidFill>
                <a:latin typeface="Source Sans Pro" panose="020B0503030403020204"/>
              </a:endParaRPr>
            </a:p>
          </p:txBody>
        </p:sp>
        <p:pic>
          <p:nvPicPr>
            <p:cNvPr id="15" name="Picture 3" descr="Image of laptop showing SBA.GOV website.">
              <a:extLst>
                <a:ext uri="{FF2B5EF4-FFF2-40B4-BE49-F238E27FC236}">
                  <a16:creationId xmlns:a16="http://schemas.microsoft.com/office/drawing/2014/main" id="{9E0ED3F6-9B81-410A-9743-8439DDDC0B1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15">
            <a:extLst>
              <a:ext uri="{FF2B5EF4-FFF2-40B4-BE49-F238E27FC236}">
                <a16:creationId xmlns:a16="http://schemas.microsoft.com/office/drawing/2014/main" id="{D1AF787F-0252-4370-8BBB-6F7EC180190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5177" r="15178" b="8275"/>
          <a:stretch/>
        </p:blipFill>
        <p:spPr>
          <a:xfrm>
            <a:off x="2753460" y="2484485"/>
            <a:ext cx="2683532" cy="1845388"/>
          </a:xfrm>
          <a:prstGeom prst="rect">
            <a:avLst/>
          </a:prstGeom>
        </p:spPr>
      </p:pic>
      <p:pic>
        <p:nvPicPr>
          <p:cNvPr id="17" name="Picture 16" descr="MCFL APEX&#10;ACCELERATOR&#10;MONROE COUNTY FINGER LAK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287256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500"/>
                                        <p:tgtEl>
                                          <p:spTgt spid="10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fade">
                                      <p:cBhvr>
                                        <p:cTn id="13" dur="500"/>
                                        <p:tgtEl>
                                          <p:spTgt spid="7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500"/>
                                        <p:tgtEl>
                                          <p:spTgt spid="8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1" grpId="0"/>
      <p:bldP spid="76" grpId="0"/>
      <p:bldP spid="75" grpId="0"/>
      <p:bldP spid="86" grpId="0"/>
      <p:bldP spid="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785091" y="2117437"/>
            <a:ext cx="10067636" cy="3910686"/>
          </a:xfrm>
          <a:prstGeom prst="rect">
            <a:avLst/>
          </a:prstGeom>
        </p:spPr>
        <p:txBody>
          <a:bodyPr vert="horz" wrap="square" lIns="0" tIns="12065" rIns="0" bIns="0" rtlCol="0">
            <a:spAutoFit/>
          </a:bodyPr>
          <a:lstStyle/>
          <a:p>
            <a:pPr marL="355600" marR="5080">
              <a:spcBef>
                <a:spcPts val="95"/>
              </a:spcBef>
              <a:buFont typeface="Wingdings"/>
              <a:buChar char=""/>
              <a:tabLst>
                <a:tab pos="355600" algn="l"/>
              </a:tabLst>
            </a:pPr>
            <a:r>
              <a:rPr i="0" dirty="0">
                <a:latin typeface="Calibri"/>
                <a:cs typeface="Calibri"/>
              </a:rPr>
              <a:t>A</a:t>
            </a:r>
            <a:r>
              <a:rPr spc="-50" dirty="0">
                <a:latin typeface="Calibri"/>
                <a:cs typeface="Calibri"/>
              </a:rPr>
              <a:t> </a:t>
            </a:r>
            <a:r>
              <a:rPr spc="-10" dirty="0">
                <a:latin typeface="Calibri"/>
                <a:cs typeface="Calibri"/>
              </a:rPr>
              <a:t>commercial</a:t>
            </a:r>
            <a:r>
              <a:rPr spc="-30" dirty="0">
                <a:latin typeface="Calibri"/>
                <a:cs typeface="Calibri"/>
              </a:rPr>
              <a:t> </a:t>
            </a:r>
            <a:r>
              <a:rPr i="0" dirty="0">
                <a:latin typeface="Calibri"/>
                <a:cs typeface="Calibri"/>
              </a:rPr>
              <a:t>business</a:t>
            </a:r>
            <a:r>
              <a:rPr spc="-30" dirty="0">
                <a:latin typeface="Calibri"/>
                <a:cs typeface="Calibri"/>
              </a:rPr>
              <a:t> </a:t>
            </a:r>
            <a:r>
              <a:rPr i="0" dirty="0">
                <a:latin typeface="Calibri"/>
                <a:cs typeface="Calibri"/>
              </a:rPr>
              <a:t>and</a:t>
            </a:r>
            <a:r>
              <a:rPr spc="-55" dirty="0">
                <a:latin typeface="Calibri"/>
                <a:cs typeface="Calibri"/>
              </a:rPr>
              <a:t> </a:t>
            </a:r>
            <a:r>
              <a:rPr i="0" dirty="0">
                <a:latin typeface="Calibri"/>
                <a:cs typeface="Calibri"/>
              </a:rPr>
              <a:t>a</a:t>
            </a:r>
            <a:r>
              <a:rPr spc="-55" dirty="0">
                <a:latin typeface="Calibri"/>
                <a:cs typeface="Calibri"/>
              </a:rPr>
              <a:t> </a:t>
            </a:r>
            <a:r>
              <a:rPr spc="-10" dirty="0">
                <a:latin typeface="Calibri"/>
                <a:cs typeface="Calibri"/>
              </a:rPr>
              <a:t>government</a:t>
            </a:r>
            <a:r>
              <a:rPr spc="-45" dirty="0">
                <a:latin typeface="Calibri"/>
                <a:cs typeface="Calibri"/>
              </a:rPr>
              <a:t> </a:t>
            </a:r>
            <a:r>
              <a:rPr i="0" dirty="0">
                <a:latin typeface="Calibri"/>
                <a:cs typeface="Calibri"/>
              </a:rPr>
              <a:t>buyer</a:t>
            </a:r>
            <a:r>
              <a:rPr spc="-50" dirty="0">
                <a:latin typeface="Calibri"/>
                <a:cs typeface="Calibri"/>
              </a:rPr>
              <a:t> </a:t>
            </a:r>
            <a:r>
              <a:rPr i="0" dirty="0">
                <a:latin typeface="Calibri"/>
                <a:cs typeface="Calibri"/>
              </a:rPr>
              <a:t>may</a:t>
            </a:r>
            <a:r>
              <a:rPr spc="-55" dirty="0">
                <a:latin typeface="Calibri"/>
                <a:cs typeface="Calibri"/>
              </a:rPr>
              <a:t> </a:t>
            </a:r>
            <a:r>
              <a:rPr i="0" dirty="0">
                <a:latin typeface="Calibri"/>
                <a:cs typeface="Calibri"/>
              </a:rPr>
              <a:t>need</a:t>
            </a:r>
            <a:r>
              <a:rPr spc="-50" dirty="0">
                <a:latin typeface="Calibri"/>
                <a:cs typeface="Calibri"/>
              </a:rPr>
              <a:t> </a:t>
            </a:r>
            <a:r>
              <a:rPr i="0" dirty="0">
                <a:latin typeface="Calibri"/>
                <a:cs typeface="Calibri"/>
              </a:rPr>
              <a:t>the</a:t>
            </a:r>
            <a:r>
              <a:rPr spc="-55" dirty="0">
                <a:latin typeface="Calibri"/>
                <a:cs typeface="Calibri"/>
              </a:rPr>
              <a:t> </a:t>
            </a:r>
            <a:r>
              <a:rPr i="0" dirty="0">
                <a:latin typeface="Calibri"/>
                <a:cs typeface="Calibri"/>
              </a:rPr>
              <a:t>same</a:t>
            </a:r>
            <a:r>
              <a:rPr spc="-35" dirty="0">
                <a:latin typeface="Calibri"/>
                <a:cs typeface="Calibri"/>
              </a:rPr>
              <a:t> </a:t>
            </a:r>
            <a:r>
              <a:rPr spc="-10" dirty="0">
                <a:latin typeface="Calibri"/>
                <a:cs typeface="Calibri"/>
              </a:rPr>
              <a:t>item, </a:t>
            </a:r>
            <a:r>
              <a:rPr i="0" dirty="0">
                <a:latin typeface="Calibri"/>
                <a:cs typeface="Calibri"/>
              </a:rPr>
              <a:t>but</a:t>
            </a:r>
            <a:r>
              <a:rPr spc="-35" dirty="0">
                <a:latin typeface="Calibri"/>
                <a:cs typeface="Calibri"/>
              </a:rPr>
              <a:t> </a:t>
            </a:r>
            <a:r>
              <a:rPr i="0" dirty="0">
                <a:latin typeface="Calibri"/>
                <a:cs typeface="Calibri"/>
              </a:rPr>
              <a:t>their</a:t>
            </a:r>
            <a:r>
              <a:rPr spc="-35" dirty="0">
                <a:latin typeface="Calibri"/>
                <a:cs typeface="Calibri"/>
              </a:rPr>
              <a:t> </a:t>
            </a:r>
            <a:r>
              <a:rPr spc="-10" dirty="0">
                <a:latin typeface="Calibri"/>
                <a:cs typeface="Calibri"/>
              </a:rPr>
              <a:t>approach</a:t>
            </a:r>
            <a:r>
              <a:rPr spc="-40" dirty="0">
                <a:latin typeface="Calibri"/>
                <a:cs typeface="Calibri"/>
              </a:rPr>
              <a:t> </a:t>
            </a:r>
            <a:r>
              <a:rPr i="0" dirty="0">
                <a:latin typeface="Calibri"/>
                <a:cs typeface="Calibri"/>
              </a:rPr>
              <a:t>is</a:t>
            </a:r>
            <a:r>
              <a:rPr spc="-30" dirty="0">
                <a:latin typeface="Calibri"/>
                <a:cs typeface="Calibri"/>
              </a:rPr>
              <a:t> </a:t>
            </a:r>
            <a:r>
              <a:rPr i="0" dirty="0">
                <a:latin typeface="Calibri"/>
                <a:cs typeface="Calibri"/>
              </a:rPr>
              <a:t>very</a:t>
            </a:r>
            <a:r>
              <a:rPr spc="-50" dirty="0">
                <a:latin typeface="Calibri"/>
                <a:cs typeface="Calibri"/>
              </a:rPr>
              <a:t> </a:t>
            </a:r>
            <a:r>
              <a:rPr spc="-10" dirty="0">
                <a:latin typeface="Calibri"/>
                <a:cs typeface="Calibri"/>
              </a:rPr>
              <a:t>different.</a:t>
            </a:r>
          </a:p>
          <a:p>
            <a:pPr marL="355600" marR="5080">
              <a:spcBef>
                <a:spcPts val="95"/>
              </a:spcBef>
              <a:buFont typeface="Wingdings"/>
              <a:buChar char=""/>
              <a:tabLst>
                <a:tab pos="355600" algn="l"/>
              </a:tabLst>
            </a:pPr>
            <a:endParaRPr spc="-10" dirty="0">
              <a:latin typeface="Calibri"/>
              <a:cs typeface="Calibri"/>
            </a:endParaRPr>
          </a:p>
          <a:p>
            <a:pPr marL="354965" marR="48260">
              <a:spcBef>
                <a:spcPts val="480"/>
              </a:spcBef>
              <a:buFont typeface="Wingdings"/>
              <a:buChar char=""/>
              <a:tabLst>
                <a:tab pos="354965" algn="l"/>
              </a:tabLst>
            </a:pPr>
            <a:r>
              <a:rPr i="0" dirty="0">
                <a:latin typeface="Calibri"/>
                <a:cs typeface="Calibri"/>
              </a:rPr>
              <a:t>In</a:t>
            </a:r>
            <a:r>
              <a:rPr spc="-65" dirty="0">
                <a:latin typeface="Calibri"/>
                <a:cs typeface="Calibri"/>
              </a:rPr>
              <a:t> </a:t>
            </a:r>
            <a:r>
              <a:rPr i="0" dirty="0">
                <a:latin typeface="Calibri"/>
                <a:cs typeface="Calibri"/>
              </a:rPr>
              <a:t>the</a:t>
            </a:r>
            <a:r>
              <a:rPr spc="-40" dirty="0">
                <a:latin typeface="Calibri"/>
                <a:cs typeface="Calibri"/>
              </a:rPr>
              <a:t> </a:t>
            </a:r>
            <a:r>
              <a:rPr spc="-10" dirty="0">
                <a:latin typeface="Calibri"/>
                <a:cs typeface="Calibri"/>
              </a:rPr>
              <a:t>government</a:t>
            </a:r>
            <a:r>
              <a:rPr spc="-45" dirty="0">
                <a:latin typeface="Calibri"/>
                <a:cs typeface="Calibri"/>
              </a:rPr>
              <a:t> </a:t>
            </a:r>
            <a:r>
              <a:rPr i="0" dirty="0">
                <a:latin typeface="Calibri"/>
                <a:cs typeface="Calibri"/>
              </a:rPr>
              <a:t>world,</a:t>
            </a:r>
            <a:r>
              <a:rPr spc="-55" dirty="0">
                <a:latin typeface="Calibri"/>
                <a:cs typeface="Calibri"/>
              </a:rPr>
              <a:t> </a:t>
            </a:r>
            <a:r>
              <a:rPr i="0" dirty="0">
                <a:latin typeface="Calibri"/>
                <a:cs typeface="Calibri"/>
              </a:rPr>
              <a:t>your</a:t>
            </a:r>
            <a:r>
              <a:rPr spc="-60" dirty="0">
                <a:latin typeface="Calibri"/>
                <a:cs typeface="Calibri"/>
              </a:rPr>
              <a:t> </a:t>
            </a:r>
            <a:r>
              <a:rPr i="0" dirty="0">
                <a:latin typeface="Calibri"/>
                <a:cs typeface="Calibri"/>
              </a:rPr>
              <a:t>“market”</a:t>
            </a:r>
            <a:r>
              <a:rPr spc="-35" dirty="0">
                <a:latin typeface="Calibri"/>
                <a:cs typeface="Calibri"/>
              </a:rPr>
              <a:t> </a:t>
            </a:r>
            <a:r>
              <a:rPr i="0" dirty="0">
                <a:latin typeface="Calibri"/>
                <a:cs typeface="Calibri"/>
              </a:rPr>
              <a:t>is</a:t>
            </a:r>
            <a:r>
              <a:rPr spc="-45" dirty="0">
                <a:latin typeface="Calibri"/>
                <a:cs typeface="Calibri"/>
              </a:rPr>
              <a:t> </a:t>
            </a:r>
            <a:r>
              <a:rPr i="0" dirty="0">
                <a:latin typeface="Calibri"/>
                <a:cs typeface="Calibri"/>
              </a:rPr>
              <a:t>a</a:t>
            </a:r>
            <a:r>
              <a:rPr spc="-55" dirty="0">
                <a:latin typeface="Calibri"/>
                <a:cs typeface="Calibri"/>
              </a:rPr>
              <a:t> </a:t>
            </a:r>
            <a:r>
              <a:rPr i="0" dirty="0">
                <a:latin typeface="Calibri"/>
                <a:cs typeface="Calibri"/>
              </a:rPr>
              <a:t>single</a:t>
            </a:r>
            <a:r>
              <a:rPr spc="-35" dirty="0">
                <a:latin typeface="Calibri"/>
                <a:cs typeface="Calibri"/>
              </a:rPr>
              <a:t> </a:t>
            </a:r>
            <a:r>
              <a:rPr i="0" dirty="0">
                <a:latin typeface="Calibri"/>
                <a:cs typeface="Calibri"/>
              </a:rPr>
              <a:t>customer</a:t>
            </a:r>
            <a:r>
              <a:rPr spc="-35" dirty="0">
                <a:latin typeface="Calibri"/>
                <a:cs typeface="Calibri"/>
              </a:rPr>
              <a:t> </a:t>
            </a:r>
            <a:r>
              <a:rPr i="0" dirty="0">
                <a:latin typeface="Calibri"/>
                <a:cs typeface="Calibri"/>
              </a:rPr>
              <a:t>or</a:t>
            </a:r>
            <a:r>
              <a:rPr spc="-55" dirty="0">
                <a:latin typeface="Calibri"/>
                <a:cs typeface="Calibri"/>
              </a:rPr>
              <a:t> </a:t>
            </a:r>
            <a:r>
              <a:rPr i="0" dirty="0">
                <a:latin typeface="Calibri"/>
                <a:cs typeface="Calibri"/>
              </a:rPr>
              <a:t>a</a:t>
            </a:r>
            <a:r>
              <a:rPr spc="-55" dirty="0">
                <a:latin typeface="Calibri"/>
                <a:cs typeface="Calibri"/>
              </a:rPr>
              <a:t> </a:t>
            </a:r>
            <a:r>
              <a:rPr spc="-10" dirty="0">
                <a:latin typeface="Calibri"/>
                <a:cs typeface="Calibri"/>
              </a:rPr>
              <a:t>small </a:t>
            </a:r>
            <a:r>
              <a:rPr i="0" dirty="0">
                <a:latin typeface="Calibri"/>
                <a:cs typeface="Calibri"/>
              </a:rPr>
              <a:t>number</a:t>
            </a:r>
            <a:r>
              <a:rPr spc="-65" dirty="0">
                <a:latin typeface="Calibri"/>
                <a:cs typeface="Calibri"/>
              </a:rPr>
              <a:t> </a:t>
            </a:r>
            <a:r>
              <a:rPr i="0" dirty="0">
                <a:latin typeface="Calibri"/>
                <a:cs typeface="Calibri"/>
              </a:rPr>
              <a:t>of</a:t>
            </a:r>
            <a:r>
              <a:rPr spc="-75" dirty="0">
                <a:latin typeface="Calibri"/>
                <a:cs typeface="Calibri"/>
              </a:rPr>
              <a:t> </a:t>
            </a:r>
            <a:r>
              <a:rPr spc="-10" dirty="0">
                <a:latin typeface="Calibri"/>
                <a:cs typeface="Calibri"/>
              </a:rPr>
              <a:t>customers</a:t>
            </a:r>
            <a:r>
              <a:rPr spc="-45" dirty="0">
                <a:latin typeface="Calibri"/>
                <a:cs typeface="Calibri"/>
              </a:rPr>
              <a:t> </a:t>
            </a:r>
            <a:r>
              <a:rPr i="0" dirty="0">
                <a:latin typeface="Calibri"/>
                <a:cs typeface="Calibri"/>
              </a:rPr>
              <a:t>who</a:t>
            </a:r>
            <a:r>
              <a:rPr spc="-75" dirty="0">
                <a:latin typeface="Calibri"/>
                <a:cs typeface="Calibri"/>
              </a:rPr>
              <a:t> </a:t>
            </a:r>
            <a:r>
              <a:rPr i="0" dirty="0">
                <a:latin typeface="Calibri"/>
                <a:cs typeface="Calibri"/>
              </a:rPr>
              <a:t>are</a:t>
            </a:r>
            <a:r>
              <a:rPr spc="-65" dirty="0">
                <a:latin typeface="Calibri"/>
                <a:cs typeface="Calibri"/>
              </a:rPr>
              <a:t> </a:t>
            </a:r>
            <a:r>
              <a:rPr i="0" dirty="0">
                <a:latin typeface="Calibri"/>
                <a:cs typeface="Calibri"/>
              </a:rPr>
              <a:t>specifying</a:t>
            </a:r>
            <a:r>
              <a:rPr spc="-55" dirty="0">
                <a:latin typeface="Calibri"/>
                <a:cs typeface="Calibri"/>
              </a:rPr>
              <a:t> </a:t>
            </a:r>
            <a:r>
              <a:rPr i="0" dirty="0">
                <a:latin typeface="Calibri"/>
                <a:cs typeface="Calibri"/>
              </a:rPr>
              <a:t>what</a:t>
            </a:r>
            <a:r>
              <a:rPr spc="-70" dirty="0">
                <a:latin typeface="Calibri"/>
                <a:cs typeface="Calibri"/>
              </a:rPr>
              <a:t> </a:t>
            </a:r>
            <a:r>
              <a:rPr i="0" dirty="0">
                <a:latin typeface="Calibri"/>
                <a:cs typeface="Calibri"/>
              </a:rPr>
              <a:t>they</a:t>
            </a:r>
            <a:r>
              <a:rPr spc="-70" dirty="0">
                <a:latin typeface="Calibri"/>
                <a:cs typeface="Calibri"/>
              </a:rPr>
              <a:t> </a:t>
            </a:r>
            <a:r>
              <a:rPr i="0" dirty="0">
                <a:latin typeface="Calibri"/>
                <a:cs typeface="Calibri"/>
              </a:rPr>
              <a:t>want</a:t>
            </a:r>
            <a:r>
              <a:rPr spc="-60" dirty="0">
                <a:latin typeface="Calibri"/>
                <a:cs typeface="Calibri"/>
              </a:rPr>
              <a:t> </a:t>
            </a:r>
            <a:r>
              <a:rPr i="0" dirty="0">
                <a:latin typeface="Calibri"/>
                <a:cs typeface="Calibri"/>
              </a:rPr>
              <a:t>from</a:t>
            </a:r>
            <a:r>
              <a:rPr spc="-70" dirty="0">
                <a:latin typeface="Calibri"/>
                <a:cs typeface="Calibri"/>
              </a:rPr>
              <a:t> </a:t>
            </a:r>
            <a:r>
              <a:rPr i="0" dirty="0">
                <a:latin typeface="Calibri"/>
                <a:cs typeface="Calibri"/>
              </a:rPr>
              <a:t>you.</a:t>
            </a:r>
            <a:r>
              <a:rPr spc="-90" dirty="0">
                <a:latin typeface="Calibri"/>
                <a:cs typeface="Calibri"/>
              </a:rPr>
              <a:t> </a:t>
            </a:r>
            <a:r>
              <a:rPr spc="-10" dirty="0">
                <a:latin typeface="Calibri"/>
                <a:cs typeface="Calibri"/>
              </a:rPr>
              <a:t>There </a:t>
            </a:r>
            <a:r>
              <a:rPr i="0" dirty="0">
                <a:latin typeface="Calibri"/>
                <a:cs typeface="Calibri"/>
              </a:rPr>
              <a:t>are</a:t>
            </a:r>
            <a:r>
              <a:rPr spc="-70" dirty="0">
                <a:latin typeface="Calibri"/>
                <a:cs typeface="Calibri"/>
              </a:rPr>
              <a:t> </a:t>
            </a:r>
            <a:r>
              <a:rPr i="0" dirty="0">
                <a:latin typeface="Calibri"/>
                <a:cs typeface="Calibri"/>
              </a:rPr>
              <a:t>few</a:t>
            </a:r>
            <a:r>
              <a:rPr spc="-65" dirty="0">
                <a:latin typeface="Calibri"/>
                <a:cs typeface="Calibri"/>
              </a:rPr>
              <a:t> </a:t>
            </a:r>
            <a:r>
              <a:rPr i="0" dirty="0">
                <a:latin typeface="Calibri"/>
                <a:cs typeface="Calibri"/>
              </a:rPr>
              <a:t>sales</a:t>
            </a:r>
            <a:r>
              <a:rPr spc="-50" dirty="0">
                <a:latin typeface="Calibri"/>
                <a:cs typeface="Calibri"/>
              </a:rPr>
              <a:t> </a:t>
            </a:r>
            <a:r>
              <a:rPr i="0" dirty="0">
                <a:latin typeface="Calibri"/>
                <a:cs typeface="Calibri"/>
              </a:rPr>
              <a:t>people,</a:t>
            </a:r>
            <a:r>
              <a:rPr spc="-60" dirty="0">
                <a:latin typeface="Calibri"/>
                <a:cs typeface="Calibri"/>
              </a:rPr>
              <a:t> </a:t>
            </a:r>
            <a:r>
              <a:rPr i="0" dirty="0">
                <a:latin typeface="Calibri"/>
                <a:cs typeface="Calibri"/>
              </a:rPr>
              <a:t>and</a:t>
            </a:r>
            <a:r>
              <a:rPr spc="-70" dirty="0">
                <a:latin typeface="Calibri"/>
                <a:cs typeface="Calibri"/>
              </a:rPr>
              <a:t> </a:t>
            </a:r>
            <a:r>
              <a:rPr i="0" dirty="0">
                <a:latin typeface="Calibri"/>
                <a:cs typeface="Calibri"/>
              </a:rPr>
              <a:t>little</a:t>
            </a:r>
            <a:r>
              <a:rPr spc="-45" dirty="0">
                <a:latin typeface="Calibri"/>
                <a:cs typeface="Calibri"/>
              </a:rPr>
              <a:t> </a:t>
            </a:r>
            <a:r>
              <a:rPr i="0" dirty="0">
                <a:latin typeface="Calibri"/>
                <a:cs typeface="Calibri"/>
              </a:rPr>
              <a:t>“typical”</a:t>
            </a:r>
            <a:r>
              <a:rPr spc="-55" dirty="0">
                <a:latin typeface="Calibri"/>
                <a:cs typeface="Calibri"/>
              </a:rPr>
              <a:t> </a:t>
            </a:r>
            <a:r>
              <a:rPr spc="-10" dirty="0">
                <a:latin typeface="Calibri"/>
                <a:cs typeface="Calibri"/>
              </a:rPr>
              <a:t>marketing</a:t>
            </a:r>
            <a:r>
              <a:rPr spc="-40" dirty="0">
                <a:latin typeface="Calibri"/>
                <a:cs typeface="Calibri"/>
              </a:rPr>
              <a:t> </a:t>
            </a:r>
            <a:r>
              <a:rPr i="0" dirty="0">
                <a:latin typeface="Calibri"/>
                <a:cs typeface="Calibri"/>
              </a:rPr>
              <a:t>is</a:t>
            </a:r>
            <a:r>
              <a:rPr spc="-65" dirty="0">
                <a:latin typeface="Calibri"/>
                <a:cs typeface="Calibri"/>
              </a:rPr>
              <a:t> </a:t>
            </a:r>
            <a:r>
              <a:rPr spc="-10" dirty="0">
                <a:latin typeface="Calibri"/>
                <a:cs typeface="Calibri"/>
              </a:rPr>
              <a:t>required.</a:t>
            </a:r>
          </a:p>
          <a:p>
            <a:pPr marL="354965" marR="48260">
              <a:spcBef>
                <a:spcPts val="480"/>
              </a:spcBef>
              <a:buFont typeface="Wingdings"/>
              <a:buChar char=""/>
              <a:tabLst>
                <a:tab pos="354965" algn="l"/>
              </a:tabLst>
            </a:pPr>
            <a:endParaRPr spc="-10" dirty="0">
              <a:latin typeface="Calibri"/>
              <a:cs typeface="Calibri"/>
            </a:endParaRPr>
          </a:p>
          <a:p>
            <a:pPr marL="355600" marR="124460">
              <a:spcBef>
                <a:spcPts val="480"/>
              </a:spcBef>
              <a:buFont typeface="Wingdings"/>
              <a:buChar char=""/>
              <a:tabLst>
                <a:tab pos="355600" algn="l"/>
              </a:tabLst>
            </a:pPr>
            <a:r>
              <a:rPr i="0" dirty="0">
                <a:latin typeface="Calibri"/>
                <a:cs typeface="Calibri"/>
              </a:rPr>
              <a:t>In</a:t>
            </a:r>
            <a:r>
              <a:rPr spc="-70" dirty="0">
                <a:latin typeface="Calibri"/>
                <a:cs typeface="Calibri"/>
              </a:rPr>
              <a:t> </a:t>
            </a:r>
            <a:r>
              <a:rPr i="0" dirty="0">
                <a:latin typeface="Calibri"/>
                <a:cs typeface="Calibri"/>
              </a:rPr>
              <a:t>the</a:t>
            </a:r>
            <a:r>
              <a:rPr spc="-55" dirty="0">
                <a:latin typeface="Calibri"/>
                <a:cs typeface="Calibri"/>
              </a:rPr>
              <a:t> </a:t>
            </a:r>
            <a:r>
              <a:rPr spc="-10" dirty="0">
                <a:latin typeface="Calibri"/>
                <a:cs typeface="Calibri"/>
              </a:rPr>
              <a:t>government</a:t>
            </a:r>
            <a:r>
              <a:rPr spc="-55" dirty="0">
                <a:latin typeface="Calibri"/>
                <a:cs typeface="Calibri"/>
              </a:rPr>
              <a:t> </a:t>
            </a:r>
            <a:r>
              <a:rPr i="0" dirty="0">
                <a:latin typeface="Calibri"/>
                <a:cs typeface="Calibri"/>
              </a:rPr>
              <a:t>world,</a:t>
            </a:r>
            <a:r>
              <a:rPr spc="-65" dirty="0">
                <a:latin typeface="Calibri"/>
                <a:cs typeface="Calibri"/>
              </a:rPr>
              <a:t> </a:t>
            </a:r>
            <a:r>
              <a:rPr i="0" dirty="0">
                <a:latin typeface="Calibri"/>
                <a:cs typeface="Calibri"/>
              </a:rPr>
              <a:t>most</a:t>
            </a:r>
            <a:r>
              <a:rPr spc="-55" dirty="0">
                <a:latin typeface="Calibri"/>
                <a:cs typeface="Calibri"/>
              </a:rPr>
              <a:t> </a:t>
            </a:r>
            <a:r>
              <a:rPr i="0" dirty="0">
                <a:latin typeface="Calibri"/>
                <a:cs typeface="Calibri"/>
              </a:rPr>
              <a:t>of</a:t>
            </a:r>
            <a:r>
              <a:rPr spc="-70" dirty="0">
                <a:latin typeface="Calibri"/>
                <a:cs typeface="Calibri"/>
              </a:rPr>
              <a:t> </a:t>
            </a:r>
            <a:r>
              <a:rPr i="0" dirty="0">
                <a:latin typeface="Calibri"/>
                <a:cs typeface="Calibri"/>
              </a:rPr>
              <a:t>your</a:t>
            </a:r>
            <a:r>
              <a:rPr spc="-65" dirty="0">
                <a:latin typeface="Calibri"/>
                <a:cs typeface="Calibri"/>
              </a:rPr>
              <a:t> </a:t>
            </a:r>
            <a:r>
              <a:rPr spc="-10" dirty="0">
                <a:latin typeface="Calibri"/>
                <a:cs typeface="Calibri"/>
              </a:rPr>
              <a:t>marketing</a:t>
            </a:r>
            <a:r>
              <a:rPr spc="-40" dirty="0">
                <a:latin typeface="Calibri"/>
                <a:cs typeface="Calibri"/>
              </a:rPr>
              <a:t> </a:t>
            </a:r>
            <a:r>
              <a:rPr i="0" dirty="0">
                <a:latin typeface="Calibri"/>
                <a:cs typeface="Calibri"/>
              </a:rPr>
              <a:t>plan</a:t>
            </a:r>
            <a:r>
              <a:rPr spc="-60" dirty="0">
                <a:latin typeface="Calibri"/>
                <a:cs typeface="Calibri"/>
              </a:rPr>
              <a:t> </a:t>
            </a:r>
            <a:r>
              <a:rPr i="0" dirty="0">
                <a:latin typeface="Calibri"/>
                <a:cs typeface="Calibri"/>
              </a:rPr>
              <a:t>includes</a:t>
            </a:r>
            <a:r>
              <a:rPr spc="-40" dirty="0">
                <a:latin typeface="Calibri"/>
                <a:cs typeface="Calibri"/>
              </a:rPr>
              <a:t> </a:t>
            </a:r>
            <a:r>
              <a:rPr spc="-10" dirty="0">
                <a:latin typeface="Calibri"/>
                <a:cs typeface="Calibri"/>
              </a:rPr>
              <a:t>targeting </a:t>
            </a:r>
            <a:r>
              <a:rPr i="0" dirty="0">
                <a:latin typeface="Calibri"/>
                <a:cs typeface="Calibri"/>
              </a:rPr>
              <a:t>the</a:t>
            </a:r>
            <a:r>
              <a:rPr spc="-70" dirty="0">
                <a:latin typeface="Calibri"/>
                <a:cs typeface="Calibri"/>
              </a:rPr>
              <a:t> </a:t>
            </a:r>
            <a:r>
              <a:rPr i="0" dirty="0">
                <a:latin typeface="Calibri"/>
                <a:cs typeface="Calibri"/>
              </a:rPr>
              <a:t>internal</a:t>
            </a:r>
            <a:r>
              <a:rPr spc="-45" dirty="0">
                <a:latin typeface="Calibri"/>
                <a:cs typeface="Calibri"/>
              </a:rPr>
              <a:t> </a:t>
            </a:r>
            <a:r>
              <a:rPr spc="-10" dirty="0">
                <a:latin typeface="Calibri"/>
                <a:cs typeface="Calibri"/>
              </a:rPr>
              <a:t>customers</a:t>
            </a:r>
            <a:r>
              <a:rPr spc="-45" dirty="0">
                <a:latin typeface="Calibri"/>
                <a:cs typeface="Calibri"/>
              </a:rPr>
              <a:t> </a:t>
            </a:r>
            <a:r>
              <a:rPr i="0" dirty="0">
                <a:latin typeface="Calibri"/>
                <a:cs typeface="Calibri"/>
              </a:rPr>
              <a:t>within</a:t>
            </a:r>
            <a:r>
              <a:rPr spc="-60" dirty="0">
                <a:latin typeface="Calibri"/>
                <a:cs typeface="Calibri"/>
              </a:rPr>
              <a:t> </a:t>
            </a:r>
            <a:r>
              <a:rPr i="0" dirty="0">
                <a:latin typeface="Calibri"/>
                <a:cs typeface="Calibri"/>
              </a:rPr>
              <a:t>the</a:t>
            </a:r>
            <a:r>
              <a:rPr spc="-65" dirty="0">
                <a:latin typeface="Calibri"/>
                <a:cs typeface="Calibri"/>
              </a:rPr>
              <a:t> </a:t>
            </a:r>
            <a:r>
              <a:rPr i="0" dirty="0">
                <a:latin typeface="Calibri"/>
                <a:cs typeface="Calibri"/>
              </a:rPr>
              <a:t>agency</a:t>
            </a:r>
            <a:r>
              <a:rPr spc="-65" dirty="0">
                <a:latin typeface="Calibri"/>
                <a:cs typeface="Calibri"/>
              </a:rPr>
              <a:t> </a:t>
            </a:r>
            <a:r>
              <a:rPr i="0" dirty="0">
                <a:latin typeface="Calibri"/>
                <a:cs typeface="Calibri"/>
              </a:rPr>
              <a:t>and</a:t>
            </a:r>
            <a:r>
              <a:rPr spc="-70" dirty="0">
                <a:latin typeface="Calibri"/>
                <a:cs typeface="Calibri"/>
              </a:rPr>
              <a:t> </a:t>
            </a:r>
            <a:r>
              <a:rPr i="0" dirty="0">
                <a:latin typeface="Calibri"/>
                <a:cs typeface="Calibri"/>
              </a:rPr>
              <a:t>aligning</a:t>
            </a:r>
            <a:r>
              <a:rPr spc="-60" dirty="0">
                <a:latin typeface="Calibri"/>
                <a:cs typeface="Calibri"/>
              </a:rPr>
              <a:t> </a:t>
            </a:r>
            <a:r>
              <a:rPr i="0" dirty="0">
                <a:latin typeface="Calibri"/>
                <a:cs typeface="Calibri"/>
              </a:rPr>
              <a:t>your</a:t>
            </a:r>
            <a:r>
              <a:rPr spc="-75" dirty="0">
                <a:latin typeface="Calibri"/>
                <a:cs typeface="Calibri"/>
              </a:rPr>
              <a:t> </a:t>
            </a:r>
            <a:r>
              <a:rPr spc="-10" dirty="0">
                <a:latin typeface="Calibri"/>
                <a:cs typeface="Calibri"/>
              </a:rPr>
              <a:t>business’ </a:t>
            </a:r>
            <a:r>
              <a:rPr i="0" dirty="0">
                <a:latin typeface="Calibri"/>
                <a:cs typeface="Calibri"/>
              </a:rPr>
              <a:t>solution</a:t>
            </a:r>
            <a:r>
              <a:rPr spc="-40" dirty="0">
                <a:latin typeface="Calibri"/>
                <a:cs typeface="Calibri"/>
              </a:rPr>
              <a:t> </a:t>
            </a:r>
            <a:r>
              <a:rPr i="0" dirty="0">
                <a:latin typeface="Calibri"/>
                <a:cs typeface="Calibri"/>
              </a:rPr>
              <a:t>to</a:t>
            </a:r>
            <a:r>
              <a:rPr spc="-50" dirty="0">
                <a:latin typeface="Calibri"/>
                <a:cs typeface="Calibri"/>
              </a:rPr>
              <a:t> </a:t>
            </a:r>
            <a:r>
              <a:rPr i="0" dirty="0">
                <a:latin typeface="Calibri"/>
                <a:cs typeface="Calibri"/>
              </a:rPr>
              <a:t>the</a:t>
            </a:r>
            <a:r>
              <a:rPr spc="-40" dirty="0">
                <a:latin typeface="Calibri"/>
                <a:cs typeface="Calibri"/>
              </a:rPr>
              <a:t> </a:t>
            </a:r>
            <a:r>
              <a:rPr spc="-20" dirty="0">
                <a:latin typeface="Calibri"/>
                <a:cs typeface="Calibri"/>
              </a:rPr>
              <a:t>government’s</a:t>
            </a:r>
            <a:r>
              <a:rPr spc="-30" dirty="0">
                <a:latin typeface="Calibri"/>
                <a:cs typeface="Calibri"/>
              </a:rPr>
              <a:t> </a:t>
            </a:r>
            <a:r>
              <a:rPr spc="-10" dirty="0">
                <a:latin typeface="Calibri"/>
                <a:cs typeface="Calibri"/>
              </a:rPr>
              <a:t>needs.</a:t>
            </a:r>
          </a:p>
        </p:txBody>
      </p:sp>
      <p:sp>
        <p:nvSpPr>
          <p:cNvPr id="3" name="object 3"/>
          <p:cNvSpPr txBox="1">
            <a:spLocks noGrp="1"/>
          </p:cNvSpPr>
          <p:nvPr>
            <p:ph type="title"/>
          </p:nvPr>
        </p:nvSpPr>
        <p:spPr>
          <a:xfrm>
            <a:off x="2844800" y="192205"/>
            <a:ext cx="6853382" cy="874596"/>
          </a:xfrm>
          <a:prstGeom prst="rect">
            <a:avLst/>
          </a:prstGeom>
        </p:spPr>
        <p:txBody>
          <a:bodyPr vert="horz" wrap="square" lIns="0" tIns="317498" rIns="0" bIns="0" rtlCol="0" anchor="b">
            <a:spAutoFit/>
          </a:bodyPr>
          <a:lstStyle/>
          <a:p>
            <a:pPr marL="12700">
              <a:spcBef>
                <a:spcPts val="100"/>
              </a:spcBef>
            </a:pPr>
            <a:r>
              <a:rPr lang="en-US" sz="3600" dirty="0">
                <a:latin typeface="Lato"/>
              </a:rPr>
              <a:t>Marketing to the Government </a:t>
            </a:r>
            <a:endParaRPr sz="3600" spc="-10" dirty="0">
              <a:latin typeface="Lato"/>
            </a:endParaRPr>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 y="0"/>
            <a:ext cx="2362962" cy="1349878"/>
          </a:xfrm>
          <a:prstGeom prst="rect">
            <a:avLst/>
          </a:prstGeom>
        </p:spPr>
      </p:pic>
    </p:spTree>
    <p:extLst>
      <p:ext uri="{BB962C8B-B14F-4D97-AF65-F5344CB8AC3E}">
        <p14:creationId xmlns:p14="http://schemas.microsoft.com/office/powerpoint/2010/main" val="3924895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1108364" y="1554019"/>
            <a:ext cx="9042400" cy="4777590"/>
          </a:xfrm>
          <a:prstGeom prst="rect">
            <a:avLst/>
          </a:prstGeom>
        </p:spPr>
        <p:txBody>
          <a:bodyPr vert="horz" wrap="square" lIns="0" tIns="12065" rIns="0" bIns="0" rtlCol="0">
            <a:spAutoFit/>
          </a:bodyPr>
          <a:lstStyle/>
          <a:p>
            <a:pPr marL="355600" marR="5080">
              <a:spcBef>
                <a:spcPts val="95"/>
              </a:spcBef>
              <a:buFont typeface="Wingdings"/>
              <a:buChar char=""/>
              <a:tabLst>
                <a:tab pos="355600" algn="l"/>
              </a:tabLst>
            </a:pPr>
            <a:r>
              <a:rPr i="0" dirty="0">
                <a:latin typeface="Calibri"/>
                <a:cs typeface="Calibri"/>
              </a:rPr>
              <a:t>The</a:t>
            </a:r>
            <a:r>
              <a:rPr spc="-55" dirty="0">
                <a:latin typeface="Calibri"/>
                <a:cs typeface="Calibri"/>
              </a:rPr>
              <a:t> </a:t>
            </a:r>
            <a:r>
              <a:rPr i="0" dirty="0">
                <a:latin typeface="Calibri"/>
                <a:cs typeface="Calibri"/>
              </a:rPr>
              <a:t>term</a:t>
            </a:r>
            <a:r>
              <a:rPr spc="-30" dirty="0">
                <a:latin typeface="Calibri"/>
                <a:cs typeface="Calibri"/>
              </a:rPr>
              <a:t> </a:t>
            </a:r>
            <a:r>
              <a:rPr i="0" dirty="0">
                <a:latin typeface="Calibri"/>
                <a:cs typeface="Calibri"/>
              </a:rPr>
              <a:t>“marketing”</a:t>
            </a:r>
            <a:r>
              <a:rPr spc="-35" dirty="0">
                <a:latin typeface="Calibri"/>
                <a:cs typeface="Calibri"/>
              </a:rPr>
              <a:t> </a:t>
            </a:r>
            <a:r>
              <a:rPr i="0" dirty="0">
                <a:latin typeface="Calibri"/>
                <a:cs typeface="Calibri"/>
              </a:rPr>
              <a:t>is</a:t>
            </a:r>
            <a:r>
              <a:rPr spc="-45" dirty="0">
                <a:latin typeface="Calibri"/>
                <a:cs typeface="Calibri"/>
              </a:rPr>
              <a:t> </a:t>
            </a:r>
            <a:r>
              <a:rPr i="0" dirty="0">
                <a:latin typeface="Calibri"/>
                <a:cs typeface="Calibri"/>
              </a:rPr>
              <a:t>a</a:t>
            </a:r>
            <a:r>
              <a:rPr spc="-55" dirty="0">
                <a:latin typeface="Calibri"/>
                <a:cs typeface="Calibri"/>
              </a:rPr>
              <a:t> </a:t>
            </a:r>
            <a:r>
              <a:rPr i="0" dirty="0">
                <a:latin typeface="Calibri"/>
                <a:cs typeface="Calibri"/>
              </a:rPr>
              <a:t>common</a:t>
            </a:r>
            <a:r>
              <a:rPr spc="-50" dirty="0">
                <a:latin typeface="Calibri"/>
                <a:cs typeface="Calibri"/>
              </a:rPr>
              <a:t> </a:t>
            </a:r>
            <a:r>
              <a:rPr i="0" dirty="0">
                <a:latin typeface="Calibri"/>
                <a:cs typeface="Calibri"/>
              </a:rPr>
              <a:t>term</a:t>
            </a:r>
            <a:r>
              <a:rPr spc="-35" dirty="0">
                <a:latin typeface="Calibri"/>
                <a:cs typeface="Calibri"/>
              </a:rPr>
              <a:t> </a:t>
            </a:r>
            <a:r>
              <a:rPr i="0" dirty="0">
                <a:latin typeface="Calibri"/>
                <a:cs typeface="Calibri"/>
              </a:rPr>
              <a:t>but</a:t>
            </a:r>
            <a:r>
              <a:rPr spc="-55" dirty="0">
                <a:latin typeface="Calibri"/>
                <a:cs typeface="Calibri"/>
              </a:rPr>
              <a:t> </a:t>
            </a:r>
            <a:r>
              <a:rPr i="0" dirty="0">
                <a:latin typeface="Calibri"/>
                <a:cs typeface="Calibri"/>
              </a:rPr>
              <a:t>its</a:t>
            </a:r>
            <a:r>
              <a:rPr spc="-40" dirty="0">
                <a:latin typeface="Calibri"/>
                <a:cs typeface="Calibri"/>
              </a:rPr>
              <a:t> </a:t>
            </a:r>
            <a:r>
              <a:rPr i="0" dirty="0">
                <a:latin typeface="Calibri"/>
                <a:cs typeface="Calibri"/>
              </a:rPr>
              <a:t>meaning</a:t>
            </a:r>
            <a:r>
              <a:rPr spc="-45" dirty="0">
                <a:latin typeface="Calibri"/>
                <a:cs typeface="Calibri"/>
              </a:rPr>
              <a:t> </a:t>
            </a:r>
            <a:r>
              <a:rPr i="0" dirty="0">
                <a:latin typeface="Calibri"/>
                <a:cs typeface="Calibri"/>
              </a:rPr>
              <a:t>in</a:t>
            </a:r>
            <a:r>
              <a:rPr spc="-50" dirty="0">
                <a:latin typeface="Calibri"/>
                <a:cs typeface="Calibri"/>
              </a:rPr>
              <a:t> </a:t>
            </a:r>
            <a:r>
              <a:rPr spc="-25" dirty="0">
                <a:latin typeface="Calibri"/>
                <a:cs typeface="Calibri"/>
              </a:rPr>
              <a:t>the </a:t>
            </a:r>
            <a:r>
              <a:rPr spc="-10" dirty="0">
                <a:latin typeface="Calibri"/>
                <a:cs typeface="Calibri"/>
              </a:rPr>
              <a:t>government</a:t>
            </a:r>
            <a:r>
              <a:rPr spc="-65" dirty="0">
                <a:latin typeface="Calibri"/>
                <a:cs typeface="Calibri"/>
              </a:rPr>
              <a:t> </a:t>
            </a:r>
            <a:r>
              <a:rPr i="0" dirty="0">
                <a:latin typeface="Calibri"/>
                <a:cs typeface="Calibri"/>
              </a:rPr>
              <a:t>world</a:t>
            </a:r>
            <a:r>
              <a:rPr spc="-60" dirty="0">
                <a:latin typeface="Calibri"/>
                <a:cs typeface="Calibri"/>
              </a:rPr>
              <a:t> </a:t>
            </a:r>
            <a:r>
              <a:rPr i="0" dirty="0">
                <a:latin typeface="Calibri"/>
                <a:cs typeface="Calibri"/>
              </a:rPr>
              <a:t>is</a:t>
            </a:r>
            <a:r>
              <a:rPr spc="-60" dirty="0">
                <a:latin typeface="Calibri"/>
                <a:cs typeface="Calibri"/>
              </a:rPr>
              <a:t> </a:t>
            </a:r>
            <a:r>
              <a:rPr i="0" dirty="0">
                <a:latin typeface="Calibri"/>
                <a:cs typeface="Calibri"/>
              </a:rPr>
              <a:t>very</a:t>
            </a:r>
            <a:r>
              <a:rPr spc="-70" dirty="0">
                <a:latin typeface="Calibri"/>
                <a:cs typeface="Calibri"/>
              </a:rPr>
              <a:t> </a:t>
            </a:r>
            <a:r>
              <a:rPr spc="-10" dirty="0">
                <a:latin typeface="Calibri"/>
                <a:cs typeface="Calibri"/>
              </a:rPr>
              <a:t>different</a:t>
            </a:r>
            <a:r>
              <a:rPr spc="-55" dirty="0">
                <a:latin typeface="Calibri"/>
                <a:cs typeface="Calibri"/>
              </a:rPr>
              <a:t> </a:t>
            </a:r>
            <a:r>
              <a:rPr i="0" dirty="0">
                <a:latin typeface="Calibri"/>
                <a:cs typeface="Calibri"/>
              </a:rPr>
              <a:t>from</a:t>
            </a:r>
            <a:r>
              <a:rPr spc="-70" dirty="0">
                <a:latin typeface="Calibri"/>
                <a:cs typeface="Calibri"/>
              </a:rPr>
              <a:t> </a:t>
            </a:r>
            <a:r>
              <a:rPr i="0" dirty="0">
                <a:latin typeface="Calibri"/>
                <a:cs typeface="Calibri"/>
              </a:rPr>
              <a:t>the</a:t>
            </a:r>
            <a:r>
              <a:rPr spc="-55" dirty="0">
                <a:latin typeface="Calibri"/>
                <a:cs typeface="Calibri"/>
              </a:rPr>
              <a:t> </a:t>
            </a:r>
            <a:r>
              <a:rPr spc="-10" dirty="0">
                <a:latin typeface="Calibri"/>
                <a:cs typeface="Calibri"/>
              </a:rPr>
              <a:t>commercial</a:t>
            </a:r>
            <a:r>
              <a:rPr spc="-50" dirty="0">
                <a:latin typeface="Calibri"/>
                <a:cs typeface="Calibri"/>
              </a:rPr>
              <a:t> </a:t>
            </a:r>
            <a:r>
              <a:rPr i="0" dirty="0">
                <a:latin typeface="Calibri"/>
                <a:cs typeface="Calibri"/>
              </a:rPr>
              <a:t>world.</a:t>
            </a:r>
            <a:r>
              <a:rPr spc="-65" dirty="0">
                <a:latin typeface="Calibri"/>
                <a:cs typeface="Calibri"/>
              </a:rPr>
              <a:t> </a:t>
            </a:r>
            <a:r>
              <a:rPr spc="-10" dirty="0">
                <a:latin typeface="Calibri"/>
                <a:cs typeface="Calibri"/>
              </a:rPr>
              <a:t>Marketing </a:t>
            </a:r>
            <a:r>
              <a:rPr i="0" dirty="0">
                <a:latin typeface="Calibri"/>
                <a:cs typeface="Calibri"/>
              </a:rPr>
              <a:t>to</a:t>
            </a:r>
            <a:r>
              <a:rPr spc="-65" dirty="0">
                <a:latin typeface="Calibri"/>
                <a:cs typeface="Calibri"/>
              </a:rPr>
              <a:t> </a:t>
            </a:r>
            <a:r>
              <a:rPr i="0" dirty="0">
                <a:latin typeface="Calibri"/>
                <a:cs typeface="Calibri"/>
              </a:rPr>
              <a:t>the</a:t>
            </a:r>
            <a:r>
              <a:rPr spc="-55" dirty="0">
                <a:latin typeface="Calibri"/>
                <a:cs typeface="Calibri"/>
              </a:rPr>
              <a:t> </a:t>
            </a:r>
            <a:r>
              <a:rPr spc="-10" dirty="0">
                <a:latin typeface="Calibri"/>
                <a:cs typeface="Calibri"/>
              </a:rPr>
              <a:t>government</a:t>
            </a:r>
            <a:r>
              <a:rPr spc="-45" dirty="0">
                <a:latin typeface="Calibri"/>
                <a:cs typeface="Calibri"/>
              </a:rPr>
              <a:t> </a:t>
            </a:r>
            <a:r>
              <a:rPr spc="-10" dirty="0">
                <a:latin typeface="Calibri"/>
                <a:cs typeface="Calibri"/>
              </a:rPr>
              <a:t>generally</a:t>
            </a:r>
            <a:r>
              <a:rPr spc="-45" dirty="0">
                <a:latin typeface="Calibri"/>
                <a:cs typeface="Calibri"/>
              </a:rPr>
              <a:t> </a:t>
            </a:r>
            <a:r>
              <a:rPr i="0" dirty="0">
                <a:latin typeface="Calibri"/>
                <a:cs typeface="Calibri"/>
              </a:rPr>
              <a:t>means</a:t>
            </a:r>
            <a:r>
              <a:rPr spc="-45" dirty="0">
                <a:latin typeface="Calibri"/>
                <a:cs typeface="Calibri"/>
              </a:rPr>
              <a:t> </a:t>
            </a:r>
            <a:r>
              <a:rPr spc="-10" dirty="0">
                <a:latin typeface="Calibri"/>
                <a:cs typeface="Calibri"/>
              </a:rPr>
              <a:t>selling.</a:t>
            </a:r>
          </a:p>
          <a:p>
            <a:pPr marL="355600" marR="5080">
              <a:spcBef>
                <a:spcPts val="95"/>
              </a:spcBef>
              <a:buFont typeface="Wingdings"/>
              <a:buChar char=""/>
              <a:tabLst>
                <a:tab pos="355600" algn="l"/>
              </a:tabLst>
            </a:pPr>
            <a:endParaRPr spc="-10" dirty="0">
              <a:latin typeface="Calibri"/>
              <a:cs typeface="Calibri"/>
            </a:endParaRPr>
          </a:p>
          <a:p>
            <a:pPr marL="354965" marR="24130">
              <a:spcBef>
                <a:spcPts val="480"/>
              </a:spcBef>
              <a:buFont typeface="Wingdings"/>
              <a:buChar char=""/>
              <a:tabLst>
                <a:tab pos="354965" algn="l"/>
              </a:tabLst>
            </a:pPr>
            <a:r>
              <a:rPr i="0" dirty="0">
                <a:latin typeface="Calibri"/>
                <a:cs typeface="Calibri"/>
              </a:rPr>
              <a:t>Most</a:t>
            </a:r>
            <a:r>
              <a:rPr spc="-45" dirty="0">
                <a:latin typeface="Calibri"/>
                <a:cs typeface="Calibri"/>
              </a:rPr>
              <a:t> </a:t>
            </a:r>
            <a:r>
              <a:rPr i="0" dirty="0">
                <a:latin typeface="Calibri"/>
                <a:cs typeface="Calibri"/>
              </a:rPr>
              <a:t>businesses</a:t>
            </a:r>
            <a:r>
              <a:rPr spc="-30" dirty="0">
                <a:latin typeface="Calibri"/>
                <a:cs typeface="Calibri"/>
              </a:rPr>
              <a:t> </a:t>
            </a:r>
            <a:r>
              <a:rPr i="0" dirty="0">
                <a:latin typeface="Calibri"/>
                <a:cs typeface="Calibri"/>
              </a:rPr>
              <a:t>that</a:t>
            </a:r>
            <a:r>
              <a:rPr spc="-40" dirty="0">
                <a:latin typeface="Calibri"/>
                <a:cs typeface="Calibri"/>
              </a:rPr>
              <a:t> </a:t>
            </a:r>
            <a:r>
              <a:rPr i="0" dirty="0">
                <a:latin typeface="Calibri"/>
                <a:cs typeface="Calibri"/>
              </a:rPr>
              <a:t>deal</a:t>
            </a:r>
            <a:r>
              <a:rPr spc="-45" dirty="0">
                <a:latin typeface="Calibri"/>
                <a:cs typeface="Calibri"/>
              </a:rPr>
              <a:t> </a:t>
            </a:r>
            <a:r>
              <a:rPr i="0" dirty="0">
                <a:latin typeface="Calibri"/>
                <a:cs typeface="Calibri"/>
              </a:rPr>
              <a:t>with</a:t>
            </a:r>
            <a:r>
              <a:rPr spc="-50" dirty="0">
                <a:latin typeface="Calibri"/>
                <a:cs typeface="Calibri"/>
              </a:rPr>
              <a:t> </a:t>
            </a:r>
            <a:r>
              <a:rPr i="0" dirty="0">
                <a:latin typeface="Calibri"/>
                <a:cs typeface="Calibri"/>
              </a:rPr>
              <a:t>the</a:t>
            </a:r>
            <a:r>
              <a:rPr spc="-40" dirty="0">
                <a:latin typeface="Calibri"/>
                <a:cs typeface="Calibri"/>
              </a:rPr>
              <a:t> </a:t>
            </a:r>
            <a:r>
              <a:rPr spc="-10" dirty="0">
                <a:latin typeface="Calibri"/>
                <a:cs typeface="Calibri"/>
              </a:rPr>
              <a:t>government</a:t>
            </a:r>
            <a:r>
              <a:rPr spc="-45" dirty="0">
                <a:latin typeface="Calibri"/>
                <a:cs typeface="Calibri"/>
              </a:rPr>
              <a:t> </a:t>
            </a:r>
            <a:r>
              <a:rPr i="0" dirty="0">
                <a:latin typeface="Calibri"/>
                <a:cs typeface="Calibri"/>
              </a:rPr>
              <a:t>don’t</a:t>
            </a:r>
            <a:r>
              <a:rPr spc="-50" dirty="0">
                <a:latin typeface="Calibri"/>
                <a:cs typeface="Calibri"/>
              </a:rPr>
              <a:t> </a:t>
            </a:r>
            <a:r>
              <a:rPr i="0" dirty="0">
                <a:latin typeface="Calibri"/>
                <a:cs typeface="Calibri"/>
              </a:rPr>
              <a:t>do</a:t>
            </a:r>
            <a:r>
              <a:rPr spc="-60" dirty="0">
                <a:latin typeface="Calibri"/>
                <a:cs typeface="Calibri"/>
              </a:rPr>
              <a:t> </a:t>
            </a:r>
            <a:r>
              <a:rPr i="0" dirty="0">
                <a:latin typeface="Calibri"/>
                <a:cs typeface="Calibri"/>
              </a:rPr>
              <a:t>much</a:t>
            </a:r>
            <a:r>
              <a:rPr spc="-50" dirty="0">
                <a:latin typeface="Calibri"/>
                <a:cs typeface="Calibri"/>
              </a:rPr>
              <a:t> </a:t>
            </a:r>
            <a:r>
              <a:rPr i="0" dirty="0">
                <a:latin typeface="Calibri"/>
                <a:cs typeface="Calibri"/>
              </a:rPr>
              <a:t>in</a:t>
            </a:r>
            <a:r>
              <a:rPr spc="-45" dirty="0">
                <a:latin typeface="Calibri"/>
                <a:cs typeface="Calibri"/>
              </a:rPr>
              <a:t> </a:t>
            </a:r>
            <a:r>
              <a:rPr i="0" dirty="0">
                <a:latin typeface="Calibri"/>
                <a:cs typeface="Calibri"/>
              </a:rPr>
              <a:t>the</a:t>
            </a:r>
            <a:r>
              <a:rPr spc="-50" dirty="0">
                <a:latin typeface="Calibri"/>
                <a:cs typeface="Calibri"/>
              </a:rPr>
              <a:t> </a:t>
            </a:r>
            <a:r>
              <a:rPr spc="-25" dirty="0">
                <a:latin typeface="Calibri"/>
                <a:cs typeface="Calibri"/>
              </a:rPr>
              <a:t>way </a:t>
            </a:r>
            <a:r>
              <a:rPr i="0" dirty="0">
                <a:latin typeface="Calibri"/>
                <a:cs typeface="Calibri"/>
              </a:rPr>
              <a:t>of</a:t>
            </a:r>
            <a:r>
              <a:rPr spc="-55" dirty="0">
                <a:latin typeface="Calibri"/>
                <a:cs typeface="Calibri"/>
              </a:rPr>
              <a:t> </a:t>
            </a:r>
            <a:r>
              <a:rPr spc="-10" dirty="0">
                <a:latin typeface="Calibri"/>
                <a:cs typeface="Calibri"/>
              </a:rPr>
              <a:t>marketing</a:t>
            </a:r>
            <a:r>
              <a:rPr spc="-25" dirty="0">
                <a:latin typeface="Calibri"/>
                <a:cs typeface="Calibri"/>
              </a:rPr>
              <a:t> </a:t>
            </a:r>
            <a:r>
              <a:rPr i="0" dirty="0">
                <a:latin typeface="Calibri"/>
                <a:cs typeface="Calibri"/>
              </a:rPr>
              <a:t>as</a:t>
            </a:r>
            <a:r>
              <a:rPr spc="-40" dirty="0">
                <a:latin typeface="Calibri"/>
                <a:cs typeface="Calibri"/>
              </a:rPr>
              <a:t> </a:t>
            </a:r>
            <a:r>
              <a:rPr i="0" dirty="0">
                <a:latin typeface="Calibri"/>
                <a:cs typeface="Calibri"/>
              </a:rPr>
              <a:t>defined</a:t>
            </a:r>
            <a:r>
              <a:rPr spc="-40" dirty="0">
                <a:latin typeface="Calibri"/>
                <a:cs typeface="Calibri"/>
              </a:rPr>
              <a:t> </a:t>
            </a:r>
            <a:r>
              <a:rPr i="0" dirty="0">
                <a:latin typeface="Calibri"/>
                <a:cs typeface="Calibri"/>
              </a:rPr>
              <a:t>in</a:t>
            </a:r>
            <a:r>
              <a:rPr spc="-45" dirty="0">
                <a:latin typeface="Calibri"/>
                <a:cs typeface="Calibri"/>
              </a:rPr>
              <a:t> </a:t>
            </a:r>
            <a:r>
              <a:rPr i="0" dirty="0">
                <a:latin typeface="Calibri"/>
                <a:cs typeface="Calibri"/>
              </a:rPr>
              <a:t>the</a:t>
            </a:r>
            <a:r>
              <a:rPr spc="-45" dirty="0">
                <a:latin typeface="Calibri"/>
                <a:cs typeface="Calibri"/>
              </a:rPr>
              <a:t> </a:t>
            </a:r>
            <a:r>
              <a:rPr spc="-10" dirty="0">
                <a:latin typeface="Calibri"/>
                <a:cs typeface="Calibri"/>
              </a:rPr>
              <a:t>commercial</a:t>
            </a:r>
            <a:r>
              <a:rPr spc="-25" dirty="0">
                <a:latin typeface="Calibri"/>
                <a:cs typeface="Calibri"/>
              </a:rPr>
              <a:t> </a:t>
            </a:r>
            <a:r>
              <a:rPr spc="-10" dirty="0">
                <a:latin typeface="Calibri"/>
                <a:cs typeface="Calibri"/>
              </a:rPr>
              <a:t>world.</a:t>
            </a:r>
          </a:p>
          <a:p>
            <a:pPr marL="354965" marR="24130">
              <a:spcBef>
                <a:spcPts val="480"/>
              </a:spcBef>
              <a:buFont typeface="Wingdings"/>
              <a:buChar char=""/>
              <a:tabLst>
                <a:tab pos="354965" algn="l"/>
              </a:tabLst>
            </a:pPr>
            <a:endParaRPr spc="-10" dirty="0">
              <a:latin typeface="Calibri"/>
              <a:cs typeface="Calibri"/>
            </a:endParaRPr>
          </a:p>
          <a:p>
            <a:pPr marL="355600" marR="27940">
              <a:spcBef>
                <a:spcPts val="480"/>
              </a:spcBef>
              <a:buFont typeface="Wingdings"/>
              <a:buChar char=""/>
              <a:tabLst>
                <a:tab pos="355600" algn="l"/>
              </a:tabLst>
            </a:pPr>
            <a:r>
              <a:rPr i="0" dirty="0">
                <a:latin typeface="Calibri"/>
                <a:cs typeface="Calibri"/>
              </a:rPr>
              <a:t>In</a:t>
            </a:r>
            <a:r>
              <a:rPr spc="-65" dirty="0">
                <a:latin typeface="Calibri"/>
                <a:cs typeface="Calibri"/>
              </a:rPr>
              <a:t> </a:t>
            </a:r>
            <a:r>
              <a:rPr i="0" dirty="0">
                <a:latin typeface="Calibri"/>
                <a:cs typeface="Calibri"/>
              </a:rPr>
              <a:t>the</a:t>
            </a:r>
            <a:r>
              <a:rPr spc="-35" dirty="0">
                <a:latin typeface="Calibri"/>
                <a:cs typeface="Calibri"/>
              </a:rPr>
              <a:t> </a:t>
            </a:r>
            <a:r>
              <a:rPr spc="-10" dirty="0">
                <a:latin typeface="Calibri"/>
                <a:cs typeface="Calibri"/>
              </a:rPr>
              <a:t>commercial</a:t>
            </a:r>
            <a:r>
              <a:rPr spc="-25" dirty="0">
                <a:latin typeface="Calibri"/>
                <a:cs typeface="Calibri"/>
              </a:rPr>
              <a:t> </a:t>
            </a:r>
            <a:r>
              <a:rPr i="0" dirty="0">
                <a:latin typeface="Calibri"/>
                <a:cs typeface="Calibri"/>
              </a:rPr>
              <a:t>world,</a:t>
            </a:r>
            <a:r>
              <a:rPr spc="-40" dirty="0">
                <a:latin typeface="Calibri"/>
                <a:cs typeface="Calibri"/>
              </a:rPr>
              <a:t> </a:t>
            </a:r>
            <a:r>
              <a:rPr i="0" dirty="0">
                <a:latin typeface="Calibri"/>
                <a:cs typeface="Calibri"/>
              </a:rPr>
              <a:t>a</a:t>
            </a:r>
            <a:r>
              <a:rPr spc="-50" dirty="0">
                <a:latin typeface="Calibri"/>
                <a:cs typeface="Calibri"/>
              </a:rPr>
              <a:t> </a:t>
            </a:r>
            <a:r>
              <a:rPr i="0" dirty="0">
                <a:latin typeface="Calibri"/>
                <a:cs typeface="Calibri"/>
              </a:rPr>
              <a:t>buyer</a:t>
            </a:r>
            <a:r>
              <a:rPr spc="-45" dirty="0">
                <a:latin typeface="Calibri"/>
                <a:cs typeface="Calibri"/>
              </a:rPr>
              <a:t> </a:t>
            </a:r>
            <a:r>
              <a:rPr i="0" dirty="0">
                <a:latin typeface="Calibri"/>
                <a:cs typeface="Calibri"/>
              </a:rPr>
              <a:t>usually</a:t>
            </a:r>
            <a:r>
              <a:rPr spc="-30" dirty="0">
                <a:latin typeface="Calibri"/>
                <a:cs typeface="Calibri"/>
              </a:rPr>
              <a:t> </a:t>
            </a:r>
            <a:r>
              <a:rPr i="0" dirty="0">
                <a:latin typeface="Calibri"/>
                <a:cs typeface="Calibri"/>
              </a:rPr>
              <a:t>has</a:t>
            </a:r>
            <a:r>
              <a:rPr spc="-40" dirty="0">
                <a:latin typeface="Calibri"/>
                <a:cs typeface="Calibri"/>
              </a:rPr>
              <a:t> </a:t>
            </a:r>
            <a:r>
              <a:rPr i="0" dirty="0">
                <a:latin typeface="Calibri"/>
                <a:cs typeface="Calibri"/>
              </a:rPr>
              <a:t>a</a:t>
            </a:r>
            <a:r>
              <a:rPr spc="-40" dirty="0">
                <a:latin typeface="Calibri"/>
                <a:cs typeface="Calibri"/>
              </a:rPr>
              <a:t> </a:t>
            </a:r>
            <a:r>
              <a:rPr i="0" dirty="0">
                <a:latin typeface="Calibri"/>
                <a:cs typeface="Calibri"/>
              </a:rPr>
              <a:t>good</a:t>
            </a:r>
            <a:r>
              <a:rPr spc="-60" dirty="0">
                <a:latin typeface="Calibri"/>
                <a:cs typeface="Calibri"/>
              </a:rPr>
              <a:t> </a:t>
            </a:r>
            <a:r>
              <a:rPr i="0" dirty="0">
                <a:latin typeface="Calibri"/>
                <a:cs typeface="Calibri"/>
              </a:rPr>
              <a:t>idea</a:t>
            </a:r>
            <a:r>
              <a:rPr spc="-35" dirty="0">
                <a:latin typeface="Calibri"/>
                <a:cs typeface="Calibri"/>
              </a:rPr>
              <a:t> </a:t>
            </a:r>
            <a:r>
              <a:rPr i="0" dirty="0">
                <a:latin typeface="Calibri"/>
                <a:cs typeface="Calibri"/>
              </a:rPr>
              <a:t>of</a:t>
            </a:r>
            <a:r>
              <a:rPr spc="-50" dirty="0">
                <a:latin typeface="Calibri"/>
                <a:cs typeface="Calibri"/>
              </a:rPr>
              <a:t> </a:t>
            </a:r>
            <a:r>
              <a:rPr i="0" dirty="0">
                <a:latin typeface="Calibri"/>
                <a:cs typeface="Calibri"/>
              </a:rPr>
              <a:t>what</a:t>
            </a:r>
            <a:r>
              <a:rPr spc="-50" dirty="0">
                <a:latin typeface="Calibri"/>
                <a:cs typeface="Calibri"/>
              </a:rPr>
              <a:t> </a:t>
            </a:r>
            <a:r>
              <a:rPr i="0" dirty="0">
                <a:latin typeface="Calibri"/>
                <a:cs typeface="Calibri"/>
              </a:rPr>
              <a:t>they</a:t>
            </a:r>
            <a:r>
              <a:rPr spc="-45" dirty="0">
                <a:latin typeface="Calibri"/>
                <a:cs typeface="Calibri"/>
              </a:rPr>
              <a:t> </a:t>
            </a:r>
            <a:r>
              <a:rPr spc="-25" dirty="0">
                <a:latin typeface="Calibri"/>
                <a:cs typeface="Calibri"/>
              </a:rPr>
              <a:t>are </a:t>
            </a:r>
            <a:r>
              <a:rPr i="0" dirty="0">
                <a:latin typeface="Calibri"/>
                <a:cs typeface="Calibri"/>
              </a:rPr>
              <a:t>buying,</a:t>
            </a:r>
            <a:r>
              <a:rPr spc="-70" dirty="0">
                <a:latin typeface="Calibri"/>
                <a:cs typeface="Calibri"/>
              </a:rPr>
              <a:t> </a:t>
            </a:r>
            <a:r>
              <a:rPr i="0" dirty="0">
                <a:latin typeface="Calibri"/>
                <a:cs typeface="Calibri"/>
              </a:rPr>
              <a:t>what</a:t>
            </a:r>
            <a:r>
              <a:rPr spc="-55" dirty="0">
                <a:latin typeface="Calibri"/>
                <a:cs typeface="Calibri"/>
              </a:rPr>
              <a:t> </a:t>
            </a:r>
            <a:r>
              <a:rPr i="0" dirty="0">
                <a:latin typeface="Calibri"/>
                <a:cs typeface="Calibri"/>
              </a:rPr>
              <a:t>the</a:t>
            </a:r>
            <a:r>
              <a:rPr spc="-55" dirty="0">
                <a:latin typeface="Calibri"/>
                <a:cs typeface="Calibri"/>
              </a:rPr>
              <a:t> </a:t>
            </a:r>
            <a:r>
              <a:rPr spc="-10" dirty="0">
                <a:latin typeface="Calibri"/>
                <a:cs typeface="Calibri"/>
              </a:rPr>
              <a:t>processes</a:t>
            </a:r>
            <a:r>
              <a:rPr spc="-35" dirty="0">
                <a:latin typeface="Calibri"/>
                <a:cs typeface="Calibri"/>
              </a:rPr>
              <a:t> </a:t>
            </a:r>
            <a:r>
              <a:rPr i="0" dirty="0">
                <a:latin typeface="Calibri"/>
                <a:cs typeface="Calibri"/>
              </a:rPr>
              <a:t>are,</a:t>
            </a:r>
            <a:r>
              <a:rPr spc="-55" dirty="0">
                <a:latin typeface="Calibri"/>
                <a:cs typeface="Calibri"/>
              </a:rPr>
              <a:t> </a:t>
            </a:r>
            <a:r>
              <a:rPr i="0" dirty="0">
                <a:latin typeface="Calibri"/>
                <a:cs typeface="Calibri"/>
              </a:rPr>
              <a:t>what</a:t>
            </a:r>
            <a:r>
              <a:rPr spc="-65" dirty="0">
                <a:latin typeface="Calibri"/>
                <a:cs typeface="Calibri"/>
              </a:rPr>
              <a:t> products/services </a:t>
            </a:r>
            <a:r>
              <a:rPr i="0" dirty="0">
                <a:latin typeface="Calibri"/>
                <a:cs typeface="Calibri"/>
              </a:rPr>
              <a:t>are</a:t>
            </a:r>
            <a:r>
              <a:rPr spc="-55" dirty="0">
                <a:latin typeface="Calibri"/>
                <a:cs typeface="Calibri"/>
              </a:rPr>
              <a:t> </a:t>
            </a:r>
            <a:r>
              <a:rPr i="0" dirty="0">
                <a:latin typeface="Calibri"/>
                <a:cs typeface="Calibri"/>
              </a:rPr>
              <a:t>used,</a:t>
            </a:r>
            <a:r>
              <a:rPr spc="-55" dirty="0">
                <a:latin typeface="Calibri"/>
                <a:cs typeface="Calibri"/>
              </a:rPr>
              <a:t> </a:t>
            </a:r>
            <a:r>
              <a:rPr spc="-20" dirty="0">
                <a:latin typeface="Calibri"/>
                <a:cs typeface="Calibri"/>
              </a:rPr>
              <a:t>etc.</a:t>
            </a:r>
          </a:p>
          <a:p>
            <a:pPr marL="355600" marR="27940">
              <a:spcBef>
                <a:spcPts val="480"/>
              </a:spcBef>
              <a:buFont typeface="Wingdings"/>
              <a:buChar char=""/>
              <a:tabLst>
                <a:tab pos="355600" algn="l"/>
              </a:tabLst>
            </a:pPr>
            <a:endParaRPr spc="-20" dirty="0">
              <a:latin typeface="Calibri"/>
              <a:cs typeface="Calibri"/>
            </a:endParaRPr>
          </a:p>
          <a:p>
            <a:pPr marL="354965" indent="-342265">
              <a:spcBef>
                <a:spcPts val="480"/>
              </a:spcBef>
              <a:buFont typeface="Wingdings"/>
              <a:buChar char=""/>
              <a:tabLst>
                <a:tab pos="354965" algn="l"/>
              </a:tabLst>
            </a:pPr>
            <a:r>
              <a:rPr spc="-10" dirty="0">
                <a:latin typeface="Calibri"/>
                <a:cs typeface="Calibri"/>
              </a:rPr>
              <a:t>Government</a:t>
            </a:r>
            <a:r>
              <a:rPr spc="-35" dirty="0">
                <a:latin typeface="Calibri"/>
                <a:cs typeface="Calibri"/>
              </a:rPr>
              <a:t> </a:t>
            </a:r>
            <a:r>
              <a:rPr spc="-10" dirty="0">
                <a:latin typeface="Calibri"/>
                <a:cs typeface="Calibri"/>
              </a:rPr>
              <a:t>buyers</a:t>
            </a:r>
            <a:r>
              <a:rPr spc="-40" dirty="0">
                <a:latin typeface="Calibri"/>
                <a:cs typeface="Calibri"/>
              </a:rPr>
              <a:t> </a:t>
            </a:r>
            <a:r>
              <a:rPr i="0" dirty="0">
                <a:latin typeface="Calibri"/>
                <a:cs typeface="Calibri"/>
              </a:rPr>
              <a:t>buy</a:t>
            </a:r>
            <a:r>
              <a:rPr spc="-55" dirty="0">
                <a:latin typeface="Calibri"/>
                <a:cs typeface="Calibri"/>
              </a:rPr>
              <a:t> </a:t>
            </a:r>
            <a:r>
              <a:rPr i="0" dirty="0">
                <a:latin typeface="Calibri"/>
                <a:cs typeface="Calibri"/>
              </a:rPr>
              <a:t>the</a:t>
            </a:r>
            <a:r>
              <a:rPr spc="-45" dirty="0">
                <a:latin typeface="Calibri"/>
                <a:cs typeface="Calibri"/>
              </a:rPr>
              <a:t> </a:t>
            </a:r>
            <a:r>
              <a:rPr spc="-10" dirty="0">
                <a:latin typeface="Calibri"/>
                <a:cs typeface="Calibri"/>
              </a:rPr>
              <a:t>end product/service,</a:t>
            </a:r>
            <a:r>
              <a:rPr spc="-45" dirty="0">
                <a:latin typeface="Calibri"/>
                <a:cs typeface="Calibri"/>
              </a:rPr>
              <a:t> </a:t>
            </a:r>
            <a:r>
              <a:rPr i="0" dirty="0">
                <a:latin typeface="Calibri"/>
                <a:cs typeface="Calibri"/>
              </a:rPr>
              <a:t>not</a:t>
            </a:r>
            <a:r>
              <a:rPr spc="-50" dirty="0">
                <a:latin typeface="Calibri"/>
                <a:cs typeface="Calibri"/>
              </a:rPr>
              <a:t> </a:t>
            </a:r>
            <a:r>
              <a:rPr i="0" dirty="0">
                <a:latin typeface="Calibri"/>
                <a:cs typeface="Calibri"/>
              </a:rPr>
              <a:t>the</a:t>
            </a:r>
            <a:r>
              <a:rPr spc="-45" dirty="0">
                <a:latin typeface="Calibri"/>
                <a:cs typeface="Calibri"/>
              </a:rPr>
              <a:t> </a:t>
            </a:r>
            <a:r>
              <a:rPr spc="-10" dirty="0">
                <a:latin typeface="Calibri"/>
                <a:cs typeface="Calibri"/>
              </a:rPr>
              <a:t>process.</a:t>
            </a:r>
          </a:p>
        </p:txBody>
      </p:sp>
      <p:sp>
        <p:nvSpPr>
          <p:cNvPr id="3" name="object 3"/>
          <p:cNvSpPr txBox="1">
            <a:spLocks noGrp="1"/>
          </p:cNvSpPr>
          <p:nvPr>
            <p:ph type="title"/>
          </p:nvPr>
        </p:nvSpPr>
        <p:spPr>
          <a:xfrm>
            <a:off x="2687781" y="449179"/>
            <a:ext cx="7850909" cy="566822"/>
          </a:xfrm>
          <a:prstGeom prst="rect">
            <a:avLst/>
          </a:prstGeom>
        </p:spPr>
        <p:txBody>
          <a:bodyPr vert="horz" wrap="square" lIns="0" tIns="12700" rIns="0" bIns="0" rtlCol="0" anchor="b">
            <a:spAutoFit/>
          </a:bodyPr>
          <a:lstStyle/>
          <a:p>
            <a:pPr marL="12700" marR="5080">
              <a:spcBef>
                <a:spcPts val="100"/>
              </a:spcBef>
            </a:pPr>
            <a:r>
              <a:rPr sz="3600" dirty="0">
                <a:latin typeface="Lato" panose="020F0502020204030203"/>
              </a:rPr>
              <a:t>The</a:t>
            </a:r>
            <a:r>
              <a:rPr sz="3600" spc="-80" dirty="0">
                <a:latin typeface="Lato" panose="020F0502020204030203"/>
              </a:rPr>
              <a:t> </a:t>
            </a:r>
            <a:r>
              <a:rPr sz="3600" dirty="0">
                <a:latin typeface="Lato" panose="020F0502020204030203"/>
              </a:rPr>
              <a:t>Government</a:t>
            </a:r>
            <a:r>
              <a:rPr sz="3600" spc="-75" dirty="0">
                <a:latin typeface="Lato" panose="020F0502020204030203"/>
              </a:rPr>
              <a:t> </a:t>
            </a:r>
            <a:r>
              <a:rPr sz="3600" spc="-30" dirty="0">
                <a:latin typeface="Lato" panose="020F0502020204030203"/>
              </a:rPr>
              <a:t>Operates </a:t>
            </a:r>
            <a:r>
              <a:rPr sz="3600" spc="-10" dirty="0">
                <a:latin typeface="Lato" panose="020F0502020204030203"/>
              </a:rPr>
              <a:t>Differently</a:t>
            </a:r>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Tree>
    <p:extLst>
      <p:ext uri="{BB962C8B-B14F-4D97-AF65-F5344CB8AC3E}">
        <p14:creationId xmlns:p14="http://schemas.microsoft.com/office/powerpoint/2010/main" val="1032967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4545" y="1349878"/>
            <a:ext cx="10520220" cy="5332229"/>
          </a:xfrm>
          <a:prstGeom prst="rect">
            <a:avLst/>
          </a:prstGeom>
        </p:spPr>
        <p:txBody>
          <a:bodyPr vert="horz" wrap="square" lIns="0" tIns="27940" rIns="0" bIns="0" rtlCol="0">
            <a:spAutoFit/>
          </a:bodyPr>
          <a:lstStyle/>
          <a:p>
            <a:pPr marL="12700">
              <a:spcBef>
                <a:spcPts val="220"/>
              </a:spcBef>
            </a:pPr>
            <a:r>
              <a:rPr sz="2800" b="1" dirty="0">
                <a:latin typeface="Calibri"/>
                <a:cs typeface="Calibri"/>
              </a:rPr>
              <a:t>Answer</a:t>
            </a:r>
            <a:r>
              <a:rPr sz="2800" b="1" spc="-70" dirty="0">
                <a:latin typeface="Calibri"/>
                <a:cs typeface="Calibri"/>
              </a:rPr>
              <a:t> </a:t>
            </a:r>
            <a:r>
              <a:rPr sz="2800" b="1" dirty="0">
                <a:latin typeface="Calibri"/>
                <a:cs typeface="Calibri"/>
              </a:rPr>
              <a:t>these</a:t>
            </a:r>
            <a:r>
              <a:rPr sz="2800" b="1" spc="-70" dirty="0">
                <a:latin typeface="Calibri"/>
                <a:cs typeface="Calibri"/>
              </a:rPr>
              <a:t> </a:t>
            </a:r>
            <a:r>
              <a:rPr sz="2800" b="1" dirty="0">
                <a:latin typeface="Calibri"/>
                <a:cs typeface="Calibri"/>
              </a:rPr>
              <a:t>questions</a:t>
            </a:r>
            <a:r>
              <a:rPr sz="2800" b="1" spc="-70" dirty="0">
                <a:latin typeface="Calibri"/>
                <a:cs typeface="Calibri"/>
              </a:rPr>
              <a:t> </a:t>
            </a:r>
            <a:r>
              <a:rPr sz="2800" b="1" dirty="0">
                <a:latin typeface="Calibri"/>
                <a:cs typeface="Calibri"/>
              </a:rPr>
              <a:t>as</a:t>
            </a:r>
            <a:r>
              <a:rPr sz="2800" b="1" spc="-80" dirty="0">
                <a:latin typeface="Calibri"/>
                <a:cs typeface="Calibri"/>
              </a:rPr>
              <a:t> </a:t>
            </a:r>
            <a:r>
              <a:rPr sz="2800" b="1" dirty="0">
                <a:latin typeface="Calibri"/>
                <a:cs typeface="Calibri"/>
              </a:rPr>
              <a:t>you</a:t>
            </a:r>
            <a:r>
              <a:rPr sz="2800" b="1" spc="-65" dirty="0">
                <a:latin typeface="Calibri"/>
                <a:cs typeface="Calibri"/>
              </a:rPr>
              <a:t> </a:t>
            </a:r>
            <a:r>
              <a:rPr sz="2800" b="1" dirty="0">
                <a:latin typeface="Calibri"/>
                <a:cs typeface="Calibri"/>
              </a:rPr>
              <a:t>prepare</a:t>
            </a:r>
            <a:r>
              <a:rPr sz="2800" b="1" spc="-55" dirty="0">
                <a:latin typeface="Calibri"/>
                <a:cs typeface="Calibri"/>
              </a:rPr>
              <a:t> </a:t>
            </a:r>
            <a:r>
              <a:rPr sz="2800" b="1" dirty="0">
                <a:latin typeface="Calibri"/>
                <a:cs typeface="Calibri"/>
              </a:rPr>
              <a:t>to</a:t>
            </a:r>
            <a:r>
              <a:rPr sz="2800" b="1" spc="-85" dirty="0">
                <a:latin typeface="Calibri"/>
                <a:cs typeface="Calibri"/>
              </a:rPr>
              <a:t> </a:t>
            </a:r>
            <a:r>
              <a:rPr sz="2800" b="1" spc="-10" dirty="0">
                <a:latin typeface="Calibri"/>
                <a:cs typeface="Calibri"/>
              </a:rPr>
              <a:t>market:</a:t>
            </a:r>
            <a:endParaRPr sz="2800" dirty="0">
              <a:latin typeface="Calibri"/>
              <a:cs typeface="Calibri"/>
            </a:endParaRPr>
          </a:p>
          <a:p>
            <a:pPr marL="354965" indent="-342265">
              <a:spcBef>
                <a:spcPts val="120"/>
              </a:spcBef>
              <a:buFont typeface="Wingdings"/>
              <a:buChar char=""/>
              <a:tabLst>
                <a:tab pos="354965" algn="l"/>
              </a:tabLst>
            </a:pPr>
            <a:r>
              <a:rPr sz="2000" dirty="0">
                <a:latin typeface="Calibri"/>
                <a:cs typeface="Calibri"/>
              </a:rPr>
              <a:t>How</a:t>
            </a:r>
            <a:r>
              <a:rPr sz="2000" spc="-60" dirty="0">
                <a:latin typeface="Calibri"/>
                <a:cs typeface="Calibri"/>
              </a:rPr>
              <a:t> </a:t>
            </a:r>
            <a:r>
              <a:rPr sz="2000" dirty="0">
                <a:latin typeface="Calibri"/>
                <a:cs typeface="Calibri"/>
              </a:rPr>
              <a:t>does</a:t>
            </a:r>
            <a:r>
              <a:rPr sz="2000" spc="-60" dirty="0">
                <a:latin typeface="Calibri"/>
                <a:cs typeface="Calibri"/>
              </a:rPr>
              <a:t> </a:t>
            </a:r>
            <a:r>
              <a:rPr sz="2000" dirty="0">
                <a:latin typeface="Calibri"/>
                <a:cs typeface="Calibri"/>
              </a:rPr>
              <a:t>selling</a:t>
            </a:r>
            <a:r>
              <a:rPr sz="2000" spc="-35" dirty="0">
                <a:latin typeface="Calibri"/>
                <a:cs typeface="Calibri"/>
              </a:rPr>
              <a:t> </a:t>
            </a:r>
            <a:r>
              <a:rPr sz="2000" dirty="0">
                <a:latin typeface="Calibri"/>
                <a:cs typeface="Calibri"/>
              </a:rPr>
              <a:t>to</a:t>
            </a:r>
            <a:r>
              <a:rPr sz="2000" spc="-60" dirty="0">
                <a:latin typeface="Calibri"/>
                <a:cs typeface="Calibri"/>
              </a:rPr>
              <a:t> </a:t>
            </a:r>
            <a:r>
              <a:rPr sz="2000" dirty="0">
                <a:latin typeface="Calibri"/>
                <a:cs typeface="Calibri"/>
              </a:rPr>
              <a:t>the</a:t>
            </a:r>
            <a:r>
              <a:rPr sz="2000" spc="-55" dirty="0">
                <a:latin typeface="Calibri"/>
                <a:cs typeface="Calibri"/>
              </a:rPr>
              <a:t> </a:t>
            </a:r>
            <a:r>
              <a:rPr sz="2000" spc="-10" dirty="0">
                <a:latin typeface="Calibri"/>
                <a:cs typeface="Calibri"/>
              </a:rPr>
              <a:t>government</a:t>
            </a:r>
            <a:r>
              <a:rPr sz="2000" spc="-45" dirty="0">
                <a:latin typeface="Calibri"/>
                <a:cs typeface="Calibri"/>
              </a:rPr>
              <a:t> </a:t>
            </a:r>
            <a:r>
              <a:rPr sz="2000" dirty="0">
                <a:latin typeface="Calibri"/>
                <a:cs typeface="Calibri"/>
              </a:rPr>
              <a:t>fit</a:t>
            </a:r>
            <a:r>
              <a:rPr sz="2000" spc="-45" dirty="0">
                <a:latin typeface="Calibri"/>
                <a:cs typeface="Calibri"/>
              </a:rPr>
              <a:t> </a:t>
            </a:r>
            <a:r>
              <a:rPr sz="2000" dirty="0">
                <a:latin typeface="Calibri"/>
                <a:cs typeface="Calibri"/>
              </a:rPr>
              <a:t>in</a:t>
            </a:r>
            <a:r>
              <a:rPr sz="2000" spc="-55" dirty="0">
                <a:latin typeface="Calibri"/>
                <a:cs typeface="Calibri"/>
              </a:rPr>
              <a:t> </a:t>
            </a:r>
            <a:r>
              <a:rPr sz="2000" dirty="0">
                <a:latin typeface="Calibri"/>
                <a:cs typeface="Calibri"/>
              </a:rPr>
              <a:t>your</a:t>
            </a:r>
            <a:r>
              <a:rPr sz="2000" spc="-65" dirty="0">
                <a:latin typeface="Calibri"/>
                <a:cs typeface="Calibri"/>
              </a:rPr>
              <a:t> </a:t>
            </a:r>
            <a:r>
              <a:rPr sz="2000" spc="-10" dirty="0">
                <a:latin typeface="Calibri"/>
                <a:cs typeface="Calibri"/>
              </a:rPr>
              <a:t>overall</a:t>
            </a:r>
            <a:r>
              <a:rPr sz="2000" spc="-40" dirty="0">
                <a:latin typeface="Calibri"/>
                <a:cs typeface="Calibri"/>
              </a:rPr>
              <a:t> </a:t>
            </a:r>
            <a:r>
              <a:rPr sz="2000" dirty="0">
                <a:latin typeface="Calibri"/>
                <a:cs typeface="Calibri"/>
              </a:rPr>
              <a:t>business</a:t>
            </a:r>
            <a:r>
              <a:rPr sz="2000" spc="-35" dirty="0">
                <a:latin typeface="Calibri"/>
                <a:cs typeface="Calibri"/>
              </a:rPr>
              <a:t> </a:t>
            </a:r>
            <a:r>
              <a:rPr sz="2000" spc="-10" dirty="0">
                <a:latin typeface="Calibri"/>
                <a:cs typeface="Calibri"/>
              </a:rPr>
              <a:t>strategy?</a:t>
            </a:r>
            <a:endParaRPr sz="2000" dirty="0">
              <a:latin typeface="Calibri"/>
              <a:cs typeface="Calibri"/>
            </a:endParaRPr>
          </a:p>
          <a:p>
            <a:pPr marL="755015" lvl="1" indent="-285115">
              <a:spcBef>
                <a:spcPts val="120"/>
              </a:spcBef>
              <a:buFont typeface="Arial"/>
              <a:buChar char="–"/>
              <a:tabLst>
                <a:tab pos="755015" algn="l"/>
              </a:tabLst>
            </a:pPr>
            <a:r>
              <a:rPr dirty="0">
                <a:latin typeface="Calibri"/>
                <a:cs typeface="Calibri"/>
              </a:rPr>
              <a:t>What</a:t>
            </a:r>
            <a:r>
              <a:rPr spc="-35" dirty="0">
                <a:latin typeface="Calibri"/>
                <a:cs typeface="Calibri"/>
              </a:rPr>
              <a:t> </a:t>
            </a:r>
            <a:r>
              <a:rPr dirty="0">
                <a:latin typeface="Calibri"/>
                <a:cs typeface="Calibri"/>
              </a:rPr>
              <a:t>are</a:t>
            </a:r>
            <a:r>
              <a:rPr spc="-25" dirty="0">
                <a:latin typeface="Calibri"/>
                <a:cs typeface="Calibri"/>
              </a:rPr>
              <a:t> </a:t>
            </a:r>
            <a:r>
              <a:rPr dirty="0">
                <a:latin typeface="Calibri"/>
                <a:cs typeface="Calibri"/>
              </a:rPr>
              <a:t>your</a:t>
            </a:r>
            <a:r>
              <a:rPr spc="-30" dirty="0">
                <a:latin typeface="Calibri"/>
                <a:cs typeface="Calibri"/>
              </a:rPr>
              <a:t> </a:t>
            </a:r>
            <a:r>
              <a:rPr dirty="0">
                <a:latin typeface="Calibri"/>
                <a:cs typeface="Calibri"/>
              </a:rPr>
              <a:t>core</a:t>
            </a:r>
            <a:r>
              <a:rPr spc="-20" dirty="0">
                <a:latin typeface="Calibri"/>
                <a:cs typeface="Calibri"/>
              </a:rPr>
              <a:t> </a:t>
            </a:r>
            <a:r>
              <a:rPr spc="-10" dirty="0">
                <a:latin typeface="Calibri"/>
                <a:cs typeface="Calibri"/>
              </a:rPr>
              <a:t>competencies?</a:t>
            </a:r>
            <a:endParaRPr dirty="0">
              <a:latin typeface="Calibri"/>
              <a:cs typeface="Calibri"/>
            </a:endParaRPr>
          </a:p>
          <a:p>
            <a:pPr marL="755015" lvl="1" indent="-285115">
              <a:spcBef>
                <a:spcPts val="110"/>
              </a:spcBef>
              <a:buFont typeface="Arial"/>
              <a:buChar char="–"/>
              <a:tabLst>
                <a:tab pos="755015" algn="l"/>
              </a:tabLst>
            </a:pPr>
            <a:r>
              <a:rPr dirty="0">
                <a:latin typeface="Calibri"/>
                <a:cs typeface="Calibri"/>
              </a:rPr>
              <a:t>Which</a:t>
            </a:r>
            <a:r>
              <a:rPr spc="-20" dirty="0">
                <a:latin typeface="Calibri"/>
                <a:cs typeface="Calibri"/>
              </a:rPr>
              <a:t> </a:t>
            </a:r>
            <a:r>
              <a:rPr dirty="0">
                <a:latin typeface="Calibri"/>
                <a:cs typeface="Calibri"/>
              </a:rPr>
              <a:t>agencies</a:t>
            </a:r>
            <a:r>
              <a:rPr spc="-5" dirty="0">
                <a:latin typeface="Calibri"/>
                <a:cs typeface="Calibri"/>
              </a:rPr>
              <a:t> </a:t>
            </a:r>
            <a:r>
              <a:rPr dirty="0">
                <a:latin typeface="Calibri"/>
                <a:cs typeface="Calibri"/>
              </a:rPr>
              <a:t>need</a:t>
            </a:r>
            <a:r>
              <a:rPr spc="5" dirty="0">
                <a:latin typeface="Calibri"/>
                <a:cs typeface="Calibri"/>
              </a:rPr>
              <a:t> </a:t>
            </a:r>
            <a:r>
              <a:rPr dirty="0">
                <a:latin typeface="Calibri"/>
                <a:cs typeface="Calibri"/>
              </a:rPr>
              <a:t>what</a:t>
            </a:r>
            <a:r>
              <a:rPr spc="-15" dirty="0">
                <a:latin typeface="Calibri"/>
                <a:cs typeface="Calibri"/>
              </a:rPr>
              <a:t> </a:t>
            </a:r>
            <a:r>
              <a:rPr dirty="0">
                <a:latin typeface="Calibri"/>
                <a:cs typeface="Calibri"/>
              </a:rPr>
              <a:t>you</a:t>
            </a:r>
            <a:r>
              <a:rPr spc="-5" dirty="0">
                <a:latin typeface="Calibri"/>
                <a:cs typeface="Calibri"/>
              </a:rPr>
              <a:t> </a:t>
            </a:r>
            <a:r>
              <a:rPr spc="-10" dirty="0">
                <a:latin typeface="Calibri"/>
                <a:cs typeface="Calibri"/>
              </a:rPr>
              <a:t>provide?</a:t>
            </a:r>
            <a:endParaRPr dirty="0">
              <a:latin typeface="Calibri"/>
              <a:cs typeface="Calibri"/>
            </a:endParaRPr>
          </a:p>
          <a:p>
            <a:pPr marL="755015" lvl="1" indent="-285115">
              <a:spcBef>
                <a:spcPts val="105"/>
              </a:spcBef>
              <a:buFont typeface="Arial"/>
              <a:buChar char="–"/>
              <a:tabLst>
                <a:tab pos="755015" algn="l"/>
              </a:tabLst>
            </a:pPr>
            <a:r>
              <a:rPr dirty="0">
                <a:latin typeface="Calibri"/>
                <a:cs typeface="Calibri"/>
              </a:rPr>
              <a:t>What</a:t>
            </a:r>
            <a:r>
              <a:rPr spc="-30" dirty="0">
                <a:latin typeface="Calibri"/>
                <a:cs typeface="Calibri"/>
              </a:rPr>
              <a:t> </a:t>
            </a:r>
            <a:r>
              <a:rPr dirty="0">
                <a:latin typeface="Calibri"/>
                <a:cs typeface="Calibri"/>
              </a:rPr>
              <a:t>sets</a:t>
            </a:r>
            <a:r>
              <a:rPr spc="-15" dirty="0">
                <a:latin typeface="Calibri"/>
                <a:cs typeface="Calibri"/>
              </a:rPr>
              <a:t> </a:t>
            </a:r>
            <a:r>
              <a:rPr dirty="0">
                <a:latin typeface="Calibri"/>
                <a:cs typeface="Calibri"/>
              </a:rPr>
              <a:t>you</a:t>
            </a:r>
            <a:r>
              <a:rPr spc="-5" dirty="0">
                <a:latin typeface="Calibri"/>
                <a:cs typeface="Calibri"/>
              </a:rPr>
              <a:t> </a:t>
            </a:r>
            <a:r>
              <a:rPr dirty="0">
                <a:latin typeface="Calibri"/>
                <a:cs typeface="Calibri"/>
              </a:rPr>
              <a:t>apart</a:t>
            </a:r>
            <a:r>
              <a:rPr spc="-30" dirty="0">
                <a:latin typeface="Calibri"/>
                <a:cs typeface="Calibri"/>
              </a:rPr>
              <a:t> </a:t>
            </a:r>
            <a:r>
              <a:rPr dirty="0">
                <a:latin typeface="Calibri"/>
                <a:cs typeface="Calibri"/>
              </a:rPr>
              <a:t>from</a:t>
            </a:r>
            <a:r>
              <a:rPr spc="-20" dirty="0">
                <a:latin typeface="Calibri"/>
                <a:cs typeface="Calibri"/>
              </a:rPr>
              <a:t> </a:t>
            </a:r>
            <a:r>
              <a:rPr dirty="0">
                <a:latin typeface="Calibri"/>
                <a:cs typeface="Calibri"/>
              </a:rPr>
              <a:t>the</a:t>
            </a:r>
            <a:r>
              <a:rPr spc="-5" dirty="0">
                <a:latin typeface="Calibri"/>
                <a:cs typeface="Calibri"/>
              </a:rPr>
              <a:t> </a:t>
            </a:r>
            <a:r>
              <a:rPr spc="-10" dirty="0">
                <a:latin typeface="Calibri"/>
                <a:cs typeface="Calibri"/>
              </a:rPr>
              <a:t>competition?</a:t>
            </a:r>
            <a:endParaRPr dirty="0">
              <a:latin typeface="Calibri"/>
              <a:cs typeface="Calibri"/>
            </a:endParaRPr>
          </a:p>
          <a:p>
            <a:pPr marL="755650" marR="657225" lvl="1" indent="-285750">
              <a:lnSpc>
                <a:spcPts val="1839"/>
              </a:lnSpc>
              <a:spcBef>
                <a:spcPts val="439"/>
              </a:spcBef>
              <a:buFont typeface="Arial"/>
              <a:buChar char="–"/>
              <a:tabLst>
                <a:tab pos="755650" algn="l"/>
              </a:tabLst>
            </a:pPr>
            <a:r>
              <a:rPr dirty="0">
                <a:latin typeface="Calibri"/>
                <a:cs typeface="Calibri"/>
              </a:rPr>
              <a:t>Are</a:t>
            </a:r>
            <a:r>
              <a:rPr spc="-35" dirty="0">
                <a:latin typeface="Calibri"/>
                <a:cs typeface="Calibri"/>
              </a:rPr>
              <a:t> </a:t>
            </a:r>
            <a:r>
              <a:rPr dirty="0">
                <a:latin typeface="Calibri"/>
                <a:cs typeface="Calibri"/>
              </a:rPr>
              <a:t>you</a:t>
            </a:r>
            <a:r>
              <a:rPr spc="-15" dirty="0">
                <a:latin typeface="Calibri"/>
                <a:cs typeface="Calibri"/>
              </a:rPr>
              <a:t> </a:t>
            </a:r>
            <a:r>
              <a:rPr dirty="0">
                <a:latin typeface="Calibri"/>
                <a:cs typeface="Calibri"/>
              </a:rPr>
              <a:t>willing</a:t>
            </a:r>
            <a:r>
              <a:rPr spc="-10" dirty="0">
                <a:latin typeface="Calibri"/>
                <a:cs typeface="Calibri"/>
              </a:rPr>
              <a:t> </a:t>
            </a:r>
            <a:r>
              <a:rPr dirty="0">
                <a:latin typeface="Calibri"/>
                <a:cs typeface="Calibri"/>
              </a:rPr>
              <a:t>and</a:t>
            </a:r>
            <a:r>
              <a:rPr spc="-15" dirty="0">
                <a:latin typeface="Calibri"/>
                <a:cs typeface="Calibri"/>
              </a:rPr>
              <a:t> </a:t>
            </a:r>
            <a:r>
              <a:rPr dirty="0">
                <a:latin typeface="Calibri"/>
                <a:cs typeface="Calibri"/>
              </a:rPr>
              <a:t>able</a:t>
            </a:r>
            <a:r>
              <a:rPr spc="-20" dirty="0">
                <a:latin typeface="Calibri"/>
                <a:cs typeface="Calibri"/>
              </a:rPr>
              <a:t> </a:t>
            </a:r>
            <a:r>
              <a:rPr dirty="0">
                <a:latin typeface="Calibri"/>
                <a:cs typeface="Calibri"/>
              </a:rPr>
              <a:t>to</a:t>
            </a:r>
            <a:r>
              <a:rPr spc="-10" dirty="0">
                <a:latin typeface="Calibri"/>
                <a:cs typeface="Calibri"/>
              </a:rPr>
              <a:t> </a:t>
            </a:r>
            <a:r>
              <a:rPr dirty="0">
                <a:latin typeface="Calibri"/>
                <a:cs typeface="Calibri"/>
              </a:rPr>
              <a:t>devote</a:t>
            </a:r>
            <a:r>
              <a:rPr spc="-10" dirty="0">
                <a:latin typeface="Calibri"/>
                <a:cs typeface="Calibri"/>
              </a:rPr>
              <a:t> </a:t>
            </a:r>
            <a:r>
              <a:rPr dirty="0">
                <a:latin typeface="Calibri"/>
                <a:cs typeface="Calibri"/>
              </a:rPr>
              <a:t>resources</a:t>
            </a:r>
            <a:r>
              <a:rPr spc="-20" dirty="0">
                <a:latin typeface="Calibri"/>
                <a:cs typeface="Calibri"/>
              </a:rPr>
              <a:t> </a:t>
            </a:r>
            <a:r>
              <a:rPr dirty="0">
                <a:latin typeface="Calibri"/>
                <a:cs typeface="Calibri"/>
              </a:rPr>
              <a:t>to</a:t>
            </a:r>
            <a:r>
              <a:rPr spc="-15" dirty="0">
                <a:latin typeface="Calibri"/>
                <a:cs typeface="Calibri"/>
              </a:rPr>
              <a:t> </a:t>
            </a:r>
            <a:r>
              <a:rPr dirty="0">
                <a:latin typeface="Calibri"/>
                <a:cs typeface="Calibri"/>
              </a:rPr>
              <a:t>win</a:t>
            </a:r>
            <a:r>
              <a:rPr spc="-15" dirty="0">
                <a:latin typeface="Calibri"/>
                <a:cs typeface="Calibri"/>
              </a:rPr>
              <a:t> </a:t>
            </a:r>
            <a:r>
              <a:rPr dirty="0">
                <a:latin typeface="Calibri"/>
                <a:cs typeface="Calibri"/>
              </a:rPr>
              <a:t>the</a:t>
            </a:r>
            <a:r>
              <a:rPr spc="-10" dirty="0">
                <a:latin typeface="Calibri"/>
                <a:cs typeface="Calibri"/>
              </a:rPr>
              <a:t> government’s business?</a:t>
            </a:r>
            <a:endParaRPr dirty="0">
              <a:latin typeface="Calibri"/>
              <a:cs typeface="Calibri"/>
            </a:endParaRPr>
          </a:p>
          <a:p>
            <a:pPr marL="354965" indent="-342265">
              <a:spcBef>
                <a:spcPts val="90"/>
              </a:spcBef>
              <a:buFont typeface="Wingdings"/>
              <a:buChar char=""/>
              <a:tabLst>
                <a:tab pos="354965" algn="l"/>
              </a:tabLst>
            </a:pPr>
            <a:endParaRPr lang="en-US" sz="2000" dirty="0">
              <a:latin typeface="Calibri"/>
              <a:cs typeface="Calibri"/>
            </a:endParaRPr>
          </a:p>
          <a:p>
            <a:pPr marL="354965" indent="-342265">
              <a:spcBef>
                <a:spcPts val="90"/>
              </a:spcBef>
              <a:buFont typeface="Wingdings"/>
              <a:buChar char=""/>
              <a:tabLst>
                <a:tab pos="354965" algn="l"/>
              </a:tabLst>
            </a:pPr>
            <a:r>
              <a:rPr sz="2000" dirty="0">
                <a:latin typeface="Calibri"/>
                <a:cs typeface="Calibri"/>
              </a:rPr>
              <a:t>What</a:t>
            </a:r>
            <a:r>
              <a:rPr sz="2000" spc="-50" dirty="0">
                <a:latin typeface="Calibri"/>
                <a:cs typeface="Calibri"/>
              </a:rPr>
              <a:t> </a:t>
            </a:r>
            <a:r>
              <a:rPr sz="2000" dirty="0">
                <a:latin typeface="Calibri"/>
                <a:cs typeface="Calibri"/>
              </a:rPr>
              <a:t>is</a:t>
            </a:r>
            <a:r>
              <a:rPr sz="2000" spc="-45" dirty="0">
                <a:latin typeface="Calibri"/>
                <a:cs typeface="Calibri"/>
              </a:rPr>
              <a:t> </a:t>
            </a:r>
            <a:r>
              <a:rPr sz="2000" dirty="0">
                <a:latin typeface="Calibri"/>
                <a:cs typeface="Calibri"/>
              </a:rPr>
              <a:t>your</a:t>
            </a:r>
            <a:r>
              <a:rPr sz="2000" spc="-55" dirty="0">
                <a:latin typeface="Calibri"/>
                <a:cs typeface="Calibri"/>
              </a:rPr>
              <a:t> </a:t>
            </a:r>
            <a:r>
              <a:rPr sz="2000" spc="-10" dirty="0">
                <a:latin typeface="Calibri"/>
                <a:cs typeface="Calibri"/>
              </a:rPr>
              <a:t>output?</a:t>
            </a:r>
            <a:endParaRPr sz="2000" dirty="0">
              <a:latin typeface="Calibri"/>
              <a:cs typeface="Calibri"/>
            </a:endParaRPr>
          </a:p>
          <a:p>
            <a:pPr marL="755015" lvl="1" indent="-285115">
              <a:spcBef>
                <a:spcPts val="125"/>
              </a:spcBef>
              <a:buFont typeface="Arial"/>
              <a:buChar char="–"/>
              <a:tabLst>
                <a:tab pos="755015" algn="l"/>
              </a:tabLst>
            </a:pPr>
            <a:r>
              <a:rPr dirty="0">
                <a:latin typeface="Calibri"/>
                <a:cs typeface="Calibri"/>
              </a:rPr>
              <a:t>What</a:t>
            </a:r>
            <a:r>
              <a:rPr spc="-25" dirty="0">
                <a:latin typeface="Calibri"/>
                <a:cs typeface="Calibri"/>
              </a:rPr>
              <a:t> </a:t>
            </a:r>
            <a:r>
              <a:rPr dirty="0">
                <a:latin typeface="Calibri"/>
                <a:cs typeface="Calibri"/>
              </a:rPr>
              <a:t>products</a:t>
            </a:r>
            <a:r>
              <a:rPr spc="-15" dirty="0">
                <a:latin typeface="Calibri"/>
                <a:cs typeface="Calibri"/>
              </a:rPr>
              <a:t> </a:t>
            </a:r>
            <a:r>
              <a:rPr dirty="0">
                <a:latin typeface="Calibri"/>
                <a:cs typeface="Calibri"/>
              </a:rPr>
              <a:t>or</a:t>
            </a:r>
            <a:r>
              <a:rPr spc="-20" dirty="0">
                <a:latin typeface="Calibri"/>
                <a:cs typeface="Calibri"/>
              </a:rPr>
              <a:t> </a:t>
            </a:r>
            <a:r>
              <a:rPr lang="en-US" dirty="0">
                <a:latin typeface="Calibri"/>
                <a:cs typeface="Calibri"/>
              </a:rPr>
              <a:t>services</a:t>
            </a:r>
            <a:r>
              <a:rPr spc="-15" dirty="0">
                <a:latin typeface="Calibri"/>
                <a:cs typeface="Calibri"/>
              </a:rPr>
              <a:t> </a:t>
            </a:r>
            <a:r>
              <a:rPr dirty="0">
                <a:latin typeface="Calibri"/>
                <a:cs typeface="Calibri"/>
              </a:rPr>
              <a:t>do</a:t>
            </a:r>
            <a:r>
              <a:rPr spc="-15" dirty="0">
                <a:latin typeface="Calibri"/>
                <a:cs typeface="Calibri"/>
              </a:rPr>
              <a:t> </a:t>
            </a:r>
            <a:r>
              <a:rPr dirty="0">
                <a:latin typeface="Calibri"/>
                <a:cs typeface="Calibri"/>
              </a:rPr>
              <a:t>you</a:t>
            </a:r>
            <a:r>
              <a:rPr spc="-10" dirty="0">
                <a:latin typeface="Calibri"/>
                <a:cs typeface="Calibri"/>
              </a:rPr>
              <a:t> make</a:t>
            </a:r>
            <a:r>
              <a:rPr lang="en-US" spc="-10" dirty="0">
                <a:latin typeface="Calibri"/>
                <a:cs typeface="Calibri"/>
              </a:rPr>
              <a:t>/offer</a:t>
            </a:r>
            <a:r>
              <a:rPr spc="-10" dirty="0">
                <a:latin typeface="Calibri"/>
                <a:cs typeface="Calibri"/>
              </a:rPr>
              <a:t>?</a:t>
            </a:r>
            <a:endParaRPr dirty="0">
              <a:latin typeface="Calibri"/>
              <a:cs typeface="Calibri"/>
            </a:endParaRPr>
          </a:p>
          <a:p>
            <a:pPr marL="755015" lvl="1" indent="-285115">
              <a:spcBef>
                <a:spcPts val="105"/>
              </a:spcBef>
              <a:buFont typeface="Arial"/>
              <a:buChar char="–"/>
              <a:tabLst>
                <a:tab pos="755015" algn="l"/>
              </a:tabLst>
            </a:pPr>
            <a:r>
              <a:rPr dirty="0">
                <a:latin typeface="Calibri"/>
                <a:cs typeface="Calibri"/>
              </a:rPr>
              <a:t>What</a:t>
            </a:r>
            <a:r>
              <a:rPr spc="-25" dirty="0">
                <a:latin typeface="Calibri"/>
                <a:cs typeface="Calibri"/>
              </a:rPr>
              <a:t> </a:t>
            </a:r>
            <a:r>
              <a:rPr dirty="0">
                <a:latin typeface="Calibri"/>
                <a:cs typeface="Calibri"/>
              </a:rPr>
              <a:t>products</a:t>
            </a:r>
            <a:r>
              <a:rPr spc="-15" dirty="0">
                <a:latin typeface="Calibri"/>
                <a:cs typeface="Calibri"/>
              </a:rPr>
              <a:t> </a:t>
            </a:r>
            <a:r>
              <a:rPr dirty="0">
                <a:latin typeface="Calibri"/>
                <a:cs typeface="Calibri"/>
              </a:rPr>
              <a:t>or</a:t>
            </a:r>
            <a:r>
              <a:rPr spc="-20" dirty="0">
                <a:latin typeface="Calibri"/>
                <a:cs typeface="Calibri"/>
              </a:rPr>
              <a:t> </a:t>
            </a:r>
            <a:r>
              <a:rPr lang="en-US" dirty="0">
                <a:latin typeface="Calibri"/>
                <a:cs typeface="Calibri"/>
              </a:rPr>
              <a:t>services</a:t>
            </a:r>
            <a:r>
              <a:rPr spc="-20" dirty="0">
                <a:latin typeface="Calibri"/>
                <a:cs typeface="Calibri"/>
              </a:rPr>
              <a:t> </a:t>
            </a:r>
            <a:r>
              <a:rPr dirty="0">
                <a:latin typeface="Calibri"/>
                <a:cs typeface="Calibri"/>
              </a:rPr>
              <a:t>are</a:t>
            </a:r>
            <a:r>
              <a:rPr spc="-20" dirty="0">
                <a:latin typeface="Calibri"/>
                <a:cs typeface="Calibri"/>
              </a:rPr>
              <a:t> </a:t>
            </a:r>
            <a:r>
              <a:rPr dirty="0">
                <a:latin typeface="Calibri"/>
                <a:cs typeface="Calibri"/>
              </a:rPr>
              <a:t>you</a:t>
            </a:r>
            <a:r>
              <a:rPr spc="-10" dirty="0">
                <a:latin typeface="Calibri"/>
                <a:cs typeface="Calibri"/>
              </a:rPr>
              <a:t> </a:t>
            </a:r>
            <a:r>
              <a:rPr dirty="0">
                <a:latin typeface="Calibri"/>
                <a:cs typeface="Calibri"/>
              </a:rPr>
              <a:t>capable</a:t>
            </a:r>
            <a:r>
              <a:rPr spc="-10" dirty="0">
                <a:latin typeface="Calibri"/>
                <a:cs typeface="Calibri"/>
              </a:rPr>
              <a:t> </a:t>
            </a:r>
            <a:r>
              <a:rPr dirty="0">
                <a:latin typeface="Calibri"/>
                <a:cs typeface="Calibri"/>
              </a:rPr>
              <a:t>of</a:t>
            </a:r>
            <a:r>
              <a:rPr spc="-10" dirty="0">
                <a:latin typeface="Calibri"/>
                <a:cs typeface="Calibri"/>
              </a:rPr>
              <a:t> making</a:t>
            </a:r>
            <a:r>
              <a:rPr lang="en-US" spc="-10" dirty="0">
                <a:latin typeface="Calibri"/>
                <a:cs typeface="Calibri"/>
              </a:rPr>
              <a:t>/offering</a:t>
            </a:r>
            <a:r>
              <a:rPr spc="-10" dirty="0">
                <a:latin typeface="Calibri"/>
                <a:cs typeface="Calibri"/>
              </a:rPr>
              <a:t>?</a:t>
            </a:r>
            <a:endParaRPr dirty="0">
              <a:latin typeface="Calibri"/>
              <a:cs typeface="Calibri"/>
            </a:endParaRPr>
          </a:p>
          <a:p>
            <a:pPr marL="355600" marR="86995" indent="-342900">
              <a:lnSpc>
                <a:spcPts val="2039"/>
              </a:lnSpc>
              <a:spcBef>
                <a:spcPts val="475"/>
              </a:spcBef>
              <a:buFont typeface="Wingdings"/>
              <a:buChar char=""/>
              <a:tabLst>
                <a:tab pos="355600" algn="l"/>
              </a:tabLst>
            </a:pPr>
            <a:endParaRPr lang="en-US" sz="2000" dirty="0">
              <a:latin typeface="Calibri"/>
              <a:cs typeface="Calibri"/>
            </a:endParaRPr>
          </a:p>
          <a:p>
            <a:pPr marL="355600" marR="86995" indent="-342900">
              <a:lnSpc>
                <a:spcPts val="2039"/>
              </a:lnSpc>
              <a:spcBef>
                <a:spcPts val="475"/>
              </a:spcBef>
              <a:buFont typeface="Wingdings"/>
              <a:buChar char=""/>
              <a:tabLst>
                <a:tab pos="355600" algn="l"/>
              </a:tabLst>
            </a:pPr>
            <a:r>
              <a:rPr sz="2000" dirty="0">
                <a:latin typeface="Calibri"/>
                <a:cs typeface="Calibri"/>
              </a:rPr>
              <a:t>How</a:t>
            </a:r>
            <a:r>
              <a:rPr sz="2000" spc="-65" dirty="0">
                <a:latin typeface="Calibri"/>
                <a:cs typeface="Calibri"/>
              </a:rPr>
              <a:t> </a:t>
            </a:r>
            <a:r>
              <a:rPr sz="2000" dirty="0">
                <a:latin typeface="Calibri"/>
                <a:cs typeface="Calibri"/>
              </a:rPr>
              <a:t>can</a:t>
            </a:r>
            <a:r>
              <a:rPr sz="2000" spc="-60" dirty="0">
                <a:latin typeface="Calibri"/>
                <a:cs typeface="Calibri"/>
              </a:rPr>
              <a:t> </a:t>
            </a:r>
            <a:r>
              <a:rPr sz="2000" dirty="0">
                <a:latin typeface="Calibri"/>
                <a:cs typeface="Calibri"/>
              </a:rPr>
              <a:t>you</a:t>
            </a:r>
            <a:r>
              <a:rPr sz="2000" spc="-80" dirty="0">
                <a:latin typeface="Calibri"/>
                <a:cs typeface="Calibri"/>
              </a:rPr>
              <a:t> </a:t>
            </a:r>
            <a:r>
              <a:rPr sz="2000" dirty="0">
                <a:latin typeface="Calibri"/>
                <a:cs typeface="Calibri"/>
              </a:rPr>
              <a:t>use</a:t>
            </a:r>
            <a:r>
              <a:rPr sz="2000" spc="-50" dirty="0">
                <a:latin typeface="Calibri"/>
                <a:cs typeface="Calibri"/>
              </a:rPr>
              <a:t> </a:t>
            </a:r>
            <a:r>
              <a:rPr sz="2000" dirty="0">
                <a:latin typeface="Calibri"/>
                <a:cs typeface="Calibri"/>
              </a:rPr>
              <a:t>your</a:t>
            </a:r>
            <a:r>
              <a:rPr sz="2000" spc="-65" dirty="0">
                <a:latin typeface="Calibri"/>
                <a:cs typeface="Calibri"/>
              </a:rPr>
              <a:t> </a:t>
            </a:r>
            <a:r>
              <a:rPr sz="2000" dirty="0">
                <a:latin typeface="Calibri"/>
                <a:cs typeface="Calibri"/>
              </a:rPr>
              <a:t>same</a:t>
            </a:r>
            <a:r>
              <a:rPr sz="2000" spc="-50" dirty="0">
                <a:latin typeface="Calibri"/>
                <a:cs typeface="Calibri"/>
              </a:rPr>
              <a:t> </a:t>
            </a:r>
            <a:r>
              <a:rPr sz="2000" spc="-10" dirty="0">
                <a:latin typeface="Calibri"/>
                <a:cs typeface="Calibri"/>
              </a:rPr>
              <a:t>equipment</a:t>
            </a:r>
            <a:r>
              <a:rPr sz="2000" spc="-45" dirty="0">
                <a:latin typeface="Calibri"/>
                <a:cs typeface="Calibri"/>
              </a:rPr>
              <a:t> </a:t>
            </a:r>
            <a:r>
              <a:rPr sz="2000" dirty="0">
                <a:latin typeface="Calibri"/>
                <a:cs typeface="Calibri"/>
              </a:rPr>
              <a:t>and</a:t>
            </a:r>
            <a:r>
              <a:rPr sz="2000" spc="-60" dirty="0">
                <a:latin typeface="Calibri"/>
                <a:cs typeface="Calibri"/>
              </a:rPr>
              <a:t> </a:t>
            </a:r>
            <a:r>
              <a:rPr sz="2000" dirty="0">
                <a:latin typeface="Calibri"/>
                <a:cs typeface="Calibri"/>
              </a:rPr>
              <a:t>process</a:t>
            </a:r>
            <a:r>
              <a:rPr sz="2000" spc="-50" dirty="0">
                <a:latin typeface="Calibri"/>
                <a:cs typeface="Calibri"/>
              </a:rPr>
              <a:t> </a:t>
            </a:r>
            <a:r>
              <a:rPr sz="2000" dirty="0">
                <a:latin typeface="Calibri"/>
                <a:cs typeface="Calibri"/>
              </a:rPr>
              <a:t>to</a:t>
            </a:r>
            <a:r>
              <a:rPr sz="2000" spc="-70" dirty="0">
                <a:latin typeface="Calibri"/>
                <a:cs typeface="Calibri"/>
              </a:rPr>
              <a:t> </a:t>
            </a:r>
            <a:r>
              <a:rPr lang="en-US" sz="2000" dirty="0">
                <a:latin typeface="Calibri"/>
                <a:cs typeface="Calibri"/>
              </a:rPr>
              <a:t>provide what</a:t>
            </a:r>
            <a:r>
              <a:rPr sz="2000" spc="-20" dirty="0">
                <a:latin typeface="Calibri"/>
                <a:cs typeface="Calibri"/>
              </a:rPr>
              <a:t> </a:t>
            </a:r>
            <a:r>
              <a:rPr sz="2000" dirty="0">
                <a:latin typeface="Calibri"/>
                <a:cs typeface="Calibri"/>
              </a:rPr>
              <a:t>the</a:t>
            </a:r>
            <a:r>
              <a:rPr sz="2000" spc="-55" dirty="0">
                <a:latin typeface="Calibri"/>
                <a:cs typeface="Calibri"/>
              </a:rPr>
              <a:t> </a:t>
            </a:r>
            <a:r>
              <a:rPr sz="2000" spc="-10" dirty="0">
                <a:latin typeface="Calibri"/>
                <a:cs typeface="Calibri"/>
              </a:rPr>
              <a:t>government</a:t>
            </a:r>
            <a:r>
              <a:rPr sz="2000" spc="-50" dirty="0">
                <a:latin typeface="Calibri"/>
                <a:cs typeface="Calibri"/>
              </a:rPr>
              <a:t> </a:t>
            </a:r>
            <a:r>
              <a:rPr sz="2000" dirty="0">
                <a:latin typeface="Calibri"/>
                <a:cs typeface="Calibri"/>
              </a:rPr>
              <a:t>needs</a:t>
            </a:r>
            <a:r>
              <a:rPr sz="2000" spc="-50" dirty="0">
                <a:latin typeface="Calibri"/>
                <a:cs typeface="Calibri"/>
              </a:rPr>
              <a:t> </a:t>
            </a:r>
            <a:r>
              <a:rPr sz="2000" dirty="0">
                <a:latin typeface="Calibri"/>
                <a:cs typeface="Calibri"/>
              </a:rPr>
              <a:t>and</a:t>
            </a:r>
            <a:r>
              <a:rPr sz="2000" spc="-55" dirty="0">
                <a:latin typeface="Calibri"/>
                <a:cs typeface="Calibri"/>
              </a:rPr>
              <a:t> </a:t>
            </a:r>
            <a:r>
              <a:rPr sz="2000" spc="-10" dirty="0">
                <a:latin typeface="Calibri"/>
                <a:cs typeface="Calibri"/>
              </a:rPr>
              <a:t>wants?</a:t>
            </a:r>
            <a:endParaRPr sz="2000" dirty="0">
              <a:latin typeface="Calibri"/>
              <a:cs typeface="Calibri"/>
            </a:endParaRPr>
          </a:p>
          <a:p>
            <a:pPr marL="354965" indent="-342265">
              <a:spcBef>
                <a:spcPts val="115"/>
              </a:spcBef>
              <a:buFont typeface="Wingdings"/>
              <a:buChar char=""/>
              <a:tabLst>
                <a:tab pos="354965" algn="l"/>
              </a:tabLst>
            </a:pPr>
            <a:endParaRPr lang="en-US" sz="2000" dirty="0">
              <a:latin typeface="Calibri"/>
              <a:cs typeface="Calibri"/>
            </a:endParaRPr>
          </a:p>
          <a:p>
            <a:pPr marL="354965" indent="-342265">
              <a:spcBef>
                <a:spcPts val="115"/>
              </a:spcBef>
              <a:buFont typeface="Wingdings"/>
              <a:buChar char=""/>
              <a:tabLst>
                <a:tab pos="354965" algn="l"/>
              </a:tabLst>
            </a:pPr>
            <a:r>
              <a:rPr sz="2000" dirty="0">
                <a:latin typeface="Calibri"/>
                <a:cs typeface="Calibri"/>
              </a:rPr>
              <a:t>What</a:t>
            </a:r>
            <a:r>
              <a:rPr sz="2000" spc="-55" dirty="0">
                <a:latin typeface="Calibri"/>
                <a:cs typeface="Calibri"/>
              </a:rPr>
              <a:t> </a:t>
            </a:r>
            <a:r>
              <a:rPr sz="2000" spc="-10" dirty="0">
                <a:latin typeface="Calibri"/>
                <a:cs typeface="Calibri"/>
              </a:rPr>
              <a:t>haven’t</a:t>
            </a:r>
            <a:r>
              <a:rPr sz="2000" spc="-50" dirty="0">
                <a:latin typeface="Calibri"/>
                <a:cs typeface="Calibri"/>
              </a:rPr>
              <a:t> </a:t>
            </a:r>
            <a:r>
              <a:rPr sz="2000" dirty="0">
                <a:latin typeface="Calibri"/>
                <a:cs typeface="Calibri"/>
              </a:rPr>
              <a:t>you</a:t>
            </a:r>
            <a:r>
              <a:rPr sz="2000" spc="-75" dirty="0">
                <a:latin typeface="Calibri"/>
                <a:cs typeface="Calibri"/>
              </a:rPr>
              <a:t> </a:t>
            </a:r>
            <a:r>
              <a:rPr sz="2000" spc="-10" dirty="0">
                <a:latin typeface="Calibri"/>
                <a:cs typeface="Calibri"/>
              </a:rPr>
              <a:t>considered</a:t>
            </a:r>
            <a:r>
              <a:rPr sz="2000" spc="-45" dirty="0">
                <a:latin typeface="Calibri"/>
                <a:cs typeface="Calibri"/>
              </a:rPr>
              <a:t> </a:t>
            </a:r>
            <a:r>
              <a:rPr sz="2000" spc="-10" dirty="0">
                <a:latin typeface="Calibri"/>
                <a:cs typeface="Calibri"/>
              </a:rPr>
              <a:t>before?</a:t>
            </a:r>
            <a:endParaRPr sz="2000" dirty="0">
              <a:latin typeface="Calibri"/>
              <a:cs typeface="Calibri"/>
            </a:endParaRPr>
          </a:p>
          <a:p>
            <a:pPr marL="355600" marR="5080" indent="-342900">
              <a:lnSpc>
                <a:spcPts val="2039"/>
              </a:lnSpc>
              <a:spcBef>
                <a:spcPts val="484"/>
              </a:spcBef>
              <a:buFont typeface="Wingdings"/>
              <a:buChar char=""/>
              <a:tabLst>
                <a:tab pos="355600" algn="l"/>
              </a:tabLst>
            </a:pPr>
            <a:endParaRPr lang="en-US" sz="2000" dirty="0">
              <a:latin typeface="Calibri"/>
              <a:cs typeface="Calibri"/>
            </a:endParaRPr>
          </a:p>
          <a:p>
            <a:pPr marL="355600" marR="5080" indent="-342900">
              <a:lnSpc>
                <a:spcPts val="2039"/>
              </a:lnSpc>
              <a:spcBef>
                <a:spcPts val="484"/>
              </a:spcBef>
              <a:buFont typeface="Wingdings"/>
              <a:buChar char=""/>
              <a:tabLst>
                <a:tab pos="355600" algn="l"/>
              </a:tabLst>
            </a:pPr>
            <a:r>
              <a:rPr sz="2000" b="1" dirty="0">
                <a:latin typeface="Calibri"/>
                <a:cs typeface="Calibri"/>
              </a:rPr>
              <a:t>How</a:t>
            </a:r>
            <a:r>
              <a:rPr sz="2000" b="1" spc="-65" dirty="0">
                <a:latin typeface="Calibri"/>
                <a:cs typeface="Calibri"/>
              </a:rPr>
              <a:t> </a:t>
            </a:r>
            <a:r>
              <a:rPr sz="2000" b="1" dirty="0">
                <a:latin typeface="Calibri"/>
                <a:cs typeface="Calibri"/>
              </a:rPr>
              <a:t>can</a:t>
            </a:r>
            <a:r>
              <a:rPr sz="2000" b="1" spc="-65" dirty="0">
                <a:latin typeface="Calibri"/>
                <a:cs typeface="Calibri"/>
              </a:rPr>
              <a:t> </a:t>
            </a:r>
            <a:r>
              <a:rPr sz="2000" b="1" dirty="0">
                <a:latin typeface="Calibri"/>
                <a:cs typeface="Calibri"/>
              </a:rPr>
              <a:t>you</a:t>
            </a:r>
            <a:r>
              <a:rPr sz="2000" b="1" spc="-75" dirty="0">
                <a:latin typeface="Calibri"/>
                <a:cs typeface="Calibri"/>
              </a:rPr>
              <a:t> </a:t>
            </a:r>
            <a:r>
              <a:rPr sz="2000" b="1" spc="-10" dirty="0">
                <a:latin typeface="Calibri"/>
                <a:cs typeface="Calibri"/>
              </a:rPr>
              <a:t>collaborate</a:t>
            </a:r>
            <a:r>
              <a:rPr sz="2000" b="1" spc="-45" dirty="0">
                <a:latin typeface="Calibri"/>
                <a:cs typeface="Calibri"/>
              </a:rPr>
              <a:t> </a:t>
            </a:r>
            <a:r>
              <a:rPr sz="2000" b="1" dirty="0">
                <a:latin typeface="Calibri"/>
                <a:cs typeface="Calibri"/>
              </a:rPr>
              <a:t>with</a:t>
            </a:r>
            <a:r>
              <a:rPr sz="2000" b="1" spc="-60" dirty="0">
                <a:latin typeface="Calibri"/>
                <a:cs typeface="Calibri"/>
              </a:rPr>
              <a:t> </a:t>
            </a:r>
            <a:r>
              <a:rPr sz="2000" b="1" dirty="0">
                <a:latin typeface="Calibri"/>
                <a:cs typeface="Calibri"/>
              </a:rPr>
              <a:t>other</a:t>
            </a:r>
            <a:r>
              <a:rPr sz="2000" b="1" spc="-60" dirty="0">
                <a:latin typeface="Calibri"/>
                <a:cs typeface="Calibri"/>
              </a:rPr>
              <a:t> </a:t>
            </a:r>
            <a:r>
              <a:rPr sz="2000" b="1" dirty="0">
                <a:latin typeface="Calibri"/>
                <a:cs typeface="Calibri"/>
              </a:rPr>
              <a:t>businesses</a:t>
            </a:r>
            <a:r>
              <a:rPr sz="2000" b="1" spc="-35" dirty="0">
                <a:latin typeface="Calibri"/>
                <a:cs typeface="Calibri"/>
              </a:rPr>
              <a:t> </a:t>
            </a:r>
            <a:r>
              <a:rPr sz="2000" b="1" dirty="0">
                <a:latin typeface="Calibri"/>
                <a:cs typeface="Calibri"/>
              </a:rPr>
              <a:t>to</a:t>
            </a:r>
            <a:r>
              <a:rPr sz="2000" b="1" spc="-70" dirty="0">
                <a:latin typeface="Calibri"/>
                <a:cs typeface="Calibri"/>
              </a:rPr>
              <a:t> </a:t>
            </a:r>
            <a:r>
              <a:rPr sz="2000" b="1" dirty="0">
                <a:latin typeface="Calibri"/>
                <a:cs typeface="Calibri"/>
              </a:rPr>
              <a:t>give</a:t>
            </a:r>
            <a:r>
              <a:rPr sz="2000" b="1" spc="-60" dirty="0">
                <a:latin typeface="Calibri"/>
                <a:cs typeface="Calibri"/>
              </a:rPr>
              <a:t> </a:t>
            </a:r>
            <a:r>
              <a:rPr sz="2000" b="1" dirty="0">
                <a:latin typeface="Calibri"/>
                <a:cs typeface="Calibri"/>
              </a:rPr>
              <a:t>the</a:t>
            </a:r>
            <a:r>
              <a:rPr sz="2000" b="1" spc="-60" dirty="0">
                <a:latin typeface="Calibri"/>
                <a:cs typeface="Calibri"/>
              </a:rPr>
              <a:t> </a:t>
            </a:r>
            <a:r>
              <a:rPr sz="2000" b="1" spc="-10" dirty="0">
                <a:latin typeface="Calibri"/>
                <a:cs typeface="Calibri"/>
              </a:rPr>
              <a:t>government</a:t>
            </a:r>
            <a:r>
              <a:rPr sz="2000" b="1" spc="-55" dirty="0">
                <a:latin typeface="Calibri"/>
                <a:cs typeface="Calibri"/>
              </a:rPr>
              <a:t> </a:t>
            </a:r>
            <a:r>
              <a:rPr sz="2000" b="1" spc="-50" dirty="0">
                <a:latin typeface="Calibri"/>
                <a:cs typeface="Calibri"/>
              </a:rPr>
              <a:t>a </a:t>
            </a:r>
            <a:r>
              <a:rPr sz="2000" b="1" dirty="0">
                <a:latin typeface="Calibri"/>
                <a:cs typeface="Calibri"/>
              </a:rPr>
              <a:t>"total"</a:t>
            </a:r>
            <a:r>
              <a:rPr sz="2000" b="1" spc="-110" dirty="0">
                <a:latin typeface="Calibri"/>
                <a:cs typeface="Calibri"/>
              </a:rPr>
              <a:t> </a:t>
            </a:r>
            <a:r>
              <a:rPr sz="2000" b="1" spc="-10" dirty="0">
                <a:latin typeface="Calibri"/>
                <a:cs typeface="Calibri"/>
              </a:rPr>
              <a:t>package?</a:t>
            </a:r>
            <a:endParaRPr sz="2000" b="1" dirty="0">
              <a:latin typeface="Calibri"/>
              <a:cs typeface="Calibri"/>
            </a:endParaRPr>
          </a:p>
        </p:txBody>
      </p:sp>
      <p:sp>
        <p:nvSpPr>
          <p:cNvPr id="3" name="object 3"/>
          <p:cNvSpPr txBox="1">
            <a:spLocks noGrp="1"/>
          </p:cNvSpPr>
          <p:nvPr>
            <p:ph type="title"/>
          </p:nvPr>
        </p:nvSpPr>
        <p:spPr>
          <a:xfrm>
            <a:off x="2567709" y="66053"/>
            <a:ext cx="7102996" cy="1120820"/>
          </a:xfrm>
          <a:prstGeom prst="rect">
            <a:avLst/>
          </a:prstGeom>
        </p:spPr>
        <p:txBody>
          <a:bodyPr vert="horz" wrap="square" lIns="0" tIns="12700" rIns="0" bIns="0" rtlCol="0" anchor="b">
            <a:spAutoFit/>
          </a:bodyPr>
          <a:lstStyle/>
          <a:p>
            <a:pPr marL="12700" marR="5080">
              <a:spcBef>
                <a:spcPts val="100"/>
              </a:spcBef>
            </a:pPr>
            <a:r>
              <a:rPr sz="3600" dirty="0">
                <a:latin typeface="Lato" panose="020F0502020204030203"/>
              </a:rPr>
              <a:t>Preparing</a:t>
            </a:r>
            <a:r>
              <a:rPr sz="3600" spc="-75" dirty="0">
                <a:latin typeface="Lato" panose="020F0502020204030203"/>
              </a:rPr>
              <a:t> </a:t>
            </a:r>
            <a:r>
              <a:rPr sz="3600" dirty="0">
                <a:latin typeface="Lato" panose="020F0502020204030203"/>
              </a:rPr>
              <a:t>to</a:t>
            </a:r>
            <a:r>
              <a:rPr sz="3600" spc="-80" dirty="0">
                <a:latin typeface="Lato" panose="020F0502020204030203"/>
              </a:rPr>
              <a:t> </a:t>
            </a:r>
            <a:r>
              <a:rPr sz="3600" dirty="0">
                <a:latin typeface="Lato" panose="020F0502020204030203"/>
              </a:rPr>
              <a:t>Market</a:t>
            </a:r>
            <a:r>
              <a:rPr sz="3600" spc="-75" dirty="0">
                <a:latin typeface="Lato" panose="020F0502020204030203"/>
              </a:rPr>
              <a:t> </a:t>
            </a:r>
            <a:r>
              <a:rPr sz="3600" dirty="0">
                <a:latin typeface="Lato" panose="020F0502020204030203"/>
              </a:rPr>
              <a:t>to</a:t>
            </a:r>
            <a:r>
              <a:rPr sz="3600" spc="-80" dirty="0">
                <a:latin typeface="Lato" panose="020F0502020204030203"/>
              </a:rPr>
              <a:t> </a:t>
            </a:r>
            <a:r>
              <a:rPr sz="3600" spc="-25" dirty="0">
                <a:latin typeface="Lato" panose="020F0502020204030203"/>
              </a:rPr>
              <a:t>the </a:t>
            </a:r>
            <a:r>
              <a:rPr sz="3600" dirty="0">
                <a:latin typeface="Lato" panose="020F0502020204030203"/>
              </a:rPr>
              <a:t>Federal</a:t>
            </a:r>
            <a:r>
              <a:rPr sz="3600" spc="-170" dirty="0">
                <a:latin typeface="Lato" panose="020F0502020204030203"/>
              </a:rPr>
              <a:t> </a:t>
            </a:r>
            <a:r>
              <a:rPr sz="3600" spc="-10" dirty="0">
                <a:latin typeface="Lato" panose="020F0502020204030203"/>
              </a:rPr>
              <a:t>Government</a:t>
            </a:r>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45" y="0"/>
            <a:ext cx="2362962" cy="1349878"/>
          </a:xfrm>
          <a:prstGeom prst="rect">
            <a:avLst/>
          </a:prstGeom>
        </p:spPr>
      </p:pic>
    </p:spTree>
    <p:extLst>
      <p:ext uri="{BB962C8B-B14F-4D97-AF65-F5344CB8AC3E}">
        <p14:creationId xmlns:p14="http://schemas.microsoft.com/office/powerpoint/2010/main" val="249807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a:extLst>
              <a:ext uri="{FF2B5EF4-FFF2-40B4-BE49-F238E27FC236}">
                <a16:creationId xmlns:a16="http://schemas.microsoft.com/office/drawing/2014/main" id="{39E0C38F-5FC3-46CA-9020-5660281F3DC1}"/>
              </a:ext>
            </a:extLst>
          </p:cNvPr>
          <p:cNvSpPr txBox="1">
            <a:spLocks/>
          </p:cNvSpPr>
          <p:nvPr/>
        </p:nvSpPr>
        <p:spPr>
          <a:xfrm>
            <a:off x="930562" y="3335216"/>
            <a:ext cx="9257147" cy="3074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2">
                    <a:lumMod val="25000"/>
                  </a:schemeClr>
                </a:solidFill>
                <a:latin typeface="Lato"/>
                <a:cs typeface="Arial" panose="020B0604020202020204" pitchFamily="34" charset="0"/>
              </a:rPr>
              <a:t>MARKETING to the buyers!</a:t>
            </a:r>
          </a:p>
          <a:p>
            <a:pPr lvl="1"/>
            <a:r>
              <a:rPr lang="en-US" sz="1800" dirty="0">
                <a:solidFill>
                  <a:schemeClr val="bg2">
                    <a:lumMod val="25000"/>
                  </a:schemeClr>
                </a:solidFill>
                <a:latin typeface="Lato"/>
                <a:cs typeface="Arial" panose="020B0604020202020204" pitchFamily="34" charset="0"/>
              </a:rPr>
              <a:t>Serves as a resume for your business</a:t>
            </a:r>
          </a:p>
          <a:p>
            <a:r>
              <a:rPr lang="en-US" sz="2000" dirty="0">
                <a:solidFill>
                  <a:schemeClr val="bg2">
                    <a:lumMod val="25000"/>
                  </a:schemeClr>
                </a:solidFill>
                <a:latin typeface="Lato"/>
                <a:cs typeface="Arial" panose="020B0604020202020204" pitchFamily="34" charset="0"/>
              </a:rPr>
              <a:t>Often requested by a government agency or prime contractor at an initial meeting </a:t>
            </a:r>
          </a:p>
          <a:p>
            <a:r>
              <a:rPr lang="en-US" sz="2000" dirty="0">
                <a:solidFill>
                  <a:schemeClr val="bg2">
                    <a:lumMod val="25000"/>
                  </a:schemeClr>
                </a:solidFill>
                <a:latin typeface="Lato"/>
                <a:cs typeface="Arial" panose="020B0604020202020204" pitchFamily="34" charset="0"/>
              </a:rPr>
              <a:t>Matchmaker event handout</a:t>
            </a:r>
          </a:p>
          <a:p>
            <a:r>
              <a:rPr lang="en-US" sz="2000" dirty="0">
                <a:solidFill>
                  <a:schemeClr val="bg2">
                    <a:lumMod val="25000"/>
                  </a:schemeClr>
                </a:solidFill>
                <a:latin typeface="Lato"/>
                <a:cs typeface="Arial" panose="020B0604020202020204" pitchFamily="34" charset="0"/>
              </a:rPr>
              <a:t>Vendor Registrations</a:t>
            </a:r>
          </a:p>
          <a:p>
            <a:r>
              <a:rPr lang="en-US" sz="2000" dirty="0">
                <a:solidFill>
                  <a:schemeClr val="bg2">
                    <a:lumMod val="25000"/>
                  </a:schemeClr>
                </a:solidFill>
                <a:latin typeface="Lato"/>
                <a:cs typeface="Arial" panose="020B0604020202020204" pitchFamily="34" charset="0"/>
              </a:rPr>
              <a:t>May be required as part of a bid or proposal</a:t>
            </a:r>
          </a:p>
          <a:p>
            <a:r>
              <a:rPr lang="en-US" sz="2000" dirty="0">
                <a:solidFill>
                  <a:schemeClr val="bg2">
                    <a:lumMod val="25000"/>
                  </a:schemeClr>
                </a:solidFill>
                <a:latin typeface="Lato"/>
                <a:cs typeface="Arial" panose="020B0604020202020204" pitchFamily="34" charset="0"/>
              </a:rPr>
              <a:t>Opportunity to </a:t>
            </a:r>
            <a:r>
              <a:rPr lang="en-US" sz="2000" b="1" u="sng" dirty="0">
                <a:solidFill>
                  <a:schemeClr val="bg2">
                    <a:lumMod val="25000"/>
                  </a:schemeClr>
                </a:solidFill>
                <a:latin typeface="Lato"/>
                <a:cs typeface="Arial" panose="020B0604020202020204" pitchFamily="34" charset="0"/>
              </a:rPr>
              <a:t>differentiate</a:t>
            </a:r>
            <a:r>
              <a:rPr lang="en-US" sz="2000" dirty="0">
                <a:solidFill>
                  <a:schemeClr val="bg2">
                    <a:lumMod val="25000"/>
                  </a:schemeClr>
                </a:solidFill>
                <a:latin typeface="Lato"/>
                <a:cs typeface="Arial" panose="020B0604020202020204" pitchFamily="34" charset="0"/>
              </a:rPr>
              <a:t> you from your competition</a:t>
            </a: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E8A5A71C-8185-AE9D-7928-029B9D9EF755}"/>
              </a:ext>
            </a:extLst>
          </p:cNvPr>
          <p:cNvSpPr txBox="1">
            <a:spLocks noGrp="1"/>
          </p:cNvSpPr>
          <p:nvPr>
            <p:ph type="title" idx="4294967295"/>
          </p:nvPr>
        </p:nvSpPr>
        <p:spPr>
          <a:xfrm>
            <a:off x="2780145" y="294207"/>
            <a:ext cx="6807200" cy="803704"/>
          </a:xfrm>
          <a:prstGeom prst="rect">
            <a:avLst/>
          </a:prstGeom>
          <a:noFill/>
          <a:ln>
            <a:noFill/>
            <a:prstDash/>
          </a:ln>
          <a:effectLst/>
        </p:spPr>
        <p:txBody>
          <a:bodyPr rot="0" spcFirstLastPara="0" vertOverflow="overflow" horzOverflow="overflow" vert="horz" wrap="square" lIns="0" tIns="8467" rIns="0" bIns="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4400" kern="1200">
                <a:solidFill>
                  <a:srgbClr val="253E6D"/>
                </a:solidFill>
                <a:latin typeface="Arial" panose="020B0604020202020204" pitchFamily="34" charset="0"/>
                <a:ea typeface="Open Sans" panose="020B0606030504020204" pitchFamily="34" charset="0"/>
                <a:cs typeface="Arial" panose="020B0604020202020204" pitchFamily="34" charset="0"/>
              </a:defRPr>
            </a:lvl1pPr>
          </a:lstStyle>
          <a:p>
            <a:pPr marL="8467" marR="0" lvl="0" indent="0" algn="l" defTabSz="914400" rtl="0" eaLnBrk="1" fontAlgn="auto" latinLnBrk="0" hangingPunct="1">
              <a:lnSpc>
                <a:spcPts val="3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F77B6"/>
                </a:solidFill>
                <a:effectLst/>
                <a:uLnTx/>
                <a:uFillTx/>
                <a:latin typeface="Lato"/>
                <a:ea typeface="Open Sans" panose="020B0606030504020204" pitchFamily="34" charset="0"/>
                <a:cs typeface="Arial" panose="020B0604020202020204" pitchFamily="34" charset="0"/>
              </a:rPr>
              <a:t>Importance of a </a:t>
            </a:r>
          </a:p>
          <a:p>
            <a:pPr marL="8467" marR="0" lvl="0" indent="0" algn="l" defTabSz="914400" rtl="0" eaLnBrk="1" fontAlgn="auto" latinLnBrk="0" hangingPunct="1">
              <a:lnSpc>
                <a:spcPts val="3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8F77B6"/>
                </a:solidFill>
                <a:effectLst/>
                <a:uLnTx/>
                <a:uFillTx/>
                <a:latin typeface="Lato"/>
                <a:ea typeface="Open Sans" panose="020B0606030504020204" pitchFamily="34" charset="0"/>
                <a:cs typeface="Arial" panose="020B0604020202020204" pitchFamily="34" charset="0"/>
              </a:rPr>
              <a:t>Government Capability Statement</a:t>
            </a:r>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57" y="-58425"/>
            <a:ext cx="2362962" cy="1349878"/>
          </a:xfrm>
          <a:prstGeom prst="rect">
            <a:avLst/>
          </a:prstGeom>
        </p:spPr>
      </p:pic>
      <p:sp>
        <p:nvSpPr>
          <p:cNvPr id="7" name="TextBox 31"/>
          <p:cNvSpPr txBox="1"/>
          <p:nvPr/>
        </p:nvSpPr>
        <p:spPr>
          <a:xfrm>
            <a:off x="787384" y="1715003"/>
            <a:ext cx="3985521" cy="245260"/>
          </a:xfrm>
          <a:prstGeom prst="rect">
            <a:avLst/>
          </a:prstGeom>
        </p:spPr>
        <p:txBody>
          <a:bodyPr lIns="0" tIns="0" rIns="0" bIns="0" rtlCol="0" anchor="t">
            <a:spAutoFit/>
          </a:bodyPr>
          <a:lstStyle/>
          <a:p>
            <a:pPr>
              <a:lnSpc>
                <a:spcPts val="1680"/>
              </a:lnSpc>
            </a:pPr>
            <a:r>
              <a:rPr lang="en-US" sz="2800" b="1" spc="79" dirty="0">
                <a:latin typeface="Arial" panose="020B0604020202020204" pitchFamily="34" charset="0"/>
                <a:cs typeface="Arial" panose="020B0604020202020204" pitchFamily="34" charset="0"/>
              </a:rPr>
              <a:t>What is it?</a:t>
            </a:r>
          </a:p>
        </p:txBody>
      </p:sp>
      <p:sp>
        <p:nvSpPr>
          <p:cNvPr id="8" name="TextBox 13"/>
          <p:cNvSpPr txBox="1"/>
          <p:nvPr/>
        </p:nvSpPr>
        <p:spPr>
          <a:xfrm>
            <a:off x="785292" y="2011199"/>
            <a:ext cx="10568508" cy="923330"/>
          </a:xfrm>
          <a:prstGeom prst="rect">
            <a:avLst/>
          </a:prstGeom>
        </p:spPr>
        <p:txBody>
          <a:bodyPr wrap="square" lIns="0" tIns="0" rIns="0" bIns="0" rtlCol="0" anchor="t">
            <a:spAutoFit/>
          </a:bodyPr>
          <a:lstStyle/>
          <a:p>
            <a:r>
              <a:rPr lang="en-US" sz="2000" spc="26" dirty="0">
                <a:solidFill>
                  <a:schemeClr val="bg2">
                    <a:lumMod val="25000"/>
                  </a:schemeClr>
                </a:solidFill>
                <a:latin typeface="Lato"/>
                <a:cs typeface="Arial" panose="020B0604020202020204" pitchFamily="34" charset="0"/>
              </a:rPr>
              <a:t>A Government Capability Statement is a one-page document that highlights a company’s areas of expertise. It tells potential customers who you are, what you do and what sets you apart from your competitors.</a:t>
            </a:r>
          </a:p>
        </p:txBody>
      </p:sp>
    </p:spTree>
    <p:extLst>
      <p:ext uri="{BB962C8B-B14F-4D97-AF65-F5344CB8AC3E}">
        <p14:creationId xmlns:p14="http://schemas.microsoft.com/office/powerpoint/2010/main" val="328514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F2BFA425-4E89-4808-BAB8-6729687E9E7E}"/>
              </a:ext>
            </a:extLst>
          </p:cNvPr>
          <p:cNvSpPr txBox="1">
            <a:spLocks/>
          </p:cNvSpPr>
          <p:nvPr/>
        </p:nvSpPr>
        <p:spPr>
          <a:xfrm>
            <a:off x="862584" y="2191163"/>
            <a:ext cx="613562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2600" b="1" dirty="0">
                <a:solidFill>
                  <a:schemeClr val="tx1">
                    <a:lumMod val="75000"/>
                  </a:schemeClr>
                </a:solidFill>
                <a:latin typeface="Lato"/>
                <a:cs typeface="Arial" panose="020B0604020202020204" pitchFamily="34" charset="0"/>
              </a:rPr>
              <a:t>Brevity is key!</a:t>
            </a:r>
          </a:p>
          <a:p>
            <a:pPr lvl="1"/>
            <a:r>
              <a:rPr lang="en-US" sz="1800" dirty="0">
                <a:solidFill>
                  <a:schemeClr val="bg2">
                    <a:lumMod val="25000"/>
                  </a:schemeClr>
                </a:solidFill>
                <a:latin typeface="Lato"/>
                <a:cs typeface="Arial" panose="020B0604020202020204" pitchFamily="34" charset="0"/>
              </a:rPr>
              <a:t>One page, to the point. Keep it simple and clean</a:t>
            </a:r>
          </a:p>
          <a:p>
            <a:pPr lvl="1"/>
            <a:r>
              <a:rPr lang="en-US" sz="1800" dirty="0">
                <a:solidFill>
                  <a:schemeClr val="bg2">
                    <a:lumMod val="25000"/>
                  </a:schemeClr>
                </a:solidFill>
                <a:latin typeface="Lato"/>
                <a:cs typeface="Arial" panose="020B0604020202020204" pitchFamily="34" charset="0"/>
              </a:rPr>
              <a:t>Use bullets</a:t>
            </a:r>
          </a:p>
          <a:p>
            <a:pPr lvl="1"/>
            <a:r>
              <a:rPr lang="en-US" sz="1800" dirty="0">
                <a:solidFill>
                  <a:schemeClr val="bg2">
                    <a:lumMod val="25000"/>
                  </a:schemeClr>
                </a:solidFill>
                <a:latin typeface="Lato"/>
                <a:cs typeface="Arial" panose="020B0604020202020204" pitchFamily="34" charset="0"/>
              </a:rPr>
              <a:t>Create several designed to different markets</a:t>
            </a:r>
          </a:p>
          <a:p>
            <a:pPr marL="285750" indent="-285750"/>
            <a:endParaRPr lang="en-US" sz="2600" b="1" dirty="0">
              <a:solidFill>
                <a:schemeClr val="tx1">
                  <a:lumMod val="75000"/>
                </a:schemeClr>
              </a:solidFill>
              <a:latin typeface="Lato"/>
              <a:cs typeface="Arial" panose="020B0604020202020204" pitchFamily="34" charset="0"/>
            </a:endParaRPr>
          </a:p>
          <a:p>
            <a:pPr marL="285750" indent="-285750"/>
            <a:r>
              <a:rPr lang="en-US" sz="2600" b="1" dirty="0">
                <a:solidFill>
                  <a:schemeClr val="tx1">
                    <a:lumMod val="75000"/>
                  </a:schemeClr>
                </a:solidFill>
                <a:latin typeface="Lato"/>
                <a:cs typeface="Arial" panose="020B0604020202020204" pitchFamily="34" charset="0"/>
              </a:rPr>
              <a:t>Visually Interesting</a:t>
            </a:r>
          </a:p>
          <a:p>
            <a:pPr lvl="1"/>
            <a:r>
              <a:rPr lang="en-US" sz="1700" dirty="0">
                <a:solidFill>
                  <a:schemeClr val="bg2">
                    <a:lumMod val="25000"/>
                  </a:schemeClr>
                </a:solidFill>
                <a:latin typeface="Lato"/>
                <a:cs typeface="Arial" panose="020B0604020202020204" pitchFamily="34" charset="0"/>
              </a:rPr>
              <a:t>Company brand and logo</a:t>
            </a:r>
          </a:p>
          <a:p>
            <a:pPr lvl="1"/>
            <a:r>
              <a:rPr lang="en-US" sz="1700" dirty="0">
                <a:solidFill>
                  <a:schemeClr val="bg2">
                    <a:lumMod val="25000"/>
                  </a:schemeClr>
                </a:solidFill>
                <a:latin typeface="Lato"/>
                <a:cs typeface="Arial" panose="020B0604020202020204" pitchFamily="34" charset="0"/>
              </a:rPr>
              <a:t>Use graphics and color</a:t>
            </a:r>
          </a:p>
          <a:p>
            <a:pPr lvl="1"/>
            <a:r>
              <a:rPr lang="en-US" sz="1700" dirty="0">
                <a:solidFill>
                  <a:schemeClr val="bg2">
                    <a:lumMod val="25000"/>
                  </a:schemeClr>
                </a:solidFill>
                <a:latin typeface="Lato"/>
                <a:cs typeface="Arial" panose="020B0604020202020204" pitchFamily="34" charset="0"/>
              </a:rPr>
              <a:t>Use nice paper</a:t>
            </a:r>
          </a:p>
        </p:txBody>
      </p:sp>
      <p:sp>
        <p:nvSpPr>
          <p:cNvPr id="2" name="object 3">
            <a:extLst>
              <a:ext uri="{FF2B5EF4-FFF2-40B4-BE49-F238E27FC236}">
                <a16:creationId xmlns:a16="http://schemas.microsoft.com/office/drawing/2014/main" id="{7D872482-1069-0550-76BE-524653F33FEF}"/>
              </a:ext>
            </a:extLst>
          </p:cNvPr>
          <p:cNvSpPr txBox="1">
            <a:spLocks noGrp="1"/>
          </p:cNvSpPr>
          <p:nvPr>
            <p:ph type="title" idx="4294967295"/>
          </p:nvPr>
        </p:nvSpPr>
        <p:spPr>
          <a:xfrm>
            <a:off x="685800" y="1718551"/>
            <a:ext cx="10192119" cy="443028"/>
          </a:xfrm>
          <a:prstGeom prst="rect">
            <a:avLst/>
          </a:prstGeom>
          <a:noFill/>
          <a:ln>
            <a:noFill/>
            <a:prstDash/>
          </a:ln>
          <a:effectLst/>
        </p:spPr>
        <p:txBody>
          <a:bodyPr rot="0" spcFirstLastPara="0" vertOverflow="overflow" horzOverflow="overflow" vert="horz" wrap="square" lIns="0" tIns="8467" rIns="0" bIns="0" numCol="1" spcCol="0" rtlCol="0" fromWordArt="0" anchor="ctr" anchorCtr="0" forceAA="0" compatLnSpc="1">
            <a:prstTxWarp prst="textNoShape">
              <a:avLst/>
            </a:prstTxWarp>
            <a:spAutoFit/>
          </a:bodyPr>
          <a:lstStyle>
            <a:lvl1pPr algn="ctr" defTabSz="914400" rtl="0" eaLnBrk="1" latinLnBrk="0" hangingPunct="1">
              <a:lnSpc>
                <a:spcPct val="90000"/>
              </a:lnSpc>
              <a:spcBef>
                <a:spcPct val="0"/>
              </a:spcBef>
              <a:buNone/>
              <a:defRPr sz="4400" kern="1200">
                <a:solidFill>
                  <a:srgbClr val="253E6D"/>
                </a:solidFill>
                <a:latin typeface="Arial" panose="020B0604020202020204" pitchFamily="34" charset="0"/>
                <a:ea typeface="Open Sans" panose="020B0606030504020204" pitchFamily="34" charset="0"/>
                <a:cs typeface="Arial" panose="020B0604020202020204" pitchFamily="34" charset="0"/>
              </a:defRPr>
            </a:lvl1pPr>
          </a:lstStyle>
          <a:p>
            <a:pPr marL="8467" marR="0" lvl="0" indent="0" algn="l" defTabSz="914400" rtl="0" eaLnBrk="1" fontAlgn="auto" latinLnBrk="0" hangingPunct="1">
              <a:lnSpc>
                <a:spcPts val="3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8F77B6"/>
                </a:solidFill>
                <a:effectLst/>
                <a:uLnTx/>
                <a:uFillTx/>
                <a:latin typeface="Lato"/>
                <a:ea typeface="Open Sans" panose="020B0606030504020204" pitchFamily="34" charset="0"/>
                <a:cs typeface="Arial" panose="020B0604020202020204" pitchFamily="34" charset="0"/>
              </a:rPr>
              <a:t>FORMAT</a:t>
            </a:r>
          </a:p>
        </p:txBody>
      </p:sp>
      <p:sp>
        <p:nvSpPr>
          <p:cNvPr id="7" name="TextBox 6">
            <a:extLst>
              <a:ext uri="{FF2B5EF4-FFF2-40B4-BE49-F238E27FC236}">
                <a16:creationId xmlns:a16="http://schemas.microsoft.com/office/drawing/2014/main" id="{E0E7E15A-B682-BF70-9F10-B83EFEE91DD5}"/>
              </a:ext>
            </a:extLst>
          </p:cNvPr>
          <p:cNvSpPr txBox="1"/>
          <p:nvPr/>
        </p:nvSpPr>
        <p:spPr>
          <a:xfrm>
            <a:off x="7543800" y="2191163"/>
            <a:ext cx="4255008" cy="1600438"/>
          </a:xfrm>
          <a:prstGeom prst="rect">
            <a:avLst/>
          </a:prstGeom>
          <a:noFill/>
        </p:spPr>
        <p:txBody>
          <a:bodyPr wrap="square" rtlCol="0">
            <a:spAutoFit/>
          </a:bodyPr>
          <a:lstStyle/>
          <a:p>
            <a:pPr marL="457200" indent="-457200">
              <a:buFont typeface="Arial" panose="020B0604020202020204" pitchFamily="34" charset="0"/>
              <a:buChar char="•"/>
            </a:pPr>
            <a:r>
              <a:rPr lang="en-US" sz="2600" b="1" dirty="0">
                <a:solidFill>
                  <a:schemeClr val="tx1">
                    <a:lumMod val="75000"/>
                  </a:schemeClr>
                </a:solidFill>
                <a:latin typeface="Lato"/>
                <a:cs typeface="Arial" panose="020B0604020202020204" pitchFamily="34" charset="0"/>
              </a:rPr>
              <a:t>Searchable Document</a:t>
            </a:r>
          </a:p>
          <a:p>
            <a:pPr marL="742950" lvl="1" indent="-285750">
              <a:buFont typeface="Arial" panose="020B0604020202020204" pitchFamily="34" charset="0"/>
              <a:buChar char="•"/>
            </a:pPr>
            <a:r>
              <a:rPr lang="en-US" sz="1800" dirty="0">
                <a:solidFill>
                  <a:schemeClr val="bg2">
                    <a:lumMod val="25000"/>
                  </a:schemeClr>
                </a:solidFill>
                <a:latin typeface="Lato"/>
                <a:cs typeface="Arial" panose="020B0604020202020204" pitchFamily="34" charset="0"/>
              </a:rPr>
              <a:t>Easy to read</a:t>
            </a:r>
          </a:p>
          <a:p>
            <a:pPr marL="742950" lvl="1" indent="-285750">
              <a:buFont typeface="Arial" panose="020B0604020202020204" pitchFamily="34" charset="0"/>
              <a:buChar char="•"/>
            </a:pPr>
            <a:r>
              <a:rPr lang="en-US" sz="1800" dirty="0">
                <a:solidFill>
                  <a:schemeClr val="bg2">
                    <a:lumMod val="25000"/>
                  </a:schemeClr>
                </a:solidFill>
                <a:latin typeface="Lato"/>
                <a:cs typeface="Arial" panose="020B0604020202020204" pitchFamily="34" charset="0"/>
              </a:rPr>
              <a:t>Convert to PDF for email and website posting</a:t>
            </a:r>
          </a:p>
          <a:p>
            <a:endParaRPr lang="en-US" dirty="0"/>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 y="0"/>
            <a:ext cx="2362962" cy="1349878"/>
          </a:xfrm>
          <a:prstGeom prst="rect">
            <a:avLst/>
          </a:prstGeom>
        </p:spPr>
      </p:pic>
    </p:spTree>
    <p:extLst>
      <p:ext uri="{BB962C8B-B14F-4D97-AF65-F5344CB8AC3E}">
        <p14:creationId xmlns:p14="http://schemas.microsoft.com/office/powerpoint/2010/main" val="208142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 capability statement"/>
          <p:cNvPicPr>
            <a:picLocks noChangeAspect="1"/>
          </p:cNvPicPr>
          <p:nvPr/>
        </p:nvPicPr>
        <p:blipFill>
          <a:blip r:embed="rId3"/>
          <a:stretch>
            <a:fillRect/>
          </a:stretch>
        </p:blipFill>
        <p:spPr>
          <a:xfrm>
            <a:off x="4658590" y="0"/>
            <a:ext cx="7391400" cy="7162800"/>
          </a:xfrm>
          <a:prstGeom prst="rect">
            <a:avLst/>
          </a:prstGeom>
        </p:spPr>
      </p:pic>
      <p:sp>
        <p:nvSpPr>
          <p:cNvPr id="2" name="TextBox 1"/>
          <p:cNvSpPr txBox="1"/>
          <p:nvPr/>
        </p:nvSpPr>
        <p:spPr>
          <a:xfrm>
            <a:off x="5134752" y="5301673"/>
            <a:ext cx="775855" cy="276999"/>
          </a:xfrm>
          <a:prstGeom prst="rect">
            <a:avLst/>
          </a:prstGeom>
          <a:solidFill>
            <a:schemeClr val="bg1"/>
          </a:solidFill>
        </p:spPr>
        <p:txBody>
          <a:bodyPr wrap="square" rtlCol="0">
            <a:spAutoFit/>
          </a:bodyPr>
          <a:lstStyle/>
          <a:p>
            <a:r>
              <a:rPr lang="en-US" sz="1200" b="1" dirty="0">
                <a:solidFill>
                  <a:schemeClr val="tx1">
                    <a:lumMod val="65000"/>
                    <a:lumOff val="35000"/>
                  </a:schemeClr>
                </a:solidFill>
              </a:rPr>
              <a:t>SAM UEI</a:t>
            </a:r>
          </a:p>
        </p:txBody>
      </p:sp>
      <p:sp>
        <p:nvSpPr>
          <p:cNvPr id="4" name="TextBox 3"/>
          <p:cNvSpPr txBox="1"/>
          <p:nvPr/>
        </p:nvSpPr>
        <p:spPr>
          <a:xfrm>
            <a:off x="10206181" y="4876923"/>
            <a:ext cx="1597891" cy="369332"/>
          </a:xfrm>
          <a:prstGeom prst="rect">
            <a:avLst/>
          </a:prstGeom>
          <a:solidFill>
            <a:srgbClr val="447323"/>
          </a:solidFill>
        </p:spPr>
        <p:txBody>
          <a:bodyPr wrap="square" rtlCol="0">
            <a:spAutoFit/>
          </a:bodyPr>
          <a:lstStyle/>
          <a:p>
            <a:r>
              <a:rPr lang="en-US" dirty="0">
                <a:solidFill>
                  <a:schemeClr val="bg1"/>
                </a:solidFill>
              </a:rPr>
              <a:t>Company Data</a:t>
            </a:r>
          </a:p>
        </p:txBody>
      </p:sp>
      <p:sp>
        <p:nvSpPr>
          <p:cNvPr id="5" name="object 3">
            <a:extLst>
              <a:ext uri="{FF2B5EF4-FFF2-40B4-BE49-F238E27FC236}">
                <a16:creationId xmlns:a16="http://schemas.microsoft.com/office/drawing/2014/main" id="{5302EE21-6A85-E2EF-AA6C-35C9B31D9FF0}"/>
              </a:ext>
            </a:extLst>
          </p:cNvPr>
          <p:cNvSpPr txBox="1">
            <a:spLocks noGrp="1"/>
          </p:cNvSpPr>
          <p:nvPr>
            <p:ph type="title" idx="4294967295"/>
          </p:nvPr>
        </p:nvSpPr>
        <p:spPr>
          <a:xfrm>
            <a:off x="421230" y="1212260"/>
            <a:ext cx="4237360" cy="777991"/>
          </a:xfrm>
          <a:prstGeom prst="rect">
            <a:avLst/>
          </a:prstGeom>
          <a:noFill/>
          <a:ln>
            <a:noFill/>
            <a:prstDash/>
          </a:ln>
          <a:effectLst/>
        </p:spPr>
        <p:txBody>
          <a:bodyPr rot="0" spcFirstLastPara="0" vertOverflow="overflow" horzOverflow="overflow" vert="horz" wrap="square" lIns="0" tIns="8467" rIns="0" bIns="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467" marR="0" lvl="0" indent="0" algn="l" defTabSz="914400" rtl="0" eaLnBrk="1" fontAlgn="auto" latinLnBrk="0" hangingPunct="1">
              <a:lnSpc>
                <a:spcPct val="100000"/>
              </a:lnSpc>
              <a:spcBef>
                <a:spcPts val="67"/>
              </a:spcBef>
              <a:spcAft>
                <a:spcPts val="0"/>
              </a:spcAft>
              <a:buClrTx/>
              <a:buSzTx/>
              <a:buFontTx/>
              <a:buNone/>
              <a:tabLst/>
              <a:defRPr/>
            </a:pPr>
            <a:r>
              <a:rPr kumimoji="0" lang="en-US" sz="5000" b="1" i="0" u="none" strike="noStrike" kern="1200" cap="none" spc="0" normalizeH="0" baseline="0" noProof="0" dirty="0">
                <a:ln>
                  <a:noFill/>
                </a:ln>
                <a:solidFill>
                  <a:schemeClr val="tx1"/>
                </a:solidFill>
                <a:effectLst/>
                <a:uLnTx/>
                <a:uFillTx/>
                <a:latin typeface="Lato"/>
                <a:ea typeface="+mj-ea"/>
                <a:cs typeface="+mj-cs"/>
              </a:rPr>
              <a:t>5 Key Elements</a:t>
            </a:r>
          </a:p>
        </p:txBody>
      </p:sp>
      <p:sp>
        <p:nvSpPr>
          <p:cNvPr id="9" name="TextBox 8"/>
          <p:cNvSpPr txBox="1"/>
          <p:nvPr/>
        </p:nvSpPr>
        <p:spPr>
          <a:xfrm>
            <a:off x="489527" y="2336800"/>
            <a:ext cx="4169063"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Call it what it is</a:t>
            </a:r>
          </a:p>
          <a:p>
            <a:pPr marL="285750" indent="-285750">
              <a:buFont typeface="Arial" panose="020B0604020202020204" pitchFamily="34" charset="0"/>
              <a:buChar char="•"/>
            </a:pPr>
            <a:r>
              <a:rPr lang="en-US" dirty="0"/>
              <a:t>Core Competencies</a:t>
            </a:r>
          </a:p>
          <a:p>
            <a:pPr marL="285750" indent="-285750">
              <a:buFont typeface="Arial" panose="020B0604020202020204" pitchFamily="34" charset="0"/>
              <a:buChar char="•"/>
            </a:pPr>
            <a:r>
              <a:rPr lang="en-US" dirty="0"/>
              <a:t>Past Performance</a:t>
            </a:r>
          </a:p>
          <a:p>
            <a:pPr marL="285750" indent="-285750">
              <a:buFont typeface="Arial" panose="020B0604020202020204" pitchFamily="34" charset="0"/>
              <a:buChar char="•"/>
            </a:pPr>
            <a:r>
              <a:rPr lang="en-US" dirty="0"/>
              <a:t>Differentiators</a:t>
            </a:r>
          </a:p>
          <a:p>
            <a:pPr marL="285750" indent="-285750">
              <a:buFont typeface="Arial" panose="020B0604020202020204" pitchFamily="34" charset="0"/>
              <a:buChar char="•"/>
            </a:pPr>
            <a:r>
              <a:rPr lang="en-US" dirty="0"/>
              <a:t>Company Data/POC Info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10" name="TextBox 9"/>
          <p:cNvSpPr txBox="1"/>
          <p:nvPr/>
        </p:nvSpPr>
        <p:spPr>
          <a:xfrm>
            <a:off x="4857598" y="-55419"/>
            <a:ext cx="1367106" cy="369332"/>
          </a:xfrm>
          <a:prstGeom prst="rect">
            <a:avLst/>
          </a:prstGeom>
          <a:noFill/>
        </p:spPr>
        <p:txBody>
          <a:bodyPr wrap="none" rtlCol="0">
            <a:spAutoFit/>
          </a:bodyPr>
          <a:lstStyle/>
          <a:p>
            <a:r>
              <a:rPr lang="en-US" dirty="0"/>
              <a:t>Government</a:t>
            </a:r>
          </a:p>
        </p:txBody>
      </p:sp>
    </p:spTree>
    <p:extLst>
      <p:ext uri="{BB962C8B-B14F-4D97-AF65-F5344CB8AC3E}">
        <p14:creationId xmlns:p14="http://schemas.microsoft.com/office/powerpoint/2010/main" val="23530564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a capabiity statement"/>
          <p:cNvPicPr>
            <a:picLocks noChangeAspect="1"/>
          </p:cNvPicPr>
          <p:nvPr/>
        </p:nvPicPr>
        <p:blipFill>
          <a:blip r:embed="rId2"/>
          <a:stretch>
            <a:fillRect/>
          </a:stretch>
        </p:blipFill>
        <p:spPr>
          <a:xfrm>
            <a:off x="304800" y="22878"/>
            <a:ext cx="5562600" cy="6835122"/>
          </a:xfrm>
          <a:prstGeom prst="rect">
            <a:avLst/>
          </a:prstGeom>
        </p:spPr>
      </p:pic>
      <p:pic>
        <p:nvPicPr>
          <p:cNvPr id="2" name="Picture 1" descr="Picture of a capability statement"/>
          <p:cNvPicPr>
            <a:picLocks noChangeAspect="1"/>
          </p:cNvPicPr>
          <p:nvPr/>
        </p:nvPicPr>
        <p:blipFill>
          <a:blip r:embed="rId3"/>
          <a:stretch>
            <a:fillRect/>
          </a:stretch>
        </p:blipFill>
        <p:spPr>
          <a:xfrm>
            <a:off x="6553200" y="0"/>
            <a:ext cx="5334000" cy="6916616"/>
          </a:xfrm>
          <a:prstGeom prst="rect">
            <a:avLst/>
          </a:prstGeom>
        </p:spPr>
      </p:pic>
      <p:sp>
        <p:nvSpPr>
          <p:cNvPr id="4" name="TextBox 3"/>
          <p:cNvSpPr txBox="1"/>
          <p:nvPr/>
        </p:nvSpPr>
        <p:spPr>
          <a:xfrm>
            <a:off x="4184073" y="3163441"/>
            <a:ext cx="942109" cy="261610"/>
          </a:xfrm>
          <a:prstGeom prst="rect">
            <a:avLst/>
          </a:prstGeom>
          <a:solidFill>
            <a:schemeClr val="bg1"/>
          </a:solidFill>
        </p:spPr>
        <p:txBody>
          <a:bodyPr wrap="square" rtlCol="0">
            <a:spAutoFit/>
          </a:bodyPr>
          <a:lstStyle/>
          <a:p>
            <a:r>
              <a:rPr lang="en-US" sz="1100" b="1" dirty="0"/>
              <a:t>UEI:   </a:t>
            </a:r>
            <a:endParaRPr lang="en-US" sz="1200" b="1" dirty="0"/>
          </a:p>
        </p:txBody>
      </p:sp>
      <p:sp>
        <p:nvSpPr>
          <p:cNvPr id="3" name="Title 2">
            <a:extLst>
              <a:ext uri="{FF2B5EF4-FFF2-40B4-BE49-F238E27FC236}">
                <a16:creationId xmlns:a16="http://schemas.microsoft.com/office/drawing/2014/main" id="{F0CBE7D0-C710-2613-A9EA-45FA1128D2D2}"/>
              </a:ext>
            </a:extLst>
          </p:cNvPr>
          <p:cNvSpPr>
            <a:spLocks noGrp="1"/>
          </p:cNvSpPr>
          <p:nvPr>
            <p:ph type="title" idx="4294967295"/>
          </p:nvPr>
        </p:nvSpPr>
        <p:spPr>
          <a:xfrm>
            <a:off x="6096000" y="1977081"/>
            <a:ext cx="385119" cy="210065"/>
          </a:xfrm>
        </p:spPr>
        <p:txBody>
          <a:bodyPr vert="horz" lIns="91440" tIns="45720" rIns="91440" bIns="45720" rtlCol="0" anchor="b">
            <a:normAutofit fontScale="90000"/>
          </a:bodyPr>
          <a:lstStyle/>
          <a:p>
            <a:r>
              <a:rPr lang="en-US" sz="800" dirty="0">
                <a:solidFill>
                  <a:schemeClr val="bg1"/>
                </a:solidFill>
              </a:rPr>
              <a:t>Slide title</a:t>
            </a:r>
          </a:p>
        </p:txBody>
      </p:sp>
    </p:spTree>
    <p:extLst>
      <p:ext uri="{BB962C8B-B14F-4D97-AF65-F5344CB8AC3E}">
        <p14:creationId xmlns:p14="http://schemas.microsoft.com/office/powerpoint/2010/main" val="2980413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609600" y="1600200"/>
            <a:ext cx="11201400" cy="45259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a:bodyPr>
          <a:lstStyle/>
          <a:p>
            <a:pPr marL="0" marR="0" lvl="0" indent="0" algn="l" defTabSz="914400" rtl="0" eaLnBrk="1" fontAlgn="auto" latinLnBrk="0" hangingPunct="1">
              <a:lnSpc>
                <a:spcPct val="15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8F77B6"/>
                </a:solidFill>
                <a:effectLst/>
                <a:uLnTx/>
                <a:uFillTx/>
                <a:latin typeface="Lato" panose="020F0502020204030203"/>
                <a:ea typeface="+mn-ea"/>
                <a:cs typeface="Times New Roman" pitchFamily="18" charset="0"/>
              </a:rPr>
              <a:t>Grade Your Capability Statement on a 100 point scale, each section is worth </a:t>
            </a:r>
            <a:r>
              <a:rPr kumimoji="0" lang="en-US" sz="2800" b="1" i="0" u="none" strike="noStrike" kern="1200" cap="none" spc="0" normalizeH="0" baseline="0" noProof="0" dirty="0">
                <a:ln>
                  <a:noFill/>
                </a:ln>
                <a:solidFill>
                  <a:srgbClr val="8F77B6"/>
                </a:solidFill>
                <a:effectLst/>
                <a:uLnTx/>
                <a:uFillTx/>
                <a:latin typeface="Lato" panose="020F0502020204030203"/>
                <a:ea typeface="+mn-ea"/>
                <a:cs typeface="Times New Roman" pitchFamily="18" charset="0"/>
              </a:rPr>
              <a:t>20 points:</a:t>
            </a:r>
          </a:p>
          <a:p>
            <a:pPr marL="515938" marR="0" lvl="0" indent="-406400" algn="l" defTabSz="914400" rtl="0" eaLnBrk="1" fontAlgn="auto" latinLnBrk="0" hangingPunct="1">
              <a:lnSpc>
                <a:spcPct val="150000"/>
              </a:lnSpc>
              <a:spcBef>
                <a:spcPct val="20000"/>
              </a:spcBef>
              <a:spcAft>
                <a:spcPts val="0"/>
              </a:spcAft>
              <a:buClrTx/>
              <a:buSzPct val="100000"/>
              <a:buFont typeface="+mj-lt"/>
              <a:buAutoNum type="arabicPeriod"/>
              <a:tabLst/>
              <a:defRPr/>
            </a:pPr>
            <a:r>
              <a:rPr kumimoji="0" lang="en-US" sz="24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rPr>
              <a:t>Capability Statement Overall</a:t>
            </a:r>
          </a:p>
          <a:p>
            <a:pPr marL="515938" marR="0" lvl="0" indent="-406400" algn="l" defTabSz="914400" rtl="0" eaLnBrk="1" fontAlgn="auto" latinLnBrk="0" hangingPunct="1">
              <a:lnSpc>
                <a:spcPct val="150000"/>
              </a:lnSpc>
              <a:spcBef>
                <a:spcPct val="20000"/>
              </a:spcBef>
              <a:spcAft>
                <a:spcPts val="0"/>
              </a:spcAft>
              <a:buClrTx/>
              <a:buSzPct val="100000"/>
              <a:buFont typeface="+mj-lt"/>
              <a:buAutoNum type="arabicPeriod"/>
              <a:tabLst/>
              <a:defRPr/>
            </a:pPr>
            <a:r>
              <a:rPr kumimoji="0" lang="en-US" sz="24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rPr>
              <a:t>Core Competencies tailored to targeted agency</a:t>
            </a:r>
          </a:p>
          <a:p>
            <a:pPr marL="515938" marR="0" lvl="0" indent="-406400" algn="l" defTabSz="914400" rtl="0" eaLnBrk="1" fontAlgn="auto" latinLnBrk="0" hangingPunct="1">
              <a:lnSpc>
                <a:spcPct val="150000"/>
              </a:lnSpc>
              <a:spcBef>
                <a:spcPct val="20000"/>
              </a:spcBef>
              <a:spcAft>
                <a:spcPts val="0"/>
              </a:spcAft>
              <a:buClrTx/>
              <a:buSzPct val="100000"/>
              <a:buFont typeface="+mj-lt"/>
              <a:buAutoNum type="arabicPeriod"/>
              <a:tabLst/>
              <a:defRPr/>
            </a:pPr>
            <a:r>
              <a:rPr kumimoji="0" lang="en-US" sz="24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rPr>
              <a:t>Past Performance/Comparable Experience tailored to targeted agency/ requirements</a:t>
            </a:r>
          </a:p>
          <a:p>
            <a:pPr marL="515938" marR="0" lvl="0" indent="-406400" algn="l" defTabSz="914400" rtl="0" eaLnBrk="1" fontAlgn="auto" latinLnBrk="0" hangingPunct="1">
              <a:lnSpc>
                <a:spcPct val="150000"/>
              </a:lnSpc>
              <a:spcBef>
                <a:spcPct val="20000"/>
              </a:spcBef>
              <a:spcAft>
                <a:spcPts val="0"/>
              </a:spcAft>
              <a:buClrTx/>
              <a:buSzPct val="100000"/>
              <a:buFont typeface="+mj-lt"/>
              <a:buAutoNum type="arabicPeriod"/>
              <a:tabLst/>
              <a:defRPr/>
            </a:pPr>
            <a:r>
              <a:rPr kumimoji="0" lang="en-US" sz="24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rPr>
              <a:t>Differentiators tailored to targeted agency/requirements</a:t>
            </a:r>
          </a:p>
          <a:p>
            <a:pPr marL="515938" marR="0" lvl="0" indent="-406400" algn="l" defTabSz="914400" rtl="0" eaLnBrk="1" fontAlgn="auto" latinLnBrk="0" hangingPunct="1">
              <a:lnSpc>
                <a:spcPct val="150000"/>
              </a:lnSpc>
              <a:spcBef>
                <a:spcPct val="20000"/>
              </a:spcBef>
              <a:spcAft>
                <a:spcPts val="0"/>
              </a:spcAft>
              <a:buClrTx/>
              <a:buSzPct val="100000"/>
              <a:buFont typeface="+mj-lt"/>
              <a:buAutoNum type="arabicPeriod"/>
              <a:tabLst/>
              <a:defRPr/>
            </a:pPr>
            <a:r>
              <a:rPr kumimoji="0" lang="en-US" sz="24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rPr>
              <a:t>Company Data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Lato" panose="020F0502020204030203"/>
              <a:ea typeface="+mn-ea"/>
              <a:cs typeface="Times New Roman" pitchFamily="18" charset="0"/>
            </a:endParaRPr>
          </a:p>
        </p:txBody>
      </p:sp>
      <p:pic>
        <p:nvPicPr>
          <p:cNvPr id="6" name="Picture 5"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138032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9611997" y="1064544"/>
            <a:ext cx="698126" cy="122763"/>
          </a:xfrm>
          <a:prstGeom prst="rect">
            <a:avLst/>
          </a:prstGeom>
        </p:spPr>
        <p:txBody>
          <a:bodyPr vert="horz" wrap="square" lIns="0" tIns="14007" rIns="0" bIns="0" rtlCol="0">
            <a:spAutoFit/>
          </a:bodyPr>
          <a:lstStyle/>
          <a:p>
            <a:pPr marL="11206" marR="0" lvl="0" indent="0" algn="l" defTabSz="914400" rtl="0" eaLnBrk="1" fontAlgn="auto" latinLnBrk="0" hangingPunct="1">
              <a:lnSpc>
                <a:spcPct val="100000"/>
              </a:lnSpc>
              <a:spcBef>
                <a:spcPts val="110"/>
              </a:spcBef>
              <a:spcAft>
                <a:spcPts val="0"/>
              </a:spcAft>
              <a:buClrTx/>
              <a:buSzTx/>
              <a:buFontTx/>
              <a:buNone/>
              <a:tabLst/>
              <a:defRPr/>
            </a:pPr>
            <a:r>
              <a:rPr kumimoji="0" sz="706" b="0" i="1" u="none" strike="noStrike" kern="1200" cap="none" spc="-9" normalizeH="0" baseline="0" noProof="0" dirty="0">
                <a:ln>
                  <a:noFill/>
                </a:ln>
                <a:solidFill>
                  <a:srgbClr val="B3A2C7"/>
                </a:solidFill>
                <a:effectLst/>
                <a:uLnTx/>
                <a:uFillTx/>
                <a:latin typeface="Arial"/>
                <a:ea typeface="+mn-ea"/>
                <a:cs typeface="Arial"/>
              </a:rPr>
              <a:t>UNCLASSIFIED</a:t>
            </a:r>
            <a:endParaRPr kumimoji="0" sz="706" b="0" i="0" u="none" strike="noStrike" kern="1200" cap="none" spc="0" normalizeH="0" baseline="0" noProof="0" dirty="0">
              <a:ln>
                <a:noFill/>
              </a:ln>
              <a:solidFill>
                <a:srgbClr val="3F3F3F"/>
              </a:solidFill>
              <a:effectLst/>
              <a:uLnTx/>
              <a:uFillTx/>
              <a:latin typeface="Arial"/>
              <a:ea typeface="+mn-ea"/>
              <a:cs typeface="Arial"/>
            </a:endParaRPr>
          </a:p>
        </p:txBody>
      </p:sp>
      <p:pic>
        <p:nvPicPr>
          <p:cNvPr id="13" name="Picture 12"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5" y="0"/>
            <a:ext cx="2362962" cy="1349878"/>
          </a:xfrm>
          <a:prstGeom prst="rect">
            <a:avLst/>
          </a:prstGeom>
        </p:spPr>
      </p:pic>
      <p:pic>
        <p:nvPicPr>
          <p:cNvPr id="6" name="Picture 5" descr="APEX Vision"/>
          <p:cNvPicPr>
            <a:picLocks noChangeAspect="1"/>
          </p:cNvPicPr>
          <p:nvPr/>
        </p:nvPicPr>
        <p:blipFill>
          <a:blip r:embed="rId4"/>
          <a:stretch>
            <a:fillRect/>
          </a:stretch>
        </p:blipFill>
        <p:spPr>
          <a:xfrm>
            <a:off x="1371600" y="1371600"/>
            <a:ext cx="9665050" cy="5463638"/>
          </a:xfrm>
          <a:prstGeom prst="rect">
            <a:avLst/>
          </a:prstGeom>
        </p:spPr>
      </p:pic>
      <p:sp>
        <p:nvSpPr>
          <p:cNvPr id="2" name="Title 1">
            <a:extLst>
              <a:ext uri="{FF2B5EF4-FFF2-40B4-BE49-F238E27FC236}">
                <a16:creationId xmlns:a16="http://schemas.microsoft.com/office/drawing/2014/main" id="{CA5DC4B4-B274-F251-2399-05D88D04863D}"/>
              </a:ext>
            </a:extLst>
          </p:cNvPr>
          <p:cNvSpPr>
            <a:spLocks noGrp="1"/>
          </p:cNvSpPr>
          <p:nvPr>
            <p:ph type="title"/>
          </p:nvPr>
        </p:nvSpPr>
        <p:spPr>
          <a:xfrm>
            <a:off x="2956838" y="306989"/>
            <a:ext cx="3332751" cy="582697"/>
          </a:xfrm>
        </p:spPr>
        <p:txBody>
          <a:bodyPr vert="horz" lIns="91440" tIns="45720" rIns="91440" bIns="45720" rtlCol="0" anchor="b">
            <a:normAutofit fontScale="90000"/>
          </a:bodyPr>
          <a:lstStyle/>
          <a:p>
            <a:r>
              <a:rPr lang="en-US" dirty="0">
                <a:solidFill>
                  <a:schemeClr val="bg1"/>
                </a:solidFill>
              </a:rPr>
              <a:t>Vision</a:t>
            </a:r>
          </a:p>
        </p:txBody>
      </p:sp>
    </p:spTree>
    <p:extLst>
      <p:ext uri="{BB962C8B-B14F-4D97-AF65-F5344CB8AC3E}">
        <p14:creationId xmlns:p14="http://schemas.microsoft.com/office/powerpoint/2010/main" val="296598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xample of a small business webisite with goverment page"/>
          <p:cNvPicPr>
            <a:picLocks noChangeAspect="1"/>
          </p:cNvPicPr>
          <p:nvPr/>
        </p:nvPicPr>
        <p:blipFill>
          <a:blip r:embed="rId2"/>
          <a:stretch>
            <a:fillRect/>
          </a:stretch>
        </p:blipFill>
        <p:spPr>
          <a:xfrm>
            <a:off x="15227" y="0"/>
            <a:ext cx="11884971" cy="6356349"/>
          </a:xfrm>
          <a:prstGeom prst="rect">
            <a:avLst/>
          </a:prstGeom>
        </p:spPr>
      </p:pic>
      <p:sp>
        <p:nvSpPr>
          <p:cNvPr id="6" name="Slide Number Placeholder 5"/>
          <p:cNvSpPr>
            <a:spLocks noGrp="1"/>
          </p:cNvSpPr>
          <p:nvPr>
            <p:ph type="sldNum" sz="quarter" idx="12"/>
          </p:nvPr>
        </p:nvSpPr>
        <p:spPr/>
        <p:txBody>
          <a:bodyPr/>
          <a:lstStyle/>
          <a:p>
            <a:fld id="{2770223D-10EB-4AF9-BCEE-A95FE8AF22CB}" type="slidenum">
              <a:rPr lang="en-US" smtClean="0"/>
              <a:pPr/>
              <a:t>30</a:t>
            </a:fld>
            <a:endParaRPr lang="en-US" dirty="0"/>
          </a:p>
        </p:txBody>
      </p:sp>
      <p:sp>
        <p:nvSpPr>
          <p:cNvPr id="13" name="Title 12"/>
          <p:cNvSpPr>
            <a:spLocks noGrp="1"/>
          </p:cNvSpPr>
          <p:nvPr>
            <p:ph type="title" idx="4294967295"/>
          </p:nvPr>
        </p:nvSpPr>
        <p:spPr>
          <a:xfrm rot="21034724">
            <a:off x="1467006" y="2182243"/>
            <a:ext cx="8018734" cy="9233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21000">
                      <a:srgbClr val="53575C"/>
                    </a:gs>
                    <a:gs pos="88000">
                      <a:srgbClr val="C5C7CA"/>
                    </a:gs>
                  </a:gsLst>
                  <a:lin ang="5400000"/>
                </a:gradFill>
                <a:effectLst/>
                <a:uLnTx/>
                <a:uFillTx/>
                <a:latin typeface="+mn-lt"/>
                <a:ea typeface="+mn-ea"/>
                <a:cs typeface="+mn-cs"/>
              </a:rPr>
              <a:t>POST IT ON YOUR WEBSITE!</a:t>
            </a:r>
          </a:p>
        </p:txBody>
      </p:sp>
      <p:sp>
        <p:nvSpPr>
          <p:cNvPr id="15" name="Oval 14">
            <a:extLst>
              <a:ext uri="{C183D7F6-B498-43B3-948B-1728B52AA6E4}">
                <adec:decorative xmlns:adec="http://schemas.microsoft.com/office/drawing/2017/decorative" val="1"/>
              </a:ext>
            </a:extLst>
          </p:cNvPr>
          <p:cNvSpPr/>
          <p:nvPr/>
        </p:nvSpPr>
        <p:spPr>
          <a:xfrm>
            <a:off x="11009745" y="258618"/>
            <a:ext cx="1052946" cy="535709"/>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C183D7F6-B498-43B3-948B-1728B52AA6E4}">
                <adec:decorative xmlns:adec="http://schemas.microsoft.com/office/drawing/2017/decorative" val="1"/>
              </a:ext>
            </a:extLst>
          </p:cNvPr>
          <p:cNvSpPr/>
          <p:nvPr/>
        </p:nvSpPr>
        <p:spPr>
          <a:xfrm>
            <a:off x="6022109" y="3297382"/>
            <a:ext cx="1302327" cy="2050473"/>
          </a:xfrm>
          <a:prstGeom prst="roundRect">
            <a:avLst/>
          </a:prstGeom>
          <a:noFill/>
          <a:ln w="38100">
            <a:solidFill>
              <a:srgbClr val="C0000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323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512290" y="304800"/>
            <a:ext cx="7774709" cy="762000"/>
          </a:xfrm>
        </p:spPr>
        <p:txBody>
          <a:bodyPr/>
          <a:lstStyle/>
          <a:p>
            <a:pPr eaLnBrk="1" hangingPunct="1"/>
            <a:r>
              <a:rPr lang="en-US" sz="3600" dirty="0">
                <a:latin typeface="Lato"/>
              </a:rPr>
              <a:t>Next…</a:t>
            </a:r>
          </a:p>
        </p:txBody>
      </p:sp>
      <p:sp>
        <p:nvSpPr>
          <p:cNvPr id="93187" name="Rectangle 3"/>
          <p:cNvSpPr>
            <a:spLocks noGrp="1" noChangeArrowheads="1"/>
          </p:cNvSpPr>
          <p:nvPr>
            <p:ph idx="1"/>
          </p:nvPr>
        </p:nvSpPr>
        <p:spPr/>
        <p:txBody>
          <a:bodyPr/>
          <a:lstStyle/>
          <a:p>
            <a:pPr>
              <a:lnSpc>
                <a:spcPct val="150000"/>
              </a:lnSpc>
              <a:buFont typeface="Wingdings" panose="05000000000000000000" pitchFamily="2" charset="2"/>
              <a:buChar char="ü"/>
            </a:pPr>
            <a:r>
              <a:rPr lang="en-US" dirty="0"/>
              <a:t>Government Capabilities Statement</a:t>
            </a:r>
          </a:p>
          <a:p>
            <a:pPr eaLnBrk="1" hangingPunct="1">
              <a:lnSpc>
                <a:spcPct val="150000"/>
              </a:lnSpc>
            </a:pPr>
            <a:r>
              <a:rPr lang="en-US" dirty="0"/>
              <a:t>12-month tactical plan</a:t>
            </a:r>
          </a:p>
          <a:p>
            <a:pPr eaLnBrk="1" hangingPunct="1"/>
            <a:r>
              <a:rPr lang="en-US" dirty="0"/>
              <a:t>Use government market research tools and bid matching to explore opportunities and understand your competition</a:t>
            </a:r>
          </a:p>
          <a:p>
            <a:pPr eaLnBrk="1" hangingPunct="1"/>
            <a:endParaRPr lang="en-US" dirty="0">
              <a:solidFill>
                <a:srgbClr val="000099"/>
              </a:solidFill>
            </a:endParaRPr>
          </a:p>
        </p:txBody>
      </p:sp>
      <p:sp>
        <p:nvSpPr>
          <p:cNvPr id="93188"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CD10C52-5761-4602-A182-D802EEFB0927}" type="slidenum">
              <a:rPr lang="en-US" sz="1000">
                <a:solidFill>
                  <a:srgbClr val="000000"/>
                </a:solidFill>
              </a:rPr>
              <a:pPr eaLnBrk="1" hangingPunct="1"/>
              <a:t>31</a:t>
            </a:fld>
            <a:endParaRPr lang="en-US" sz="1000">
              <a:solidFill>
                <a:srgbClr val="000000"/>
              </a:solidFill>
            </a:endParaRPr>
          </a:p>
        </p:txBody>
      </p:sp>
      <p:pic>
        <p:nvPicPr>
          <p:cNvPr id="6" name="Picture 5"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9801608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9007D5D0-1542-43BB-AA18-8D29A31F55A9}" type="slidenum">
              <a:rPr lang="en-US" sz="1000">
                <a:solidFill>
                  <a:srgbClr val="000000"/>
                </a:solidFill>
              </a:rPr>
              <a:pPr eaLnBrk="1" hangingPunct="1"/>
              <a:t>32</a:t>
            </a:fld>
            <a:endParaRPr lang="en-US" sz="1000" dirty="0">
              <a:solidFill>
                <a:srgbClr val="000000"/>
              </a:solidFill>
            </a:endParaRPr>
          </a:p>
        </p:txBody>
      </p:sp>
      <p:sp>
        <p:nvSpPr>
          <p:cNvPr id="95235" name="Rectangle 2"/>
          <p:cNvSpPr>
            <a:spLocks noGrp="1" noChangeArrowheads="1"/>
          </p:cNvSpPr>
          <p:nvPr>
            <p:ph type="title"/>
          </p:nvPr>
        </p:nvSpPr>
        <p:spPr>
          <a:xfrm>
            <a:off x="2567708" y="304800"/>
            <a:ext cx="7719291" cy="762000"/>
          </a:xfrm>
        </p:spPr>
        <p:txBody>
          <a:bodyPr/>
          <a:lstStyle/>
          <a:p>
            <a:pPr eaLnBrk="1" hangingPunct="1"/>
            <a:r>
              <a:rPr lang="en-US" sz="3600" dirty="0">
                <a:latin typeface="Lato"/>
              </a:rPr>
              <a:t>Market Development Strategy	</a:t>
            </a:r>
          </a:p>
        </p:txBody>
      </p:sp>
      <p:sp>
        <p:nvSpPr>
          <p:cNvPr id="95236" name="Rectangle 3"/>
          <p:cNvSpPr>
            <a:spLocks noGrp="1" noChangeArrowheads="1"/>
          </p:cNvSpPr>
          <p:nvPr>
            <p:ph type="body" idx="1"/>
          </p:nvPr>
        </p:nvSpPr>
        <p:spPr/>
        <p:txBody>
          <a:bodyPr>
            <a:normAutofit lnSpcReduction="10000"/>
          </a:bodyPr>
          <a:lstStyle/>
          <a:p>
            <a:pPr eaLnBrk="1" hangingPunct="1"/>
            <a:r>
              <a:rPr lang="en-US" dirty="0"/>
              <a:t>Look for </a:t>
            </a:r>
            <a:r>
              <a:rPr lang="en-US" b="1" dirty="0"/>
              <a:t>government</a:t>
            </a:r>
            <a:r>
              <a:rPr lang="en-US" dirty="0"/>
              <a:t> markets and customers</a:t>
            </a:r>
          </a:p>
          <a:p>
            <a:pPr lvl="1"/>
            <a:r>
              <a:rPr lang="en-US" b="1" dirty="0"/>
              <a:t>Military</a:t>
            </a:r>
          </a:p>
          <a:p>
            <a:pPr lvl="1" eaLnBrk="1" hangingPunct="1"/>
            <a:r>
              <a:rPr lang="en-US" b="1" dirty="0"/>
              <a:t>Federal</a:t>
            </a:r>
          </a:p>
          <a:p>
            <a:pPr lvl="1"/>
            <a:r>
              <a:rPr lang="en-US" b="1" dirty="0"/>
              <a:t>Large Government Prime Contractors</a:t>
            </a:r>
          </a:p>
          <a:p>
            <a:pPr lvl="1" eaLnBrk="1" hangingPunct="1"/>
            <a:r>
              <a:rPr lang="en-US" i="1" dirty="0"/>
              <a:t>State</a:t>
            </a:r>
          </a:p>
          <a:p>
            <a:pPr lvl="1" eaLnBrk="1" hangingPunct="1"/>
            <a:r>
              <a:rPr lang="en-US" i="1" dirty="0"/>
              <a:t>Local</a:t>
            </a:r>
          </a:p>
          <a:p>
            <a:pPr lvl="1" eaLnBrk="1" hangingPunct="1"/>
            <a:r>
              <a:rPr lang="en-US" i="1" dirty="0"/>
              <a:t>Subcontracting Opportunities</a:t>
            </a:r>
          </a:p>
          <a:p>
            <a:pPr eaLnBrk="1" hangingPunct="1"/>
            <a:endParaRPr lang="en-US" sz="1800" dirty="0"/>
          </a:p>
          <a:p>
            <a:pPr eaLnBrk="1" hangingPunct="1"/>
            <a:r>
              <a:rPr lang="en-US" dirty="0"/>
              <a:t>Whose </a:t>
            </a:r>
            <a:r>
              <a:rPr lang="en-US" b="1" u="sng" dirty="0"/>
              <a:t>needs</a:t>
            </a:r>
            <a:r>
              <a:rPr lang="en-US" dirty="0"/>
              <a:t> might be met by your current </a:t>
            </a:r>
            <a:r>
              <a:rPr lang="en-US" b="1" dirty="0"/>
              <a:t>commercial</a:t>
            </a:r>
            <a:r>
              <a:rPr lang="en-US" dirty="0"/>
              <a:t> products/services</a:t>
            </a:r>
          </a:p>
          <a:p>
            <a:pPr eaLnBrk="1" hangingPunct="1"/>
            <a:endParaRPr lang="en-US" sz="1800" dirty="0"/>
          </a:p>
          <a:p>
            <a:pPr eaLnBrk="1" hangingPunct="1"/>
            <a:r>
              <a:rPr lang="en-US" dirty="0"/>
              <a:t>Have you done business with the government in the past as Prime or a Subcontractor</a:t>
            </a:r>
          </a:p>
          <a:p>
            <a:pPr lvl="1"/>
            <a:r>
              <a:rPr lang="en-US" i="1" dirty="0"/>
              <a:t>Institutional research and knowledge</a:t>
            </a:r>
          </a:p>
          <a:p>
            <a:pPr eaLnBrk="1" hangingPunct="1"/>
            <a:endParaRPr lang="en-US" dirty="0"/>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652608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F99CD91-73B2-4D17-AF08-5897AAB71ECA}" type="slidenum">
              <a:rPr lang="en-US" sz="1000">
                <a:solidFill>
                  <a:srgbClr val="000000"/>
                </a:solidFill>
              </a:rPr>
              <a:pPr eaLnBrk="1" hangingPunct="1"/>
              <a:t>33</a:t>
            </a:fld>
            <a:endParaRPr lang="en-US" sz="1000">
              <a:solidFill>
                <a:srgbClr val="000000"/>
              </a:solidFill>
            </a:endParaRPr>
          </a:p>
        </p:txBody>
      </p:sp>
      <p:sp>
        <p:nvSpPr>
          <p:cNvPr id="96259" name="Rectangle 2"/>
          <p:cNvSpPr>
            <a:spLocks noGrp="1" noChangeArrowheads="1"/>
          </p:cNvSpPr>
          <p:nvPr>
            <p:ph type="title"/>
          </p:nvPr>
        </p:nvSpPr>
        <p:spPr>
          <a:xfrm>
            <a:off x="2567708" y="304800"/>
            <a:ext cx="7719291" cy="762000"/>
          </a:xfrm>
        </p:spPr>
        <p:txBody>
          <a:bodyPr/>
          <a:lstStyle/>
          <a:p>
            <a:pPr eaLnBrk="1" hangingPunct="1"/>
            <a:r>
              <a:rPr lang="en-US" sz="3600" dirty="0">
                <a:latin typeface="Lato"/>
              </a:rPr>
              <a:t>Government Marketing Plan	</a:t>
            </a:r>
          </a:p>
        </p:txBody>
      </p:sp>
      <p:sp>
        <p:nvSpPr>
          <p:cNvPr id="96260" name="Rectangle 3"/>
          <p:cNvSpPr>
            <a:spLocks noGrp="1" noChangeArrowheads="1"/>
          </p:cNvSpPr>
          <p:nvPr>
            <p:ph type="body" idx="1"/>
          </p:nvPr>
        </p:nvSpPr>
        <p:spPr/>
        <p:txBody>
          <a:bodyPr/>
          <a:lstStyle/>
          <a:p>
            <a:pPr eaLnBrk="1" hangingPunct="1"/>
            <a:r>
              <a:rPr lang="en-US" b="1" dirty="0"/>
              <a:t>Goal</a:t>
            </a:r>
            <a:r>
              <a:rPr lang="en-US" dirty="0"/>
              <a:t> – generate qualified </a:t>
            </a:r>
            <a:r>
              <a:rPr lang="en-US" b="1" dirty="0"/>
              <a:t>marketing</a:t>
            </a:r>
            <a:r>
              <a:rPr lang="en-US" dirty="0"/>
              <a:t> leads for your </a:t>
            </a:r>
            <a:r>
              <a:rPr lang="en-US" b="1" dirty="0"/>
              <a:t>sales funnel</a:t>
            </a:r>
          </a:p>
          <a:p>
            <a:pPr lvl="1" eaLnBrk="1" hangingPunct="1"/>
            <a:r>
              <a:rPr lang="en-US" dirty="0"/>
              <a:t>to increase revenues</a:t>
            </a:r>
          </a:p>
          <a:p>
            <a:pPr lvl="1" eaLnBrk="1" hangingPunct="1"/>
            <a:r>
              <a:rPr lang="en-US" u="sng" dirty="0"/>
              <a:t>to diversify your customer portfolio </a:t>
            </a:r>
          </a:p>
          <a:p>
            <a:pPr eaLnBrk="1" hangingPunct="1"/>
            <a:endParaRPr lang="en-US" dirty="0"/>
          </a:p>
          <a:p>
            <a:pPr eaLnBrk="1" hangingPunct="1"/>
            <a:r>
              <a:rPr lang="en-US" dirty="0"/>
              <a:t>Marketing is all about </a:t>
            </a:r>
            <a:r>
              <a:rPr lang="en-US" b="1" dirty="0"/>
              <a:t>planning</a:t>
            </a:r>
            <a:r>
              <a:rPr lang="en-US" dirty="0"/>
              <a:t> AND </a:t>
            </a:r>
            <a:r>
              <a:rPr lang="en-US" b="1" dirty="0"/>
              <a:t>execution</a:t>
            </a:r>
          </a:p>
          <a:p>
            <a:pPr lvl="1" eaLnBrk="1" hangingPunct="1"/>
            <a:r>
              <a:rPr lang="en-US" dirty="0"/>
              <a:t>Within budget</a:t>
            </a:r>
          </a:p>
          <a:p>
            <a:pPr lvl="1" eaLnBrk="1" hangingPunct="1"/>
            <a:r>
              <a:rPr lang="en-US" dirty="0"/>
              <a:t>Within scheduled timeframe</a:t>
            </a:r>
          </a:p>
          <a:p>
            <a:pPr marL="457200" lvl="1" indent="0" eaLnBrk="1" hangingPunct="1">
              <a:buNone/>
            </a:pPr>
            <a:endParaRPr lang="en-US" dirty="0">
              <a:solidFill>
                <a:srgbClr val="000099"/>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pic>
        <p:nvPicPr>
          <p:cNvPr id="2" name="Picture 1" descr="SBA Small Business Compliance Guide">
            <a:hlinkClick r:id="rId4"/>
          </p:cNvPr>
          <p:cNvPicPr>
            <a:picLocks noChangeAspect="1"/>
          </p:cNvPicPr>
          <p:nvPr/>
        </p:nvPicPr>
        <p:blipFill rotWithShape="1">
          <a:blip r:embed="rId5"/>
          <a:srcRect l="12789" t="12103" r="7780"/>
          <a:stretch/>
        </p:blipFill>
        <p:spPr>
          <a:xfrm>
            <a:off x="7171685" y="2783389"/>
            <a:ext cx="5020315" cy="3922211"/>
          </a:xfrm>
          <a:prstGeom prst="rect">
            <a:avLst/>
          </a:prstGeom>
        </p:spPr>
      </p:pic>
      <p:cxnSp>
        <p:nvCxnSpPr>
          <p:cNvPr id="4" name="Straight Arrow Connector 3">
            <a:extLst>
              <a:ext uri="{C183D7F6-B498-43B3-948B-1728B52AA6E4}">
                <adec:decorative xmlns:adec="http://schemas.microsoft.com/office/drawing/2017/decorative" val="1"/>
              </a:ext>
            </a:extLst>
          </p:cNvPr>
          <p:cNvCxnSpPr/>
          <p:nvPr/>
        </p:nvCxnSpPr>
        <p:spPr>
          <a:xfrm>
            <a:off x="5200073" y="2650836"/>
            <a:ext cx="3565236" cy="13023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369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6B5BF555-B8DA-4274-9219-F8FFD5430D85}" type="slidenum">
              <a:rPr lang="en-US" sz="1000">
                <a:solidFill>
                  <a:srgbClr val="000000"/>
                </a:solidFill>
              </a:rPr>
              <a:pPr eaLnBrk="1" hangingPunct="1"/>
              <a:t>34</a:t>
            </a:fld>
            <a:endParaRPr lang="en-US" sz="1000">
              <a:solidFill>
                <a:srgbClr val="000000"/>
              </a:solidFill>
            </a:endParaRPr>
          </a:p>
        </p:txBody>
      </p:sp>
      <p:sp>
        <p:nvSpPr>
          <p:cNvPr id="97283" name="Rectangle 2"/>
          <p:cNvSpPr>
            <a:spLocks noGrp="1" noChangeArrowheads="1"/>
          </p:cNvSpPr>
          <p:nvPr>
            <p:ph type="title"/>
          </p:nvPr>
        </p:nvSpPr>
        <p:spPr>
          <a:xfrm>
            <a:off x="2475344" y="304800"/>
            <a:ext cx="7811655" cy="762000"/>
          </a:xfrm>
        </p:spPr>
        <p:txBody>
          <a:bodyPr/>
          <a:lstStyle/>
          <a:p>
            <a:pPr eaLnBrk="1" hangingPunct="1"/>
            <a:r>
              <a:rPr lang="en-US" sz="3600" dirty="0">
                <a:latin typeface="Lato" panose="020F0502020204030203"/>
              </a:rPr>
              <a:t>12-Month Marketing Plan</a:t>
            </a:r>
          </a:p>
        </p:txBody>
      </p:sp>
      <p:sp>
        <p:nvSpPr>
          <p:cNvPr id="97284" name="Rectangle 3"/>
          <p:cNvSpPr>
            <a:spLocks noGrp="1" noChangeArrowheads="1"/>
          </p:cNvSpPr>
          <p:nvPr>
            <p:ph type="body" idx="1"/>
          </p:nvPr>
        </p:nvSpPr>
        <p:spPr/>
        <p:txBody>
          <a:bodyPr>
            <a:normAutofit fontScale="92500" lnSpcReduction="10000"/>
          </a:bodyPr>
          <a:lstStyle/>
          <a:p>
            <a:pPr eaLnBrk="1" hangingPunct="1">
              <a:lnSpc>
                <a:spcPct val="90000"/>
              </a:lnSpc>
            </a:pPr>
            <a:r>
              <a:rPr lang="en-US" sz="2400" b="1" dirty="0"/>
              <a:t>Communication </a:t>
            </a:r>
          </a:p>
          <a:p>
            <a:pPr lvl="1" eaLnBrk="1" hangingPunct="1">
              <a:lnSpc>
                <a:spcPct val="90000"/>
              </a:lnSpc>
            </a:pPr>
            <a:r>
              <a:rPr lang="en-US" sz="2200" dirty="0"/>
              <a:t>Government Marketing Database / CRM</a:t>
            </a:r>
          </a:p>
          <a:p>
            <a:pPr lvl="1" eaLnBrk="1" hangingPunct="1">
              <a:lnSpc>
                <a:spcPct val="90000"/>
              </a:lnSpc>
            </a:pPr>
            <a:r>
              <a:rPr lang="en-US" sz="2200" dirty="0"/>
              <a:t>Marketing Materials</a:t>
            </a:r>
          </a:p>
          <a:p>
            <a:pPr lvl="1" eaLnBrk="1" hangingPunct="1">
              <a:lnSpc>
                <a:spcPct val="90000"/>
              </a:lnSpc>
            </a:pPr>
            <a:r>
              <a:rPr lang="en-US" sz="2200" dirty="0"/>
              <a:t>Government Capability Statement</a:t>
            </a:r>
          </a:p>
          <a:p>
            <a:pPr eaLnBrk="1" hangingPunct="1">
              <a:lnSpc>
                <a:spcPct val="90000"/>
              </a:lnSpc>
            </a:pPr>
            <a:endParaRPr lang="en-US" sz="2400" b="1" dirty="0"/>
          </a:p>
          <a:p>
            <a:pPr eaLnBrk="1" hangingPunct="1">
              <a:lnSpc>
                <a:spcPct val="90000"/>
              </a:lnSpc>
            </a:pPr>
            <a:r>
              <a:rPr lang="en-US" sz="2400" b="1" dirty="0"/>
              <a:t>Research/Bid</a:t>
            </a:r>
          </a:p>
          <a:p>
            <a:pPr lvl="1" eaLnBrk="1" hangingPunct="1">
              <a:lnSpc>
                <a:spcPct val="90000"/>
              </a:lnSpc>
            </a:pPr>
            <a:r>
              <a:rPr lang="en-US" sz="2200" dirty="0"/>
              <a:t>Now - SAM</a:t>
            </a:r>
          </a:p>
          <a:p>
            <a:pPr lvl="1" eaLnBrk="1" hangingPunct="1">
              <a:lnSpc>
                <a:spcPct val="90000"/>
              </a:lnSpc>
            </a:pPr>
            <a:r>
              <a:rPr lang="en-US" sz="2200" dirty="0"/>
              <a:t>Past - FPDS</a:t>
            </a:r>
          </a:p>
          <a:p>
            <a:pPr lvl="1" eaLnBrk="1" hangingPunct="1">
              <a:lnSpc>
                <a:spcPct val="90000"/>
              </a:lnSpc>
            </a:pPr>
            <a:r>
              <a:rPr lang="en-US" sz="2200" dirty="0"/>
              <a:t>Future - Forecasting</a:t>
            </a:r>
          </a:p>
          <a:p>
            <a:pPr lvl="1" eaLnBrk="1" hangingPunct="1">
              <a:lnSpc>
                <a:spcPct val="90000"/>
              </a:lnSpc>
            </a:pPr>
            <a:r>
              <a:rPr lang="en-US" sz="2200" dirty="0"/>
              <a:t>Bid Matching</a:t>
            </a:r>
          </a:p>
          <a:p>
            <a:pPr eaLnBrk="1" hangingPunct="1">
              <a:lnSpc>
                <a:spcPct val="90000"/>
              </a:lnSpc>
            </a:pPr>
            <a:endParaRPr lang="en-US" sz="2400" b="1" dirty="0"/>
          </a:p>
          <a:p>
            <a:pPr eaLnBrk="1" hangingPunct="1">
              <a:lnSpc>
                <a:spcPct val="90000"/>
              </a:lnSpc>
            </a:pPr>
            <a:r>
              <a:rPr lang="en-US" sz="2400" b="1" dirty="0"/>
              <a:t>Meetings/Events</a:t>
            </a:r>
            <a:r>
              <a:rPr lang="en-US" sz="2400" dirty="0"/>
              <a:t> </a:t>
            </a:r>
          </a:p>
          <a:p>
            <a:pPr lvl="1" eaLnBrk="1" hangingPunct="1">
              <a:lnSpc>
                <a:spcPct val="90000"/>
              </a:lnSpc>
            </a:pPr>
            <a:r>
              <a:rPr lang="en-US" sz="2200" dirty="0"/>
              <a:t>Matchmakers, Trade Shows &amp; Industry Days</a:t>
            </a:r>
          </a:p>
          <a:p>
            <a:pPr lvl="1">
              <a:lnSpc>
                <a:spcPct val="90000"/>
              </a:lnSpc>
            </a:pPr>
            <a:r>
              <a:rPr lang="en-US" sz="2200" dirty="0"/>
              <a:t>OSDBU/SBLO</a:t>
            </a:r>
          </a:p>
          <a:p>
            <a:pPr lvl="1" eaLnBrk="1" hangingPunct="1">
              <a:lnSpc>
                <a:spcPct val="90000"/>
              </a:lnSpc>
            </a:pPr>
            <a:endParaRPr lang="en-US" sz="2200" dirty="0"/>
          </a:p>
          <a:p>
            <a:pPr lvl="1" eaLnBrk="1" hangingPunct="1">
              <a:lnSpc>
                <a:spcPct val="90000"/>
              </a:lnSpc>
              <a:buFont typeface="Wingdings" pitchFamily="2" charset="2"/>
              <a:buNone/>
            </a:pPr>
            <a:endParaRPr lang="en-US" sz="2200" dirty="0"/>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59631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2715490" y="304800"/>
            <a:ext cx="7571509" cy="762000"/>
          </a:xfrm>
        </p:spPr>
        <p:txBody>
          <a:bodyPr/>
          <a:lstStyle/>
          <a:p>
            <a:r>
              <a:rPr lang="en-US" sz="3600" dirty="0">
                <a:latin typeface="Lato" panose="020F0502020204030203"/>
              </a:rPr>
              <a:t>Communication</a:t>
            </a:r>
          </a:p>
        </p:txBody>
      </p:sp>
      <p:sp>
        <p:nvSpPr>
          <p:cNvPr id="98307" name="Content Placeholder 2"/>
          <p:cNvSpPr>
            <a:spLocks noGrp="1"/>
          </p:cNvSpPr>
          <p:nvPr>
            <p:ph idx="1"/>
          </p:nvPr>
        </p:nvSpPr>
        <p:spPr/>
        <p:txBody>
          <a:bodyPr/>
          <a:lstStyle/>
          <a:p>
            <a:pPr lvl="1" eaLnBrk="1" hangingPunct="1">
              <a:lnSpc>
                <a:spcPct val="90000"/>
              </a:lnSpc>
            </a:pPr>
            <a:endParaRPr lang="en-US" sz="2800" dirty="0"/>
          </a:p>
          <a:p>
            <a:pPr lvl="1" eaLnBrk="1" hangingPunct="1">
              <a:lnSpc>
                <a:spcPct val="90000"/>
              </a:lnSpc>
            </a:pPr>
            <a:r>
              <a:rPr lang="en-US" sz="2800" dirty="0"/>
              <a:t>Government Marketing Database</a:t>
            </a:r>
          </a:p>
          <a:p>
            <a:pPr lvl="1" eaLnBrk="1" hangingPunct="1">
              <a:lnSpc>
                <a:spcPct val="90000"/>
              </a:lnSpc>
            </a:pPr>
            <a:endParaRPr lang="en-US" sz="2800" dirty="0"/>
          </a:p>
          <a:p>
            <a:pPr lvl="1" eaLnBrk="1" hangingPunct="1">
              <a:lnSpc>
                <a:spcPct val="90000"/>
              </a:lnSpc>
            </a:pPr>
            <a:r>
              <a:rPr lang="en-US" sz="2800" dirty="0"/>
              <a:t>Capability Statement</a:t>
            </a:r>
          </a:p>
          <a:p>
            <a:pPr lvl="1" eaLnBrk="1" hangingPunct="1">
              <a:lnSpc>
                <a:spcPct val="90000"/>
              </a:lnSpc>
            </a:pPr>
            <a:endParaRPr lang="en-US" sz="2800" dirty="0"/>
          </a:p>
          <a:p>
            <a:pPr lvl="1" eaLnBrk="1" hangingPunct="1">
              <a:lnSpc>
                <a:spcPct val="90000"/>
              </a:lnSpc>
            </a:pPr>
            <a:r>
              <a:rPr lang="en-US" sz="2800" dirty="0"/>
              <a:t>Marketing ROI</a:t>
            </a:r>
          </a:p>
          <a:p>
            <a:pPr lvl="1" eaLnBrk="1" hangingPunct="1">
              <a:lnSpc>
                <a:spcPct val="90000"/>
              </a:lnSpc>
            </a:pPr>
            <a:endParaRPr lang="en-US" sz="2800" dirty="0"/>
          </a:p>
          <a:p>
            <a:endParaRPr lang="en-US" dirty="0"/>
          </a:p>
        </p:txBody>
      </p:sp>
      <p:sp>
        <p:nvSpPr>
          <p:cNvPr id="98308" name="Slide Number Placeholder 3"/>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400FCF4-7AF9-4832-AB7B-DF0560D373D9}" type="slidenum">
              <a:rPr lang="en-US" sz="1000">
                <a:solidFill>
                  <a:srgbClr val="000000"/>
                </a:solidFill>
              </a:rPr>
              <a:pPr eaLnBrk="1" hangingPunct="1"/>
              <a:t>35</a:t>
            </a:fld>
            <a:endParaRPr lang="en-US" sz="1000">
              <a:solidFill>
                <a:srgbClr val="000000"/>
              </a:solidFill>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468736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4C50008F-339E-4D27-B6A6-834CAA481AB0}" type="slidenum">
              <a:rPr lang="en-US" sz="1000">
                <a:solidFill>
                  <a:srgbClr val="000000"/>
                </a:solidFill>
              </a:rPr>
              <a:pPr eaLnBrk="1" hangingPunct="1"/>
              <a:t>36</a:t>
            </a:fld>
            <a:endParaRPr lang="en-US" sz="1000">
              <a:solidFill>
                <a:srgbClr val="000000"/>
              </a:solidFill>
            </a:endParaRPr>
          </a:p>
        </p:txBody>
      </p:sp>
      <p:sp>
        <p:nvSpPr>
          <p:cNvPr id="99331" name="Rectangle 2"/>
          <p:cNvSpPr>
            <a:spLocks noGrp="1" noChangeArrowheads="1"/>
          </p:cNvSpPr>
          <p:nvPr>
            <p:ph type="title"/>
          </p:nvPr>
        </p:nvSpPr>
        <p:spPr>
          <a:xfrm>
            <a:off x="2521526" y="304800"/>
            <a:ext cx="7765473" cy="762000"/>
          </a:xfrm>
        </p:spPr>
        <p:txBody>
          <a:bodyPr/>
          <a:lstStyle/>
          <a:p>
            <a:pPr eaLnBrk="1" hangingPunct="1"/>
            <a:r>
              <a:rPr lang="en-US" sz="3600" dirty="0">
                <a:latin typeface="Lato" panose="020F0502020204030203"/>
              </a:rPr>
              <a:t>Government Marketing Database</a:t>
            </a:r>
            <a:r>
              <a:rPr lang="en-US" sz="4000" dirty="0">
                <a:solidFill>
                  <a:srgbClr val="000099"/>
                </a:solidFill>
              </a:rPr>
              <a:t>	</a:t>
            </a:r>
          </a:p>
        </p:txBody>
      </p:sp>
      <p:sp>
        <p:nvSpPr>
          <p:cNvPr id="99332" name="Rectangle 3"/>
          <p:cNvSpPr>
            <a:spLocks noGrp="1" noChangeArrowheads="1"/>
          </p:cNvSpPr>
          <p:nvPr>
            <p:ph type="body" idx="1"/>
          </p:nvPr>
        </p:nvSpPr>
        <p:spPr/>
        <p:txBody>
          <a:bodyPr/>
          <a:lstStyle/>
          <a:p>
            <a:pPr eaLnBrk="1" hangingPunct="1"/>
            <a:r>
              <a:rPr lang="en-US" dirty="0"/>
              <a:t>You need a tool so that your contact list is </a:t>
            </a:r>
            <a:r>
              <a:rPr lang="en-US" b="1" dirty="0"/>
              <a:t>current</a:t>
            </a:r>
            <a:r>
              <a:rPr lang="en-US" dirty="0"/>
              <a:t>, </a:t>
            </a:r>
            <a:r>
              <a:rPr lang="en-US" b="1" dirty="0"/>
              <a:t>accessible</a:t>
            </a:r>
            <a:r>
              <a:rPr lang="en-US" dirty="0"/>
              <a:t> and </a:t>
            </a:r>
            <a:r>
              <a:rPr lang="en-US" b="1" dirty="0"/>
              <a:t>actionable</a:t>
            </a:r>
            <a:r>
              <a:rPr lang="en-US" dirty="0"/>
              <a:t> for marketing purposes</a:t>
            </a:r>
          </a:p>
          <a:p>
            <a:pPr lvl="1" eaLnBrk="1" hangingPunct="1">
              <a:lnSpc>
                <a:spcPct val="150000"/>
              </a:lnSpc>
            </a:pPr>
            <a:r>
              <a:rPr lang="en-US" dirty="0"/>
              <a:t>Maintain customer relationships</a:t>
            </a:r>
          </a:p>
          <a:p>
            <a:pPr lvl="1" eaLnBrk="1" hangingPunct="1">
              <a:lnSpc>
                <a:spcPct val="150000"/>
              </a:lnSpc>
            </a:pPr>
            <a:r>
              <a:rPr lang="en-US" dirty="0"/>
              <a:t>Develop new customer relationships</a:t>
            </a:r>
          </a:p>
          <a:p>
            <a:pPr lvl="1" eaLnBrk="1" hangingPunct="1">
              <a:lnSpc>
                <a:spcPct val="150000"/>
              </a:lnSpc>
            </a:pPr>
            <a:r>
              <a:rPr lang="en-US" dirty="0"/>
              <a:t>Lead generation</a:t>
            </a:r>
          </a:p>
          <a:p>
            <a:pPr lvl="1" eaLnBrk="1" hangingPunct="1">
              <a:lnSpc>
                <a:spcPct val="150000"/>
              </a:lnSpc>
            </a:pPr>
            <a:r>
              <a:rPr lang="en-US" dirty="0"/>
              <a:t>Lead qualification</a:t>
            </a:r>
          </a:p>
          <a:p>
            <a:pPr lvl="1" eaLnBrk="1" hangingPunct="1">
              <a:lnSpc>
                <a:spcPct val="150000"/>
              </a:lnSpc>
            </a:pPr>
            <a:r>
              <a:rPr lang="en-US" dirty="0"/>
              <a:t>Record </a:t>
            </a:r>
            <a:r>
              <a:rPr lang="en-US" b="1" dirty="0"/>
              <a:t>complete</a:t>
            </a:r>
            <a:r>
              <a:rPr lang="en-US" dirty="0"/>
              <a:t> contact information</a:t>
            </a: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604586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521BA0B-5547-4E75-B69D-FF211A9EF0F0}" type="slidenum">
              <a:rPr lang="en-US" sz="1000">
                <a:solidFill>
                  <a:srgbClr val="000000"/>
                </a:solidFill>
              </a:rPr>
              <a:pPr eaLnBrk="1" hangingPunct="1"/>
              <a:t>37</a:t>
            </a:fld>
            <a:endParaRPr lang="en-US" sz="1000">
              <a:solidFill>
                <a:srgbClr val="000000"/>
              </a:solidFill>
            </a:endParaRPr>
          </a:p>
        </p:txBody>
      </p:sp>
      <p:sp>
        <p:nvSpPr>
          <p:cNvPr id="100355" name="Rectangle 2"/>
          <p:cNvSpPr>
            <a:spLocks noGrp="1" noChangeArrowheads="1"/>
          </p:cNvSpPr>
          <p:nvPr>
            <p:ph type="title"/>
          </p:nvPr>
        </p:nvSpPr>
        <p:spPr>
          <a:xfrm>
            <a:off x="2632364" y="304800"/>
            <a:ext cx="7654636" cy="762000"/>
          </a:xfrm>
        </p:spPr>
        <p:txBody>
          <a:bodyPr/>
          <a:lstStyle/>
          <a:p>
            <a:pPr eaLnBrk="1" hangingPunct="1"/>
            <a:r>
              <a:rPr lang="en-US" sz="3600" dirty="0">
                <a:latin typeface="Lato" panose="020F0502020204030203"/>
              </a:rPr>
              <a:t>What You Need to Track</a:t>
            </a:r>
          </a:p>
        </p:txBody>
      </p:sp>
      <p:sp>
        <p:nvSpPr>
          <p:cNvPr id="100356" name="Rectangle 3"/>
          <p:cNvSpPr>
            <a:spLocks noGrp="1" noChangeArrowheads="1"/>
          </p:cNvSpPr>
          <p:nvPr>
            <p:ph type="body" idx="1"/>
          </p:nvPr>
        </p:nvSpPr>
        <p:spPr/>
        <p:txBody>
          <a:bodyPr/>
          <a:lstStyle/>
          <a:p>
            <a:pPr eaLnBrk="1" hangingPunct="1"/>
            <a:r>
              <a:rPr lang="en-US" dirty="0"/>
              <a:t>Record communication with government buyers and prime contractors, customers and prospects</a:t>
            </a:r>
          </a:p>
          <a:p>
            <a:pPr lvl="1" eaLnBrk="1" hangingPunct="1"/>
            <a:r>
              <a:rPr lang="en-US" dirty="0"/>
              <a:t>Capability Statement Sent</a:t>
            </a:r>
          </a:p>
          <a:p>
            <a:pPr lvl="1" eaLnBrk="1" hangingPunct="1"/>
            <a:r>
              <a:rPr lang="en-US" dirty="0"/>
              <a:t>Cold Call / Email</a:t>
            </a:r>
          </a:p>
          <a:p>
            <a:pPr lvl="1" eaLnBrk="1" hangingPunct="1"/>
            <a:r>
              <a:rPr lang="en-US" dirty="0"/>
              <a:t>Meeting (site visit, Matchmaker, etc.)</a:t>
            </a:r>
          </a:p>
          <a:p>
            <a:pPr lvl="1" eaLnBrk="1" hangingPunct="1"/>
            <a:r>
              <a:rPr lang="en-US" dirty="0"/>
              <a:t>Bid Submitted</a:t>
            </a:r>
          </a:p>
          <a:p>
            <a:pPr lvl="1" eaLnBrk="1" hangingPunct="1"/>
            <a:r>
              <a:rPr lang="en-US" dirty="0"/>
              <a:t>Sale</a:t>
            </a:r>
          </a:p>
          <a:p>
            <a:pPr lvl="1" eaLnBrk="1" hangingPunct="1"/>
            <a:r>
              <a:rPr lang="en-US" dirty="0"/>
              <a:t>Debriefing on Bid </a:t>
            </a:r>
          </a:p>
          <a:p>
            <a:pPr lvl="2"/>
            <a:r>
              <a:rPr lang="en-US" dirty="0"/>
              <a:t>Pre &amp;Post Award if you win</a:t>
            </a:r>
          </a:p>
          <a:p>
            <a:pPr lvl="2"/>
            <a:r>
              <a:rPr lang="en-US" dirty="0"/>
              <a:t>Request one if you lose (bids may not always qualify for this action)</a:t>
            </a: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137696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8C121987-5573-4A50-94C6-EEE524A6497A}" type="slidenum">
              <a:rPr lang="en-US" sz="1000">
                <a:solidFill>
                  <a:srgbClr val="000000"/>
                </a:solidFill>
              </a:rPr>
              <a:pPr eaLnBrk="1" hangingPunct="1"/>
              <a:t>38</a:t>
            </a:fld>
            <a:endParaRPr lang="en-US" sz="1000">
              <a:solidFill>
                <a:srgbClr val="000000"/>
              </a:solidFill>
            </a:endParaRPr>
          </a:p>
        </p:txBody>
      </p:sp>
      <p:sp>
        <p:nvSpPr>
          <p:cNvPr id="101379" name="Rectangle 2"/>
          <p:cNvSpPr>
            <a:spLocks noGrp="1" noChangeArrowheads="1"/>
          </p:cNvSpPr>
          <p:nvPr>
            <p:ph type="title"/>
          </p:nvPr>
        </p:nvSpPr>
        <p:spPr>
          <a:xfrm>
            <a:off x="2558472" y="304800"/>
            <a:ext cx="7728527" cy="762000"/>
          </a:xfrm>
        </p:spPr>
        <p:txBody>
          <a:bodyPr/>
          <a:lstStyle/>
          <a:p>
            <a:pPr eaLnBrk="1" hangingPunct="1"/>
            <a:r>
              <a:rPr lang="en-US" sz="3600" dirty="0">
                <a:latin typeface="Lato"/>
              </a:rPr>
              <a:t>Marketing ROI</a:t>
            </a:r>
            <a:r>
              <a:rPr lang="en-US" dirty="0"/>
              <a:t>	 </a:t>
            </a:r>
          </a:p>
        </p:txBody>
      </p:sp>
      <p:sp>
        <p:nvSpPr>
          <p:cNvPr id="101380" name="Rectangle 3"/>
          <p:cNvSpPr>
            <a:spLocks noGrp="1" noChangeArrowheads="1"/>
          </p:cNvSpPr>
          <p:nvPr>
            <p:ph type="body" idx="1"/>
          </p:nvPr>
        </p:nvSpPr>
        <p:spPr/>
        <p:txBody>
          <a:bodyPr>
            <a:normAutofit/>
          </a:bodyPr>
          <a:lstStyle/>
          <a:p>
            <a:pPr eaLnBrk="1" hangingPunct="1"/>
            <a:r>
              <a:rPr lang="en-US" dirty="0"/>
              <a:t>Refine your “Marketing Materials” for </a:t>
            </a:r>
            <a:r>
              <a:rPr lang="en-US" b="1" dirty="0"/>
              <a:t>government buyers and prime contractors</a:t>
            </a:r>
            <a:endParaRPr lang="en-US" dirty="0"/>
          </a:p>
          <a:p>
            <a:pPr lvl="1" eaLnBrk="1" hangingPunct="1"/>
            <a:r>
              <a:rPr lang="en-US" sz="2000" dirty="0"/>
              <a:t>SAM UEI, CAGE Code, NAICS, Federal Supply Groups</a:t>
            </a:r>
          </a:p>
          <a:p>
            <a:pPr lvl="1" eaLnBrk="1" hangingPunct="1"/>
            <a:r>
              <a:rPr lang="en-US" sz="2000" dirty="0"/>
              <a:t>Obtain certifications – ED/WOSB, SD/VOSB, </a:t>
            </a:r>
            <a:r>
              <a:rPr lang="en-US" sz="2000" dirty="0" err="1"/>
              <a:t>HUBZone</a:t>
            </a:r>
            <a:r>
              <a:rPr lang="en-US" sz="2000" dirty="0"/>
              <a:t>, 8(a) - if appropriate, for socio-economic status </a:t>
            </a:r>
          </a:p>
          <a:p>
            <a:pPr lvl="2"/>
            <a:r>
              <a:rPr lang="en-US" b="1" dirty="0"/>
              <a:t>Update </a:t>
            </a:r>
            <a:r>
              <a:rPr lang="en-US" dirty="0"/>
              <a:t>buyers when you receive new certifications</a:t>
            </a:r>
            <a:endParaRPr lang="en-US" b="1" dirty="0"/>
          </a:p>
          <a:p>
            <a:pPr lvl="1" eaLnBrk="1" hangingPunct="1"/>
            <a:r>
              <a:rPr lang="en-US" sz="2000" dirty="0"/>
              <a:t>Add these to </a:t>
            </a:r>
            <a:r>
              <a:rPr lang="en-US" sz="2000" b="1" dirty="0"/>
              <a:t>marketing tools</a:t>
            </a:r>
            <a:r>
              <a:rPr lang="en-US" sz="2000" dirty="0"/>
              <a:t> (brochures, line cards, website, etc.)</a:t>
            </a:r>
            <a:r>
              <a:rPr lang="en-US" sz="2000" b="1" dirty="0"/>
              <a:t> </a:t>
            </a:r>
          </a:p>
          <a:p>
            <a:pPr eaLnBrk="1" hangingPunct="1"/>
            <a:endParaRPr lang="en-US" sz="1400" dirty="0"/>
          </a:p>
          <a:p>
            <a:pPr eaLnBrk="1" hangingPunct="1"/>
            <a:r>
              <a:rPr lang="en-US" dirty="0"/>
              <a:t>Tailor the 12-month marketing tactics to your business and budget dollars to execute.</a:t>
            </a:r>
          </a:p>
          <a:p>
            <a:pPr eaLnBrk="1" hangingPunct="1"/>
            <a:endParaRPr lang="en-US" sz="1400" dirty="0"/>
          </a:p>
          <a:p>
            <a:pPr eaLnBrk="1" hangingPunct="1"/>
            <a:r>
              <a:rPr lang="en-US" dirty="0"/>
              <a:t>Develop a way to measure ROI to determine $X/Qualified Marketing Lead</a:t>
            </a:r>
          </a:p>
          <a:p>
            <a:pPr marL="457200" lvl="1" indent="0">
              <a:buNone/>
            </a:pPr>
            <a:endParaRPr lang="en-US" b="1" dirty="0">
              <a:solidFill>
                <a:srgbClr val="000099"/>
              </a:solidFill>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387005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descr="Timeline ofdoing business withthe government"/>
          <p:cNvGraphicFramePr>
            <a:graphicFrameLocks noGrp="1"/>
          </p:cNvGraphicFramePr>
          <p:nvPr>
            <p:extLst>
              <p:ext uri="{D42A27DB-BD31-4B8C-83A1-F6EECF244321}">
                <p14:modId xmlns:p14="http://schemas.microsoft.com/office/powerpoint/2010/main" val="2179579833"/>
              </p:ext>
            </p:extLst>
          </p:nvPr>
        </p:nvGraphicFramePr>
        <p:xfrm>
          <a:off x="92364" y="73891"/>
          <a:ext cx="12099635" cy="6788977"/>
        </p:xfrm>
        <a:graphic>
          <a:graphicData uri="http://schemas.openxmlformats.org/drawingml/2006/table">
            <a:tbl>
              <a:tblPr firstRow="1" firstCol="1" lastRow="1" lastCol="1" bandRow="1" bandCol="1">
                <a:tableStyleId>{21E4AEA4-8DFA-4A89-87EB-49C32662AFE0}</a:tableStyleId>
              </a:tblPr>
              <a:tblGrid>
                <a:gridCol w="1230473">
                  <a:extLst>
                    <a:ext uri="{9D8B030D-6E8A-4147-A177-3AD203B41FA5}">
                      <a16:colId xmlns:a16="http://schemas.microsoft.com/office/drawing/2014/main" val="1078006518"/>
                    </a:ext>
                  </a:extLst>
                </a:gridCol>
                <a:gridCol w="3486334">
                  <a:extLst>
                    <a:ext uri="{9D8B030D-6E8A-4147-A177-3AD203B41FA5}">
                      <a16:colId xmlns:a16="http://schemas.microsoft.com/office/drawing/2014/main" val="2967112977"/>
                    </a:ext>
                  </a:extLst>
                </a:gridCol>
                <a:gridCol w="3178719">
                  <a:extLst>
                    <a:ext uri="{9D8B030D-6E8A-4147-A177-3AD203B41FA5}">
                      <a16:colId xmlns:a16="http://schemas.microsoft.com/office/drawing/2014/main" val="4278059706"/>
                    </a:ext>
                  </a:extLst>
                </a:gridCol>
                <a:gridCol w="4204109">
                  <a:extLst>
                    <a:ext uri="{9D8B030D-6E8A-4147-A177-3AD203B41FA5}">
                      <a16:colId xmlns:a16="http://schemas.microsoft.com/office/drawing/2014/main" val="3545245090"/>
                    </a:ext>
                  </a:extLst>
                </a:gridCol>
              </a:tblGrid>
              <a:tr h="180732">
                <a:tc>
                  <a:txBody>
                    <a:bodyPr/>
                    <a:lstStyle/>
                    <a:p>
                      <a:pPr marL="0" marR="0">
                        <a:lnSpc>
                          <a:spcPct val="107000"/>
                        </a:lnSpc>
                        <a:spcBef>
                          <a:spcPts val="0"/>
                        </a:spcBef>
                        <a:spcAft>
                          <a:spcPts val="800"/>
                        </a:spcAft>
                      </a:pPr>
                      <a:r>
                        <a:rPr lang="en-US" sz="700">
                          <a:effectLst/>
                        </a:rPr>
                        <a:t>MONTH</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700">
                          <a:effectLst/>
                        </a:rPr>
                        <a:t>COMMUNICATION</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700">
                          <a:effectLst/>
                        </a:rPr>
                        <a:t>MEETING / EVENT</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700">
                          <a:effectLst/>
                        </a:rPr>
                        <a:t>RESEARCH / BID</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661909246"/>
                  </a:ext>
                </a:extLst>
              </a:tr>
              <a:tr h="527716">
                <a:tc>
                  <a:txBody>
                    <a:bodyPr/>
                    <a:lstStyle/>
                    <a:p>
                      <a:pPr marL="0" marR="0">
                        <a:lnSpc>
                          <a:spcPct val="107000"/>
                        </a:lnSpc>
                        <a:spcBef>
                          <a:spcPts val="0"/>
                        </a:spcBef>
                        <a:spcAft>
                          <a:spcPts val="800"/>
                        </a:spcAft>
                      </a:pPr>
                      <a:r>
                        <a:rPr lang="en-US" sz="1400">
                          <a:effectLst/>
                        </a:rPr>
                        <a:t>JANUARY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Require consistent email signatures throughout firm.</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Determine if current CRM can be used for government marketing database.  If not, build using Excel format.</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2802095148"/>
                  </a:ext>
                </a:extLst>
              </a:tr>
              <a:tr h="451440">
                <a:tc>
                  <a:txBody>
                    <a:bodyPr/>
                    <a:lstStyle/>
                    <a:p>
                      <a:pPr marL="0" marR="0">
                        <a:lnSpc>
                          <a:spcPct val="107000"/>
                        </a:lnSpc>
                        <a:spcBef>
                          <a:spcPts val="0"/>
                        </a:spcBef>
                        <a:spcAft>
                          <a:spcPts val="800"/>
                        </a:spcAft>
                      </a:pPr>
                      <a:r>
                        <a:rPr lang="en-US" sz="1400">
                          <a:effectLst/>
                        </a:rPr>
                        <a:t>FEBRUARY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APEX ACCELERATOR one-on-one meeting.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Research who’s buying.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2212050520"/>
                  </a:ext>
                </a:extLst>
              </a:tr>
              <a:tr h="451440">
                <a:tc>
                  <a:txBody>
                    <a:bodyPr/>
                    <a:lstStyle/>
                    <a:p>
                      <a:pPr marL="0" marR="0">
                        <a:lnSpc>
                          <a:spcPct val="107000"/>
                        </a:lnSpc>
                        <a:spcBef>
                          <a:spcPts val="0"/>
                        </a:spcBef>
                        <a:spcAft>
                          <a:spcPts val="800"/>
                        </a:spcAft>
                      </a:pPr>
                      <a:r>
                        <a:rPr lang="en-US" sz="1400">
                          <a:effectLst/>
                        </a:rPr>
                        <a:t>MARCH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Complete sample capabilities statement.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Attend APEX ACCELERATOR prep meeting for </a:t>
                      </a:r>
                      <a:r>
                        <a:rPr lang="en-US" sz="1400" dirty="0" err="1">
                          <a:effectLst/>
                        </a:rPr>
                        <a:t>MatchMaker</a:t>
                      </a:r>
                      <a:r>
                        <a:rPr lang="en-US" sz="14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alert APEX ACCELERATOR if adjustments needed.</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527833822"/>
                  </a:ext>
                </a:extLst>
              </a:tr>
              <a:tr h="527716">
                <a:tc>
                  <a:txBody>
                    <a:bodyPr/>
                    <a:lstStyle/>
                    <a:p>
                      <a:pPr marL="0" marR="0">
                        <a:lnSpc>
                          <a:spcPct val="107000"/>
                        </a:lnSpc>
                        <a:spcBef>
                          <a:spcPts val="0"/>
                        </a:spcBef>
                        <a:spcAft>
                          <a:spcPts val="800"/>
                        </a:spcAft>
                      </a:pPr>
                      <a:r>
                        <a:rPr lang="en-US" sz="1400">
                          <a:effectLst/>
                        </a:rPr>
                        <a:t>APRIL</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Review your website for ease of use, SEO.  Create gov’t/primes page.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958163998"/>
                  </a:ext>
                </a:extLst>
              </a:tr>
              <a:tr h="527716">
                <a:tc>
                  <a:txBody>
                    <a:bodyPr/>
                    <a:lstStyle/>
                    <a:p>
                      <a:pPr marL="0" marR="0">
                        <a:lnSpc>
                          <a:spcPct val="107000"/>
                        </a:lnSpc>
                        <a:spcBef>
                          <a:spcPts val="0"/>
                        </a:spcBef>
                        <a:spcAft>
                          <a:spcPts val="800"/>
                        </a:spcAft>
                      </a:pPr>
                      <a:r>
                        <a:rPr lang="en-US" sz="1400">
                          <a:effectLst/>
                        </a:rPr>
                        <a:t>MAY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Start “drip” marketing.  Send “Batch #1” of 4-20 letters/emails.  Make follow-up phone calls.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Attend </a:t>
                      </a:r>
                      <a:r>
                        <a:rPr lang="en-US" sz="1400" dirty="0" err="1">
                          <a:effectLst/>
                        </a:rPr>
                        <a:t>MatchMaker</a:t>
                      </a:r>
                      <a:r>
                        <a:rPr lang="en-US" sz="1400" dirty="0">
                          <a:effectLst/>
                        </a:rPr>
                        <a:t>/Industry</a:t>
                      </a:r>
                      <a:r>
                        <a:rPr lang="en-US" sz="1400" baseline="0" dirty="0">
                          <a:effectLst/>
                        </a:rPr>
                        <a:t> Days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3395986263"/>
                  </a:ext>
                </a:extLst>
              </a:tr>
              <a:tr h="527716">
                <a:tc>
                  <a:txBody>
                    <a:bodyPr/>
                    <a:lstStyle/>
                    <a:p>
                      <a:pPr marL="0" marR="0">
                        <a:lnSpc>
                          <a:spcPct val="107000"/>
                        </a:lnSpc>
                        <a:spcBef>
                          <a:spcPts val="0"/>
                        </a:spcBef>
                        <a:spcAft>
                          <a:spcPts val="800"/>
                        </a:spcAft>
                      </a:pPr>
                      <a:r>
                        <a:rPr lang="en-US" sz="1400">
                          <a:effectLst/>
                        </a:rPr>
                        <a:t>JUNE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Send MM follow-up emails.  Make follow-up phone calls.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Batch #1 informational/marketing meetings.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753219017"/>
                  </a:ext>
                </a:extLst>
              </a:tr>
              <a:tr h="701207">
                <a:tc>
                  <a:txBody>
                    <a:bodyPr/>
                    <a:lstStyle/>
                    <a:p>
                      <a:pPr marL="0" marR="0">
                        <a:lnSpc>
                          <a:spcPct val="107000"/>
                        </a:lnSpc>
                        <a:spcBef>
                          <a:spcPts val="0"/>
                        </a:spcBef>
                        <a:spcAft>
                          <a:spcPts val="800"/>
                        </a:spcAft>
                      </a:pPr>
                      <a:r>
                        <a:rPr lang="en-US" sz="1400">
                          <a:effectLst/>
                        </a:rPr>
                        <a:t>JULY</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Refresh webpage content.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err="1">
                          <a:effectLst/>
                        </a:rPr>
                        <a:t>MatchMaker</a:t>
                      </a:r>
                      <a:r>
                        <a:rPr lang="en-US" sz="1400" dirty="0">
                          <a:effectLst/>
                        </a:rPr>
                        <a:t> Prep informational/marketing meetings.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 Prepare bid response. Schedule APEX ACCELERATOR meeting to review.</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3108094658"/>
                  </a:ext>
                </a:extLst>
              </a:tr>
              <a:tr h="579111">
                <a:tc>
                  <a:txBody>
                    <a:bodyPr/>
                    <a:lstStyle/>
                    <a:p>
                      <a:pPr marL="0" marR="0">
                        <a:lnSpc>
                          <a:spcPct val="107000"/>
                        </a:lnSpc>
                        <a:spcBef>
                          <a:spcPts val="0"/>
                        </a:spcBef>
                        <a:spcAft>
                          <a:spcPts val="800"/>
                        </a:spcAft>
                      </a:pPr>
                      <a:r>
                        <a:rPr lang="en-US" sz="1400">
                          <a:effectLst/>
                        </a:rPr>
                        <a:t>AUGUST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Send “Batch #2” of 4-20 emails.  Make follow-up phone calls.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APEX ACCELERATOR one-on-one meeting.</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 Prepare bid response.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966500453"/>
                  </a:ext>
                </a:extLst>
              </a:tr>
              <a:tr h="527716">
                <a:tc>
                  <a:txBody>
                    <a:bodyPr/>
                    <a:lstStyle/>
                    <a:p>
                      <a:pPr marL="0" marR="0">
                        <a:lnSpc>
                          <a:spcPct val="107000"/>
                        </a:lnSpc>
                        <a:spcBef>
                          <a:spcPts val="0"/>
                        </a:spcBef>
                        <a:spcAft>
                          <a:spcPts val="800"/>
                        </a:spcAft>
                      </a:pPr>
                      <a:r>
                        <a:rPr lang="en-US" sz="1400">
                          <a:effectLst/>
                        </a:rPr>
                        <a:t>SEPTEMBER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Refresh webpage content.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Batch #2 informational/marketing meetings.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947625966"/>
                  </a:ext>
                </a:extLst>
              </a:tr>
              <a:tr h="579111">
                <a:tc>
                  <a:txBody>
                    <a:bodyPr/>
                    <a:lstStyle/>
                    <a:p>
                      <a:pPr marL="0" marR="0">
                        <a:lnSpc>
                          <a:spcPct val="107000"/>
                        </a:lnSpc>
                        <a:spcBef>
                          <a:spcPts val="0"/>
                        </a:spcBef>
                        <a:spcAft>
                          <a:spcPts val="800"/>
                        </a:spcAft>
                      </a:pPr>
                      <a:r>
                        <a:rPr lang="en-US" sz="1400">
                          <a:effectLst/>
                        </a:rPr>
                        <a:t>OCTOBER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Send “Batch #3” of 4-20 emails.  Make follow-up phone calls.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Attend </a:t>
                      </a:r>
                      <a:r>
                        <a:rPr lang="en-US" sz="1400" dirty="0" err="1">
                          <a:effectLst/>
                        </a:rPr>
                        <a:t>MatchMaker</a:t>
                      </a:r>
                      <a:r>
                        <a:rPr lang="en-US" sz="1400" dirty="0">
                          <a:effectLst/>
                        </a:rPr>
                        <a:t>/Industry Day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 Prepare bid response.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3926271887"/>
                  </a:ext>
                </a:extLst>
              </a:tr>
              <a:tr h="527716">
                <a:tc>
                  <a:txBody>
                    <a:bodyPr/>
                    <a:lstStyle/>
                    <a:p>
                      <a:pPr marL="0" marR="0">
                        <a:lnSpc>
                          <a:spcPct val="107000"/>
                        </a:lnSpc>
                        <a:spcBef>
                          <a:spcPts val="0"/>
                        </a:spcBef>
                        <a:spcAft>
                          <a:spcPts val="800"/>
                        </a:spcAft>
                      </a:pPr>
                      <a:r>
                        <a:rPr lang="en-US" sz="1400">
                          <a:effectLst/>
                        </a:rPr>
                        <a:t>NOVEMBER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dirty="0">
                          <a:effectLst/>
                        </a:rPr>
                        <a:t>Send MM/Industry Day follow-up emails.  Make follow-up phone calls.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Batch #3 informational/marketing meetings.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bid match &amp; add contacts to government marketing database.</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429346378"/>
                  </a:ext>
                </a:extLst>
              </a:tr>
              <a:tr h="674769">
                <a:tc>
                  <a:txBody>
                    <a:bodyPr/>
                    <a:lstStyle/>
                    <a:p>
                      <a:pPr marL="0" marR="0">
                        <a:lnSpc>
                          <a:spcPct val="107000"/>
                        </a:lnSpc>
                        <a:spcBef>
                          <a:spcPts val="0"/>
                        </a:spcBef>
                        <a:spcAft>
                          <a:spcPts val="800"/>
                        </a:spcAft>
                      </a:pPr>
                      <a:r>
                        <a:rPr lang="en-US" sz="1400">
                          <a:effectLst/>
                        </a:rPr>
                        <a:t>DECEMBER</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tc>
                  <a:txBody>
                    <a:bodyPr/>
                    <a:lstStyle/>
                    <a:p>
                      <a:pPr marL="0" marR="0">
                        <a:lnSpc>
                          <a:spcPct val="107000"/>
                        </a:lnSpc>
                        <a:spcBef>
                          <a:spcPts val="0"/>
                        </a:spcBef>
                        <a:spcAft>
                          <a:spcPts val="800"/>
                        </a:spcAft>
                      </a:pPr>
                      <a:r>
                        <a:rPr lang="en-US" sz="1400" b="0" dirty="0">
                          <a:effectLst/>
                        </a:rPr>
                        <a:t>Review results of annual</a:t>
                      </a:r>
                      <a:r>
                        <a:rPr lang="en-US" sz="1400" b="0" baseline="0" dirty="0">
                          <a:effectLst/>
                        </a:rPr>
                        <a:t> </a:t>
                      </a:r>
                      <a:r>
                        <a:rPr lang="en-US" sz="1400" b="0" dirty="0">
                          <a:effectLst/>
                        </a:rPr>
                        <a:t>activities.  Prepare next</a:t>
                      </a:r>
                      <a:r>
                        <a:rPr lang="en-US" sz="1400" b="0" baseline="0" dirty="0">
                          <a:effectLst/>
                        </a:rPr>
                        <a:t> year’s </a:t>
                      </a:r>
                      <a:r>
                        <a:rPr lang="en-US" sz="1400" b="0" dirty="0">
                          <a:effectLst/>
                        </a:rPr>
                        <a:t>plan.  Budget resources (people, money, time) to support implementation.</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21512" marR="21512" marT="4889" marB="0"/>
                </a:tc>
                <a:extLst>
                  <a:ext uri="{0D108BD9-81ED-4DB2-BD59-A6C34878D82A}">
                    <a16:rowId xmlns:a16="http://schemas.microsoft.com/office/drawing/2014/main" val="1522070138"/>
                  </a:ext>
                </a:extLst>
              </a:tr>
            </a:tbl>
          </a:graphicData>
        </a:graphic>
      </p:graphicFrame>
      <p:sp>
        <p:nvSpPr>
          <p:cNvPr id="2" name="Title 1">
            <a:extLst>
              <a:ext uri="{FF2B5EF4-FFF2-40B4-BE49-F238E27FC236}">
                <a16:creationId xmlns:a16="http://schemas.microsoft.com/office/drawing/2014/main" id="{D915D059-4B7D-E796-7E4B-A573DF76F8F4}"/>
              </a:ext>
            </a:extLst>
          </p:cNvPr>
          <p:cNvSpPr>
            <a:spLocks noGrp="1"/>
          </p:cNvSpPr>
          <p:nvPr>
            <p:ph type="title" idx="4294967295"/>
          </p:nvPr>
        </p:nvSpPr>
        <p:spPr>
          <a:xfrm>
            <a:off x="3890319" y="6339016"/>
            <a:ext cx="558114" cy="296562"/>
          </a:xfrm>
        </p:spPr>
        <p:txBody>
          <a:bodyPr vert="horz" lIns="91440" tIns="45720" rIns="91440" bIns="45720" rtlCol="0" anchor="b">
            <a:normAutofit fontScale="90000"/>
          </a:bodyPr>
          <a:lstStyle/>
          <a:p>
            <a:r>
              <a:rPr lang="en-US" sz="800" dirty="0">
                <a:solidFill>
                  <a:schemeClr val="accent2"/>
                </a:solidFill>
              </a:rPr>
              <a:t>Slide title</a:t>
            </a:r>
          </a:p>
        </p:txBody>
      </p:sp>
    </p:spTree>
    <p:extLst>
      <p:ext uri="{BB962C8B-B14F-4D97-AF65-F5344CB8AC3E}">
        <p14:creationId xmlns:p14="http://schemas.microsoft.com/office/powerpoint/2010/main" val="41861042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
        <p:nvSpPr>
          <p:cNvPr id="3" name="TextBox 2"/>
          <p:cNvSpPr txBox="1"/>
          <p:nvPr/>
        </p:nvSpPr>
        <p:spPr>
          <a:xfrm>
            <a:off x="469160" y="1524000"/>
            <a:ext cx="11506200" cy="521681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ato" panose="020F0502020204030203"/>
                <a:ea typeface="+mn-ea"/>
                <a:cs typeface="+mn-cs"/>
              </a:rPr>
              <a:t>The APEX  Accelerators program, formerly known as Procurement Technical Assistance Program (PTAP), under management of the Department of Defense (DoD) Office of Small Business Programs (OSBP), plays a critical role in the Department’s efforts to identify and </a:t>
            </a:r>
            <a:r>
              <a:rPr kumimoji="0" lang="en-US" sz="1600" b="0" i="0" u="none" strike="noStrike" kern="1200" cap="none" spc="0" normalizeH="0" baseline="0" noProof="0" dirty="0">
                <a:ln>
                  <a:noFill/>
                </a:ln>
                <a:solidFill>
                  <a:prstClr val="black"/>
                </a:solidFill>
                <a:effectLst/>
                <a:uLnTx/>
                <a:uFillTx/>
                <a:latin typeface="Lato" panose="020F0502020204030203"/>
                <a:ea typeface="+mn-ea"/>
                <a:cs typeface="+mn-cs"/>
                <a:hlinkClick r:id="rId4"/>
              </a:rPr>
              <a:t>helps</a:t>
            </a:r>
            <a:r>
              <a:rPr kumimoji="0" lang="en-US" sz="1600" b="0" i="0" u="none" strike="noStrike" kern="1200" cap="none" spc="0" normalizeH="0" baseline="0" noProof="0" dirty="0">
                <a:ln>
                  <a:noFill/>
                </a:ln>
                <a:solidFill>
                  <a:prstClr val="black"/>
                </a:solidFill>
                <a:effectLst/>
                <a:uLnTx/>
                <a:uFillTx/>
                <a:latin typeface="Lato" panose="020F0502020204030203"/>
                <a:ea typeface="+mn-ea"/>
                <a:cs typeface="+mn-cs"/>
              </a:rPr>
              <a:t> a wide range of businesses enter and participate in the defense supply-chain. The program provides the education and training to ensure that all businesses become capable of participating in federal, state, and local government contracts. There</a:t>
            </a:r>
            <a:r>
              <a:rPr kumimoji="0" lang="en-US" sz="1600" b="0" i="0" u="none" strike="noStrike" kern="1200" cap="none" spc="0" normalizeH="0" noProof="0" dirty="0">
                <a:ln>
                  <a:noFill/>
                </a:ln>
                <a:solidFill>
                  <a:prstClr val="black"/>
                </a:solidFill>
                <a:effectLst/>
                <a:uLnTx/>
                <a:uFillTx/>
                <a:latin typeface="Lato" panose="020F0502020204030203"/>
                <a:ea typeface="+mn-ea"/>
                <a:cs typeface="+mn-cs"/>
              </a:rPr>
              <a:t> are 96 Accelerators Nationwide, including BIA regions. </a:t>
            </a:r>
            <a:r>
              <a:rPr kumimoji="0" lang="en-US" sz="1600" b="0" i="0" u="none" strike="noStrike" kern="1200" cap="none" spc="0" normalizeH="0" noProof="0" dirty="0">
                <a:ln>
                  <a:noFill/>
                </a:ln>
                <a:solidFill>
                  <a:prstClr val="black"/>
                </a:solidFill>
                <a:effectLst/>
                <a:uLnTx/>
                <a:uFillTx/>
                <a:latin typeface="Lato" panose="020F0502020204030203"/>
                <a:ea typeface="+mn-ea"/>
                <a:cs typeface="+mn-cs"/>
                <a:hlinkClick r:id="rId5"/>
              </a:rPr>
              <a:t>Find your APEX Accelerator here</a:t>
            </a:r>
            <a:r>
              <a:rPr kumimoji="0" lang="en-US" sz="1600" b="0" i="0" u="none" strike="noStrike" kern="1200" cap="none" spc="0" normalizeH="0" noProof="0" dirty="0">
                <a:ln>
                  <a:noFill/>
                </a:ln>
                <a:solidFill>
                  <a:prstClr val="black"/>
                </a:solidFill>
                <a:effectLst/>
                <a:uLnTx/>
                <a:uFillTx/>
                <a:latin typeface="Lato" panose="020F0502020204030203"/>
                <a:ea typeface="+mn-ea"/>
                <a:cs typeface="+mn-cs"/>
              </a:rPr>
              <a:t>.</a:t>
            </a:r>
            <a:endParaRPr kumimoji="0" lang="en-US" sz="1800" b="0" i="0" u="none" strike="noStrike" kern="1200" cap="none" spc="0" normalizeH="0" baseline="0" noProof="0" dirty="0">
              <a:ln>
                <a:noFill/>
              </a:ln>
              <a:solidFill>
                <a:prstClr val="black"/>
              </a:solidFill>
              <a:effectLst/>
              <a:uLnTx/>
              <a:uFillTx/>
              <a:latin typeface="Lato"/>
              <a:ea typeface="+mn-ea"/>
              <a:cs typeface="+mn-cs"/>
            </a:endParaRP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Lato"/>
              <a:ea typeface="+mn-ea"/>
              <a:cs typeface="+mn-cs"/>
            </a:endParaRP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Grow the Defense Industrial Base (DIB) &amp; Government Industrial Base (GIB)</a:t>
            </a: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Increase Equity and Inclusion</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700" b="0" i="0" u="none" strike="noStrike" kern="1200" cap="none" spc="0" normalizeH="0" baseline="0" noProof="0" dirty="0">
              <a:ln>
                <a:noFill/>
              </a:ln>
              <a:solidFill>
                <a:prstClr val="black"/>
              </a:solidFill>
              <a:effectLst/>
              <a:uLnTx/>
              <a:uFillTx/>
              <a:latin typeface="Lato"/>
              <a:ea typeface="+mn-ea"/>
              <a:cs typeface="+mn-cs"/>
            </a:endParaRP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Increase Awareness of and Compliance with FOCI – Foreign Ownership, Control or Influence</a:t>
            </a: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Increase Cybersecurity of the Industrial Base</a:t>
            </a: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Facilitate Innovation </a:t>
            </a:r>
          </a:p>
          <a:p>
            <a:pPr marL="1657350" marR="0" lvl="3"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Lato"/>
                <a:ea typeface="+mn-ea"/>
                <a:cs typeface="+mn-cs"/>
              </a:rPr>
              <a:t>Strengthen the Supply Chain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2"/>
          <p:cNvSpPr>
            <a:spLocks noGrp="1" noChangeArrowheads="1"/>
          </p:cNvSpPr>
          <p:nvPr>
            <p:ph type="title"/>
          </p:nvPr>
        </p:nvSpPr>
        <p:spPr/>
        <p:txBody>
          <a:bodyPr>
            <a:normAutofit/>
          </a:bodyPr>
          <a:lstStyle/>
          <a:p>
            <a:pPr algn="ctr" eaLnBrk="1" hangingPunct="1"/>
            <a:r>
              <a:rPr lang="en-US" altLang="en-US" sz="3600" dirty="0">
                <a:solidFill>
                  <a:srgbClr val="8F77B6"/>
                </a:solidFill>
                <a:latin typeface="Lato"/>
              </a:rPr>
              <a:t>DoD OSBP</a:t>
            </a:r>
          </a:p>
        </p:txBody>
      </p:sp>
    </p:spTree>
    <p:extLst>
      <p:ext uri="{BB962C8B-B14F-4D97-AF65-F5344CB8AC3E}">
        <p14:creationId xmlns:p14="http://schemas.microsoft.com/office/powerpoint/2010/main" val="573392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2567709" y="136632"/>
            <a:ext cx="8617527" cy="1143000"/>
          </a:xfrm>
        </p:spPr>
        <p:txBody>
          <a:bodyPr/>
          <a:lstStyle/>
          <a:p>
            <a:pPr algn="l"/>
            <a:r>
              <a:rPr lang="en-US" sz="3600" dirty="0">
                <a:solidFill>
                  <a:srgbClr val="8F77B6"/>
                </a:solidFill>
                <a:latin typeface="Lato"/>
              </a:rPr>
              <a:t>Research / Bid</a:t>
            </a:r>
          </a:p>
        </p:txBody>
      </p:sp>
      <p:sp>
        <p:nvSpPr>
          <p:cNvPr id="103427" name="Text Placeholder 2"/>
          <p:cNvSpPr>
            <a:spLocks noGrp="1"/>
          </p:cNvSpPr>
          <p:nvPr>
            <p:ph type="body" sz="half" idx="1"/>
          </p:nvPr>
        </p:nvSpPr>
        <p:spPr>
          <a:xfrm>
            <a:off x="2438400" y="1600201"/>
            <a:ext cx="7772400" cy="4530725"/>
          </a:xfrm>
        </p:spPr>
        <p:txBody>
          <a:bodyPr/>
          <a:lstStyle/>
          <a:p>
            <a:pPr lvl="1" eaLnBrk="1" hangingPunct="1">
              <a:lnSpc>
                <a:spcPct val="90000"/>
              </a:lnSpc>
            </a:pPr>
            <a:endParaRPr lang="en-US" sz="2800" dirty="0"/>
          </a:p>
          <a:p>
            <a:pPr lvl="1" eaLnBrk="1" hangingPunct="1">
              <a:lnSpc>
                <a:spcPct val="90000"/>
              </a:lnSpc>
            </a:pPr>
            <a:r>
              <a:rPr lang="en-US" sz="2800" dirty="0"/>
              <a:t>Present – SAM.gov</a:t>
            </a:r>
          </a:p>
          <a:p>
            <a:pPr lvl="1" eaLnBrk="1" hangingPunct="1">
              <a:lnSpc>
                <a:spcPct val="90000"/>
              </a:lnSpc>
            </a:pPr>
            <a:endParaRPr lang="en-US" sz="2800" dirty="0"/>
          </a:p>
          <a:p>
            <a:pPr lvl="1" eaLnBrk="1" hangingPunct="1">
              <a:lnSpc>
                <a:spcPct val="90000"/>
              </a:lnSpc>
            </a:pPr>
            <a:r>
              <a:rPr lang="en-US" sz="2800" dirty="0"/>
              <a:t>Past – FPDS</a:t>
            </a:r>
          </a:p>
          <a:p>
            <a:pPr lvl="1" eaLnBrk="1" hangingPunct="1">
              <a:lnSpc>
                <a:spcPct val="90000"/>
              </a:lnSpc>
            </a:pPr>
            <a:endParaRPr lang="en-US" sz="2800" dirty="0"/>
          </a:p>
          <a:p>
            <a:pPr lvl="1" eaLnBrk="1" hangingPunct="1">
              <a:lnSpc>
                <a:spcPct val="90000"/>
              </a:lnSpc>
            </a:pPr>
            <a:r>
              <a:rPr lang="en-US" sz="2800" dirty="0"/>
              <a:t>Future – Forecasting</a:t>
            </a:r>
          </a:p>
          <a:p>
            <a:pPr lvl="1" eaLnBrk="1" hangingPunct="1">
              <a:lnSpc>
                <a:spcPct val="90000"/>
              </a:lnSpc>
            </a:pPr>
            <a:endParaRPr lang="en-US" sz="2800" dirty="0"/>
          </a:p>
          <a:p>
            <a:pPr lvl="1" eaLnBrk="1" hangingPunct="1">
              <a:lnSpc>
                <a:spcPct val="90000"/>
              </a:lnSpc>
            </a:pPr>
            <a:r>
              <a:rPr lang="en-US" sz="2800" i="1" dirty="0"/>
              <a:t>Bid Matching</a:t>
            </a:r>
          </a:p>
          <a:p>
            <a:endParaRPr lang="en-US" dirty="0"/>
          </a:p>
        </p:txBody>
      </p:sp>
      <p:sp>
        <p:nvSpPr>
          <p:cNvPr id="103428"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39E89DF-E149-46A4-86D6-CEDD6EC57539}" type="slidenum">
              <a:rPr lang="en-US" sz="1000">
                <a:solidFill>
                  <a:srgbClr val="000000"/>
                </a:solidFill>
              </a:rPr>
              <a:pPr eaLnBrk="1" hangingPunct="1"/>
              <a:t>40</a:t>
            </a:fld>
            <a:endParaRPr lang="en-US" sz="1000">
              <a:solidFill>
                <a:srgbClr val="000000"/>
              </a:solidFill>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15250022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CB82628B-28E1-4EDE-8145-E396B811171F}" type="slidenum">
              <a:rPr lang="en-US" sz="1000">
                <a:solidFill>
                  <a:srgbClr val="000000"/>
                </a:solidFill>
              </a:rPr>
              <a:pPr eaLnBrk="1" hangingPunct="1"/>
              <a:t>41</a:t>
            </a:fld>
            <a:endParaRPr lang="en-US" sz="1000">
              <a:solidFill>
                <a:srgbClr val="000000"/>
              </a:solidFill>
            </a:endParaRPr>
          </a:p>
        </p:txBody>
      </p:sp>
      <p:sp>
        <p:nvSpPr>
          <p:cNvPr id="104451" name="Rectangle 2"/>
          <p:cNvSpPr>
            <a:spLocks noGrp="1" noChangeArrowheads="1"/>
          </p:cNvSpPr>
          <p:nvPr>
            <p:ph type="title"/>
          </p:nvPr>
        </p:nvSpPr>
        <p:spPr>
          <a:xfrm>
            <a:off x="2650836" y="277813"/>
            <a:ext cx="7139709" cy="1143000"/>
          </a:xfrm>
        </p:spPr>
        <p:txBody>
          <a:bodyPr/>
          <a:lstStyle/>
          <a:p>
            <a:pPr algn="ctr" eaLnBrk="1" hangingPunct="1"/>
            <a:r>
              <a:rPr lang="en-US" sz="3600" dirty="0">
                <a:solidFill>
                  <a:srgbClr val="8F77B6"/>
                </a:solidFill>
                <a:latin typeface="Lato"/>
              </a:rPr>
              <a:t>What You Want to Know</a:t>
            </a:r>
          </a:p>
        </p:txBody>
      </p:sp>
      <p:sp>
        <p:nvSpPr>
          <p:cNvPr id="104452" name="Rectangle 3"/>
          <p:cNvSpPr>
            <a:spLocks noGrp="1" noChangeArrowheads="1"/>
          </p:cNvSpPr>
          <p:nvPr>
            <p:ph type="body" sz="half" idx="1"/>
          </p:nvPr>
        </p:nvSpPr>
        <p:spPr>
          <a:xfrm>
            <a:off x="1496292" y="1657350"/>
            <a:ext cx="9956800" cy="4530725"/>
          </a:xfrm>
        </p:spPr>
        <p:txBody>
          <a:bodyPr>
            <a:normAutofit/>
          </a:bodyPr>
          <a:lstStyle/>
          <a:p>
            <a:pPr eaLnBrk="1" hangingPunct="1">
              <a:lnSpc>
                <a:spcPct val="150000"/>
              </a:lnSpc>
              <a:buClr>
                <a:srgbClr val="8F77B6"/>
              </a:buClr>
              <a:buFont typeface="Courier New" panose="02070309020205020404" pitchFamily="49" charset="0"/>
              <a:buChar char="o"/>
            </a:pPr>
            <a:r>
              <a:rPr lang="en-US" sz="2800" dirty="0"/>
              <a:t>Does the government buy your product/service</a:t>
            </a:r>
          </a:p>
          <a:p>
            <a:pPr eaLnBrk="1" hangingPunct="1">
              <a:lnSpc>
                <a:spcPct val="150000"/>
              </a:lnSpc>
              <a:buClr>
                <a:srgbClr val="8F77B6"/>
              </a:buClr>
              <a:buFont typeface="Courier New" panose="02070309020205020404" pitchFamily="49" charset="0"/>
              <a:buChar char="o"/>
            </a:pPr>
            <a:r>
              <a:rPr lang="en-US" sz="2800" dirty="0"/>
              <a:t>What </a:t>
            </a:r>
            <a:r>
              <a:rPr lang="en-US" sz="2800" b="1" dirty="0"/>
              <a:t>agency</a:t>
            </a:r>
            <a:r>
              <a:rPr lang="en-US" sz="2800" dirty="0"/>
              <a:t> is buying your product/service?</a:t>
            </a:r>
          </a:p>
          <a:p>
            <a:pPr eaLnBrk="1" hangingPunct="1">
              <a:lnSpc>
                <a:spcPct val="150000"/>
              </a:lnSpc>
              <a:buClr>
                <a:srgbClr val="8F77B6"/>
              </a:buClr>
              <a:buFont typeface="Courier New" panose="02070309020205020404" pitchFamily="49" charset="0"/>
              <a:buChar char="o"/>
            </a:pPr>
            <a:r>
              <a:rPr lang="en-US" sz="2800" dirty="0"/>
              <a:t>How </a:t>
            </a:r>
            <a:r>
              <a:rPr lang="en-US" sz="2800" b="1" dirty="0"/>
              <a:t>much</a:t>
            </a:r>
            <a:r>
              <a:rPr lang="en-US" sz="2800" dirty="0"/>
              <a:t> is being spent?</a:t>
            </a:r>
          </a:p>
          <a:p>
            <a:pPr eaLnBrk="1" hangingPunct="1">
              <a:lnSpc>
                <a:spcPct val="150000"/>
              </a:lnSpc>
              <a:buClr>
                <a:srgbClr val="8F77B6"/>
              </a:buClr>
              <a:buFont typeface="Courier New" panose="02070309020205020404" pitchFamily="49" charset="0"/>
              <a:buChar char="o"/>
            </a:pPr>
            <a:r>
              <a:rPr lang="en-US" sz="2800" b="1" u="sng" dirty="0"/>
              <a:t>How</a:t>
            </a:r>
            <a:r>
              <a:rPr lang="en-US" sz="2800" dirty="0"/>
              <a:t> does the agency buy your product/service?</a:t>
            </a:r>
          </a:p>
          <a:p>
            <a:pPr eaLnBrk="1" hangingPunct="1">
              <a:lnSpc>
                <a:spcPct val="150000"/>
              </a:lnSpc>
              <a:buClr>
                <a:srgbClr val="8F77B6"/>
              </a:buClr>
              <a:buFont typeface="Courier New" panose="02070309020205020404" pitchFamily="49" charset="0"/>
              <a:buChar char="o"/>
            </a:pPr>
            <a:r>
              <a:rPr lang="en-US" sz="2800" dirty="0"/>
              <a:t>Who is your </a:t>
            </a:r>
            <a:r>
              <a:rPr lang="en-US" sz="2800" b="1" dirty="0"/>
              <a:t>competition</a:t>
            </a:r>
            <a:r>
              <a:rPr lang="en-US" sz="2800" dirty="0"/>
              <a:t>?</a:t>
            </a:r>
          </a:p>
          <a:p>
            <a:pPr eaLnBrk="1" hangingPunct="1">
              <a:lnSpc>
                <a:spcPct val="150000"/>
              </a:lnSpc>
              <a:buClr>
                <a:srgbClr val="8F77B6"/>
              </a:buClr>
              <a:buFont typeface="Courier New" panose="02070309020205020404" pitchFamily="49" charset="0"/>
              <a:buChar char="o"/>
            </a:pPr>
            <a:r>
              <a:rPr lang="en-US" sz="2800" dirty="0"/>
              <a:t>What </a:t>
            </a:r>
            <a:r>
              <a:rPr lang="en-US" sz="2800" b="1" dirty="0"/>
              <a:t>price</a:t>
            </a:r>
            <a:r>
              <a:rPr lang="en-US" sz="2800" dirty="0"/>
              <a:t> did the agency pay?</a:t>
            </a:r>
            <a:endParaRPr lang="en-US" sz="2800" dirty="0">
              <a:solidFill>
                <a:srgbClr val="8F77B6"/>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1589582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6"/>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860F4CE-EEEA-481F-A086-B8EFAC2D9591}" type="slidenum">
              <a:rPr lang="en-US" sz="1000">
                <a:solidFill>
                  <a:srgbClr val="000000"/>
                </a:solidFill>
              </a:rPr>
              <a:pPr eaLnBrk="1" hangingPunct="1"/>
              <a:t>42</a:t>
            </a:fld>
            <a:endParaRPr lang="en-US" sz="1000">
              <a:solidFill>
                <a:srgbClr val="000000"/>
              </a:solidFill>
            </a:endParaRPr>
          </a:p>
        </p:txBody>
      </p:sp>
      <p:sp>
        <p:nvSpPr>
          <p:cNvPr id="105475" name="Rectangle 2"/>
          <p:cNvSpPr>
            <a:spLocks noGrp="1" noChangeArrowheads="1"/>
          </p:cNvSpPr>
          <p:nvPr>
            <p:ph type="title"/>
          </p:nvPr>
        </p:nvSpPr>
        <p:spPr/>
        <p:txBody>
          <a:bodyPr/>
          <a:lstStyle/>
          <a:p>
            <a:pPr algn="ctr" eaLnBrk="1" hangingPunct="1"/>
            <a:r>
              <a:rPr lang="en-US" sz="3600" dirty="0">
                <a:solidFill>
                  <a:srgbClr val="8F77B6"/>
                </a:solidFill>
                <a:latin typeface="Lato"/>
              </a:rPr>
              <a:t>Who’s Buying?</a:t>
            </a:r>
          </a:p>
        </p:txBody>
      </p:sp>
      <p:sp>
        <p:nvSpPr>
          <p:cNvPr id="105476" name="Rectangle 3"/>
          <p:cNvSpPr>
            <a:spLocks noGrp="1" noChangeArrowheads="1"/>
          </p:cNvSpPr>
          <p:nvPr>
            <p:ph type="body" sz="half" idx="1"/>
          </p:nvPr>
        </p:nvSpPr>
        <p:spPr>
          <a:xfrm>
            <a:off x="905163" y="1600200"/>
            <a:ext cx="10492509" cy="4267200"/>
          </a:xfrm>
        </p:spPr>
        <p:txBody>
          <a:bodyPr>
            <a:normAutofit fontScale="92500"/>
          </a:bodyPr>
          <a:lstStyle/>
          <a:p>
            <a:pPr eaLnBrk="1" hangingPunct="1"/>
            <a:r>
              <a:rPr lang="en-US" dirty="0"/>
              <a:t>SAM.gov </a:t>
            </a:r>
            <a:r>
              <a:rPr lang="en-US" sz="2400" dirty="0"/>
              <a:t>is single government point-of-entry (GPE) for Federal government procurement opportunities over $25,000 </a:t>
            </a:r>
          </a:p>
          <a:p>
            <a:pPr eaLnBrk="1" hangingPunct="1"/>
            <a:endParaRPr lang="en-US" sz="2400" dirty="0"/>
          </a:p>
          <a:p>
            <a:pPr eaLnBrk="1" hangingPunct="1"/>
            <a:r>
              <a:rPr lang="en-US" sz="2400" dirty="0"/>
              <a:t>Government buyers publicize opportunities by posting information directly via the Internet</a:t>
            </a:r>
          </a:p>
          <a:p>
            <a:pPr eaLnBrk="1" hangingPunct="1"/>
            <a:endParaRPr lang="en-US" sz="2400" dirty="0"/>
          </a:p>
          <a:p>
            <a:pPr eaLnBrk="1" hangingPunct="1"/>
            <a:r>
              <a:rPr lang="en-US" sz="2400" dirty="0"/>
              <a:t>Vendors seeking Federal markets for their products and services can search, monitor and retrieve opportunities solicited by the entire Federal contracting community</a:t>
            </a:r>
            <a:r>
              <a:rPr lang="en-US" sz="2000" dirty="0"/>
              <a:t> </a:t>
            </a:r>
          </a:p>
          <a:p>
            <a:pPr eaLnBrk="1" hangingPunct="1"/>
            <a:endParaRPr lang="en-US" sz="2000" dirty="0">
              <a:solidFill>
                <a:srgbClr val="000099"/>
              </a:solidFill>
            </a:endParaRPr>
          </a:p>
          <a:p>
            <a:pPr algn="ctr">
              <a:buNone/>
            </a:pPr>
            <a:r>
              <a:rPr lang="en-US" sz="3600" dirty="0">
                <a:solidFill>
                  <a:srgbClr val="000099"/>
                </a:solidFill>
                <a:hlinkClick r:id="rId2"/>
              </a:rPr>
              <a:t>https://sam.gov/content/home</a:t>
            </a:r>
            <a:r>
              <a:rPr lang="en-US" sz="3600" dirty="0">
                <a:solidFill>
                  <a:srgbClr val="000099"/>
                </a:solidFill>
              </a:rPr>
              <a:t> </a:t>
            </a:r>
          </a:p>
        </p:txBody>
      </p:sp>
      <p:pic>
        <p:nvPicPr>
          <p:cNvPr id="6" name="Picture 5"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700793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DB99251D-9920-4F19-B387-94A80D3B8D42}" type="slidenum">
              <a:rPr lang="en-US" sz="1000">
                <a:solidFill>
                  <a:srgbClr val="000000"/>
                </a:solidFill>
              </a:rPr>
              <a:pPr eaLnBrk="1" hangingPunct="1"/>
              <a:t>43</a:t>
            </a:fld>
            <a:endParaRPr lang="en-US" sz="1000">
              <a:solidFill>
                <a:srgbClr val="000000"/>
              </a:solidFill>
            </a:endParaRPr>
          </a:p>
        </p:txBody>
      </p:sp>
      <p:sp>
        <p:nvSpPr>
          <p:cNvPr id="106499" name="Rectangle 2"/>
          <p:cNvSpPr>
            <a:spLocks noGrp="1" noChangeArrowheads="1"/>
          </p:cNvSpPr>
          <p:nvPr>
            <p:ph type="title"/>
          </p:nvPr>
        </p:nvSpPr>
        <p:spPr>
          <a:xfrm>
            <a:off x="2552700" y="396083"/>
            <a:ext cx="7315200" cy="1143000"/>
          </a:xfrm>
        </p:spPr>
        <p:txBody>
          <a:bodyPr>
            <a:normAutofit fontScale="90000"/>
          </a:bodyPr>
          <a:lstStyle/>
          <a:p>
            <a:pPr eaLnBrk="1" hangingPunct="1"/>
            <a:br>
              <a:rPr lang="en-US" sz="3200" b="1" dirty="0">
                <a:solidFill>
                  <a:srgbClr val="000099"/>
                </a:solidFill>
              </a:rPr>
            </a:br>
            <a:r>
              <a:rPr lang="en-US" sz="4000" dirty="0">
                <a:latin typeface="Lato"/>
              </a:rPr>
              <a:t>Who Bought? Who Sold?</a:t>
            </a:r>
            <a:br>
              <a:rPr lang="en-US" sz="4000" dirty="0">
                <a:latin typeface="Lato"/>
              </a:rPr>
            </a:br>
            <a:r>
              <a:rPr lang="en-US" sz="4000" b="1" dirty="0">
                <a:latin typeface="Lato"/>
              </a:rPr>
              <a:t>Federal Procurement Data System</a:t>
            </a:r>
            <a:br>
              <a:rPr lang="en-US" sz="2400" b="1" dirty="0">
                <a:solidFill>
                  <a:srgbClr val="000099"/>
                </a:solidFill>
              </a:rPr>
            </a:br>
            <a:endParaRPr lang="en-US" sz="3200" dirty="0">
              <a:solidFill>
                <a:srgbClr val="000099"/>
              </a:solidFill>
            </a:endParaRPr>
          </a:p>
        </p:txBody>
      </p:sp>
      <p:sp>
        <p:nvSpPr>
          <p:cNvPr id="106500" name="Rectangle 3"/>
          <p:cNvSpPr>
            <a:spLocks noGrp="1" noChangeArrowheads="1"/>
          </p:cNvSpPr>
          <p:nvPr>
            <p:ph type="body" idx="1"/>
          </p:nvPr>
        </p:nvSpPr>
        <p:spPr/>
        <p:txBody>
          <a:bodyPr/>
          <a:lstStyle/>
          <a:p>
            <a:pPr eaLnBrk="1" hangingPunct="1"/>
            <a:endParaRPr lang="en-US" dirty="0"/>
          </a:p>
          <a:p>
            <a:pPr eaLnBrk="1" hangingPunct="1"/>
            <a:r>
              <a:rPr lang="en-US" dirty="0"/>
              <a:t>FPDS-NG offers public users unprecedented access to the spending patterns of the Federal government – at no cost</a:t>
            </a:r>
          </a:p>
          <a:p>
            <a:pPr eaLnBrk="1" hangingPunct="1"/>
            <a:endParaRPr lang="en-US" sz="3200" dirty="0"/>
          </a:p>
          <a:p>
            <a:pPr eaLnBrk="1" hangingPunct="1"/>
            <a:r>
              <a:rPr lang="en-US" dirty="0"/>
              <a:t>Access to more than 12 million contract actions from across the Federal government</a:t>
            </a:r>
          </a:p>
          <a:p>
            <a:pPr marL="0" indent="0" algn="ctr">
              <a:buNone/>
            </a:pPr>
            <a:r>
              <a:rPr lang="en-US" sz="3600" dirty="0">
                <a:solidFill>
                  <a:srgbClr val="000099"/>
                </a:solidFill>
                <a:hlinkClick r:id="rId2"/>
              </a:rPr>
              <a:t>https://www.fpds.gov/</a:t>
            </a:r>
            <a:endParaRPr lang="en-US" sz="3600" dirty="0">
              <a:solidFill>
                <a:srgbClr val="000099"/>
              </a:solidFill>
            </a:endParaRPr>
          </a:p>
          <a:p>
            <a:pPr eaLnBrk="1" hangingPunct="1"/>
            <a:endParaRPr lang="en-US" dirty="0">
              <a:solidFill>
                <a:srgbClr val="000099"/>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1420395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9018CAC7-4B95-42DB-86F4-FDAF78814A0C}" type="slidenum">
              <a:rPr lang="en-US" sz="1000">
                <a:solidFill>
                  <a:srgbClr val="000000"/>
                </a:solidFill>
              </a:rPr>
              <a:pPr eaLnBrk="1" hangingPunct="1"/>
              <a:t>44</a:t>
            </a:fld>
            <a:endParaRPr lang="en-US" sz="1000">
              <a:solidFill>
                <a:srgbClr val="000000"/>
              </a:solidFill>
            </a:endParaRPr>
          </a:p>
        </p:txBody>
      </p:sp>
      <p:sp>
        <p:nvSpPr>
          <p:cNvPr id="107523" name="Rectangle 2"/>
          <p:cNvSpPr>
            <a:spLocks noGrp="1" noChangeArrowheads="1"/>
          </p:cNvSpPr>
          <p:nvPr>
            <p:ph type="title"/>
          </p:nvPr>
        </p:nvSpPr>
        <p:spPr>
          <a:xfrm>
            <a:off x="2447636" y="304800"/>
            <a:ext cx="7839364" cy="762000"/>
          </a:xfrm>
        </p:spPr>
        <p:txBody>
          <a:bodyPr/>
          <a:lstStyle/>
          <a:p>
            <a:pPr eaLnBrk="1" hangingPunct="1"/>
            <a:r>
              <a:rPr lang="en-US" sz="3600" dirty="0">
                <a:latin typeface="Lato"/>
              </a:rPr>
              <a:t>Forecasting Procurements</a:t>
            </a:r>
          </a:p>
        </p:txBody>
      </p:sp>
      <p:sp>
        <p:nvSpPr>
          <p:cNvPr id="107524" name="Rectangle 3"/>
          <p:cNvSpPr>
            <a:spLocks noGrp="1" noChangeArrowheads="1"/>
          </p:cNvSpPr>
          <p:nvPr>
            <p:ph type="body" idx="1"/>
          </p:nvPr>
        </p:nvSpPr>
        <p:spPr>
          <a:xfrm>
            <a:off x="2209800" y="1600201"/>
            <a:ext cx="8305800" cy="4530725"/>
          </a:xfrm>
        </p:spPr>
        <p:txBody>
          <a:bodyPr/>
          <a:lstStyle/>
          <a:p>
            <a:pPr eaLnBrk="1" hangingPunct="1"/>
            <a:r>
              <a:rPr lang="en-US" dirty="0"/>
              <a:t>Each Federal agency typically produces an Annual Procurement Forecast as required by the Small Business Act </a:t>
            </a:r>
          </a:p>
          <a:p>
            <a:pPr eaLnBrk="1" hangingPunct="1"/>
            <a:endParaRPr lang="en-US" sz="3600" dirty="0"/>
          </a:p>
          <a:p>
            <a:pPr eaLnBrk="1" hangingPunct="1"/>
            <a:r>
              <a:rPr lang="en-US" sz="3600" dirty="0"/>
              <a:t>Acquisition Central</a:t>
            </a:r>
          </a:p>
          <a:p>
            <a:pPr eaLnBrk="1" hangingPunct="1"/>
            <a:endParaRPr lang="en-US" sz="3600" dirty="0">
              <a:solidFill>
                <a:srgbClr val="000099"/>
              </a:solidFill>
            </a:endParaRPr>
          </a:p>
          <a:p>
            <a:pPr eaLnBrk="1" hangingPunct="1"/>
            <a:r>
              <a:rPr lang="en-US" sz="3600" dirty="0">
                <a:solidFill>
                  <a:srgbClr val="000099"/>
                </a:solidFill>
                <a:hlinkClick r:id="rId2"/>
              </a:rPr>
              <a:t>https://www.acquisition.gov/comp/procurement_forecasts/index.html</a:t>
            </a:r>
            <a:endParaRPr lang="en-US" sz="3600" dirty="0">
              <a:solidFill>
                <a:srgbClr val="000099"/>
              </a:solidFill>
            </a:endParaRPr>
          </a:p>
          <a:p>
            <a:pPr eaLnBrk="1" hangingPunct="1"/>
            <a:endParaRPr lang="en-US" sz="3600" dirty="0">
              <a:solidFill>
                <a:srgbClr val="000099"/>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5164027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47B03BDB-382F-4AEC-BBC8-B3F05573ADB4}" type="slidenum">
              <a:rPr lang="en-US" sz="1000">
                <a:solidFill>
                  <a:srgbClr val="000000"/>
                </a:solidFill>
              </a:rPr>
              <a:pPr eaLnBrk="1" hangingPunct="1"/>
              <a:t>45</a:t>
            </a:fld>
            <a:endParaRPr lang="en-US" sz="1000">
              <a:solidFill>
                <a:srgbClr val="000000"/>
              </a:solidFill>
            </a:endParaRPr>
          </a:p>
        </p:txBody>
      </p:sp>
      <p:sp>
        <p:nvSpPr>
          <p:cNvPr id="108547" name="Rectangle 2"/>
          <p:cNvSpPr>
            <a:spLocks noGrp="1" noChangeArrowheads="1"/>
          </p:cNvSpPr>
          <p:nvPr>
            <p:ph type="title"/>
          </p:nvPr>
        </p:nvSpPr>
        <p:spPr>
          <a:xfrm>
            <a:off x="2521526" y="304800"/>
            <a:ext cx="7765473" cy="762000"/>
          </a:xfrm>
        </p:spPr>
        <p:txBody>
          <a:bodyPr/>
          <a:lstStyle/>
          <a:p>
            <a:pPr eaLnBrk="1" hangingPunct="1"/>
            <a:r>
              <a:rPr lang="en-US" sz="3600" dirty="0">
                <a:latin typeface="Lato"/>
              </a:rPr>
              <a:t>Bid Matching</a:t>
            </a:r>
          </a:p>
        </p:txBody>
      </p:sp>
      <p:sp>
        <p:nvSpPr>
          <p:cNvPr id="108548" name="Rectangle 3"/>
          <p:cNvSpPr>
            <a:spLocks noGrp="1" noChangeArrowheads="1"/>
          </p:cNvSpPr>
          <p:nvPr>
            <p:ph type="body" idx="1"/>
          </p:nvPr>
        </p:nvSpPr>
        <p:spPr>
          <a:xfrm>
            <a:off x="2022764" y="1600200"/>
            <a:ext cx="8645236" cy="5029200"/>
          </a:xfrm>
        </p:spPr>
        <p:txBody>
          <a:bodyPr/>
          <a:lstStyle/>
          <a:p>
            <a:pPr eaLnBrk="1" hangingPunct="1"/>
            <a:r>
              <a:rPr lang="en-US" b="1" i="1" dirty="0"/>
              <a:t>The Federal government has more than 4,300 websites according to a GAO report</a:t>
            </a:r>
          </a:p>
          <a:p>
            <a:pPr eaLnBrk="1" hangingPunct="1"/>
            <a:endParaRPr lang="en-US" dirty="0"/>
          </a:p>
          <a:p>
            <a:pPr eaLnBrk="1" hangingPunct="1"/>
            <a:r>
              <a:rPr lang="en-US" dirty="0"/>
              <a:t>What bid matching can do</a:t>
            </a:r>
          </a:p>
          <a:p>
            <a:pPr lvl="1" eaLnBrk="1" hangingPunct="1"/>
            <a:r>
              <a:rPr lang="en-US" sz="2800" dirty="0"/>
              <a:t>Find current bids related to your product/service (in all dollar ranges)</a:t>
            </a:r>
          </a:p>
          <a:p>
            <a:pPr lvl="1" eaLnBrk="1" hangingPunct="1"/>
            <a:r>
              <a:rPr lang="en-US" sz="2800" dirty="0"/>
              <a:t>Provide historical purchase data on product/service</a:t>
            </a:r>
          </a:p>
          <a:p>
            <a:pPr lvl="1" eaLnBrk="1" hangingPunct="1"/>
            <a:r>
              <a:rPr lang="en-US" sz="2800" dirty="0"/>
              <a:t>Supply awarded contract information</a:t>
            </a:r>
          </a:p>
          <a:p>
            <a:pPr lvl="1" eaLnBrk="1" hangingPunct="1"/>
            <a:endParaRPr lang="en-US" sz="2800" dirty="0"/>
          </a:p>
          <a:p>
            <a:r>
              <a:rPr lang="en-US" sz="2800" dirty="0"/>
              <a:t>Most APEX Accelerators offer for free</a:t>
            </a: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425470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B07DBEC-093D-4E0C-B90A-DBB96B94517D}" type="slidenum">
              <a:rPr lang="en-US" sz="1000">
                <a:solidFill>
                  <a:srgbClr val="000000"/>
                </a:solidFill>
              </a:rPr>
              <a:pPr eaLnBrk="1" hangingPunct="1"/>
              <a:t>46</a:t>
            </a:fld>
            <a:endParaRPr lang="en-US" sz="1000">
              <a:solidFill>
                <a:srgbClr val="000000"/>
              </a:solidFill>
            </a:endParaRPr>
          </a:p>
        </p:txBody>
      </p:sp>
      <p:sp>
        <p:nvSpPr>
          <p:cNvPr id="109571" name="Rectangle 2"/>
          <p:cNvSpPr>
            <a:spLocks noGrp="1" noChangeArrowheads="1"/>
          </p:cNvSpPr>
          <p:nvPr>
            <p:ph type="title"/>
          </p:nvPr>
        </p:nvSpPr>
        <p:spPr>
          <a:xfrm>
            <a:off x="2549236" y="304800"/>
            <a:ext cx="7737764" cy="762000"/>
          </a:xfrm>
        </p:spPr>
        <p:txBody>
          <a:bodyPr/>
          <a:lstStyle/>
          <a:p>
            <a:pPr eaLnBrk="1" hangingPunct="1"/>
            <a:r>
              <a:rPr lang="en-US" sz="3600" dirty="0">
                <a:latin typeface="Lato"/>
              </a:rPr>
              <a:t>Benefits of Bid Matching</a:t>
            </a:r>
          </a:p>
        </p:txBody>
      </p:sp>
      <p:sp>
        <p:nvSpPr>
          <p:cNvPr id="109572" name="Rectangle 3"/>
          <p:cNvSpPr>
            <a:spLocks noGrp="1" noChangeArrowheads="1"/>
          </p:cNvSpPr>
          <p:nvPr>
            <p:ph type="body" idx="1"/>
          </p:nvPr>
        </p:nvSpPr>
        <p:spPr/>
        <p:txBody>
          <a:bodyPr/>
          <a:lstStyle/>
          <a:p>
            <a:pPr eaLnBrk="1" hangingPunct="1"/>
            <a:r>
              <a:rPr lang="en-US" sz="2400" dirty="0"/>
              <a:t>Jump starts you into the government procurement process</a:t>
            </a:r>
          </a:p>
          <a:p>
            <a:pPr eaLnBrk="1" hangingPunct="1"/>
            <a:endParaRPr lang="en-US" sz="2400" dirty="0"/>
          </a:p>
          <a:p>
            <a:pPr eaLnBrk="1" hangingPunct="1"/>
            <a:r>
              <a:rPr lang="en-US" sz="2400" dirty="0"/>
              <a:t>Even if you don’t bid immediately, you can use to build your government marketing database with POC from solicitations</a:t>
            </a:r>
          </a:p>
          <a:p>
            <a:pPr eaLnBrk="1" hangingPunct="1"/>
            <a:endParaRPr lang="en-US" sz="2400" dirty="0"/>
          </a:p>
          <a:p>
            <a:pPr eaLnBrk="1" hangingPunct="1"/>
            <a:r>
              <a:rPr lang="en-US" sz="2400" dirty="0"/>
              <a:t>Learn </a:t>
            </a:r>
            <a:r>
              <a:rPr lang="en-US" sz="2400" b="1" dirty="0"/>
              <a:t>how</a:t>
            </a:r>
            <a:r>
              <a:rPr lang="en-US" sz="2400" dirty="0"/>
              <a:t> government buyers would buy your product  or service</a:t>
            </a:r>
          </a:p>
          <a:p>
            <a:pPr eaLnBrk="1" hangingPunct="1"/>
            <a:endParaRPr lang="en-US" sz="2400" dirty="0"/>
          </a:p>
          <a:p>
            <a:pPr eaLnBrk="1" hangingPunct="1"/>
            <a:r>
              <a:rPr lang="en-US" sz="2400" dirty="0"/>
              <a:t>You </a:t>
            </a:r>
            <a:r>
              <a:rPr lang="en-US" sz="2400" b="1" dirty="0"/>
              <a:t>MUST</a:t>
            </a:r>
            <a:r>
              <a:rPr lang="en-US" sz="2400" dirty="0"/>
              <a:t> be registered in SAM.</a:t>
            </a:r>
          </a:p>
          <a:p>
            <a:pPr eaLnBrk="1" hangingPunct="1"/>
            <a:endParaRPr lang="en-US" sz="2400" dirty="0"/>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879824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2567708" y="277813"/>
            <a:ext cx="7001165" cy="1143000"/>
          </a:xfrm>
        </p:spPr>
        <p:txBody>
          <a:bodyPr/>
          <a:lstStyle/>
          <a:p>
            <a:pPr algn="l"/>
            <a:r>
              <a:rPr lang="en-US" sz="3600" dirty="0">
                <a:solidFill>
                  <a:srgbClr val="8F77B6"/>
                </a:solidFill>
                <a:latin typeface="Lato"/>
              </a:rPr>
              <a:t>Meetings / Events</a:t>
            </a:r>
          </a:p>
        </p:txBody>
      </p:sp>
      <p:sp>
        <p:nvSpPr>
          <p:cNvPr id="110595" name="Text Placeholder 2"/>
          <p:cNvSpPr>
            <a:spLocks noGrp="1"/>
          </p:cNvSpPr>
          <p:nvPr>
            <p:ph type="body" sz="half" idx="1"/>
          </p:nvPr>
        </p:nvSpPr>
        <p:spPr>
          <a:xfrm>
            <a:off x="2438400" y="1600201"/>
            <a:ext cx="6858000" cy="4530725"/>
          </a:xfrm>
        </p:spPr>
        <p:txBody>
          <a:bodyPr/>
          <a:lstStyle/>
          <a:p>
            <a:pPr lvl="1" eaLnBrk="1" hangingPunct="1">
              <a:lnSpc>
                <a:spcPct val="90000"/>
              </a:lnSpc>
            </a:pPr>
            <a:endParaRPr lang="en-US" sz="2800" dirty="0"/>
          </a:p>
          <a:p>
            <a:pPr lvl="1" eaLnBrk="1" hangingPunct="1">
              <a:lnSpc>
                <a:spcPct val="90000"/>
              </a:lnSpc>
            </a:pPr>
            <a:r>
              <a:rPr lang="en-US" sz="2800" dirty="0"/>
              <a:t>Matchmakers, Trade Shows and Industry Days</a:t>
            </a:r>
          </a:p>
          <a:p>
            <a:pPr marL="457200" lvl="1" indent="0">
              <a:buNone/>
            </a:pPr>
            <a:endParaRPr lang="en-US" sz="2800" dirty="0"/>
          </a:p>
          <a:p>
            <a:pPr lvl="1" eaLnBrk="1" hangingPunct="1">
              <a:lnSpc>
                <a:spcPct val="90000"/>
              </a:lnSpc>
            </a:pPr>
            <a:r>
              <a:rPr lang="en-US" sz="2800" u="sng" dirty="0"/>
              <a:t>OSDBU</a:t>
            </a:r>
            <a:r>
              <a:rPr lang="en-US" sz="2800" dirty="0"/>
              <a:t> and </a:t>
            </a:r>
            <a:r>
              <a:rPr lang="en-US" sz="2800" u="sng" dirty="0"/>
              <a:t>SBLO</a:t>
            </a:r>
            <a:r>
              <a:rPr lang="en-US" sz="2800" dirty="0"/>
              <a:t> Contacts* </a:t>
            </a:r>
          </a:p>
          <a:p>
            <a:endParaRPr lang="en-US" dirty="0"/>
          </a:p>
        </p:txBody>
      </p:sp>
      <p:sp>
        <p:nvSpPr>
          <p:cNvPr id="110596" name="Slide Number Placeholder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2666637-12BE-4716-8830-4283AC412974}" type="slidenum">
              <a:rPr lang="en-US" sz="1000">
                <a:solidFill>
                  <a:srgbClr val="000000"/>
                </a:solidFill>
              </a:rPr>
              <a:pPr eaLnBrk="1" hangingPunct="1"/>
              <a:t>47</a:t>
            </a:fld>
            <a:endParaRPr lang="en-US" sz="1000">
              <a:solidFill>
                <a:srgbClr val="000000"/>
              </a:solidFill>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45914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Slide Number Placeholder 7"/>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DEDE6B0-CFD5-493B-93AD-52FE0339CE02}" type="slidenum">
              <a:rPr lang="en-US" sz="1000">
                <a:solidFill>
                  <a:srgbClr val="000000"/>
                </a:solidFill>
              </a:rPr>
              <a:pPr eaLnBrk="1" hangingPunct="1"/>
              <a:t>48</a:t>
            </a:fld>
            <a:endParaRPr lang="en-US" sz="1000">
              <a:solidFill>
                <a:srgbClr val="000000"/>
              </a:solidFill>
            </a:endParaRPr>
          </a:p>
        </p:txBody>
      </p:sp>
      <p:sp>
        <p:nvSpPr>
          <p:cNvPr id="111619" name="Rectangle 2"/>
          <p:cNvSpPr>
            <a:spLocks noGrp="1" noChangeArrowheads="1"/>
          </p:cNvSpPr>
          <p:nvPr>
            <p:ph type="title"/>
          </p:nvPr>
        </p:nvSpPr>
        <p:spPr>
          <a:xfrm>
            <a:off x="2466109" y="277813"/>
            <a:ext cx="7820892" cy="1143000"/>
          </a:xfrm>
        </p:spPr>
        <p:txBody>
          <a:bodyPr/>
          <a:lstStyle/>
          <a:p>
            <a:pPr algn="l" eaLnBrk="1" hangingPunct="1"/>
            <a:r>
              <a:rPr lang="en-US" sz="3600" dirty="0">
                <a:solidFill>
                  <a:srgbClr val="8F77B6"/>
                </a:solidFill>
                <a:latin typeface="Lato" panose="020F0502020204030203"/>
              </a:rPr>
              <a:t>Preparing for a Matchmaker</a:t>
            </a:r>
          </a:p>
        </p:txBody>
      </p:sp>
      <p:sp>
        <p:nvSpPr>
          <p:cNvPr id="111620" name="Rectangle 3"/>
          <p:cNvSpPr>
            <a:spLocks noGrp="1" noChangeArrowheads="1"/>
          </p:cNvSpPr>
          <p:nvPr>
            <p:ph type="body" sz="half" idx="1"/>
          </p:nvPr>
        </p:nvSpPr>
        <p:spPr>
          <a:xfrm>
            <a:off x="1163782" y="1524000"/>
            <a:ext cx="10012218" cy="4495800"/>
          </a:xfrm>
        </p:spPr>
        <p:txBody>
          <a:bodyPr>
            <a:normAutofit/>
          </a:bodyPr>
          <a:lstStyle/>
          <a:p>
            <a:pPr eaLnBrk="1" hangingPunct="1">
              <a:lnSpc>
                <a:spcPct val="90000"/>
              </a:lnSpc>
              <a:buClr>
                <a:srgbClr val="6600CC"/>
              </a:buClr>
              <a:buFont typeface="Wingdings" pitchFamily="2" charset="2"/>
              <a:buNone/>
            </a:pPr>
            <a:endParaRPr lang="en-US" sz="2900" dirty="0"/>
          </a:p>
          <a:p>
            <a:pPr eaLnBrk="1" hangingPunct="1">
              <a:lnSpc>
                <a:spcPct val="90000"/>
              </a:lnSpc>
              <a:buClr>
                <a:srgbClr val="6600CC"/>
              </a:buClr>
              <a:buFont typeface="Wingdings" pitchFamily="2" charset="2"/>
              <a:buChar char="§"/>
            </a:pPr>
            <a:r>
              <a:rPr lang="en-US" dirty="0"/>
              <a:t>Research agencies and prime contractors attending.  Understand how your product/service meets their </a:t>
            </a:r>
            <a:r>
              <a:rPr lang="en-US" b="1" dirty="0"/>
              <a:t>needs</a:t>
            </a:r>
            <a:r>
              <a:rPr lang="en-US" dirty="0"/>
              <a:t>.  Record findings in government marketing database.</a:t>
            </a:r>
          </a:p>
          <a:p>
            <a:pPr eaLnBrk="1" hangingPunct="1">
              <a:lnSpc>
                <a:spcPct val="90000"/>
              </a:lnSpc>
              <a:buClr>
                <a:srgbClr val="6600CC"/>
              </a:buClr>
              <a:buFont typeface="Wingdings" pitchFamily="2" charset="2"/>
              <a:buChar char="§"/>
            </a:pPr>
            <a:endParaRPr lang="en-US" dirty="0"/>
          </a:p>
          <a:p>
            <a:pPr eaLnBrk="1" hangingPunct="1">
              <a:lnSpc>
                <a:spcPct val="90000"/>
              </a:lnSpc>
              <a:buClr>
                <a:srgbClr val="6600CC"/>
              </a:buClr>
              <a:buFont typeface="Wingdings" pitchFamily="2" charset="2"/>
              <a:buChar char="§"/>
            </a:pPr>
            <a:r>
              <a:rPr lang="en-US" dirty="0"/>
              <a:t>Develop a </a:t>
            </a:r>
            <a:r>
              <a:rPr lang="en-US" u="sng" dirty="0"/>
              <a:t>target</a:t>
            </a:r>
            <a:r>
              <a:rPr lang="en-US" dirty="0"/>
              <a:t> list of appointments and questions for each.</a:t>
            </a:r>
          </a:p>
          <a:p>
            <a:pPr lvl="1">
              <a:lnSpc>
                <a:spcPct val="90000"/>
              </a:lnSpc>
              <a:buClr>
                <a:srgbClr val="6600CC"/>
              </a:buClr>
              <a:buFont typeface="Wingdings" pitchFamily="2" charset="2"/>
              <a:buChar char="§"/>
            </a:pPr>
            <a:r>
              <a:rPr lang="en-US" dirty="0"/>
              <a:t>Register as a vendor on their website</a:t>
            </a:r>
          </a:p>
          <a:p>
            <a:pPr eaLnBrk="1" hangingPunct="1">
              <a:lnSpc>
                <a:spcPct val="90000"/>
              </a:lnSpc>
              <a:buClr>
                <a:srgbClr val="6600CC"/>
              </a:buClr>
              <a:buFont typeface="Wingdings" pitchFamily="2" charset="2"/>
              <a:buChar char="§"/>
            </a:pPr>
            <a:endParaRPr lang="en-US" dirty="0"/>
          </a:p>
          <a:p>
            <a:pPr eaLnBrk="1" hangingPunct="1">
              <a:lnSpc>
                <a:spcPct val="90000"/>
              </a:lnSpc>
              <a:buClr>
                <a:srgbClr val="6600CC"/>
              </a:buClr>
              <a:buFont typeface="Wingdings" pitchFamily="2" charset="2"/>
              <a:buChar char="§"/>
            </a:pPr>
            <a:r>
              <a:rPr lang="en-US" dirty="0"/>
              <a:t>Review your website.  Remove dated content. </a:t>
            </a: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3199644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440FF24-859B-4D66-8139-A42C91CDDE99}" type="slidenum">
              <a:rPr lang="en-US" sz="1000">
                <a:solidFill>
                  <a:srgbClr val="000000"/>
                </a:solidFill>
              </a:rPr>
              <a:pPr eaLnBrk="1" hangingPunct="1"/>
              <a:t>49</a:t>
            </a:fld>
            <a:endParaRPr lang="en-US" sz="1000">
              <a:solidFill>
                <a:srgbClr val="000000"/>
              </a:solidFill>
            </a:endParaRPr>
          </a:p>
        </p:txBody>
      </p:sp>
      <p:sp>
        <p:nvSpPr>
          <p:cNvPr id="112643" name="Rectangle 2"/>
          <p:cNvSpPr>
            <a:spLocks noGrp="1" noChangeArrowheads="1"/>
          </p:cNvSpPr>
          <p:nvPr>
            <p:ph type="title"/>
          </p:nvPr>
        </p:nvSpPr>
        <p:spPr>
          <a:xfrm>
            <a:off x="2549236" y="304800"/>
            <a:ext cx="7737764" cy="762000"/>
          </a:xfrm>
        </p:spPr>
        <p:txBody>
          <a:bodyPr/>
          <a:lstStyle/>
          <a:p>
            <a:pPr eaLnBrk="1" hangingPunct="1"/>
            <a:r>
              <a:rPr lang="en-US" sz="3600" b="1" dirty="0">
                <a:latin typeface="Lato" panose="020F0502020204030203"/>
              </a:rPr>
              <a:t>Don’t Forget!</a:t>
            </a:r>
          </a:p>
        </p:txBody>
      </p:sp>
      <p:sp>
        <p:nvSpPr>
          <p:cNvPr id="112644" name="Rectangle 3"/>
          <p:cNvSpPr>
            <a:spLocks noGrp="1" noChangeArrowheads="1"/>
          </p:cNvSpPr>
          <p:nvPr>
            <p:ph type="body" idx="1"/>
          </p:nvPr>
        </p:nvSpPr>
        <p:spPr/>
        <p:txBody>
          <a:bodyPr/>
          <a:lstStyle/>
          <a:p>
            <a:pPr eaLnBrk="1" hangingPunct="1">
              <a:buClr>
                <a:srgbClr val="8F77B6"/>
              </a:buClr>
              <a:buFont typeface="Courier New" panose="02070309020205020404" pitchFamily="49" charset="0"/>
              <a:buChar char="o"/>
            </a:pPr>
            <a:r>
              <a:rPr lang="en-US" dirty="0"/>
              <a:t>Bring plenty of business cards. Or use Virtual </a:t>
            </a:r>
            <a:r>
              <a:rPr lang="en-US" dirty="0" err="1"/>
              <a:t>QRcards</a:t>
            </a:r>
            <a:endParaRPr lang="en-US" dirty="0"/>
          </a:p>
          <a:p>
            <a:pPr eaLnBrk="1" hangingPunct="1">
              <a:buClr>
                <a:srgbClr val="8F77B6"/>
              </a:buClr>
              <a:buFont typeface="Courier New" panose="02070309020205020404" pitchFamily="49" charset="0"/>
              <a:buChar char="o"/>
            </a:pPr>
            <a:endParaRPr lang="en-US" sz="1400" dirty="0"/>
          </a:p>
          <a:p>
            <a:pPr eaLnBrk="1" hangingPunct="1">
              <a:buClr>
                <a:srgbClr val="8F77B6"/>
              </a:buClr>
              <a:buFont typeface="Courier New" panose="02070309020205020404" pitchFamily="49" charset="0"/>
              <a:buChar char="o"/>
            </a:pPr>
            <a:r>
              <a:rPr lang="en-US" dirty="0"/>
              <a:t>Prepare concise product descriptions and price listings.  Government buyers do </a:t>
            </a:r>
            <a:r>
              <a:rPr lang="en-US" b="1" dirty="0"/>
              <a:t>not</a:t>
            </a:r>
            <a:r>
              <a:rPr lang="en-US" dirty="0"/>
              <a:t> want to weed through reams of material.</a:t>
            </a:r>
          </a:p>
          <a:p>
            <a:pPr eaLnBrk="1" hangingPunct="1">
              <a:buClr>
                <a:srgbClr val="8F77B6"/>
              </a:buClr>
              <a:buFont typeface="Courier New" panose="02070309020205020404" pitchFamily="49" charset="0"/>
              <a:buChar char="o"/>
            </a:pPr>
            <a:endParaRPr lang="en-US" sz="1400" dirty="0"/>
          </a:p>
          <a:p>
            <a:pPr eaLnBrk="1" hangingPunct="1">
              <a:buClr>
                <a:srgbClr val="8F77B6"/>
              </a:buClr>
              <a:buFont typeface="Courier New" panose="02070309020205020404" pitchFamily="49" charset="0"/>
              <a:buChar char="o"/>
            </a:pPr>
            <a:r>
              <a:rPr lang="en-US" dirty="0"/>
              <a:t>Prepare a capabilities statement.</a:t>
            </a:r>
          </a:p>
          <a:p>
            <a:pPr eaLnBrk="1" hangingPunct="1">
              <a:buClr>
                <a:srgbClr val="8F77B6"/>
              </a:buClr>
              <a:buFont typeface="Courier New" panose="02070309020205020404" pitchFamily="49" charset="0"/>
              <a:buChar char="o"/>
            </a:pPr>
            <a:endParaRPr lang="en-US" sz="1400" dirty="0"/>
          </a:p>
          <a:p>
            <a:pPr eaLnBrk="1" hangingPunct="1">
              <a:buClr>
                <a:srgbClr val="8F77B6"/>
              </a:buClr>
              <a:buFont typeface="Courier New" panose="02070309020205020404" pitchFamily="49" charset="0"/>
              <a:buChar char="o"/>
            </a:pPr>
            <a:r>
              <a:rPr lang="en-US" dirty="0"/>
              <a:t>Practice articulating your value proposition</a:t>
            </a:r>
          </a:p>
          <a:p>
            <a:pPr lvl="1" eaLnBrk="1" hangingPunct="1">
              <a:buClr>
                <a:srgbClr val="8F77B6"/>
              </a:buClr>
              <a:buFont typeface="Courier New" panose="02070309020205020404" pitchFamily="49" charset="0"/>
              <a:buChar char="o"/>
            </a:pPr>
            <a:r>
              <a:rPr lang="en-US" dirty="0"/>
              <a:t>Out loud</a:t>
            </a:r>
          </a:p>
          <a:p>
            <a:pPr lvl="1" eaLnBrk="1" hangingPunct="1">
              <a:buClr>
                <a:srgbClr val="8F77B6"/>
              </a:buClr>
              <a:buFont typeface="Courier New" panose="02070309020205020404" pitchFamily="49" charset="0"/>
              <a:buChar char="o"/>
            </a:pPr>
            <a:r>
              <a:rPr lang="en-US" dirty="0"/>
              <a:t>Preferably in front of someone to get feedback</a:t>
            </a:r>
          </a:p>
          <a:p>
            <a:pPr eaLnBrk="1" hangingPunct="1">
              <a:buClr>
                <a:srgbClr val="6600CC"/>
              </a:buClr>
              <a:buFont typeface="Wingdings" pitchFamily="2" charset="2"/>
              <a:buChar char="§"/>
            </a:pPr>
            <a:endParaRPr lang="en-US" dirty="0">
              <a:solidFill>
                <a:srgbClr val="000099"/>
              </a:solidFill>
            </a:endParaRP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368476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8382000" cy="762000"/>
          </a:xfrm>
        </p:spPr>
        <p:txBody>
          <a:bodyPr/>
          <a:lstStyle/>
          <a:p>
            <a:pPr algn="ctr"/>
            <a:r>
              <a:rPr lang="en-US" sz="4000" dirty="0">
                <a:latin typeface="Lato"/>
              </a:rPr>
              <a:t>DoD Small Business Strategy 2023</a:t>
            </a:r>
          </a:p>
        </p:txBody>
      </p:sp>
      <p:sp>
        <p:nvSpPr>
          <p:cNvPr id="3" name="Content Placeholder 2"/>
          <p:cNvSpPr>
            <a:spLocks noGrp="1"/>
          </p:cNvSpPr>
          <p:nvPr>
            <p:ph idx="1"/>
          </p:nvPr>
        </p:nvSpPr>
        <p:spPr>
          <a:xfrm>
            <a:off x="609600" y="1600201"/>
            <a:ext cx="11201400" cy="4525963"/>
          </a:xfrm>
        </p:spPr>
        <p:txBody>
          <a:bodyPr>
            <a:normAutofit fontScale="62500" lnSpcReduction="20000"/>
          </a:bodyPr>
          <a:lstStyle/>
          <a:p>
            <a:endParaRPr lang="en-US" dirty="0"/>
          </a:p>
          <a:p>
            <a:r>
              <a:rPr lang="en-US" sz="2900" dirty="0"/>
              <a:t>Strategic Objective 1: Implement a Unified Management Approach for Small Business Programs and Activities </a:t>
            </a:r>
          </a:p>
          <a:p>
            <a:pPr lvl="1"/>
            <a:r>
              <a:rPr lang="en-US" sz="2600" dirty="0"/>
              <a:t>Implement a Unified Management Structure by Establishing a Group to Integrate Small Business Programs and Activities </a:t>
            </a:r>
          </a:p>
          <a:p>
            <a:pPr lvl="1"/>
            <a:r>
              <a:rPr lang="en-US" sz="2600" dirty="0"/>
              <a:t>Train and Credential a Unified Small Business Professional Workforce </a:t>
            </a:r>
          </a:p>
          <a:p>
            <a:pPr lvl="1"/>
            <a:r>
              <a:rPr lang="en-US" sz="2600" dirty="0"/>
              <a:t>Streamline Entry Points and Improve Small Business Access to Decision-Makers </a:t>
            </a:r>
          </a:p>
          <a:p>
            <a:pPr lvl="1"/>
            <a:endParaRPr lang="en-US" sz="2600" dirty="0"/>
          </a:p>
          <a:p>
            <a:r>
              <a:rPr lang="en-US" sz="2900" dirty="0"/>
              <a:t>Strategic Objective 2: Ensure the Department’s Small Business Activities Align with National Security Priorities </a:t>
            </a:r>
          </a:p>
          <a:p>
            <a:pPr lvl="1"/>
            <a:r>
              <a:rPr lang="en-US" sz="2600" dirty="0"/>
              <a:t>Stabilize and Scale Programs that Help Small Technology and Manufacturing Businesses Deliver Capabilities to the Warfighter </a:t>
            </a:r>
          </a:p>
          <a:p>
            <a:pPr lvl="1"/>
            <a:r>
              <a:rPr lang="en-US" sz="2600" dirty="0"/>
              <a:t>Utilize Data Tools to Understand and Expand Small Business Participation and Spending in Order to Ensure a Robust and Resilient Industrial Base </a:t>
            </a:r>
          </a:p>
          <a:p>
            <a:pPr lvl="1"/>
            <a:r>
              <a:rPr lang="en-US" sz="2600" dirty="0"/>
              <a:t>Expand Policy and Process Engagement of Small Business Professionals and Senior Leaders on Small Business Matters </a:t>
            </a:r>
          </a:p>
          <a:p>
            <a:pPr lvl="1"/>
            <a:endParaRPr lang="en-US" sz="2600" dirty="0"/>
          </a:p>
          <a:p>
            <a:r>
              <a:rPr lang="en-US" sz="2900" dirty="0"/>
              <a:t>Strategic Objective 3: Strengthen the Department’s Engagement and Support of Small Businesses </a:t>
            </a:r>
          </a:p>
          <a:p>
            <a:pPr lvl="1"/>
            <a:r>
              <a:rPr lang="en-US" sz="2600" dirty="0"/>
              <a:t>Improve Outreach and Communications with Small Businesses </a:t>
            </a:r>
          </a:p>
          <a:p>
            <a:pPr lvl="1"/>
            <a:r>
              <a:rPr lang="en-US" sz="2600" dirty="0"/>
              <a:t>Provide Cybersecurity Training and Resources to Small Businesses </a:t>
            </a:r>
          </a:p>
          <a:p>
            <a:pPr lvl="1"/>
            <a:r>
              <a:rPr lang="en-US" sz="2600" dirty="0"/>
              <a:t>Educate Small Businesses on Risks of Foreign Ownership, Control, and Influence</a:t>
            </a:r>
          </a:p>
          <a:p>
            <a:endParaRPr lang="en-US" dirty="0"/>
          </a:p>
          <a:p>
            <a:r>
              <a:rPr lang="en-US" dirty="0">
                <a:hlinkClick r:id="rId2"/>
              </a:rPr>
              <a:t>https://media.defense.gov/2023/Jan/26/2003150429/-1/-1/0/SMALL-BUSINESS-STRATEGY.PDF</a:t>
            </a:r>
            <a:r>
              <a:rPr lang="en-US" dirty="0"/>
              <a:t> </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0223D-10EB-4AF9-BCEE-A95FE8AF22CB}" type="slidenum">
              <a:rPr kumimoji="0" lang="en-US" sz="1200" b="0" i="0" u="none" strike="noStrike" kern="1200" cap="none" spc="0" normalizeH="0" baseline="0" noProof="0" smtClean="0">
                <a:ln>
                  <a:noFill/>
                </a:ln>
                <a:solidFill>
                  <a:prstClr val="white">
                    <a:lumMod val="65000"/>
                  </a:prstClr>
                </a:solidFill>
                <a:effectLst/>
                <a:uLnTx/>
                <a:uFillTx/>
                <a:latin typeface="Helvetica Neue" panose="020005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ndParaRPr>
          </a:p>
        </p:txBody>
      </p:sp>
      <p:pic>
        <p:nvPicPr>
          <p:cNvPr id="7" name="Picture 6"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86" y="-87682"/>
            <a:ext cx="2362962" cy="1349878"/>
          </a:xfrm>
          <a:prstGeom prst="rect">
            <a:avLst/>
          </a:prstGeom>
        </p:spPr>
      </p:pic>
    </p:spTree>
    <p:extLst>
      <p:ext uri="{BB962C8B-B14F-4D97-AF65-F5344CB8AC3E}">
        <p14:creationId xmlns:p14="http://schemas.microsoft.com/office/powerpoint/2010/main" val="1108940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6"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0B169CA9-65A5-4713-A28E-9006023D1665}" type="slidenum">
              <a:rPr lang="en-US" sz="1000">
                <a:solidFill>
                  <a:srgbClr val="000000"/>
                </a:solidFill>
              </a:rPr>
              <a:pPr eaLnBrk="1" hangingPunct="1"/>
              <a:t>50</a:t>
            </a:fld>
            <a:endParaRPr lang="en-US" sz="1000">
              <a:solidFill>
                <a:srgbClr val="000000"/>
              </a:solidFill>
            </a:endParaRPr>
          </a:p>
        </p:txBody>
      </p:sp>
      <p:sp>
        <p:nvSpPr>
          <p:cNvPr id="113667" name="Rectangle 2"/>
          <p:cNvSpPr>
            <a:spLocks noGrp="1" noChangeArrowheads="1"/>
          </p:cNvSpPr>
          <p:nvPr>
            <p:ph type="title"/>
          </p:nvPr>
        </p:nvSpPr>
        <p:spPr>
          <a:xfrm>
            <a:off x="2456873" y="370804"/>
            <a:ext cx="7848600" cy="762000"/>
          </a:xfrm>
        </p:spPr>
        <p:txBody>
          <a:bodyPr/>
          <a:lstStyle/>
          <a:p>
            <a:pPr eaLnBrk="1" hangingPunct="1"/>
            <a:r>
              <a:rPr lang="en-US" sz="3600" dirty="0">
                <a:latin typeface="Lato" panose="020F0502020204030203"/>
              </a:rPr>
              <a:t>Public Law 95-507</a:t>
            </a:r>
            <a:br>
              <a:rPr lang="en-US" sz="3600" dirty="0">
                <a:latin typeface="Lato" panose="020F0502020204030203"/>
              </a:rPr>
            </a:br>
            <a:r>
              <a:rPr lang="en-US" sz="3600" b="1" dirty="0">
                <a:latin typeface="Lato" panose="020F0502020204030203"/>
              </a:rPr>
              <a:t>The Small Business Act of 1978</a:t>
            </a:r>
          </a:p>
        </p:txBody>
      </p:sp>
      <p:sp>
        <p:nvSpPr>
          <p:cNvPr id="113668" name="Rectangle 3"/>
          <p:cNvSpPr>
            <a:spLocks noGrp="1" noChangeArrowheads="1"/>
          </p:cNvSpPr>
          <p:nvPr>
            <p:ph type="body" idx="1"/>
          </p:nvPr>
        </p:nvSpPr>
        <p:spPr>
          <a:xfrm>
            <a:off x="471055" y="1600200"/>
            <a:ext cx="9739745" cy="4876800"/>
          </a:xfrm>
        </p:spPr>
        <p:txBody>
          <a:bodyPr/>
          <a:lstStyle/>
          <a:p>
            <a:pPr lvl="1" eaLnBrk="1" hangingPunct="1">
              <a:spcBef>
                <a:spcPct val="0"/>
              </a:spcBef>
              <a:spcAft>
                <a:spcPct val="50000"/>
              </a:spcAft>
              <a:buNone/>
            </a:pPr>
            <a:r>
              <a:rPr lang="en-US" dirty="0">
                <a:solidFill>
                  <a:srgbClr val="000099"/>
                </a:solidFill>
              </a:rPr>
              <a:t>   	</a:t>
            </a:r>
          </a:p>
          <a:p>
            <a:pPr lvl="1" eaLnBrk="1" hangingPunct="1">
              <a:spcBef>
                <a:spcPct val="0"/>
              </a:spcBef>
              <a:spcAft>
                <a:spcPct val="50000"/>
              </a:spcAft>
              <a:buNone/>
            </a:pPr>
            <a:r>
              <a:rPr lang="en-US" dirty="0">
                <a:solidFill>
                  <a:srgbClr val="000099"/>
                </a:solidFill>
              </a:rPr>
              <a:t>	</a:t>
            </a:r>
            <a:r>
              <a:rPr lang="en-US" sz="2800" dirty="0"/>
              <a:t>“Small, Small Disadvantaged, </a:t>
            </a:r>
            <a:r>
              <a:rPr lang="en-US" sz="2800" dirty="0" err="1"/>
              <a:t>HUBZone</a:t>
            </a:r>
            <a:r>
              <a:rPr lang="en-US" sz="2800" dirty="0"/>
              <a:t> Small, Woman, Owned Small, Veteran-Owned Small and Service Disabled Veteran-Owned </a:t>
            </a:r>
            <a:r>
              <a:rPr lang="en-US" sz="2800" b="1" dirty="0"/>
              <a:t>Small Business have the maximum practicable opportunity to participate in the performance of contracts awarded by Federal agencies”</a:t>
            </a:r>
          </a:p>
          <a:p>
            <a:pPr marL="0" indent="0">
              <a:buNone/>
            </a:pPr>
            <a:r>
              <a:rPr lang="en-US" sz="2400" dirty="0">
                <a:solidFill>
                  <a:srgbClr val="000099"/>
                </a:solidFill>
              </a:rPr>
              <a:t>        </a:t>
            </a:r>
            <a:endParaRPr lang="en-US" sz="1600" b="1" dirty="0">
              <a:solidFill>
                <a:srgbClr val="000099"/>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3484232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4654" y="415635"/>
            <a:ext cx="7626927" cy="762000"/>
          </a:xfrm>
        </p:spPr>
        <p:txBody>
          <a:bodyPr/>
          <a:lstStyle/>
          <a:p>
            <a:r>
              <a:rPr lang="en-US" sz="3600" dirty="0">
                <a:latin typeface="Lato" panose="020F0502020204030203"/>
              </a:rPr>
              <a:t>Small Business Act</a:t>
            </a:r>
            <a:br>
              <a:rPr lang="en-US" sz="3600" dirty="0">
                <a:latin typeface="Lato" panose="020F0502020204030203"/>
              </a:rPr>
            </a:br>
            <a:r>
              <a:rPr lang="en-US" sz="3600" b="1" dirty="0">
                <a:latin typeface="Lato" panose="020F0502020204030203"/>
              </a:rPr>
              <a:t>Government Agencies</a:t>
            </a:r>
          </a:p>
        </p:txBody>
      </p:sp>
      <p:sp>
        <p:nvSpPr>
          <p:cNvPr id="3" name="Content Placeholder 2"/>
          <p:cNvSpPr>
            <a:spLocks noGrp="1"/>
          </p:cNvSpPr>
          <p:nvPr>
            <p:ph idx="1"/>
          </p:nvPr>
        </p:nvSpPr>
        <p:spPr/>
        <p:txBody>
          <a:bodyPr/>
          <a:lstStyle/>
          <a:p>
            <a:endParaRPr lang="en-US" dirty="0"/>
          </a:p>
          <a:p>
            <a:r>
              <a:rPr lang="en-US" dirty="0"/>
              <a:t>Each agency must establish an Office of Small and </a:t>
            </a:r>
          </a:p>
          <a:p>
            <a:pPr marL="0" indent="0">
              <a:buNone/>
            </a:pPr>
            <a:r>
              <a:rPr lang="en-US" dirty="0"/>
              <a:t>     Disadvantaged Business Utilization (OSDBU)</a:t>
            </a:r>
          </a:p>
          <a:p>
            <a:pPr marL="0" indent="0">
              <a:buNone/>
            </a:pPr>
            <a:endParaRPr lang="en-US" dirty="0">
              <a:solidFill>
                <a:srgbClr val="000099"/>
              </a:solidFill>
            </a:endParaRPr>
          </a:p>
          <a:p>
            <a:pPr marL="0" indent="0">
              <a:buNone/>
            </a:pPr>
            <a:endParaRPr lang="en-US" dirty="0">
              <a:solidFill>
                <a:srgbClr val="000099"/>
              </a:solidFill>
            </a:endParaRPr>
          </a:p>
          <a:p>
            <a:pPr marL="0" indent="0" algn="ctr">
              <a:buNone/>
            </a:pPr>
            <a:r>
              <a:rPr lang="en-US" sz="3600" b="1" dirty="0">
                <a:solidFill>
                  <a:srgbClr val="000099"/>
                </a:solidFill>
                <a:hlinkClick r:id="rId2"/>
              </a:rPr>
              <a:t>http://www.osdbu.gov/members.html</a:t>
            </a:r>
            <a:endParaRPr lang="en-US" sz="3600" b="1" dirty="0">
              <a:solidFill>
                <a:srgbClr val="000099"/>
              </a:solidFill>
            </a:endParaRPr>
          </a:p>
          <a:p>
            <a:endParaRPr lang="en-US" dirty="0"/>
          </a:p>
        </p:txBody>
      </p:sp>
      <p:pic>
        <p:nvPicPr>
          <p:cNvPr id="4" name="Picture 3"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430609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pPr>
              <a:defRPr/>
            </a:pPr>
            <a:endParaRPr lang="en-US"/>
          </a:p>
        </p:txBody>
      </p:sp>
      <p:sp>
        <p:nvSpPr>
          <p:cNvPr id="7" name="Footer Placeholder 6"/>
          <p:cNvSpPr>
            <a:spLocks noGrp="1"/>
          </p:cNvSpPr>
          <p:nvPr>
            <p:ph type="ftr" sz="quarter" idx="11"/>
          </p:nvPr>
        </p:nvSpPr>
        <p:spPr/>
        <p:txBody>
          <a:bodyPr/>
          <a:lstStyle/>
          <a:p>
            <a:pPr>
              <a:defRPr/>
            </a:pPr>
            <a:endParaRPr lang="en-US"/>
          </a:p>
        </p:txBody>
      </p:sp>
      <p:sp>
        <p:nvSpPr>
          <p:cNvPr id="8" name="Slide Number Placeholder 7"/>
          <p:cNvSpPr>
            <a:spLocks noGrp="1"/>
          </p:cNvSpPr>
          <p:nvPr>
            <p:ph type="title" idx="4294967295"/>
          </p:nvPr>
        </p:nvSpPr>
        <p:spPr>
          <a:xfrm>
            <a:off x="10972800" y="6188075"/>
            <a:ext cx="609600" cy="533400"/>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A1C47B-EFF8-470E-A10C-2348AAC3BF64}" type="slidenum">
              <a:rPr kumimoji="0" lang="en-US" sz="2000" b="1" i="0" u="none" strike="noStrike" kern="1200" cap="none" spc="0" normalizeH="0" baseline="0" noProof="0" smtClean="0">
                <a:ln>
                  <a:noFill/>
                </a:ln>
                <a:solidFill>
                  <a:schemeClr val="tx2">
                    <a:lumMod val="50000"/>
                  </a:schemeClr>
                </a:solidFill>
                <a:effectLst/>
                <a:uLnTx/>
                <a:uFillTx/>
                <a:latin typeface="Times New Roman" pitchFamily="18" charset="0"/>
                <a:ea typeface="+mn-ea"/>
                <a:cs typeface="Times New Roman"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2000" b="1" i="0" u="none" strike="noStrike" kern="1200" cap="none" spc="0" normalizeH="0" baseline="0" noProof="0" dirty="0">
              <a:ln>
                <a:noFill/>
              </a:ln>
              <a:solidFill>
                <a:schemeClr val="tx2">
                  <a:lumMod val="50000"/>
                </a:schemeClr>
              </a:solidFill>
              <a:effectLst/>
              <a:uLnTx/>
              <a:uFillTx/>
              <a:latin typeface="Times New Roman" pitchFamily="18" charset="0"/>
              <a:ea typeface="+mn-ea"/>
              <a:cs typeface="Times New Roman" pitchFamily="18" charset="0"/>
            </a:endParaRPr>
          </a:p>
        </p:txBody>
      </p:sp>
      <p:pic>
        <p:nvPicPr>
          <p:cNvPr id="9" name="Picture 8" descr="Department of Homeland Security Office of Small Disadvantaged Business Utilization Staff"/>
          <p:cNvPicPr>
            <a:picLocks noChangeAspect="1"/>
          </p:cNvPicPr>
          <p:nvPr/>
        </p:nvPicPr>
        <p:blipFill>
          <a:blip r:embed="rId2"/>
          <a:stretch>
            <a:fillRect/>
          </a:stretch>
        </p:blipFill>
        <p:spPr>
          <a:xfrm>
            <a:off x="138547" y="99955"/>
            <a:ext cx="11887198" cy="6717024"/>
          </a:xfrm>
          <a:prstGeom prst="rect">
            <a:avLst/>
          </a:prstGeom>
        </p:spPr>
      </p:pic>
    </p:spTree>
    <p:extLst>
      <p:ext uri="{BB962C8B-B14F-4D97-AF65-F5344CB8AC3E}">
        <p14:creationId xmlns:p14="http://schemas.microsoft.com/office/powerpoint/2010/main" val="3755950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ptartment of Homland Security Prime Contractors Page"/>
          <p:cNvPicPr>
            <a:picLocks noChangeAspect="1"/>
          </p:cNvPicPr>
          <p:nvPr/>
        </p:nvPicPr>
        <p:blipFill>
          <a:blip r:embed="rId2"/>
          <a:stretch>
            <a:fillRect/>
          </a:stretch>
        </p:blipFill>
        <p:spPr>
          <a:xfrm>
            <a:off x="840509" y="0"/>
            <a:ext cx="10196946" cy="6881872"/>
          </a:xfrm>
          <a:prstGeom prst="rect">
            <a:avLst/>
          </a:prstGeom>
        </p:spPr>
      </p:pic>
      <p:sp>
        <p:nvSpPr>
          <p:cNvPr id="3" name="Title 2">
            <a:extLst>
              <a:ext uri="{FF2B5EF4-FFF2-40B4-BE49-F238E27FC236}">
                <a16:creationId xmlns:a16="http://schemas.microsoft.com/office/drawing/2014/main" id="{7F8CE0C7-D83C-71AF-5DC1-C796207D28F0}"/>
              </a:ext>
            </a:extLst>
          </p:cNvPr>
          <p:cNvSpPr>
            <a:spLocks noGrp="1"/>
          </p:cNvSpPr>
          <p:nvPr>
            <p:ph type="title" idx="4294967295"/>
          </p:nvPr>
        </p:nvSpPr>
        <p:spPr>
          <a:xfrm>
            <a:off x="5770606" y="5387545"/>
            <a:ext cx="5901038" cy="345989"/>
          </a:xfrm>
        </p:spPr>
        <p:txBody>
          <a:bodyPr vert="horz" wrap="square" lIns="0" tIns="0" rIns="91440" bIns="0" rtlCol="0" anchor="b">
            <a:noAutofit/>
          </a:bodyPr>
          <a:lstStyle/>
          <a:p>
            <a:r>
              <a:rPr lang="en-US" dirty="0">
                <a:solidFill>
                  <a:schemeClr val="bg1"/>
                </a:solidFill>
              </a:rPr>
              <a:t>Department of Homeland Security Prime Contractors web page</a:t>
            </a:r>
          </a:p>
        </p:txBody>
      </p:sp>
    </p:spTree>
    <p:extLst>
      <p:ext uri="{BB962C8B-B14F-4D97-AF65-F5344CB8AC3E}">
        <p14:creationId xmlns:p14="http://schemas.microsoft.com/office/powerpoint/2010/main" val="6506075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4108" y="443345"/>
            <a:ext cx="7312891" cy="762000"/>
          </a:xfrm>
        </p:spPr>
        <p:txBody>
          <a:bodyPr/>
          <a:lstStyle/>
          <a:p>
            <a:r>
              <a:rPr lang="en-US" sz="3600" dirty="0">
                <a:latin typeface="Lato" panose="020F0502020204030203"/>
              </a:rPr>
              <a:t>Small Business Act</a:t>
            </a:r>
            <a:br>
              <a:rPr lang="en-US" sz="3600" dirty="0">
                <a:latin typeface="Lato" panose="020F0502020204030203"/>
              </a:rPr>
            </a:br>
            <a:r>
              <a:rPr lang="en-US" sz="3600" b="1" dirty="0">
                <a:latin typeface="Lato" panose="020F0502020204030203"/>
              </a:rPr>
              <a:t>Prime Contractors</a:t>
            </a:r>
          </a:p>
        </p:txBody>
      </p:sp>
      <p:sp>
        <p:nvSpPr>
          <p:cNvPr id="3" name="Content Placeholder 2"/>
          <p:cNvSpPr>
            <a:spLocks noGrp="1"/>
          </p:cNvSpPr>
          <p:nvPr>
            <p:ph idx="1"/>
          </p:nvPr>
        </p:nvSpPr>
        <p:spPr>
          <a:xfrm>
            <a:off x="609600" y="1708727"/>
            <a:ext cx="11201400" cy="4417437"/>
          </a:xfrm>
        </p:spPr>
        <p:txBody>
          <a:bodyPr/>
          <a:lstStyle/>
          <a:p>
            <a:pPr eaLnBrk="1" hangingPunct="1">
              <a:lnSpc>
                <a:spcPct val="90000"/>
              </a:lnSpc>
            </a:pPr>
            <a:r>
              <a:rPr lang="en-US" dirty="0"/>
              <a:t>Large Government Prime Contractors are required to establish the position of Small Business Liaison Officer</a:t>
            </a:r>
          </a:p>
          <a:p>
            <a:pPr eaLnBrk="1" hangingPunct="1">
              <a:lnSpc>
                <a:spcPct val="90000"/>
              </a:lnSpc>
            </a:pPr>
            <a:endParaRPr lang="en-US" sz="1400" dirty="0"/>
          </a:p>
          <a:p>
            <a:pPr eaLnBrk="1" hangingPunct="1">
              <a:lnSpc>
                <a:spcPct val="90000"/>
              </a:lnSpc>
            </a:pPr>
            <a:r>
              <a:rPr lang="en-US" dirty="0"/>
              <a:t>SBLOs are responsible for advancing the goals of the various socio-economic programs</a:t>
            </a:r>
          </a:p>
          <a:p>
            <a:pPr eaLnBrk="1" hangingPunct="1">
              <a:lnSpc>
                <a:spcPct val="90000"/>
              </a:lnSpc>
            </a:pPr>
            <a:endParaRPr lang="en-US" dirty="0"/>
          </a:p>
          <a:p>
            <a:pPr eaLnBrk="1" hangingPunct="1">
              <a:lnSpc>
                <a:spcPct val="90000"/>
              </a:lnSpc>
            </a:pPr>
            <a:r>
              <a:rPr lang="en-US" dirty="0"/>
              <a:t>A small business is never required to have a subcontracting plan.</a:t>
            </a:r>
          </a:p>
          <a:p>
            <a:pPr eaLnBrk="1" hangingPunct="1">
              <a:lnSpc>
                <a:spcPct val="90000"/>
              </a:lnSpc>
            </a:pPr>
            <a:endParaRPr lang="en-US" dirty="0"/>
          </a:p>
          <a:p>
            <a:pPr eaLnBrk="1" hangingPunct="1">
              <a:lnSpc>
                <a:spcPct val="90000"/>
              </a:lnSpc>
            </a:pPr>
            <a:r>
              <a:rPr lang="en-US" dirty="0"/>
              <a:t>SAM is the first place to find the designation as a small business.</a:t>
            </a:r>
          </a:p>
          <a:p>
            <a:pPr lvl="1">
              <a:lnSpc>
                <a:spcPct val="90000"/>
              </a:lnSpc>
            </a:pPr>
            <a:r>
              <a:rPr lang="en-US" dirty="0"/>
              <a:t>FAR/DFARS Report</a:t>
            </a:r>
          </a:p>
          <a:p>
            <a:endParaRPr lang="en-US" dirty="0"/>
          </a:p>
        </p:txBody>
      </p:sp>
      <p:pic>
        <p:nvPicPr>
          <p:cNvPr id="4" name="Picture 3"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1773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4"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673A7E86-0C24-4E9A-9E9D-68608D7D1C19}" type="slidenum">
              <a:rPr lang="en-US" sz="1000">
                <a:solidFill>
                  <a:srgbClr val="000000"/>
                </a:solidFill>
              </a:rPr>
              <a:pPr eaLnBrk="1" hangingPunct="1"/>
              <a:t>55</a:t>
            </a:fld>
            <a:endParaRPr lang="en-US" sz="1000">
              <a:solidFill>
                <a:srgbClr val="000000"/>
              </a:solidFill>
            </a:endParaRPr>
          </a:p>
        </p:txBody>
      </p:sp>
      <p:sp>
        <p:nvSpPr>
          <p:cNvPr id="115715" name="Rectangle 2"/>
          <p:cNvSpPr>
            <a:spLocks noGrp="1" noChangeArrowheads="1"/>
          </p:cNvSpPr>
          <p:nvPr>
            <p:ph type="title"/>
          </p:nvPr>
        </p:nvSpPr>
        <p:spPr>
          <a:xfrm>
            <a:off x="2509982" y="223693"/>
            <a:ext cx="7700818" cy="762000"/>
          </a:xfrm>
        </p:spPr>
        <p:txBody>
          <a:bodyPr/>
          <a:lstStyle/>
          <a:p>
            <a:pPr eaLnBrk="1" hangingPunct="1"/>
            <a:r>
              <a:rPr lang="en-US" sz="3600" dirty="0">
                <a:latin typeface="Lato" panose="020F0502020204030203"/>
              </a:rPr>
              <a:t>Definition: </a:t>
            </a:r>
            <a:r>
              <a:rPr lang="en-US" sz="3600" b="1" dirty="0">
                <a:latin typeface="Lato" panose="020F0502020204030203"/>
              </a:rPr>
              <a:t>Prime Contractor</a:t>
            </a:r>
          </a:p>
        </p:txBody>
      </p:sp>
      <p:sp>
        <p:nvSpPr>
          <p:cNvPr id="23556" name="Rectangle 3"/>
          <p:cNvSpPr>
            <a:spLocks noGrp="1" noChangeArrowheads="1"/>
          </p:cNvSpPr>
          <p:nvPr>
            <p:ph type="body" idx="1"/>
          </p:nvPr>
        </p:nvSpPr>
        <p:spPr/>
        <p:txBody>
          <a:bodyPr/>
          <a:lstStyle/>
          <a:p>
            <a:pPr eaLnBrk="1" hangingPunct="1">
              <a:lnSpc>
                <a:spcPct val="90000"/>
              </a:lnSpc>
              <a:defRPr/>
            </a:pPr>
            <a:endParaRPr lang="en-US" b="1" dirty="0"/>
          </a:p>
          <a:p>
            <a:pPr eaLnBrk="1" hangingPunct="1">
              <a:lnSpc>
                <a:spcPct val="90000"/>
              </a:lnSpc>
              <a:defRPr/>
            </a:pPr>
            <a:r>
              <a:rPr lang="en-US" dirty="0"/>
              <a:t>A large firm as defined by NAICS</a:t>
            </a:r>
          </a:p>
          <a:p>
            <a:pPr eaLnBrk="1" hangingPunct="1">
              <a:lnSpc>
                <a:spcPct val="90000"/>
              </a:lnSpc>
              <a:defRPr/>
            </a:pPr>
            <a:endParaRPr lang="en-US" dirty="0"/>
          </a:p>
          <a:p>
            <a:pPr eaLnBrk="1" hangingPunct="1">
              <a:lnSpc>
                <a:spcPct val="90000"/>
              </a:lnSpc>
              <a:defRPr/>
            </a:pPr>
            <a:r>
              <a:rPr lang="en-US" dirty="0"/>
              <a:t>A large firm awarded a federal contract worth more than $750,000</a:t>
            </a:r>
          </a:p>
          <a:p>
            <a:pPr eaLnBrk="1" hangingPunct="1">
              <a:lnSpc>
                <a:spcPct val="90000"/>
              </a:lnSpc>
              <a:defRPr/>
            </a:pPr>
            <a:endParaRPr lang="en-US" dirty="0"/>
          </a:p>
          <a:p>
            <a:pPr eaLnBrk="1" hangingPunct="1">
              <a:lnSpc>
                <a:spcPct val="90000"/>
              </a:lnSpc>
              <a:defRPr/>
            </a:pPr>
            <a:r>
              <a:rPr lang="en-US" dirty="0"/>
              <a:t>In construction $1.5 Million</a:t>
            </a:r>
            <a:endParaRPr lang="en-US" sz="1600" b="1" dirty="0"/>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14471195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521527" y="350980"/>
            <a:ext cx="7765473" cy="762000"/>
          </a:xfrm>
        </p:spPr>
        <p:txBody>
          <a:bodyPr/>
          <a:lstStyle/>
          <a:p>
            <a:pPr eaLnBrk="1" hangingPunct="1"/>
            <a:r>
              <a:rPr lang="en-US" sz="3600" dirty="0">
                <a:latin typeface="Lato" panose="020F0502020204030203"/>
              </a:rPr>
              <a:t>Small Business Act</a:t>
            </a:r>
            <a:br>
              <a:rPr lang="en-US" sz="3600" dirty="0">
                <a:latin typeface="Lato" panose="020F0502020204030203"/>
              </a:rPr>
            </a:br>
            <a:r>
              <a:rPr lang="en-US" sz="3600" b="1" dirty="0">
                <a:latin typeface="Lato" panose="020F0502020204030203"/>
              </a:rPr>
              <a:t>Prime Contractors </a:t>
            </a:r>
          </a:p>
        </p:txBody>
      </p:sp>
      <p:sp>
        <p:nvSpPr>
          <p:cNvPr id="131075" name="Rectangle 3"/>
          <p:cNvSpPr>
            <a:spLocks noGrp="1" noChangeArrowheads="1"/>
          </p:cNvSpPr>
          <p:nvPr>
            <p:ph type="body" idx="1"/>
          </p:nvPr>
        </p:nvSpPr>
        <p:spPr>
          <a:xfrm>
            <a:off x="1191491" y="1600201"/>
            <a:ext cx="8894618" cy="4525963"/>
          </a:xfrm>
        </p:spPr>
        <p:txBody>
          <a:bodyPr>
            <a:normAutofit/>
          </a:bodyPr>
          <a:lstStyle/>
          <a:p>
            <a:pPr lvl="1" eaLnBrk="1" hangingPunct="1"/>
            <a:r>
              <a:rPr lang="en-US" sz="2400" b="1" dirty="0"/>
              <a:t>Contractors must comply</a:t>
            </a:r>
            <a:r>
              <a:rPr lang="en-US" sz="2400" dirty="0"/>
              <a:t> with any requirements in the contract for considering small business concerns in awarding subcontracts</a:t>
            </a:r>
          </a:p>
          <a:p>
            <a:pPr lvl="2"/>
            <a:r>
              <a:rPr lang="en-US" sz="2400" i="1" dirty="0"/>
              <a:t>Do not assume every contract has a subcontracting requirement</a:t>
            </a:r>
          </a:p>
          <a:p>
            <a:pPr lvl="2"/>
            <a:r>
              <a:rPr lang="en-US" sz="2400" i="1" dirty="0"/>
              <a:t>Cybersecurity compliance plays a </a:t>
            </a:r>
            <a:r>
              <a:rPr lang="en-US" sz="2400" i="1"/>
              <a:t>big role</a:t>
            </a:r>
            <a:endParaRPr lang="en-US" sz="2400" i="1" dirty="0"/>
          </a:p>
          <a:p>
            <a:pPr marL="914400" lvl="2" indent="0">
              <a:buNone/>
            </a:pPr>
            <a:endParaRPr lang="en-US" sz="2400" dirty="0"/>
          </a:p>
          <a:p>
            <a:pPr lvl="1" eaLnBrk="1" hangingPunct="1"/>
            <a:r>
              <a:rPr lang="en-US" sz="2400" b="1" dirty="0"/>
              <a:t>Contractors must implement</a:t>
            </a:r>
            <a:r>
              <a:rPr lang="en-US" sz="2400" dirty="0"/>
              <a:t> the small business subcontracting plan (if any) submitted when competing for the contract</a:t>
            </a:r>
          </a:p>
          <a:p>
            <a:pPr marL="457200" lvl="1" indent="0" eaLnBrk="1" hangingPunct="1">
              <a:buNone/>
            </a:pPr>
            <a:endParaRPr lang="en-US" sz="3200" dirty="0">
              <a:solidFill>
                <a:srgbClr val="000099"/>
              </a:solidFill>
            </a:endParaRPr>
          </a:p>
          <a:p>
            <a:pPr eaLnBrk="1" hangingPunct="1"/>
            <a:endParaRPr lang="en-US" dirty="0">
              <a:solidFill>
                <a:srgbClr val="000099"/>
              </a:solidFill>
            </a:endParaRPr>
          </a:p>
        </p:txBody>
      </p:sp>
      <p:pic>
        <p:nvPicPr>
          <p:cNvPr id="4" name="Picture 3"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22952157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y You Should Crawl, Walk, Run When Adopting Containerization and  Migrating Legacy Applications to Contain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7328" y="4060540"/>
            <a:ext cx="7620000" cy="2705100"/>
          </a:xfrm>
          <a:prstGeom prst="rect">
            <a:avLst/>
          </a:prstGeom>
          <a:noFill/>
          <a:extLst>
            <a:ext uri="{909E8E84-426E-40DD-AFC4-6F175D3DCCD1}">
              <a14:hiddenFill xmlns:a14="http://schemas.microsoft.com/office/drawing/2010/main">
                <a:solidFill>
                  <a:srgbClr val="FFFFFF"/>
                </a:solidFill>
              </a14:hiddenFill>
            </a:ext>
          </a:extLst>
        </p:spPr>
      </p:pic>
      <p:sp>
        <p:nvSpPr>
          <p:cNvPr id="114691" name="Rectangle 2"/>
          <p:cNvSpPr>
            <a:spLocks noGrp="1" noChangeArrowheads="1"/>
          </p:cNvSpPr>
          <p:nvPr>
            <p:ph type="title"/>
          </p:nvPr>
        </p:nvSpPr>
        <p:spPr>
          <a:xfrm>
            <a:off x="2623126" y="304800"/>
            <a:ext cx="7663873" cy="762000"/>
          </a:xfrm>
        </p:spPr>
        <p:txBody>
          <a:bodyPr/>
          <a:lstStyle/>
          <a:p>
            <a:pPr eaLnBrk="1" hangingPunct="1"/>
            <a:r>
              <a:rPr lang="en-US" sz="3600" dirty="0">
                <a:latin typeface="Lato" panose="020F0502020204030203"/>
              </a:rPr>
              <a:t>Research Prime Contractors</a:t>
            </a:r>
          </a:p>
        </p:txBody>
      </p:sp>
      <p:sp>
        <p:nvSpPr>
          <p:cNvPr id="114692" name="Rectangle 3"/>
          <p:cNvSpPr>
            <a:spLocks noGrp="1" noChangeArrowheads="1"/>
          </p:cNvSpPr>
          <p:nvPr>
            <p:ph type="body" idx="1"/>
          </p:nvPr>
        </p:nvSpPr>
        <p:spPr/>
        <p:txBody>
          <a:bodyPr/>
          <a:lstStyle/>
          <a:p>
            <a:pPr eaLnBrk="1" hangingPunct="1">
              <a:lnSpc>
                <a:spcPct val="150000"/>
              </a:lnSpc>
            </a:pPr>
            <a:r>
              <a:rPr lang="en-US" dirty="0"/>
              <a:t>Build your list</a:t>
            </a:r>
          </a:p>
          <a:p>
            <a:pPr eaLnBrk="1" hangingPunct="1">
              <a:lnSpc>
                <a:spcPct val="150000"/>
              </a:lnSpc>
            </a:pPr>
            <a:r>
              <a:rPr lang="en-US" dirty="0"/>
              <a:t>Visit websites</a:t>
            </a:r>
          </a:p>
          <a:p>
            <a:pPr eaLnBrk="1" hangingPunct="1">
              <a:lnSpc>
                <a:spcPct val="150000"/>
              </a:lnSpc>
            </a:pPr>
            <a:r>
              <a:rPr lang="en-US" dirty="0"/>
              <a:t>Search for Supplier Diversity Program &amp; complete registrations</a:t>
            </a:r>
          </a:p>
          <a:p>
            <a:pPr eaLnBrk="1" hangingPunct="1">
              <a:lnSpc>
                <a:spcPct val="150000"/>
              </a:lnSpc>
            </a:pPr>
            <a:r>
              <a:rPr lang="en-US" dirty="0"/>
              <a:t>Read annual reports</a:t>
            </a:r>
          </a:p>
          <a:p>
            <a:pPr eaLnBrk="1" hangingPunct="1">
              <a:lnSpc>
                <a:spcPct val="150000"/>
              </a:lnSpc>
            </a:pPr>
            <a:r>
              <a:rPr lang="en-US" dirty="0"/>
              <a:t>Use FPDS to determine past government contracts</a:t>
            </a:r>
          </a:p>
          <a:p>
            <a:pPr eaLnBrk="1" hangingPunct="1">
              <a:lnSpc>
                <a:spcPct val="150000"/>
              </a:lnSpc>
            </a:pPr>
            <a:r>
              <a:rPr lang="en-US" dirty="0"/>
              <a:t>Be compliant with Federal requirements</a:t>
            </a: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627661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EAEE8D31-5FB8-4FBC-AADB-DC35CEEF437F}" type="slidenum">
              <a:rPr lang="en-US" sz="1000">
                <a:solidFill>
                  <a:srgbClr val="000000"/>
                </a:solidFill>
              </a:rPr>
              <a:pPr eaLnBrk="1" hangingPunct="1"/>
              <a:t>58</a:t>
            </a:fld>
            <a:endParaRPr lang="en-US" sz="1000">
              <a:solidFill>
                <a:srgbClr val="000000"/>
              </a:solidFill>
            </a:endParaRPr>
          </a:p>
        </p:txBody>
      </p:sp>
      <p:sp>
        <p:nvSpPr>
          <p:cNvPr id="116739" name="Rectangle 2"/>
          <p:cNvSpPr>
            <a:spLocks noGrp="1" noChangeArrowheads="1"/>
          </p:cNvSpPr>
          <p:nvPr>
            <p:ph type="title"/>
          </p:nvPr>
        </p:nvSpPr>
        <p:spPr>
          <a:xfrm>
            <a:off x="2687782" y="304800"/>
            <a:ext cx="7599218" cy="762000"/>
          </a:xfrm>
        </p:spPr>
        <p:txBody>
          <a:bodyPr/>
          <a:lstStyle/>
          <a:p>
            <a:pPr eaLnBrk="1" hangingPunct="1"/>
            <a:r>
              <a:rPr lang="en-US" sz="3600" b="1" dirty="0">
                <a:latin typeface="Lato" panose="020F0502020204030203"/>
              </a:rPr>
              <a:t>Example - Prime Contractors</a:t>
            </a:r>
          </a:p>
        </p:txBody>
      </p:sp>
      <p:sp>
        <p:nvSpPr>
          <p:cNvPr id="116740" name="Rectangle 3"/>
          <p:cNvSpPr>
            <a:spLocks noGrp="1" noChangeArrowheads="1"/>
          </p:cNvSpPr>
          <p:nvPr>
            <p:ph type="body" idx="1"/>
          </p:nvPr>
        </p:nvSpPr>
        <p:spPr>
          <a:xfrm>
            <a:off x="609600" y="1600201"/>
            <a:ext cx="3389745" cy="4525963"/>
          </a:xfrm>
        </p:spPr>
        <p:txBody>
          <a:bodyPr/>
          <a:lstStyle/>
          <a:p>
            <a:pPr marL="0" indent="0" eaLnBrk="1" hangingPunct="1">
              <a:buNone/>
            </a:pPr>
            <a:r>
              <a:rPr lang="en-US" dirty="0"/>
              <a:t>Lockheed Martin</a:t>
            </a:r>
          </a:p>
          <a:p>
            <a:r>
              <a:rPr lang="en-US" dirty="0">
                <a:hlinkClick r:id="rId2"/>
              </a:rPr>
              <a:t>https://www.lockheedmartin.com/en-us/suppliers/news/features/2023/marketing-to-lockheed-martin.html</a:t>
            </a:r>
            <a:r>
              <a:rPr lang="en-US" dirty="0"/>
              <a:t> </a:t>
            </a:r>
          </a:p>
          <a:p>
            <a:endParaRPr lang="en-US" dirty="0"/>
          </a:p>
          <a:p>
            <a:endParaRPr lang="en-US" dirty="0"/>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pic>
        <p:nvPicPr>
          <p:cNvPr id="2" name="Picture 1" descr="Do your homeowkr before meeeting with a prime"/>
          <p:cNvPicPr>
            <a:picLocks noChangeAspect="1"/>
          </p:cNvPicPr>
          <p:nvPr/>
        </p:nvPicPr>
        <p:blipFill rotWithShape="1">
          <a:blip r:embed="rId4"/>
          <a:srcRect l="22417" t="24214" r="16278"/>
          <a:stretch/>
        </p:blipFill>
        <p:spPr>
          <a:xfrm>
            <a:off x="4470400" y="1429722"/>
            <a:ext cx="7481455" cy="5275878"/>
          </a:xfrm>
          <a:prstGeom prst="rect">
            <a:avLst/>
          </a:prstGeom>
          <a:ln w="76200" cmpd="dbl">
            <a:solidFill>
              <a:srgbClr val="C00000"/>
            </a:solidFill>
            <a:prstDash val="lgDashDotDot"/>
          </a:ln>
          <a:effectLst>
            <a:softEdge rad="0"/>
          </a:effectLst>
        </p:spPr>
      </p:pic>
    </p:spTree>
    <p:extLst>
      <p:ext uri="{BB962C8B-B14F-4D97-AF65-F5344CB8AC3E}">
        <p14:creationId xmlns:p14="http://schemas.microsoft.com/office/powerpoint/2010/main" val="12298829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38DF7BDE-92A1-4878-938E-79F881CDDE4A}" type="slidenum">
              <a:rPr lang="en-US" sz="1000">
                <a:solidFill>
                  <a:srgbClr val="000000"/>
                </a:solidFill>
              </a:rPr>
              <a:pPr eaLnBrk="1" hangingPunct="1"/>
              <a:t>59</a:t>
            </a:fld>
            <a:endParaRPr lang="en-US" sz="1000">
              <a:solidFill>
                <a:srgbClr val="000000"/>
              </a:solidFill>
            </a:endParaRPr>
          </a:p>
        </p:txBody>
      </p:sp>
      <p:sp>
        <p:nvSpPr>
          <p:cNvPr id="117763" name="Rectangle 2"/>
          <p:cNvSpPr>
            <a:spLocks noGrp="1" noChangeArrowheads="1"/>
          </p:cNvSpPr>
          <p:nvPr>
            <p:ph type="title"/>
          </p:nvPr>
        </p:nvSpPr>
        <p:spPr>
          <a:xfrm>
            <a:off x="2807854" y="304800"/>
            <a:ext cx="7479145" cy="762000"/>
          </a:xfrm>
        </p:spPr>
        <p:txBody>
          <a:bodyPr/>
          <a:lstStyle/>
          <a:p>
            <a:pPr eaLnBrk="1" hangingPunct="1"/>
            <a:r>
              <a:rPr lang="en-US" sz="3600" b="1" dirty="0">
                <a:latin typeface="Lato" panose="020F0502020204030203"/>
              </a:rPr>
              <a:t>Example - General Contractors</a:t>
            </a:r>
          </a:p>
        </p:txBody>
      </p:sp>
      <p:sp>
        <p:nvSpPr>
          <p:cNvPr id="117764" name="Rectangle 3"/>
          <p:cNvSpPr>
            <a:spLocks noGrp="1" noChangeArrowheads="1"/>
          </p:cNvSpPr>
          <p:nvPr>
            <p:ph type="body" idx="1"/>
          </p:nvPr>
        </p:nvSpPr>
        <p:spPr>
          <a:xfrm>
            <a:off x="812800" y="1918780"/>
            <a:ext cx="4950691" cy="4525963"/>
          </a:xfrm>
        </p:spPr>
        <p:txBody>
          <a:bodyPr/>
          <a:lstStyle/>
          <a:p>
            <a:pPr eaLnBrk="1" hangingPunct="1"/>
            <a:r>
              <a:rPr lang="en-US" dirty="0">
                <a:solidFill>
                  <a:srgbClr val="000099"/>
                </a:solidFill>
              </a:rPr>
              <a:t>The Pike Company</a:t>
            </a:r>
          </a:p>
          <a:p>
            <a:r>
              <a:rPr lang="en-US" dirty="0">
                <a:solidFill>
                  <a:srgbClr val="000099"/>
                </a:solidFill>
                <a:hlinkClick r:id="rId2"/>
              </a:rPr>
              <a:t>https://pikecs.com/work-with-pike/</a:t>
            </a:r>
            <a:r>
              <a:rPr lang="en-US" dirty="0">
                <a:solidFill>
                  <a:srgbClr val="000099"/>
                </a:solidFill>
              </a:rPr>
              <a:t> </a:t>
            </a:r>
          </a:p>
          <a:p>
            <a:endParaRPr lang="en-US" dirty="0">
              <a:solidFill>
                <a:srgbClr val="000099"/>
              </a:solidFill>
            </a:endParaRPr>
          </a:p>
          <a:p>
            <a:endParaRPr lang="en-US" dirty="0">
              <a:solidFill>
                <a:srgbClr val="000099"/>
              </a:solidFill>
            </a:endParaRPr>
          </a:p>
          <a:p>
            <a:pPr eaLnBrk="1" hangingPunct="1"/>
            <a:r>
              <a:rPr lang="en-US" dirty="0" err="1">
                <a:solidFill>
                  <a:srgbClr val="000099"/>
                </a:solidFill>
              </a:rPr>
              <a:t>LeChase</a:t>
            </a:r>
            <a:r>
              <a:rPr lang="en-US" dirty="0">
                <a:solidFill>
                  <a:srgbClr val="000099"/>
                </a:solidFill>
              </a:rPr>
              <a:t> Construction</a:t>
            </a:r>
          </a:p>
          <a:p>
            <a:r>
              <a:rPr lang="en-US" dirty="0">
                <a:hlinkClick r:id="rId3"/>
              </a:rPr>
              <a:t>https://www.lechase.com/contractor-project-center/</a:t>
            </a:r>
            <a:r>
              <a:rPr lang="en-US" dirty="0"/>
              <a:t> </a:t>
            </a:r>
          </a:p>
          <a:p>
            <a:pPr eaLnBrk="1" hangingPunct="1"/>
            <a:endParaRPr lang="en-US" dirty="0"/>
          </a:p>
        </p:txBody>
      </p:sp>
      <p:pic>
        <p:nvPicPr>
          <p:cNvPr id="5" name="Picture 4" descr="Many prime contarctors have subcontractor portal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pic>
        <p:nvPicPr>
          <p:cNvPr id="2" name="Picture 1">
            <a:extLst>
              <a:ext uri="{C183D7F6-B498-43B3-948B-1728B52AA6E4}">
                <adec:decorative xmlns:adec="http://schemas.microsoft.com/office/drawing/2017/decorative" val="1"/>
              </a:ext>
            </a:extLst>
          </p:cNvPr>
          <p:cNvPicPr>
            <a:picLocks noChangeAspect="1"/>
          </p:cNvPicPr>
          <p:nvPr/>
        </p:nvPicPr>
        <p:blipFill rotWithShape="1">
          <a:blip r:embed="rId5"/>
          <a:srcRect l="58569" t="18354"/>
          <a:stretch/>
        </p:blipFill>
        <p:spPr>
          <a:xfrm>
            <a:off x="6547426" y="1505526"/>
            <a:ext cx="5295197" cy="5352473"/>
          </a:xfrm>
          <a:prstGeom prst="rect">
            <a:avLst/>
          </a:prstGeom>
          <a:ln w="38100" cmpd="dbl">
            <a:solidFill>
              <a:srgbClr val="C00000"/>
            </a:solidFill>
            <a:prstDash val="lgDashDotDot"/>
          </a:ln>
        </p:spPr>
      </p:pic>
    </p:spTree>
    <p:extLst>
      <p:ext uri="{BB962C8B-B14F-4D97-AF65-F5344CB8AC3E}">
        <p14:creationId xmlns:p14="http://schemas.microsoft.com/office/powerpoint/2010/main" val="54986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Content Placeholder 6" descr="Key Technology Areas"/>
          <p:cNvPicPr>
            <a:picLocks noGrp="1" noChangeAspect="1"/>
          </p:cNvPicPr>
          <p:nvPr>
            <p:ph idx="1"/>
          </p:nvPr>
        </p:nvPicPr>
        <p:blipFill rotWithShape="1">
          <a:blip r:embed="rId2"/>
          <a:srcRect t="1350"/>
          <a:stretch/>
        </p:blipFill>
        <p:spPr>
          <a:xfrm>
            <a:off x="533400" y="76200"/>
            <a:ext cx="7020330" cy="6634775"/>
          </a:xfrm>
          <a:prstGeom prst="rect">
            <a:avLst/>
          </a:prstGeom>
        </p:spPr>
      </p:pic>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0223D-10EB-4AF9-BCEE-A95FE8AF22CB}" type="slidenum">
              <a:rPr kumimoji="0" lang="en-US" sz="1200" b="0" i="0" u="none" strike="noStrike" kern="1200" cap="none" spc="0" normalizeH="0" baseline="0" noProof="0" smtClean="0">
                <a:ln>
                  <a:noFill/>
                </a:ln>
                <a:solidFill>
                  <a:prstClr val="white">
                    <a:lumMod val="65000"/>
                  </a:prstClr>
                </a:solidFill>
                <a:effectLst/>
                <a:uLnTx/>
                <a:uFillTx/>
                <a:latin typeface="Helvetica Neue" panose="02000503000000020004"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white">
                  <a:lumMod val="65000"/>
                </a:prstClr>
              </a:solidFill>
              <a:effectLst/>
              <a:uLnTx/>
              <a:uFillTx/>
              <a:latin typeface="Helvetica Neue" panose="02000503000000020004" pitchFamily="2" charset="0"/>
            </a:endParaRPr>
          </a:p>
        </p:txBody>
      </p:sp>
      <p:sp>
        <p:nvSpPr>
          <p:cNvPr id="8" name="Rectangle 7"/>
          <p:cNvSpPr/>
          <p:nvPr/>
        </p:nvSpPr>
        <p:spPr>
          <a:xfrm>
            <a:off x="7010400" y="2690336"/>
            <a:ext cx="4572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rPr>
              <a:t>(Note: More information is available at </a:t>
            </a:r>
            <a:r>
              <a:rPr kumimoji="0" lang="en-US" sz="1800" b="0" i="0" u="none" strike="noStrike" kern="1200" cap="none" spc="0" normalizeH="0" baseline="0" noProof="0" dirty="0">
                <a:ln>
                  <a:noFill/>
                </a:ln>
                <a:solidFill>
                  <a:srgbClr val="3F3F3F"/>
                </a:solidFill>
                <a:effectLst/>
                <a:uLnTx/>
                <a:uFillTx/>
                <a:latin typeface="Calibri"/>
                <a:ea typeface="+mn-ea"/>
                <a:cs typeface="+mn-cs"/>
                <a:hlinkClick r:id="rId3"/>
              </a:rPr>
              <a:t>https://www.cto.mil/usdre-strat-vision-critical-tech-areas/</a:t>
            </a:r>
            <a:r>
              <a:rPr kumimoji="0" lang="en-US" sz="1800" b="0" i="0" u="none" strike="noStrike" kern="1200" cap="none" spc="0" normalizeH="0" baseline="0" noProof="0" dirty="0">
                <a:ln>
                  <a:noFill/>
                </a:ln>
                <a:solidFill>
                  <a:srgbClr val="3F3F3F"/>
                </a:solidFill>
                <a:effectLst/>
                <a:uLnTx/>
                <a:uFillTx/>
                <a:latin typeface="Calibri"/>
                <a:ea typeface="+mn-ea"/>
                <a:cs typeface="+mn-cs"/>
              </a:rPr>
              <a: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3F3F"/>
                </a:solidFill>
                <a:effectLst/>
                <a:uLnTx/>
                <a:uFillTx/>
                <a:latin typeface="Calibri"/>
                <a:ea typeface="+mn-ea"/>
                <a:cs typeface="+mn-cs"/>
                <a:hlinkClick r:id="rId4"/>
              </a:rPr>
              <a:t>https://www.whitehouse.gov/wp-content/uploads/2022/02/02-2022-Critical-and-Emerging-Technologies-List-Update.pdf</a:t>
            </a:r>
            <a:r>
              <a:rPr kumimoji="0" lang="en-US" sz="1800" b="0" i="0" u="none" strike="noStrike" kern="1200" cap="none" spc="0" normalizeH="0" baseline="0" noProof="0" dirty="0">
                <a:ln>
                  <a:noFill/>
                </a:ln>
                <a:solidFill>
                  <a:srgbClr val="3F3F3F"/>
                </a:solidFill>
                <a:effectLst/>
                <a:uLnTx/>
                <a:uFillTx/>
                <a:latin typeface="Calibri"/>
                <a:ea typeface="+mn-ea"/>
                <a:cs typeface="+mn-cs"/>
              </a:rPr>
              <a:t>)</a:t>
            </a:r>
          </a:p>
        </p:txBody>
      </p:sp>
      <p:sp>
        <p:nvSpPr>
          <p:cNvPr id="2" name="Title 1">
            <a:extLst>
              <a:ext uri="{FF2B5EF4-FFF2-40B4-BE49-F238E27FC236}">
                <a16:creationId xmlns:a16="http://schemas.microsoft.com/office/drawing/2014/main" id="{FDE76BCC-C6E1-B60B-CF00-EA79DD2B3D43}"/>
              </a:ext>
            </a:extLst>
          </p:cNvPr>
          <p:cNvSpPr>
            <a:spLocks noGrp="1"/>
          </p:cNvSpPr>
          <p:nvPr>
            <p:ph type="title"/>
          </p:nvPr>
        </p:nvSpPr>
        <p:spPr>
          <a:xfrm>
            <a:off x="8427308" y="424023"/>
            <a:ext cx="2850292" cy="762000"/>
          </a:xfrm>
        </p:spPr>
        <p:txBody>
          <a:bodyPr vert="horz" wrap="square" lIns="0" tIns="0" rIns="91440" bIns="0" rtlCol="0" anchor="b">
            <a:noAutofit/>
          </a:bodyPr>
          <a:lstStyle/>
          <a:p>
            <a:r>
              <a:rPr lang="en-US" dirty="0">
                <a:solidFill>
                  <a:schemeClr val="bg1"/>
                </a:solidFill>
              </a:rPr>
              <a:t>Key Technology Areas</a:t>
            </a:r>
          </a:p>
        </p:txBody>
      </p:sp>
    </p:spTree>
    <p:extLst>
      <p:ext uri="{BB962C8B-B14F-4D97-AF65-F5344CB8AC3E}">
        <p14:creationId xmlns:p14="http://schemas.microsoft.com/office/powerpoint/2010/main" val="1891342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8472" y="304800"/>
            <a:ext cx="7728527" cy="762000"/>
          </a:xfrm>
        </p:spPr>
        <p:txBody>
          <a:bodyPr/>
          <a:lstStyle/>
          <a:p>
            <a:r>
              <a:rPr lang="en-US" sz="3600" dirty="0">
                <a:latin typeface="Lato"/>
              </a:rPr>
              <a:t>What about GSA Schedules</a:t>
            </a:r>
          </a:p>
        </p:txBody>
      </p:sp>
      <p:sp>
        <p:nvSpPr>
          <p:cNvPr id="3" name="Content Placeholder 2"/>
          <p:cNvSpPr>
            <a:spLocks noGrp="1"/>
          </p:cNvSpPr>
          <p:nvPr>
            <p:ph idx="1"/>
          </p:nvPr>
        </p:nvSpPr>
        <p:spPr/>
        <p:txBody>
          <a:bodyPr/>
          <a:lstStyle/>
          <a:p>
            <a:pPr marL="0" indent="0">
              <a:buNone/>
            </a:pPr>
            <a:r>
              <a:rPr lang="en-US" dirty="0"/>
              <a:t>The GSA Schedule, also known as Federal Supply Schedule, and Multiple Award Schedule (MAS), is a long-term governmentwide contract with commercial companies that provide access to millions of </a:t>
            </a:r>
            <a:r>
              <a:rPr lang="en-US" b="1" u="sng" dirty="0"/>
              <a:t>commercial products and services </a:t>
            </a:r>
            <a:r>
              <a:rPr lang="en-US" dirty="0"/>
              <a:t>at fair and reasonable prices to the government.</a:t>
            </a:r>
          </a:p>
          <a:p>
            <a:endParaRPr lang="en-US" dirty="0"/>
          </a:p>
          <a:p>
            <a:r>
              <a:rPr lang="en-US" sz="2000" dirty="0"/>
              <a:t>Understand what it means to be on a GSA contract vehicle (“</a:t>
            </a:r>
            <a:r>
              <a:rPr lang="en-US" sz="2000" b="1" dirty="0"/>
              <a:t>Phase II</a:t>
            </a:r>
            <a:r>
              <a:rPr lang="en-US" sz="2000" dirty="0"/>
              <a:t>” of government contracting) - License to ‘hunt’</a:t>
            </a:r>
          </a:p>
          <a:p>
            <a:pPr marL="0" indent="0">
              <a:buNone/>
            </a:pPr>
            <a:endParaRPr lang="en-US" sz="2000" dirty="0"/>
          </a:p>
          <a:p>
            <a:r>
              <a:rPr lang="en-US" sz="2000" dirty="0"/>
              <a:t>While you may not be ready, you could find potential subcontract opportunities with those on contract – mine the list for potential subcontractor opportunities</a:t>
            </a:r>
          </a:p>
        </p:txBody>
      </p:sp>
      <p:sp>
        <p:nvSpPr>
          <p:cNvPr id="4" name="Date Placeholder 3"/>
          <p:cNvSpPr>
            <a:spLocks noGrp="1"/>
          </p:cNvSpPr>
          <p:nvPr>
            <p:ph type="dt" sz="half" idx="10"/>
          </p:nvPr>
        </p:nvSpPr>
        <p:spPr/>
        <p:txBody>
          <a:bodyPr/>
          <a:lstStyle/>
          <a:p>
            <a:r>
              <a:rPr lang="en-US"/>
              <a:t>November 7, 2022</a:t>
            </a:r>
            <a:endParaRPr lang="en-US" dirty="0"/>
          </a:p>
        </p:txBody>
      </p:sp>
      <p:sp>
        <p:nvSpPr>
          <p:cNvPr id="5" name="Footer Placeholder 4"/>
          <p:cNvSpPr>
            <a:spLocks noGrp="1"/>
          </p:cNvSpPr>
          <p:nvPr>
            <p:ph type="ftr" sz="quarter" idx="11"/>
          </p:nvPr>
        </p:nvSpPr>
        <p:spPr/>
        <p:txBody>
          <a:bodyPr/>
          <a:lstStyle/>
          <a:p>
            <a:r>
              <a:rPr lang="en-US"/>
              <a:t>SB Strategy Strategy &amp; Small Business Performance </a:t>
            </a:r>
            <a:endParaRPr lang="en-US" dirty="0"/>
          </a:p>
        </p:txBody>
      </p:sp>
      <p:sp>
        <p:nvSpPr>
          <p:cNvPr id="6" name="Slide Number Placeholder 5"/>
          <p:cNvSpPr>
            <a:spLocks noGrp="1"/>
          </p:cNvSpPr>
          <p:nvPr>
            <p:ph type="sldNum" sz="quarter" idx="12"/>
          </p:nvPr>
        </p:nvSpPr>
        <p:spPr/>
        <p:txBody>
          <a:bodyPr/>
          <a:lstStyle/>
          <a:p>
            <a:fld id="{2770223D-10EB-4AF9-BCEE-A95FE8AF22CB}" type="slidenum">
              <a:rPr lang="en-US" smtClean="0"/>
              <a:pPr/>
              <a:t>60</a:t>
            </a:fld>
            <a:endParaRPr lang="en-US" dirty="0"/>
          </a:p>
        </p:txBody>
      </p:sp>
      <p:pic>
        <p:nvPicPr>
          <p:cNvPr id="7" name="Picture 6"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0246"/>
            <a:ext cx="2362962" cy="1349878"/>
          </a:xfrm>
          <a:prstGeom prst="rect">
            <a:avLst/>
          </a:prstGeom>
        </p:spPr>
      </p:pic>
    </p:spTree>
    <p:extLst>
      <p:ext uri="{BB962C8B-B14F-4D97-AF65-F5344CB8AC3E}">
        <p14:creationId xmlns:p14="http://schemas.microsoft.com/office/powerpoint/2010/main" val="24546560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70223D-10EB-4AF9-BCEE-A95FE8AF22CB}"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pic>
        <p:nvPicPr>
          <p:cNvPr id="7" name="Picture 6" descr="GSA eLibrary"/>
          <p:cNvPicPr>
            <a:picLocks noChangeAspect="1"/>
          </p:cNvPicPr>
          <p:nvPr/>
        </p:nvPicPr>
        <p:blipFill>
          <a:blip r:embed="rId2"/>
          <a:stretch>
            <a:fillRect/>
          </a:stretch>
        </p:blipFill>
        <p:spPr>
          <a:xfrm>
            <a:off x="332509" y="49867"/>
            <a:ext cx="11490036" cy="6736603"/>
          </a:xfrm>
          <a:prstGeom prst="rect">
            <a:avLst/>
          </a:prstGeom>
        </p:spPr>
      </p:pic>
    </p:spTree>
    <p:extLst>
      <p:ext uri="{BB962C8B-B14F-4D97-AF65-F5344CB8AC3E}">
        <p14:creationId xmlns:p14="http://schemas.microsoft.com/office/powerpoint/2010/main" val="1953234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2560781" y="90055"/>
            <a:ext cx="6781800" cy="1143000"/>
          </a:xfrm>
        </p:spPr>
        <p:txBody>
          <a:bodyPr>
            <a:normAutofit/>
          </a:bodyPr>
          <a:lstStyle/>
          <a:p>
            <a:r>
              <a:rPr lang="en-US" sz="4000" dirty="0">
                <a:latin typeface="Lato"/>
              </a:rPr>
              <a:t>Suggested Questions to Ask </a:t>
            </a:r>
            <a:br>
              <a:rPr lang="en-US" sz="1600" dirty="0">
                <a:latin typeface="Lato"/>
              </a:rPr>
            </a:br>
            <a:r>
              <a:rPr lang="en-US" sz="2400" dirty="0">
                <a:latin typeface="Lato"/>
              </a:rPr>
              <a:t>Government Agencies</a:t>
            </a:r>
          </a:p>
        </p:txBody>
      </p:sp>
      <p:sp>
        <p:nvSpPr>
          <p:cNvPr id="633859" name="Rectangle 3"/>
          <p:cNvSpPr>
            <a:spLocks noGrp="1" noChangeArrowheads="1"/>
          </p:cNvSpPr>
          <p:nvPr>
            <p:ph idx="1"/>
          </p:nvPr>
        </p:nvSpPr>
        <p:spPr>
          <a:xfrm>
            <a:off x="581890" y="1524001"/>
            <a:ext cx="11065163" cy="5107709"/>
          </a:xfrm>
        </p:spPr>
        <p:txBody>
          <a:bodyPr>
            <a:normAutofit lnSpcReduction="10000"/>
          </a:bodyPr>
          <a:lstStyle/>
          <a:p>
            <a:pPr>
              <a:lnSpc>
                <a:spcPct val="80000"/>
              </a:lnSpc>
              <a:buClr>
                <a:schemeClr val="bg2">
                  <a:lumMod val="25000"/>
                </a:schemeClr>
              </a:buClr>
              <a:buFont typeface="Arial" panose="020B0604020202020204" pitchFamily="34" charset="0"/>
              <a:buChar char="•"/>
            </a:pPr>
            <a:r>
              <a:rPr lang="en-US" sz="2000" dirty="0">
                <a:solidFill>
                  <a:schemeClr val="bg2">
                    <a:lumMod val="25000"/>
                  </a:schemeClr>
                </a:solidFill>
              </a:rPr>
              <a:t>“My research indicates you use a competitors product for this widget, here is how our product is more innovative and/or can save you money” ---- </a:t>
            </a:r>
            <a:r>
              <a:rPr lang="en-US" sz="2000" b="1" i="1" dirty="0">
                <a:solidFill>
                  <a:schemeClr val="bg2">
                    <a:lumMod val="25000"/>
                  </a:schemeClr>
                </a:solidFill>
              </a:rPr>
              <a:t>INSTEAD of saying</a:t>
            </a:r>
            <a:r>
              <a:rPr lang="en-US" sz="2000" dirty="0">
                <a:solidFill>
                  <a:schemeClr val="bg2">
                    <a:lumMod val="25000"/>
                  </a:schemeClr>
                </a:solidFill>
              </a:rPr>
              <a:t>: “Are you currently buying our product/service?”</a:t>
            </a:r>
          </a:p>
          <a:p>
            <a:pPr>
              <a:lnSpc>
                <a:spcPct val="80000"/>
              </a:lnSpc>
              <a:buClr>
                <a:schemeClr val="bg2">
                  <a:lumMod val="25000"/>
                </a:schemeClr>
              </a:buClr>
              <a:buFont typeface="Arial" panose="020B0604020202020204" pitchFamily="34" charset="0"/>
              <a:buChar char="•"/>
            </a:pPr>
            <a:endParaRPr lang="en-US" sz="2000" dirty="0">
              <a:solidFill>
                <a:schemeClr val="bg2">
                  <a:lumMod val="25000"/>
                </a:schemeClr>
              </a:solidFill>
            </a:endParaRPr>
          </a:p>
          <a:p>
            <a:pPr>
              <a:lnSpc>
                <a:spcPct val="80000"/>
              </a:lnSpc>
              <a:buClr>
                <a:schemeClr val="bg2">
                  <a:lumMod val="25000"/>
                </a:schemeClr>
              </a:buClr>
              <a:buFont typeface="Arial" panose="020B0604020202020204" pitchFamily="34" charset="0"/>
              <a:buChar char="•"/>
            </a:pPr>
            <a:r>
              <a:rPr lang="en-US" sz="2000" dirty="0">
                <a:solidFill>
                  <a:schemeClr val="bg2">
                    <a:lumMod val="25000"/>
                  </a:schemeClr>
                </a:solidFill>
              </a:rPr>
              <a:t>Is the item currently under contract?  </a:t>
            </a:r>
          </a:p>
          <a:p>
            <a:pPr lvl="1">
              <a:lnSpc>
                <a:spcPct val="80000"/>
              </a:lnSpc>
              <a:buClr>
                <a:schemeClr val="bg2">
                  <a:lumMod val="25000"/>
                </a:schemeClr>
              </a:buClr>
              <a:buFont typeface="Arial" panose="020B0604020202020204" pitchFamily="34" charset="0"/>
              <a:buChar char="•"/>
            </a:pPr>
            <a:r>
              <a:rPr lang="en-US" sz="1800" i="1" dirty="0">
                <a:solidFill>
                  <a:schemeClr val="bg2">
                    <a:lumMod val="25000"/>
                  </a:schemeClr>
                </a:solidFill>
              </a:rPr>
              <a:t>When will the contract expire? </a:t>
            </a:r>
          </a:p>
          <a:p>
            <a:pPr lvl="1">
              <a:lnSpc>
                <a:spcPct val="80000"/>
              </a:lnSpc>
              <a:buClr>
                <a:schemeClr val="bg2">
                  <a:lumMod val="25000"/>
                </a:schemeClr>
              </a:buClr>
              <a:buFont typeface="Arial" panose="020B0604020202020204" pitchFamily="34" charset="0"/>
              <a:buChar char="•"/>
            </a:pPr>
            <a:r>
              <a:rPr lang="en-US" sz="1800" i="1" dirty="0">
                <a:solidFill>
                  <a:schemeClr val="bg2">
                    <a:lumMod val="25000"/>
                  </a:schemeClr>
                </a:solidFill>
              </a:rPr>
              <a:t>Where do you list you requirements? (remember to check vendor pages first)</a:t>
            </a:r>
          </a:p>
          <a:p>
            <a:pPr>
              <a:lnSpc>
                <a:spcPct val="80000"/>
              </a:lnSpc>
              <a:buClr>
                <a:schemeClr val="bg2">
                  <a:lumMod val="25000"/>
                </a:schemeClr>
              </a:buClr>
              <a:buFont typeface="Arial" panose="020B0604020202020204" pitchFamily="34" charset="0"/>
              <a:buChar char="•"/>
            </a:pPr>
            <a:endParaRPr lang="en-US" sz="2000" dirty="0">
              <a:solidFill>
                <a:schemeClr val="bg2">
                  <a:lumMod val="25000"/>
                </a:schemeClr>
              </a:solidFill>
            </a:endParaRPr>
          </a:p>
          <a:p>
            <a:pPr>
              <a:lnSpc>
                <a:spcPct val="110000"/>
              </a:lnSpc>
              <a:buClr>
                <a:schemeClr val="bg2">
                  <a:lumMod val="25000"/>
                </a:schemeClr>
              </a:buClr>
              <a:buFont typeface="Arial" panose="020B0604020202020204" pitchFamily="34" charset="0"/>
              <a:buChar char="•"/>
            </a:pPr>
            <a:r>
              <a:rPr lang="en-US" sz="2000" dirty="0">
                <a:solidFill>
                  <a:schemeClr val="bg2">
                    <a:lumMod val="25000"/>
                  </a:schemeClr>
                </a:solidFill>
              </a:rPr>
              <a:t>What buying methods are used: Credit Card $10k/3500</a:t>
            </a:r>
            <a:r>
              <a:rPr lang="en-US" sz="2000" dirty="0">
                <a:solidFill>
                  <a:schemeClr val="bg2">
                    <a:lumMod val="25000"/>
                  </a:schemeClr>
                </a:solidFill>
                <a:latin typeface="Wingdings 3" pitchFamily="18" charset="2"/>
              </a:rPr>
              <a:t>i</a:t>
            </a:r>
            <a:r>
              <a:rPr lang="en-US" sz="2000" dirty="0">
                <a:solidFill>
                  <a:schemeClr val="bg2">
                    <a:lumMod val="25000"/>
                  </a:schemeClr>
                </a:solidFill>
              </a:rPr>
              <a:t>/ Simplified Purchasing $250,000</a:t>
            </a:r>
            <a:r>
              <a:rPr lang="en-US" sz="2000" dirty="0">
                <a:solidFill>
                  <a:schemeClr val="bg2">
                    <a:lumMod val="25000"/>
                  </a:schemeClr>
                </a:solidFill>
                <a:latin typeface="Wingdings 3" pitchFamily="18" charset="2"/>
              </a:rPr>
              <a:t>i</a:t>
            </a:r>
            <a:r>
              <a:rPr lang="en-US" sz="2000" dirty="0">
                <a:solidFill>
                  <a:schemeClr val="bg2">
                    <a:lumMod val="25000"/>
                  </a:schemeClr>
                </a:solidFill>
              </a:rPr>
              <a:t> / Negotiated Contracts / GSA Contracts?</a:t>
            </a:r>
          </a:p>
          <a:p>
            <a:pPr>
              <a:lnSpc>
                <a:spcPct val="80000"/>
              </a:lnSpc>
              <a:buClr>
                <a:schemeClr val="bg2">
                  <a:lumMod val="25000"/>
                </a:schemeClr>
              </a:buClr>
              <a:buFont typeface="Arial" panose="020B0604020202020204" pitchFamily="34" charset="0"/>
              <a:buChar char="•"/>
            </a:pPr>
            <a:endParaRPr lang="en-US" sz="2000" dirty="0">
              <a:solidFill>
                <a:schemeClr val="bg2">
                  <a:lumMod val="25000"/>
                </a:schemeClr>
              </a:solidFill>
            </a:endParaRPr>
          </a:p>
          <a:p>
            <a:pPr>
              <a:lnSpc>
                <a:spcPct val="80000"/>
              </a:lnSpc>
              <a:buClr>
                <a:schemeClr val="bg2">
                  <a:lumMod val="25000"/>
                </a:schemeClr>
              </a:buClr>
              <a:buFont typeface="Arial" panose="020B0604020202020204" pitchFamily="34" charset="0"/>
              <a:buChar char="•"/>
            </a:pPr>
            <a:r>
              <a:rPr lang="en-US" sz="2000" dirty="0">
                <a:solidFill>
                  <a:schemeClr val="bg2">
                    <a:lumMod val="25000"/>
                  </a:schemeClr>
                </a:solidFill>
              </a:rPr>
              <a:t>Which office at your agency/firm does the buying? </a:t>
            </a:r>
          </a:p>
          <a:p>
            <a:pPr lvl="1">
              <a:lnSpc>
                <a:spcPct val="80000"/>
              </a:lnSpc>
              <a:buClr>
                <a:schemeClr val="bg2">
                  <a:lumMod val="25000"/>
                </a:schemeClr>
              </a:buClr>
              <a:buFont typeface="Arial" panose="020B0604020202020204" pitchFamily="34" charset="0"/>
              <a:buChar char="•"/>
            </a:pPr>
            <a:r>
              <a:rPr lang="en-US" i="1" dirty="0">
                <a:solidFill>
                  <a:schemeClr val="bg2">
                    <a:lumMod val="25000"/>
                  </a:schemeClr>
                </a:solidFill>
              </a:rPr>
              <a:t>Central office  </a:t>
            </a:r>
            <a:r>
              <a:rPr lang="en-US" i="1" u="sng" dirty="0">
                <a:solidFill>
                  <a:schemeClr val="bg2">
                    <a:lumMod val="25000"/>
                  </a:schemeClr>
                </a:solidFill>
              </a:rPr>
              <a:t>OR</a:t>
            </a:r>
            <a:r>
              <a:rPr lang="en-US" i="1" dirty="0">
                <a:solidFill>
                  <a:schemeClr val="bg2">
                    <a:lumMod val="25000"/>
                  </a:schemeClr>
                </a:solidFill>
              </a:rPr>
              <a:t>  Individual location purchases</a:t>
            </a:r>
          </a:p>
          <a:p>
            <a:pPr lvl="1">
              <a:lnSpc>
                <a:spcPct val="80000"/>
              </a:lnSpc>
              <a:buClr>
                <a:schemeClr val="bg2">
                  <a:lumMod val="25000"/>
                </a:schemeClr>
              </a:buClr>
              <a:buFont typeface="Arial" panose="020B0604020202020204" pitchFamily="34" charset="0"/>
              <a:buChar char="•"/>
            </a:pPr>
            <a:endParaRPr lang="en-US" i="1" dirty="0">
              <a:solidFill>
                <a:schemeClr val="bg2">
                  <a:lumMod val="25000"/>
                </a:schemeClr>
              </a:solidFill>
            </a:endParaRPr>
          </a:p>
          <a:p>
            <a:pPr>
              <a:lnSpc>
                <a:spcPct val="80000"/>
              </a:lnSpc>
              <a:buClr>
                <a:schemeClr val="bg2">
                  <a:lumMod val="25000"/>
                </a:schemeClr>
              </a:buClr>
              <a:buFont typeface="Arial" panose="020B0604020202020204" pitchFamily="34" charset="0"/>
              <a:buChar char="•"/>
            </a:pPr>
            <a:r>
              <a:rPr lang="en-US" sz="2000" dirty="0">
                <a:solidFill>
                  <a:schemeClr val="bg2">
                    <a:lumMod val="25000"/>
                  </a:schemeClr>
                </a:solidFill>
              </a:rPr>
              <a:t>How do I contact the appropriate buyer(s)?</a:t>
            </a:r>
          </a:p>
          <a:p>
            <a:pPr lvl="1">
              <a:lnSpc>
                <a:spcPct val="80000"/>
              </a:lnSpc>
              <a:buClr>
                <a:schemeClr val="bg2">
                  <a:lumMod val="25000"/>
                </a:schemeClr>
              </a:buClr>
              <a:buFont typeface="Arial" panose="020B0604020202020204" pitchFamily="34" charset="0"/>
              <a:buChar char="•"/>
            </a:pPr>
            <a:r>
              <a:rPr lang="en-US" sz="1800" i="1" dirty="0">
                <a:solidFill>
                  <a:schemeClr val="bg2">
                    <a:lumMod val="25000"/>
                  </a:schemeClr>
                </a:solidFill>
              </a:rPr>
              <a:t>What is the best method for first contacting the buyer/program manager</a:t>
            </a:r>
            <a:r>
              <a:rPr lang="en-US" sz="1800" i="1" dirty="0"/>
              <a:t>?</a:t>
            </a:r>
          </a:p>
          <a:p>
            <a:pPr lvl="1">
              <a:lnSpc>
                <a:spcPct val="80000"/>
              </a:lnSpc>
              <a:buFont typeface="Arial" panose="020B0604020202020204" pitchFamily="34" charset="0"/>
              <a:buChar char="•"/>
            </a:pPr>
            <a:endParaRPr lang="en-US" sz="2400" i="1" dirty="0">
              <a:solidFill>
                <a:srgbClr val="000099"/>
              </a:solidFill>
            </a:endParaRPr>
          </a:p>
          <a:p>
            <a:pPr>
              <a:lnSpc>
                <a:spcPct val="80000"/>
              </a:lnSpc>
            </a:pPr>
            <a:endParaRPr lang="en-US" dirty="0">
              <a:solidFill>
                <a:srgbClr val="6600CC"/>
              </a:solidFill>
            </a:endParaRPr>
          </a:p>
        </p:txBody>
      </p:sp>
      <p:pic>
        <p:nvPicPr>
          <p:cNvPr id="5" name="Picture 4"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262"/>
            <a:ext cx="2362962" cy="1349878"/>
          </a:xfrm>
          <a:prstGeom prst="rect">
            <a:avLst/>
          </a:prstGeom>
        </p:spPr>
      </p:pic>
    </p:spTree>
    <p:extLst>
      <p:ext uri="{BB962C8B-B14F-4D97-AF65-F5344CB8AC3E}">
        <p14:creationId xmlns:p14="http://schemas.microsoft.com/office/powerpoint/2010/main" val="5657677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2"/>
          <p:cNvSpPr>
            <a:spLocks noGrp="1" noChangeArrowheads="1"/>
          </p:cNvSpPr>
          <p:nvPr>
            <p:ph type="title"/>
          </p:nvPr>
        </p:nvSpPr>
        <p:spPr>
          <a:xfrm>
            <a:off x="2583874" y="56177"/>
            <a:ext cx="8705088" cy="1143000"/>
          </a:xfrm>
        </p:spPr>
        <p:txBody>
          <a:bodyPr>
            <a:normAutofit/>
          </a:bodyPr>
          <a:lstStyle/>
          <a:p>
            <a:r>
              <a:rPr lang="en-US" dirty="0"/>
              <a:t>Suggested Questions to Ask </a:t>
            </a:r>
            <a:br>
              <a:rPr lang="en-US" dirty="0"/>
            </a:br>
            <a:r>
              <a:rPr lang="en-US" sz="3100" dirty="0"/>
              <a:t>Government Agencies</a:t>
            </a:r>
          </a:p>
        </p:txBody>
      </p:sp>
      <p:sp>
        <p:nvSpPr>
          <p:cNvPr id="634883" name="Rectangle 3"/>
          <p:cNvSpPr>
            <a:spLocks noGrp="1" noChangeArrowheads="1"/>
          </p:cNvSpPr>
          <p:nvPr>
            <p:ph idx="1"/>
          </p:nvPr>
        </p:nvSpPr>
        <p:spPr>
          <a:xfrm>
            <a:off x="618836" y="1671782"/>
            <a:ext cx="9820564" cy="5110018"/>
          </a:xfrm>
        </p:spPr>
        <p:txBody>
          <a:bodyPr>
            <a:normAutofit fontScale="70000" lnSpcReduction="20000"/>
          </a:bodyPr>
          <a:lstStyle/>
          <a:p>
            <a:pPr>
              <a:lnSpc>
                <a:spcPct val="170000"/>
              </a:lnSpc>
              <a:buClr>
                <a:schemeClr val="bg2">
                  <a:lumMod val="25000"/>
                </a:schemeClr>
              </a:buClr>
              <a:buFont typeface="Arial" panose="020B0604020202020204" pitchFamily="34" charset="0"/>
              <a:buChar char="•"/>
            </a:pPr>
            <a:r>
              <a:rPr lang="en-US" b="1" dirty="0">
                <a:solidFill>
                  <a:schemeClr val="bg2">
                    <a:lumMod val="25000"/>
                  </a:schemeClr>
                </a:solidFill>
              </a:rPr>
              <a:t>How can I arrange for an appointment to demonstrate our product / discuss our service?</a:t>
            </a:r>
          </a:p>
          <a:p>
            <a:pPr>
              <a:lnSpc>
                <a:spcPct val="170000"/>
              </a:lnSpc>
              <a:buClr>
                <a:schemeClr val="bg2">
                  <a:lumMod val="25000"/>
                </a:schemeClr>
              </a:buClr>
              <a:buFont typeface="Arial" panose="020B0604020202020204" pitchFamily="34" charset="0"/>
              <a:buChar char="•"/>
            </a:pPr>
            <a:r>
              <a:rPr lang="en-US" dirty="0">
                <a:solidFill>
                  <a:schemeClr val="bg2">
                    <a:lumMod val="25000"/>
                  </a:schemeClr>
                </a:solidFill>
              </a:rPr>
              <a:t>Does your agency have any new initiatives/projects with possible needs for my firm?</a:t>
            </a:r>
          </a:p>
          <a:p>
            <a:pPr>
              <a:lnSpc>
                <a:spcPct val="170000"/>
              </a:lnSpc>
              <a:buClr>
                <a:schemeClr val="bg2">
                  <a:lumMod val="25000"/>
                </a:schemeClr>
              </a:buClr>
              <a:buFont typeface="Arial" panose="020B0604020202020204" pitchFamily="34" charset="0"/>
              <a:buChar char="•"/>
            </a:pPr>
            <a:r>
              <a:rPr lang="en-US" dirty="0">
                <a:solidFill>
                  <a:schemeClr val="bg2">
                    <a:lumMod val="25000"/>
                  </a:schemeClr>
                </a:solidFill>
              </a:rPr>
              <a:t>How will my firm’s information be processed / circulated within your agency?</a:t>
            </a:r>
          </a:p>
          <a:p>
            <a:pPr>
              <a:lnSpc>
                <a:spcPct val="170000"/>
              </a:lnSpc>
              <a:buClr>
                <a:schemeClr val="bg2">
                  <a:lumMod val="25000"/>
                </a:schemeClr>
              </a:buClr>
              <a:buFont typeface="Arial" panose="020B0604020202020204" pitchFamily="34" charset="0"/>
              <a:buChar char="•"/>
            </a:pPr>
            <a:r>
              <a:rPr lang="en-US" dirty="0">
                <a:solidFill>
                  <a:schemeClr val="bg2">
                    <a:lumMod val="25000"/>
                  </a:schemeClr>
                </a:solidFill>
              </a:rPr>
              <a:t>How should I keep your agency up-to-date on my firm’s new products and services? </a:t>
            </a:r>
          </a:p>
          <a:p>
            <a:pPr>
              <a:lnSpc>
                <a:spcPct val="170000"/>
              </a:lnSpc>
              <a:buClr>
                <a:schemeClr val="bg2">
                  <a:lumMod val="25000"/>
                </a:schemeClr>
              </a:buClr>
              <a:buFont typeface="Arial" panose="020B0604020202020204" pitchFamily="34" charset="0"/>
              <a:buChar char="•"/>
            </a:pPr>
            <a:r>
              <a:rPr lang="en-US" dirty="0">
                <a:solidFill>
                  <a:schemeClr val="bg2">
                    <a:lumMod val="25000"/>
                  </a:schemeClr>
                </a:solidFill>
              </a:rPr>
              <a:t>How can I keep up-to-date on your agencies forecasted procurements?</a:t>
            </a:r>
          </a:p>
          <a:p>
            <a:pPr marL="82296" indent="0">
              <a:lnSpc>
                <a:spcPct val="120000"/>
              </a:lnSpc>
              <a:buClr>
                <a:schemeClr val="bg2">
                  <a:lumMod val="25000"/>
                </a:schemeClr>
              </a:buClr>
              <a:buNone/>
            </a:pPr>
            <a:endParaRPr lang="en-US" sz="2600" i="1" dirty="0">
              <a:solidFill>
                <a:schemeClr val="bg2">
                  <a:lumMod val="25000"/>
                </a:schemeClr>
              </a:solidFill>
            </a:endParaRPr>
          </a:p>
          <a:p>
            <a:pPr marL="82296" indent="0">
              <a:lnSpc>
                <a:spcPct val="120000"/>
              </a:lnSpc>
              <a:buClr>
                <a:schemeClr val="bg2">
                  <a:lumMod val="25000"/>
                </a:schemeClr>
              </a:buClr>
              <a:buNone/>
            </a:pPr>
            <a:r>
              <a:rPr lang="en-US" sz="2600" i="1" dirty="0">
                <a:solidFill>
                  <a:schemeClr val="bg2">
                    <a:lumMod val="25000"/>
                  </a:schemeClr>
                </a:solidFill>
              </a:rPr>
              <a:t>NOTE:  </a:t>
            </a:r>
            <a:r>
              <a:rPr lang="en-US" sz="2600" b="1" i="1" dirty="0">
                <a:solidFill>
                  <a:schemeClr val="bg2">
                    <a:lumMod val="25000"/>
                  </a:schemeClr>
                </a:solidFill>
              </a:rPr>
              <a:t>Government buyers are risk and change averse </a:t>
            </a:r>
            <a:r>
              <a:rPr lang="en-US" sz="2600" i="1" dirty="0">
                <a:solidFill>
                  <a:schemeClr val="bg2">
                    <a:lumMod val="25000"/>
                  </a:schemeClr>
                </a:solidFill>
              </a:rPr>
              <a:t>– the story has to be about how they don’t  have to take any risks or how they face more risks by continuing with status quo. </a:t>
            </a:r>
            <a:r>
              <a:rPr lang="en-US" sz="1300" i="1" dirty="0">
                <a:solidFill>
                  <a:schemeClr val="bg2">
                    <a:lumMod val="25000"/>
                  </a:schemeClr>
                </a:solidFill>
              </a:rPr>
              <a:t>(Source: Captureplanning.com)</a:t>
            </a:r>
          </a:p>
        </p:txBody>
      </p:sp>
      <p:pic>
        <p:nvPicPr>
          <p:cNvPr id="4" name="Picture 3"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262"/>
            <a:ext cx="2362962" cy="1349878"/>
          </a:xfrm>
          <a:prstGeom prst="rect">
            <a:avLst/>
          </a:prstGeom>
        </p:spPr>
      </p:pic>
    </p:spTree>
    <p:extLst>
      <p:ext uri="{BB962C8B-B14F-4D97-AF65-F5344CB8AC3E}">
        <p14:creationId xmlns:p14="http://schemas.microsoft.com/office/powerpoint/2010/main" val="1525433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2667000" y="277813"/>
            <a:ext cx="6629400" cy="1143000"/>
          </a:xfrm>
        </p:spPr>
        <p:txBody>
          <a:bodyPr>
            <a:normAutofit/>
          </a:bodyPr>
          <a:lstStyle/>
          <a:p>
            <a:pPr algn="l">
              <a:defRPr/>
            </a:pPr>
            <a:r>
              <a:rPr lang="en-US" sz="3600" dirty="0">
                <a:solidFill>
                  <a:srgbClr val="8F77B6"/>
                </a:solidFill>
                <a:latin typeface="Lato"/>
              </a:rPr>
              <a:t>Tips for Success</a:t>
            </a:r>
          </a:p>
        </p:txBody>
      </p:sp>
      <p:sp>
        <p:nvSpPr>
          <p:cNvPr id="366595" name="Rectangle 3"/>
          <p:cNvSpPr>
            <a:spLocks noGrp="1" noChangeArrowheads="1"/>
          </p:cNvSpPr>
          <p:nvPr>
            <p:ph type="body" sz="half" idx="1"/>
          </p:nvPr>
        </p:nvSpPr>
        <p:spPr>
          <a:xfrm>
            <a:off x="1181481" y="1637145"/>
            <a:ext cx="10474037" cy="4038600"/>
          </a:xfrm>
        </p:spPr>
        <p:txBody>
          <a:bodyPr>
            <a:noAutofit/>
          </a:bodyPr>
          <a:lstStyle/>
          <a:p>
            <a:pPr eaLnBrk="1" hangingPunct="1">
              <a:buClr>
                <a:schemeClr val="bg2">
                  <a:lumMod val="25000"/>
                </a:schemeClr>
              </a:buClr>
              <a:buFont typeface="Arial" panose="020B0604020202020204" pitchFamily="34" charset="0"/>
              <a:buChar char="•"/>
              <a:defRPr/>
            </a:pPr>
            <a:r>
              <a:rPr lang="en-US" sz="2000" dirty="0">
                <a:solidFill>
                  <a:schemeClr val="bg2">
                    <a:lumMod val="25000"/>
                  </a:schemeClr>
                </a:solidFill>
              </a:rPr>
              <a:t>Do Your Homework</a:t>
            </a:r>
          </a:p>
          <a:p>
            <a:pPr eaLnBrk="1" hangingPunct="1">
              <a:buClr>
                <a:schemeClr val="bg2">
                  <a:lumMod val="25000"/>
                </a:schemeClr>
              </a:buClr>
              <a:buFont typeface="Arial" panose="020B0604020202020204" pitchFamily="34" charset="0"/>
              <a:buChar char="•"/>
              <a:defRPr/>
            </a:pPr>
            <a:endParaRPr lang="en-US" sz="2000" dirty="0">
              <a:solidFill>
                <a:schemeClr val="bg2">
                  <a:lumMod val="25000"/>
                </a:schemeClr>
              </a:solidFill>
            </a:endParaRPr>
          </a:p>
          <a:p>
            <a:pPr eaLnBrk="1" hangingPunct="1">
              <a:buClr>
                <a:schemeClr val="bg2">
                  <a:lumMod val="25000"/>
                </a:schemeClr>
              </a:buClr>
              <a:buFont typeface="Arial" panose="020B0604020202020204" pitchFamily="34" charset="0"/>
              <a:buChar char="•"/>
              <a:defRPr/>
            </a:pPr>
            <a:r>
              <a:rPr lang="en-US" sz="2000" dirty="0">
                <a:solidFill>
                  <a:schemeClr val="bg2">
                    <a:lumMod val="25000"/>
                  </a:schemeClr>
                </a:solidFill>
              </a:rPr>
              <a:t>Try not to lead in your Socio-Economic Classification</a:t>
            </a:r>
          </a:p>
          <a:p>
            <a:pPr lvl="2">
              <a:buClr>
                <a:schemeClr val="bg2">
                  <a:lumMod val="25000"/>
                </a:schemeClr>
              </a:buClr>
              <a:buFont typeface="Arial" panose="020B0604020202020204" pitchFamily="34" charset="0"/>
              <a:buChar char="•"/>
              <a:defRPr/>
            </a:pPr>
            <a:r>
              <a:rPr lang="en-US" sz="2000" dirty="0">
                <a:solidFill>
                  <a:schemeClr val="bg2">
                    <a:lumMod val="25000"/>
                  </a:schemeClr>
                </a:solidFill>
              </a:rPr>
              <a:t>This is a “value add” for the agency</a:t>
            </a:r>
          </a:p>
          <a:p>
            <a:pPr lvl="2">
              <a:buClr>
                <a:schemeClr val="bg2">
                  <a:lumMod val="25000"/>
                </a:schemeClr>
              </a:buClr>
              <a:buFont typeface="Arial" panose="020B0604020202020204" pitchFamily="34" charset="0"/>
              <a:buChar char="•"/>
              <a:defRPr/>
            </a:pPr>
            <a:r>
              <a:rPr lang="en-US" sz="2000" dirty="0">
                <a:solidFill>
                  <a:schemeClr val="bg2">
                    <a:lumMod val="25000"/>
                  </a:schemeClr>
                </a:solidFill>
              </a:rPr>
              <a:t>The important information is how you can help them</a:t>
            </a:r>
          </a:p>
          <a:p>
            <a:pPr lvl="2">
              <a:buClr>
                <a:schemeClr val="bg2">
                  <a:lumMod val="25000"/>
                </a:schemeClr>
              </a:buClr>
              <a:buFont typeface="Arial" panose="020B0604020202020204" pitchFamily="34" charset="0"/>
              <a:buChar char="•"/>
              <a:defRPr/>
            </a:pPr>
            <a:r>
              <a:rPr lang="en-US" sz="2000" dirty="0">
                <a:solidFill>
                  <a:schemeClr val="bg2">
                    <a:lumMod val="25000"/>
                  </a:schemeClr>
                </a:solidFill>
              </a:rPr>
              <a:t>Performance and Delivery are KEY</a:t>
            </a:r>
          </a:p>
          <a:p>
            <a:pPr lvl="2">
              <a:buClr>
                <a:schemeClr val="bg2">
                  <a:lumMod val="25000"/>
                </a:schemeClr>
              </a:buClr>
              <a:buFont typeface="Arial" panose="020B0604020202020204" pitchFamily="34" charset="0"/>
              <a:buChar char="•"/>
              <a:defRPr/>
            </a:pPr>
            <a:endParaRPr lang="en-US" sz="2000" dirty="0">
              <a:solidFill>
                <a:schemeClr val="bg2">
                  <a:lumMod val="25000"/>
                </a:schemeClr>
              </a:solidFill>
            </a:endParaRPr>
          </a:p>
          <a:p>
            <a:pPr eaLnBrk="1" hangingPunct="1">
              <a:buClr>
                <a:schemeClr val="bg2">
                  <a:lumMod val="25000"/>
                </a:schemeClr>
              </a:buClr>
              <a:buFont typeface="Arial" panose="020B0604020202020204" pitchFamily="34" charset="0"/>
              <a:buChar char="•"/>
              <a:defRPr/>
            </a:pPr>
            <a:r>
              <a:rPr lang="en-US" sz="2000" dirty="0">
                <a:solidFill>
                  <a:schemeClr val="bg2">
                    <a:lumMod val="25000"/>
                  </a:schemeClr>
                </a:solidFill>
              </a:rPr>
              <a:t>Have a well thought out “Elevator Pitch”  30 – 60 seconds</a:t>
            </a:r>
          </a:p>
          <a:p>
            <a:pPr eaLnBrk="1" hangingPunct="1">
              <a:buClr>
                <a:schemeClr val="bg2">
                  <a:lumMod val="25000"/>
                </a:schemeClr>
              </a:buClr>
              <a:buFont typeface="Arial" panose="020B0604020202020204" pitchFamily="34" charset="0"/>
              <a:buChar char="•"/>
              <a:defRPr/>
            </a:pPr>
            <a:endParaRPr lang="en-US" sz="2000" dirty="0">
              <a:solidFill>
                <a:schemeClr val="bg2">
                  <a:lumMod val="25000"/>
                </a:schemeClr>
              </a:solidFill>
            </a:endParaRPr>
          </a:p>
          <a:p>
            <a:pPr eaLnBrk="1" hangingPunct="1">
              <a:buClr>
                <a:schemeClr val="bg2">
                  <a:lumMod val="25000"/>
                </a:schemeClr>
              </a:buClr>
              <a:buFont typeface="Arial" panose="020B0604020202020204" pitchFamily="34" charset="0"/>
              <a:buChar char="•"/>
              <a:defRPr/>
            </a:pPr>
            <a:r>
              <a:rPr lang="en-US" sz="2000" dirty="0">
                <a:solidFill>
                  <a:schemeClr val="bg2">
                    <a:lumMod val="25000"/>
                  </a:schemeClr>
                </a:solidFill>
              </a:rPr>
              <a:t>Plan to discuss upcoming requirements/needs/pain-points</a:t>
            </a:r>
          </a:p>
          <a:p>
            <a:pPr eaLnBrk="1" hangingPunct="1">
              <a:buClr>
                <a:schemeClr val="bg2">
                  <a:lumMod val="25000"/>
                </a:schemeClr>
              </a:buClr>
              <a:buFont typeface="Arial" panose="020B0604020202020204" pitchFamily="34" charset="0"/>
              <a:buChar char="•"/>
              <a:defRPr/>
            </a:pPr>
            <a:endParaRPr lang="en-US" sz="2000" dirty="0">
              <a:solidFill>
                <a:schemeClr val="bg2">
                  <a:lumMod val="25000"/>
                </a:schemeClr>
              </a:solidFill>
            </a:endParaRPr>
          </a:p>
          <a:p>
            <a:pPr eaLnBrk="1" hangingPunct="1">
              <a:buClr>
                <a:schemeClr val="bg2">
                  <a:lumMod val="25000"/>
                </a:schemeClr>
              </a:buClr>
              <a:buFont typeface="Arial" panose="020B0604020202020204" pitchFamily="34" charset="0"/>
              <a:buChar char="•"/>
              <a:defRPr/>
            </a:pPr>
            <a:r>
              <a:rPr lang="en-US" sz="2000" dirty="0">
                <a:solidFill>
                  <a:schemeClr val="bg2">
                    <a:lumMod val="25000"/>
                  </a:schemeClr>
                </a:solidFill>
              </a:rPr>
              <a:t>Misplaced frustration – if you’re feeling frustrated, reach out regularly to an APEX Accelerator for guidance</a:t>
            </a:r>
          </a:p>
        </p:txBody>
      </p:sp>
      <p:pic>
        <p:nvPicPr>
          <p:cNvPr id="4" name="Picture 3"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262"/>
            <a:ext cx="2362962" cy="1349878"/>
          </a:xfrm>
          <a:prstGeom prst="rect">
            <a:avLst/>
          </a:prstGeom>
        </p:spPr>
      </p:pic>
    </p:spTree>
    <p:extLst>
      <p:ext uri="{BB962C8B-B14F-4D97-AF65-F5344CB8AC3E}">
        <p14:creationId xmlns:p14="http://schemas.microsoft.com/office/powerpoint/2010/main" val="173635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6595">
                                            <p:txEl>
                                              <p:pRg st="2" end="2"/>
                                            </p:txEl>
                                          </p:spTgt>
                                        </p:tgtEl>
                                        <p:attrNameLst>
                                          <p:attrName>style.visibility</p:attrName>
                                        </p:attrNameLst>
                                      </p:cBhvr>
                                      <p:to>
                                        <p:strVal val="visible"/>
                                      </p:to>
                                    </p:set>
                                    <p:animEffect transition="in" filter="fade">
                                      <p:cBhvr>
                                        <p:cTn id="7" dur="1000"/>
                                        <p:tgtEl>
                                          <p:spTgt spid="366595">
                                            <p:txEl>
                                              <p:pRg st="2" end="2"/>
                                            </p:txEl>
                                          </p:spTgt>
                                        </p:tgtEl>
                                      </p:cBhvr>
                                    </p:animEffect>
                                    <p:anim calcmode="lin" valueType="num">
                                      <p:cBhvr>
                                        <p:cTn id="8" dur="1000" fill="hold"/>
                                        <p:tgtEl>
                                          <p:spTgt spid="366595">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665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6595">
                                            <p:txEl>
                                              <p:pRg st="0" end="0"/>
                                            </p:txEl>
                                          </p:spTgt>
                                        </p:tgtEl>
                                        <p:attrNameLst>
                                          <p:attrName>style.visibility</p:attrName>
                                        </p:attrNameLst>
                                      </p:cBhvr>
                                      <p:to>
                                        <p:strVal val="visible"/>
                                      </p:to>
                                    </p:set>
                                    <p:animEffect transition="in" filter="fade">
                                      <p:cBhvr>
                                        <p:cTn id="14" dur="1000"/>
                                        <p:tgtEl>
                                          <p:spTgt spid="366595">
                                            <p:txEl>
                                              <p:pRg st="0" end="0"/>
                                            </p:txEl>
                                          </p:spTgt>
                                        </p:tgtEl>
                                      </p:cBhvr>
                                    </p:animEffect>
                                    <p:anim calcmode="lin" valueType="num">
                                      <p:cBhvr>
                                        <p:cTn id="15" dur="1000" fill="hold"/>
                                        <p:tgtEl>
                                          <p:spTgt spid="36659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665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66595">
                                            <p:txEl>
                                              <p:pRg st="3" end="3"/>
                                            </p:txEl>
                                          </p:spTgt>
                                        </p:tgtEl>
                                        <p:attrNameLst>
                                          <p:attrName>style.visibility</p:attrName>
                                        </p:attrNameLst>
                                      </p:cBhvr>
                                      <p:to>
                                        <p:strVal val="visible"/>
                                      </p:to>
                                    </p:set>
                                    <p:animEffect transition="in" filter="fade">
                                      <p:cBhvr>
                                        <p:cTn id="21" dur="1000"/>
                                        <p:tgtEl>
                                          <p:spTgt spid="366595">
                                            <p:txEl>
                                              <p:pRg st="3" end="3"/>
                                            </p:txEl>
                                          </p:spTgt>
                                        </p:tgtEl>
                                      </p:cBhvr>
                                    </p:animEffect>
                                    <p:anim calcmode="lin" valueType="num">
                                      <p:cBhvr>
                                        <p:cTn id="22" dur="1000" fill="hold"/>
                                        <p:tgtEl>
                                          <p:spTgt spid="36659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665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6595">
                                            <p:txEl>
                                              <p:pRg st="4" end="4"/>
                                            </p:txEl>
                                          </p:spTgt>
                                        </p:tgtEl>
                                        <p:attrNameLst>
                                          <p:attrName>style.visibility</p:attrName>
                                        </p:attrNameLst>
                                      </p:cBhvr>
                                      <p:to>
                                        <p:strVal val="visible"/>
                                      </p:to>
                                    </p:set>
                                    <p:animEffect transition="in" filter="fade">
                                      <p:cBhvr>
                                        <p:cTn id="28" dur="1000"/>
                                        <p:tgtEl>
                                          <p:spTgt spid="366595">
                                            <p:txEl>
                                              <p:pRg st="4" end="4"/>
                                            </p:txEl>
                                          </p:spTgt>
                                        </p:tgtEl>
                                      </p:cBhvr>
                                    </p:animEffect>
                                    <p:anim calcmode="lin" valueType="num">
                                      <p:cBhvr>
                                        <p:cTn id="29" dur="1000" fill="hold"/>
                                        <p:tgtEl>
                                          <p:spTgt spid="36659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665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66595">
                                            <p:txEl>
                                              <p:pRg st="5" end="5"/>
                                            </p:txEl>
                                          </p:spTgt>
                                        </p:tgtEl>
                                        <p:attrNameLst>
                                          <p:attrName>style.visibility</p:attrName>
                                        </p:attrNameLst>
                                      </p:cBhvr>
                                      <p:to>
                                        <p:strVal val="visible"/>
                                      </p:to>
                                    </p:set>
                                    <p:animEffect transition="in" filter="fade">
                                      <p:cBhvr>
                                        <p:cTn id="35" dur="1000"/>
                                        <p:tgtEl>
                                          <p:spTgt spid="366595">
                                            <p:txEl>
                                              <p:pRg st="5" end="5"/>
                                            </p:txEl>
                                          </p:spTgt>
                                        </p:tgtEl>
                                      </p:cBhvr>
                                    </p:animEffect>
                                    <p:anim calcmode="lin" valueType="num">
                                      <p:cBhvr>
                                        <p:cTn id="36" dur="1000" fill="hold"/>
                                        <p:tgtEl>
                                          <p:spTgt spid="36659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665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66595">
                                            <p:txEl>
                                              <p:pRg st="7" end="7"/>
                                            </p:txEl>
                                          </p:spTgt>
                                        </p:tgtEl>
                                        <p:attrNameLst>
                                          <p:attrName>style.visibility</p:attrName>
                                        </p:attrNameLst>
                                      </p:cBhvr>
                                      <p:to>
                                        <p:strVal val="visible"/>
                                      </p:to>
                                    </p:set>
                                    <p:animEffect transition="in" filter="fade">
                                      <p:cBhvr>
                                        <p:cTn id="42" dur="1000"/>
                                        <p:tgtEl>
                                          <p:spTgt spid="366595">
                                            <p:txEl>
                                              <p:pRg st="7" end="7"/>
                                            </p:txEl>
                                          </p:spTgt>
                                        </p:tgtEl>
                                      </p:cBhvr>
                                    </p:animEffect>
                                    <p:anim calcmode="lin" valueType="num">
                                      <p:cBhvr>
                                        <p:cTn id="43" dur="1000" fill="hold"/>
                                        <p:tgtEl>
                                          <p:spTgt spid="366595">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6659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66595">
                                            <p:txEl>
                                              <p:pRg st="9" end="9"/>
                                            </p:txEl>
                                          </p:spTgt>
                                        </p:tgtEl>
                                        <p:attrNameLst>
                                          <p:attrName>style.visibility</p:attrName>
                                        </p:attrNameLst>
                                      </p:cBhvr>
                                      <p:to>
                                        <p:strVal val="visible"/>
                                      </p:to>
                                    </p:set>
                                    <p:animEffect transition="in" filter="fade">
                                      <p:cBhvr>
                                        <p:cTn id="49" dur="1000"/>
                                        <p:tgtEl>
                                          <p:spTgt spid="366595">
                                            <p:txEl>
                                              <p:pRg st="9" end="9"/>
                                            </p:txEl>
                                          </p:spTgt>
                                        </p:tgtEl>
                                      </p:cBhvr>
                                    </p:animEffect>
                                    <p:anim calcmode="lin" valueType="num">
                                      <p:cBhvr>
                                        <p:cTn id="50" dur="1000" fill="hold"/>
                                        <p:tgtEl>
                                          <p:spTgt spid="366595">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6659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66595">
                                            <p:txEl>
                                              <p:pRg st="11" end="11"/>
                                            </p:txEl>
                                          </p:spTgt>
                                        </p:tgtEl>
                                        <p:attrNameLst>
                                          <p:attrName>style.visibility</p:attrName>
                                        </p:attrNameLst>
                                      </p:cBhvr>
                                      <p:to>
                                        <p:strVal val="visible"/>
                                      </p:to>
                                    </p:set>
                                    <p:animEffect transition="in" filter="fade">
                                      <p:cBhvr>
                                        <p:cTn id="56" dur="1000"/>
                                        <p:tgtEl>
                                          <p:spTgt spid="366595">
                                            <p:txEl>
                                              <p:pRg st="11" end="11"/>
                                            </p:txEl>
                                          </p:spTgt>
                                        </p:tgtEl>
                                      </p:cBhvr>
                                    </p:animEffect>
                                    <p:anim calcmode="lin" valueType="num">
                                      <p:cBhvr>
                                        <p:cTn id="57" dur="1000" fill="hold"/>
                                        <p:tgtEl>
                                          <p:spTgt spid="366595">
                                            <p:txEl>
                                              <p:pRg st="11" end="11"/>
                                            </p:txEl>
                                          </p:spTgt>
                                        </p:tgtEl>
                                        <p:attrNameLst>
                                          <p:attrName>ppt_x</p:attrName>
                                        </p:attrNameLst>
                                      </p:cBhvr>
                                      <p:tavLst>
                                        <p:tav tm="0">
                                          <p:val>
                                            <p:strVal val="#ppt_x"/>
                                          </p:val>
                                        </p:tav>
                                        <p:tav tm="100000">
                                          <p:val>
                                            <p:strVal val="#ppt_x"/>
                                          </p:val>
                                        </p:tav>
                                      </p:tavLst>
                                    </p:anim>
                                    <p:anim calcmode="lin" valueType="num">
                                      <p:cBhvr>
                                        <p:cTn id="58" dur="1000" fill="hold"/>
                                        <p:tgtEl>
                                          <p:spTgt spid="36659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p:cNvSpPr>
            <a:spLocks noGrp="1"/>
          </p:cNvSpPr>
          <p:nvPr>
            <p:ph type="sldNum" sz="quarter" idx="4294967295"/>
          </p:nvPr>
        </p:nvSpPr>
        <p:spPr>
          <a:xfrm>
            <a:off x="8305800" y="62484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5492075F-77FB-4047-89B7-3AD224D27573}" type="slidenum">
              <a:rPr lang="en-US" sz="1000">
                <a:solidFill>
                  <a:srgbClr val="000000"/>
                </a:solidFill>
              </a:rPr>
              <a:pPr eaLnBrk="1" hangingPunct="1"/>
              <a:t>65</a:t>
            </a:fld>
            <a:endParaRPr lang="en-US" sz="1000">
              <a:solidFill>
                <a:srgbClr val="000000"/>
              </a:solidFill>
            </a:endParaRPr>
          </a:p>
        </p:txBody>
      </p:sp>
      <p:sp>
        <p:nvSpPr>
          <p:cNvPr id="118787" name="Rectangle 2"/>
          <p:cNvSpPr>
            <a:spLocks noGrp="1" noChangeArrowheads="1"/>
          </p:cNvSpPr>
          <p:nvPr>
            <p:ph type="title"/>
          </p:nvPr>
        </p:nvSpPr>
        <p:spPr>
          <a:xfrm>
            <a:off x="2733964" y="396083"/>
            <a:ext cx="7543799" cy="762000"/>
          </a:xfrm>
        </p:spPr>
        <p:txBody>
          <a:bodyPr/>
          <a:lstStyle/>
          <a:p>
            <a:pPr eaLnBrk="1" hangingPunct="1"/>
            <a:r>
              <a:rPr lang="en-US" sz="3600" dirty="0">
                <a:latin typeface="Lato" panose="020F0502020204030203"/>
              </a:rPr>
              <a:t>Government Marketing</a:t>
            </a:r>
            <a:br>
              <a:rPr lang="en-US" sz="3600" dirty="0">
                <a:latin typeface="Lato" panose="020F0502020204030203"/>
              </a:rPr>
            </a:br>
            <a:r>
              <a:rPr lang="en-US" sz="3600" dirty="0">
                <a:latin typeface="Lato" panose="020F0502020204030203"/>
              </a:rPr>
              <a:t>Strategies</a:t>
            </a:r>
          </a:p>
        </p:txBody>
      </p:sp>
      <p:sp>
        <p:nvSpPr>
          <p:cNvPr id="118788" name="Rectangle 3"/>
          <p:cNvSpPr>
            <a:spLocks noGrp="1" noChangeArrowheads="1"/>
          </p:cNvSpPr>
          <p:nvPr>
            <p:ph type="body" idx="1"/>
          </p:nvPr>
        </p:nvSpPr>
        <p:spPr>
          <a:xfrm>
            <a:off x="609600" y="1600201"/>
            <a:ext cx="11201400" cy="4792732"/>
          </a:xfrm>
        </p:spPr>
        <p:txBody>
          <a:bodyPr>
            <a:normAutofit fontScale="85000" lnSpcReduction="20000"/>
          </a:bodyPr>
          <a:lstStyle/>
          <a:p>
            <a:pPr eaLnBrk="1" hangingPunct="1">
              <a:lnSpc>
                <a:spcPct val="80000"/>
              </a:lnSpc>
              <a:buClr>
                <a:srgbClr val="CC0000"/>
              </a:buClr>
              <a:buFont typeface="Wingdings" pitchFamily="2" charset="2"/>
              <a:buNone/>
            </a:pPr>
            <a:r>
              <a:rPr lang="en-US" sz="3600" b="1" dirty="0">
                <a:solidFill>
                  <a:schemeClr val="accent1"/>
                </a:solidFill>
              </a:rPr>
              <a:t>In Summary</a:t>
            </a:r>
            <a:r>
              <a:rPr lang="en-US" sz="2000" dirty="0">
                <a:solidFill>
                  <a:srgbClr val="CC0000"/>
                </a:solidFill>
              </a:rPr>
              <a:t> </a:t>
            </a:r>
          </a:p>
          <a:p>
            <a:pPr marL="457200" lvl="1" indent="0" eaLnBrk="1" hangingPunct="1">
              <a:lnSpc>
                <a:spcPct val="80000"/>
              </a:lnSpc>
              <a:buClr>
                <a:srgbClr val="CC0000"/>
              </a:buClr>
              <a:buNone/>
            </a:pPr>
            <a:endParaRPr lang="en-US" sz="2600" dirty="0"/>
          </a:p>
          <a:p>
            <a:pPr lvl="1" eaLnBrk="1" hangingPunct="1">
              <a:lnSpc>
                <a:spcPct val="80000"/>
              </a:lnSpc>
              <a:buClr>
                <a:srgbClr val="CC0000"/>
              </a:buClr>
              <a:buFont typeface="Wingdings" pitchFamily="2" charset="2"/>
              <a:buChar char="§"/>
            </a:pPr>
            <a:r>
              <a:rPr lang="en-US" sz="2600" dirty="0"/>
              <a:t>Use government market research tools to explore opportunities and analyze competition</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Have a good understanding on where your product/service fits in the supply chain, and in the general marketplace</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Examine your company’s commercial marketing materials and edit for government buyers and primes</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Develop a budget and timeline to execute your government market plan</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Utilize your certification status</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Bid on contracts that fit the size and scope of your capabilities</a:t>
            </a:r>
          </a:p>
          <a:p>
            <a:pPr lvl="1" eaLnBrk="1" hangingPunct="1">
              <a:lnSpc>
                <a:spcPct val="80000"/>
              </a:lnSpc>
              <a:buClr>
                <a:srgbClr val="CC0000"/>
              </a:buClr>
              <a:buFont typeface="Wingdings" pitchFamily="2" charset="2"/>
              <a:buChar char="§"/>
            </a:pPr>
            <a:endParaRPr lang="en-US" sz="2600" dirty="0"/>
          </a:p>
          <a:p>
            <a:pPr lvl="1" eaLnBrk="1" hangingPunct="1">
              <a:lnSpc>
                <a:spcPct val="80000"/>
              </a:lnSpc>
              <a:buClr>
                <a:srgbClr val="CC0000"/>
              </a:buClr>
              <a:buFont typeface="Wingdings" pitchFamily="2" charset="2"/>
              <a:buChar char="§"/>
            </a:pPr>
            <a:r>
              <a:rPr lang="en-US" sz="2600" dirty="0"/>
              <a:t>Patience and Perseverance </a:t>
            </a:r>
          </a:p>
        </p:txBody>
      </p:sp>
      <p:pic>
        <p:nvPicPr>
          <p:cNvPr id="5" name="Picture 4" descr="MCFL APEX&#10;ACCELERATOR&#10;MONROE COUNTY FINGER LAKE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262"/>
            <a:ext cx="2362962" cy="1349878"/>
          </a:xfrm>
          <a:prstGeom prst="rect">
            <a:avLst/>
          </a:prstGeom>
        </p:spPr>
      </p:pic>
    </p:spTree>
    <p:extLst>
      <p:ext uri="{BB962C8B-B14F-4D97-AF65-F5344CB8AC3E}">
        <p14:creationId xmlns:p14="http://schemas.microsoft.com/office/powerpoint/2010/main" val="2486064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F7FE2B13-C6C5-72C4-1F96-2008ADF208BE}"/>
              </a:ext>
            </a:extLst>
          </p:cNvPr>
          <p:cNvSpPr>
            <a:spLocks noGrp="1"/>
          </p:cNvSpPr>
          <p:nvPr>
            <p:ph type="body" idx="1"/>
          </p:nvPr>
        </p:nvSpPr>
        <p:spPr>
          <a:xfrm>
            <a:off x="526472" y="4234874"/>
            <a:ext cx="6934200" cy="1676400"/>
          </a:xfrm>
        </p:spPr>
        <p:txBody>
          <a:bodyPr>
            <a:noAutofit/>
          </a:bodyPr>
          <a:lstStyle/>
          <a:p>
            <a:pPr>
              <a:spcBef>
                <a:spcPts val="0"/>
              </a:spcBef>
            </a:pPr>
            <a:r>
              <a:rPr lang="en-US" sz="1800" b="0" dirty="0">
                <a:latin typeface="Lato" panose="020F0502020204030203"/>
              </a:rPr>
              <a:t>Anna Vulaj Fitzsimmons</a:t>
            </a:r>
          </a:p>
          <a:p>
            <a:pPr>
              <a:spcBef>
                <a:spcPts val="0"/>
              </a:spcBef>
            </a:pPr>
            <a:r>
              <a:rPr lang="en-US" sz="1600" b="0" dirty="0">
                <a:latin typeface="Lato" panose="020F0502020204030203"/>
              </a:rPr>
              <a:t>Program Director, MCFL APEX Accelerator</a:t>
            </a:r>
          </a:p>
          <a:p>
            <a:pPr>
              <a:spcBef>
                <a:spcPts val="0"/>
              </a:spcBef>
            </a:pPr>
            <a:r>
              <a:rPr lang="en-US" sz="1600" b="0" dirty="0">
                <a:latin typeface="Lato" panose="020F0502020204030203"/>
              </a:rPr>
              <a:t>APTAC Region 2 Director – NY, NJ &amp; DE</a:t>
            </a:r>
          </a:p>
          <a:p>
            <a:pPr>
              <a:spcBef>
                <a:spcPts val="0"/>
              </a:spcBef>
            </a:pPr>
            <a:r>
              <a:rPr lang="en-US" sz="1600" b="0" dirty="0">
                <a:latin typeface="Lato" panose="020F0502020204030203"/>
              </a:rPr>
              <a:t>avulaj@monroecounty.gov</a:t>
            </a:r>
            <a:r>
              <a:rPr lang="en-US" sz="1600" dirty="0">
                <a:latin typeface="Lato" panose="020F0502020204030203"/>
              </a:rPr>
              <a:t>	</a:t>
            </a:r>
          </a:p>
          <a:p>
            <a:pPr>
              <a:spcBef>
                <a:spcPts val="0"/>
              </a:spcBef>
            </a:pPr>
            <a:r>
              <a:rPr lang="en-US" sz="1600" dirty="0">
                <a:latin typeface="Lato" panose="020F0502020204030203"/>
              </a:rPr>
              <a:t>585-753-2017</a:t>
            </a:r>
          </a:p>
          <a:p>
            <a:pPr>
              <a:spcBef>
                <a:spcPts val="0"/>
              </a:spcBef>
            </a:pPr>
            <a:r>
              <a:rPr lang="en-US" sz="1600" b="0" dirty="0">
                <a:latin typeface="Lato" panose="020F0502020204030203"/>
              </a:rPr>
              <a:t>www.mcflapex.org	</a:t>
            </a:r>
          </a:p>
        </p:txBody>
      </p:sp>
      <p:pic>
        <p:nvPicPr>
          <p:cNvPr id="6" name="Picture 5" descr="MCFL APEX&#10;ACCELERATOR&#10;MONROE COUNTY FINGER LAKES">
            <a:extLst>
              <a:ext uri="{FF2B5EF4-FFF2-40B4-BE49-F238E27FC236}">
                <a16:creationId xmlns:a16="http://schemas.microsoft.com/office/drawing/2014/main" id="{F8E53733-B465-3630-2919-E4D3E4303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304800"/>
            <a:ext cx="3941846" cy="1300638"/>
          </a:xfrm>
          <a:prstGeom prst="rect">
            <a:avLst/>
          </a:prstGeom>
        </p:spPr>
      </p:pic>
      <p:sp>
        <p:nvSpPr>
          <p:cNvPr id="3" name="Title 2"/>
          <p:cNvSpPr txBox="1">
            <a:spLocks noGrp="1"/>
          </p:cNvSpPr>
          <p:nvPr>
            <p:ph type="title" idx="4294967295"/>
          </p:nvPr>
        </p:nvSpPr>
        <p:spPr>
          <a:xfrm>
            <a:off x="526472" y="2881746"/>
            <a:ext cx="810952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mn-lt"/>
                <a:ea typeface="+mn-ea"/>
                <a:cs typeface="+mn-cs"/>
              </a:rPr>
              <a:t>How to Market Your Company as a WOSB</a:t>
            </a:r>
          </a:p>
        </p:txBody>
      </p:sp>
    </p:spTree>
    <p:extLst>
      <p:ext uri="{BB962C8B-B14F-4D97-AF65-F5344CB8AC3E}">
        <p14:creationId xmlns:p14="http://schemas.microsoft.com/office/powerpoint/2010/main" val="1166091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CFL APEX&#10;ACCELERATOR&#10;MONROE COUNTY FINGER LAK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7" y="-65911"/>
            <a:ext cx="2362962" cy="1349878"/>
          </a:xfrm>
          <a:prstGeom prst="rect">
            <a:avLst/>
          </a:prstGeom>
        </p:spPr>
      </p:pic>
      <p:sp>
        <p:nvSpPr>
          <p:cNvPr id="3" name="TextBox 2"/>
          <p:cNvSpPr txBox="1"/>
          <p:nvPr/>
        </p:nvSpPr>
        <p:spPr>
          <a:xfrm>
            <a:off x="1643864" y="2150724"/>
            <a:ext cx="9848609" cy="2862322"/>
          </a:xfrm>
          <a:prstGeom prst="rect">
            <a:avLst/>
          </a:prstGeom>
          <a:noFill/>
        </p:spPr>
        <p:txBody>
          <a:bodyPr wrap="square" rtlCol="0">
            <a:spAutoFit/>
          </a:bodyPr>
          <a:lstStyle/>
          <a:p>
            <a:pPr marL="285750" indent="-285750">
              <a:lnSpc>
                <a:spcPct val="200000"/>
              </a:lnSpc>
              <a:buFont typeface="Arial" panose="020B0604020202020204" pitchFamily="34" charset="0"/>
              <a:buChar char="•"/>
              <a:defRPr/>
            </a:pPr>
            <a:r>
              <a:rPr lang="en-US" sz="2400" dirty="0">
                <a:solidFill>
                  <a:prstClr val="black"/>
                </a:solidFill>
                <a:latin typeface="Lato" panose="020F0502020204030203"/>
                <a:hlinkClick r:id="rId4"/>
              </a:rPr>
              <a:t>DoD National Defense Strategy</a:t>
            </a:r>
            <a:endParaRPr lang="en-US" sz="2400" dirty="0">
              <a:solidFill>
                <a:prstClr val="black"/>
              </a:solidFill>
              <a:latin typeface="Lato" panose="020F0502020204030203"/>
            </a:endParaRPr>
          </a:p>
          <a:p>
            <a:pPr marL="285750" lvl="0" indent="-285750">
              <a:lnSpc>
                <a:spcPct val="200000"/>
              </a:lnSpc>
              <a:buFont typeface="Arial" panose="020B0604020202020204" pitchFamily="34" charset="0"/>
              <a:buChar char="•"/>
              <a:defRPr/>
            </a:pPr>
            <a:r>
              <a:rPr lang="en-US" sz="2400" dirty="0">
                <a:solidFill>
                  <a:prstClr val="black"/>
                </a:solidFill>
                <a:latin typeface="Lato" panose="020F0502020204030203"/>
                <a:hlinkClick r:id="rId5"/>
              </a:rPr>
              <a:t>10 Steps to Winning Your First DoD Contract</a:t>
            </a:r>
            <a:endParaRPr lang="en-US" sz="2400" dirty="0">
              <a:solidFill>
                <a:prstClr val="black"/>
              </a:solidFill>
              <a:latin typeface="Lato" panose="020F0502020204030203"/>
            </a:endParaRPr>
          </a:p>
          <a:p>
            <a:pPr marL="285750" lvl="0" indent="-285750">
              <a:lnSpc>
                <a:spcPct val="200000"/>
              </a:lnSpc>
              <a:buFont typeface="Arial" panose="020B0604020202020204" pitchFamily="34" charset="0"/>
              <a:buChar char="•"/>
              <a:defRPr/>
            </a:pPr>
            <a:r>
              <a:rPr lang="en-US" sz="2400" dirty="0">
                <a:solidFill>
                  <a:prstClr val="black"/>
                </a:solidFill>
                <a:latin typeface="Lato" panose="020F0502020204030203"/>
                <a:hlinkClick r:id="rId6"/>
              </a:rPr>
              <a:t>Cyber Security is Critical to ALL</a:t>
            </a:r>
            <a:endParaRPr lang="en-US" sz="2400" dirty="0">
              <a:solidFill>
                <a:prstClr val="black"/>
              </a:solidFill>
              <a:latin typeface="Lato" panose="020F0502020204030203"/>
            </a:endParaRPr>
          </a:p>
          <a:p>
            <a:pPr lvl="0">
              <a:lnSpc>
                <a:spcPct val="150000"/>
              </a:lnSpc>
              <a:defRPr/>
            </a:pPr>
            <a:endParaRPr kumimoji="0" lang="en-US" sz="1200" b="0" i="0" u="none" strike="noStrike" kern="1200" cap="none" spc="0" normalizeH="0" baseline="0" noProof="0" dirty="0">
              <a:ln>
                <a:noFill/>
              </a:ln>
              <a:solidFill>
                <a:prstClr val="black"/>
              </a:solidFill>
              <a:effectLst/>
              <a:uLnTx/>
              <a:uFillTx/>
              <a:latin typeface="Lat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2"/>
          <p:cNvSpPr>
            <a:spLocks noGrp="1" noChangeArrowheads="1"/>
          </p:cNvSpPr>
          <p:nvPr>
            <p:ph type="title"/>
          </p:nvPr>
        </p:nvSpPr>
        <p:spPr>
          <a:xfrm>
            <a:off x="2445249" y="304800"/>
            <a:ext cx="7841750" cy="762000"/>
          </a:xfrm>
        </p:spPr>
        <p:txBody>
          <a:bodyPr>
            <a:normAutofit/>
          </a:bodyPr>
          <a:lstStyle/>
          <a:p>
            <a:pPr algn="ctr" eaLnBrk="1" hangingPunct="1"/>
            <a:r>
              <a:rPr lang="en-US" altLang="en-US" sz="3600" dirty="0">
                <a:solidFill>
                  <a:srgbClr val="8F77B6"/>
                </a:solidFill>
                <a:latin typeface="Lato"/>
              </a:rPr>
              <a:t>DoD Resources/Updates</a:t>
            </a:r>
          </a:p>
        </p:txBody>
      </p:sp>
    </p:spTree>
    <p:extLst>
      <p:ext uri="{BB962C8B-B14F-4D97-AF65-F5344CB8AC3E}">
        <p14:creationId xmlns:p14="http://schemas.microsoft.com/office/powerpoint/2010/main" val="195891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770223D-10EB-4AF9-BCEE-A95FE8AF22CB}" type="slidenum">
              <a:rPr lang="en-US" smtClean="0"/>
              <a:pPr/>
              <a:t>8</a:t>
            </a:fld>
            <a:endParaRPr lang="en-US" dirty="0"/>
          </a:p>
        </p:txBody>
      </p:sp>
      <p:pic>
        <p:nvPicPr>
          <p:cNvPr id="7" name="Picture 6" descr="Project Spectrum Website Landing Page"/>
          <p:cNvPicPr>
            <a:picLocks noChangeAspect="1"/>
          </p:cNvPicPr>
          <p:nvPr/>
        </p:nvPicPr>
        <p:blipFill>
          <a:blip r:embed="rId2"/>
          <a:stretch>
            <a:fillRect/>
          </a:stretch>
        </p:blipFill>
        <p:spPr>
          <a:xfrm>
            <a:off x="85643" y="93109"/>
            <a:ext cx="11944964" cy="5816899"/>
          </a:xfrm>
          <a:prstGeom prst="rect">
            <a:avLst/>
          </a:prstGeom>
        </p:spPr>
      </p:pic>
      <p:pic>
        <p:nvPicPr>
          <p:cNvPr id="8" name="Picture 7" descr="Image of padlock&#10;Cyber Readiness Check&#10;Make your small business cyber secure&#10;Take Readiness Check"/>
          <p:cNvPicPr>
            <a:picLocks noChangeAspect="1"/>
          </p:cNvPicPr>
          <p:nvPr/>
        </p:nvPicPr>
        <p:blipFill>
          <a:blip r:embed="rId3"/>
          <a:stretch>
            <a:fillRect/>
          </a:stretch>
        </p:blipFill>
        <p:spPr>
          <a:xfrm>
            <a:off x="173479" y="1501638"/>
            <a:ext cx="3664138" cy="4292821"/>
          </a:xfrm>
          <a:prstGeom prst="rect">
            <a:avLst/>
          </a:prstGeom>
        </p:spPr>
      </p:pic>
      <p:pic>
        <p:nvPicPr>
          <p:cNvPr id="10" name="Picture 9" descr="MPP Pilot Program&#10;Apply for the MPP Pilot Program Offered by Project Spectrum&#10;Register"/>
          <p:cNvPicPr>
            <a:picLocks noChangeAspect="1"/>
          </p:cNvPicPr>
          <p:nvPr/>
        </p:nvPicPr>
        <p:blipFill>
          <a:blip r:embed="rId4"/>
          <a:stretch>
            <a:fillRect/>
          </a:stretch>
        </p:blipFill>
        <p:spPr>
          <a:xfrm>
            <a:off x="7918107" y="1282324"/>
            <a:ext cx="4112500" cy="4627684"/>
          </a:xfrm>
          <a:prstGeom prst="rect">
            <a:avLst/>
          </a:prstGeom>
        </p:spPr>
      </p:pic>
      <p:sp>
        <p:nvSpPr>
          <p:cNvPr id="11" name="TextBox 10"/>
          <p:cNvSpPr txBox="1"/>
          <p:nvPr/>
        </p:nvSpPr>
        <p:spPr>
          <a:xfrm>
            <a:off x="1763872" y="6141089"/>
            <a:ext cx="7861676" cy="369332"/>
          </a:xfrm>
          <a:prstGeom prst="rect">
            <a:avLst/>
          </a:prstGeom>
          <a:noFill/>
        </p:spPr>
        <p:txBody>
          <a:bodyPr wrap="square" rtlCol="0">
            <a:spAutoFit/>
          </a:bodyPr>
          <a:lstStyle/>
          <a:p>
            <a:pPr algn="ctr"/>
            <a:r>
              <a:rPr lang="en-US" dirty="0">
                <a:hlinkClick r:id="rId5"/>
              </a:rPr>
              <a:t>https://www.projectspectrum.io/#/</a:t>
            </a:r>
            <a:r>
              <a:rPr lang="en-US" dirty="0"/>
              <a:t> </a:t>
            </a:r>
          </a:p>
        </p:txBody>
      </p:sp>
      <p:sp>
        <p:nvSpPr>
          <p:cNvPr id="2" name="Title 1">
            <a:extLst>
              <a:ext uri="{FF2B5EF4-FFF2-40B4-BE49-F238E27FC236}">
                <a16:creationId xmlns:a16="http://schemas.microsoft.com/office/drawing/2014/main" id="{003F4D89-8B75-3907-B481-A8EBCC4F1617}"/>
              </a:ext>
            </a:extLst>
          </p:cNvPr>
          <p:cNvSpPr>
            <a:spLocks noGrp="1"/>
          </p:cNvSpPr>
          <p:nvPr>
            <p:ph type="title" idx="4294967295"/>
          </p:nvPr>
        </p:nvSpPr>
        <p:spPr>
          <a:xfrm>
            <a:off x="8610600" y="6390682"/>
            <a:ext cx="1804088" cy="330793"/>
          </a:xfrm>
        </p:spPr>
        <p:txBody>
          <a:bodyPr vert="horz" lIns="91440" tIns="45720" rIns="91440" bIns="45720" rtlCol="0" anchor="b">
            <a:normAutofit/>
          </a:bodyPr>
          <a:lstStyle/>
          <a:p>
            <a:r>
              <a:rPr lang="en-US" sz="800" dirty="0">
                <a:solidFill>
                  <a:schemeClr val="bg1"/>
                </a:solidFill>
              </a:rPr>
              <a:t>Project Spectrum</a:t>
            </a:r>
          </a:p>
        </p:txBody>
      </p:sp>
    </p:spTree>
    <p:extLst>
      <p:ext uri="{BB962C8B-B14F-4D97-AF65-F5344CB8AC3E}">
        <p14:creationId xmlns:p14="http://schemas.microsoft.com/office/powerpoint/2010/main" val="144458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ybersecuity journey as laid out by project spectrum"/>
          <p:cNvPicPr>
            <a:picLocks noChangeAspect="1"/>
          </p:cNvPicPr>
          <p:nvPr/>
        </p:nvPicPr>
        <p:blipFill>
          <a:blip r:embed="rId2"/>
          <a:stretch>
            <a:fillRect/>
          </a:stretch>
        </p:blipFill>
        <p:spPr>
          <a:xfrm>
            <a:off x="1913446" y="37875"/>
            <a:ext cx="7907176" cy="6820125"/>
          </a:xfrm>
          <a:prstGeom prst="rect">
            <a:avLst/>
          </a:prstGeom>
        </p:spPr>
      </p:pic>
      <p:sp>
        <p:nvSpPr>
          <p:cNvPr id="3" name="TextBox 2"/>
          <p:cNvSpPr txBox="1"/>
          <p:nvPr/>
        </p:nvSpPr>
        <p:spPr>
          <a:xfrm>
            <a:off x="4101273" y="6417033"/>
            <a:ext cx="7861676" cy="369332"/>
          </a:xfrm>
          <a:prstGeom prst="rect">
            <a:avLst/>
          </a:prstGeom>
          <a:noFill/>
        </p:spPr>
        <p:txBody>
          <a:bodyPr wrap="square" rtlCol="0">
            <a:spAutoFit/>
          </a:bodyPr>
          <a:lstStyle/>
          <a:p>
            <a:pPr algn="r"/>
            <a:r>
              <a:rPr lang="en-US" dirty="0">
                <a:hlinkClick r:id="rId3"/>
              </a:rPr>
              <a:t>https://www.projectspectrum.io/#/</a:t>
            </a:r>
            <a:r>
              <a:rPr lang="en-US" dirty="0"/>
              <a:t> </a:t>
            </a:r>
          </a:p>
        </p:txBody>
      </p:sp>
      <p:sp>
        <p:nvSpPr>
          <p:cNvPr id="5" name="Title 1">
            <a:extLst>
              <a:ext uri="{FF2B5EF4-FFF2-40B4-BE49-F238E27FC236}">
                <a16:creationId xmlns:a16="http://schemas.microsoft.com/office/drawing/2014/main" id="{F01014CE-F287-E073-B4FA-57D487D1EC74}"/>
              </a:ext>
            </a:extLst>
          </p:cNvPr>
          <p:cNvSpPr>
            <a:spLocks noGrp="1"/>
          </p:cNvSpPr>
          <p:nvPr>
            <p:ph type="title" idx="4294967295"/>
          </p:nvPr>
        </p:nvSpPr>
        <p:spPr>
          <a:xfrm>
            <a:off x="10056341" y="3987842"/>
            <a:ext cx="1386016" cy="1325563"/>
          </a:xfrm>
        </p:spPr>
        <p:txBody>
          <a:bodyPr vert="horz" lIns="91440" tIns="45720" rIns="91440" bIns="45720" rtlCol="0" anchor="b">
            <a:normAutofit/>
          </a:bodyPr>
          <a:lstStyle/>
          <a:p>
            <a:r>
              <a:rPr lang="en-US" sz="800" dirty="0">
                <a:solidFill>
                  <a:schemeClr val="bg1"/>
                </a:solidFill>
              </a:rPr>
              <a:t>Project Spectrum</a:t>
            </a:r>
          </a:p>
        </p:txBody>
      </p:sp>
    </p:spTree>
    <p:extLst>
      <p:ext uri="{BB962C8B-B14F-4D97-AF65-F5344CB8AC3E}">
        <p14:creationId xmlns:p14="http://schemas.microsoft.com/office/powerpoint/2010/main" val="681684597"/>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SBP">
      <a:dk1>
        <a:srgbClr val="3F3F3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PEX Accelerators Presentation Template_12112022" id="{EDF7C37D-005C-43E3-A432-1C975D2CF1D9}" vid="{64B5E784-FEE2-49E0-97FF-7B3F4AB67CAC}"/>
    </a:ext>
  </a:extLst>
</a:theme>
</file>

<file path=ppt/theme/theme3.xml><?xml version="1.0" encoding="utf-8"?>
<a:theme xmlns:a="http://schemas.openxmlformats.org/drawingml/2006/main" name="1_Office Theme">
  <a:themeElements>
    <a:clrScheme name="OSBP">
      <a:dk1>
        <a:srgbClr val="3F3F3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70C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PEX Accelerators Presentation Template_12112022" id="{EDF7C37D-005C-43E3-A432-1C975D2CF1D9}" vid="{64B5E784-FEE2-49E0-97FF-7B3F4AB67CAC}"/>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05E9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6027</TotalTime>
  <Words>4602</Words>
  <Application>Microsoft Office PowerPoint</Application>
  <PresentationFormat>Widescreen</PresentationFormat>
  <Paragraphs>720</Paragraphs>
  <Slides>66</Slides>
  <Notes>19</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66</vt:i4>
      </vt:variant>
    </vt:vector>
  </HeadingPairs>
  <TitlesOfParts>
    <vt:vector size="85" baseType="lpstr">
      <vt:lpstr>Arial</vt:lpstr>
      <vt:lpstr>Calibri</vt:lpstr>
      <vt:lpstr>Calibri Light</vt:lpstr>
      <vt:lpstr>Courier New</vt:lpstr>
      <vt:lpstr>Helvetica LT Std</vt:lpstr>
      <vt:lpstr>Helvetica Neue</vt:lpstr>
      <vt:lpstr>Helvetica Neue Medium</vt:lpstr>
      <vt:lpstr>Lato</vt:lpstr>
      <vt:lpstr>Roboto</vt:lpstr>
      <vt:lpstr>Source Sans Pro</vt:lpstr>
      <vt:lpstr>Source Sans Pro Semibold</vt:lpstr>
      <vt:lpstr>Tahoma</vt:lpstr>
      <vt:lpstr>Times New Roman</vt:lpstr>
      <vt:lpstr>Wingdings</vt:lpstr>
      <vt:lpstr>Wingdings 3</vt:lpstr>
      <vt:lpstr>3_Office Theme</vt:lpstr>
      <vt:lpstr>Office Theme</vt:lpstr>
      <vt:lpstr>1_Office Theme</vt:lpstr>
      <vt:lpstr>2_Office Theme</vt:lpstr>
      <vt:lpstr>How to Market Your Company as a WOSB</vt:lpstr>
      <vt:lpstr>Mission</vt:lpstr>
      <vt:lpstr>Vision</vt:lpstr>
      <vt:lpstr>DoD OSBP</vt:lpstr>
      <vt:lpstr>DoD Small Business Strategy 2023</vt:lpstr>
      <vt:lpstr>Key Technology Areas</vt:lpstr>
      <vt:lpstr>DoD Resources/Updates</vt:lpstr>
      <vt:lpstr>Project Spectrum</vt:lpstr>
      <vt:lpstr>Project Spectrum</vt:lpstr>
      <vt:lpstr>How We Help… </vt:lpstr>
      <vt:lpstr> How We Help… </vt:lpstr>
      <vt:lpstr>Maximizing your ED/WOSB Certification in the Government Contracting Arena</vt:lpstr>
      <vt:lpstr>VS.</vt:lpstr>
      <vt:lpstr>Federal Contracting Goals</vt:lpstr>
      <vt:lpstr>Maximizing your ED/WOSB Certification in the Government Contracting Arena</vt:lpstr>
      <vt:lpstr>Importance of System for Award Management </vt:lpstr>
      <vt:lpstr>How to update your SBA Profile (SBA Supplemental Page)</vt:lpstr>
      <vt:lpstr>Request access to your SBA Profile</vt:lpstr>
      <vt:lpstr>Why Are NAICS Codes So Important</vt:lpstr>
      <vt:lpstr>WOSB/EDWOSB Ownership &amp; Control</vt:lpstr>
      <vt:lpstr>Certification</vt:lpstr>
      <vt:lpstr>Marketing to the Government </vt:lpstr>
      <vt:lpstr>The Government Operates Differently</vt:lpstr>
      <vt:lpstr>Preparing to Market to the Federal Government</vt:lpstr>
      <vt:lpstr>Importance of a  Government Capability Statement</vt:lpstr>
      <vt:lpstr>FORMAT</vt:lpstr>
      <vt:lpstr>5 Key Elements</vt:lpstr>
      <vt:lpstr>Slide title</vt:lpstr>
      <vt:lpstr>Grade Your Capability Statement on a 100 point scale, each section is worth 20 points: Capability Statement Overall Core Competencies tailored to targeted agency Past Performance/Comparable Experience tailored to targeted agency/ requirements Differentiators tailored to targeted agency/requirements Company Data  </vt:lpstr>
      <vt:lpstr>POST IT ON YOUR WEBSITE!</vt:lpstr>
      <vt:lpstr>Next…</vt:lpstr>
      <vt:lpstr>Market Development Strategy </vt:lpstr>
      <vt:lpstr>Government Marketing Plan </vt:lpstr>
      <vt:lpstr>12-Month Marketing Plan</vt:lpstr>
      <vt:lpstr>Communication</vt:lpstr>
      <vt:lpstr>Government Marketing Database </vt:lpstr>
      <vt:lpstr>What You Need to Track</vt:lpstr>
      <vt:lpstr>Marketing ROI  </vt:lpstr>
      <vt:lpstr>Slide title</vt:lpstr>
      <vt:lpstr>Research / Bid</vt:lpstr>
      <vt:lpstr>What You Want to Know</vt:lpstr>
      <vt:lpstr>Who’s Buying?</vt:lpstr>
      <vt:lpstr> Who Bought? Who Sold? Federal Procurement Data System </vt:lpstr>
      <vt:lpstr>Forecasting Procurements</vt:lpstr>
      <vt:lpstr>Bid Matching</vt:lpstr>
      <vt:lpstr>Benefits of Bid Matching</vt:lpstr>
      <vt:lpstr>Meetings / Events</vt:lpstr>
      <vt:lpstr>Preparing for a Matchmaker</vt:lpstr>
      <vt:lpstr>Don’t Forget!</vt:lpstr>
      <vt:lpstr>Public Law 95-507 The Small Business Act of 1978</vt:lpstr>
      <vt:lpstr>Small Business Act Government Agencies</vt:lpstr>
      <vt:lpstr>52</vt:lpstr>
      <vt:lpstr>Department of Homeland Security Prime Contractors web page</vt:lpstr>
      <vt:lpstr>Small Business Act Prime Contractors</vt:lpstr>
      <vt:lpstr>Definition: Prime Contractor</vt:lpstr>
      <vt:lpstr>Small Business Act Prime Contractors </vt:lpstr>
      <vt:lpstr>Research Prime Contractors</vt:lpstr>
      <vt:lpstr>Example - Prime Contractors</vt:lpstr>
      <vt:lpstr>Example - General Contractors</vt:lpstr>
      <vt:lpstr>What about GSA Schedules</vt:lpstr>
      <vt:lpstr>61</vt:lpstr>
      <vt:lpstr>Suggested Questions to Ask  Government Agencies</vt:lpstr>
      <vt:lpstr>Suggested Questions to Ask  Government Agencies</vt:lpstr>
      <vt:lpstr>Tips for Success</vt:lpstr>
      <vt:lpstr>Government Marketing Strategies</vt:lpstr>
      <vt:lpstr>How to Market Your Company as a WOSB</vt:lpstr>
    </vt:vector>
  </TitlesOfParts>
  <Company>Monroe County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Vulaj, Anna</dc:creator>
  <cp:lastModifiedBy>YolandaGJohnson</cp:lastModifiedBy>
  <cp:revision>88</cp:revision>
  <cp:lastPrinted>2023-07-19T16:22:39Z</cp:lastPrinted>
  <dcterms:created xsi:type="dcterms:W3CDTF">2023-05-11T17:57:43Z</dcterms:created>
  <dcterms:modified xsi:type="dcterms:W3CDTF">2023-09-26T20:00:51Z</dcterms:modified>
</cp:coreProperties>
</file>