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52"/>
  </p:notesMasterIdLst>
  <p:sldIdLst>
    <p:sldId id="256" r:id="rId2"/>
    <p:sldId id="257" r:id="rId3"/>
    <p:sldId id="258" r:id="rId4"/>
    <p:sldId id="259" r:id="rId5"/>
    <p:sldId id="260" r:id="rId6"/>
    <p:sldId id="308"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307" r:id="rId37"/>
    <p:sldId id="292" r:id="rId38"/>
    <p:sldId id="293" r:id="rId39"/>
    <p:sldId id="294" r:id="rId40"/>
    <p:sldId id="295" r:id="rId41"/>
    <p:sldId id="296" r:id="rId42"/>
    <p:sldId id="297" r:id="rId43"/>
    <p:sldId id="298" r:id="rId44"/>
    <p:sldId id="299" r:id="rId45"/>
    <p:sldId id="301" r:id="rId46"/>
    <p:sldId id="302" r:id="rId47"/>
    <p:sldId id="303" r:id="rId48"/>
    <p:sldId id="304" r:id="rId49"/>
    <p:sldId id="305" r:id="rId50"/>
    <p:sldId id="306" r:id="rId51"/>
  </p:sldIdLst>
  <p:sldSz cx="9144000" cy="5143500" type="screen16x9"/>
  <p:notesSz cx="6858000" cy="9144000"/>
  <p:embeddedFontLst>
    <p:embeddedFont>
      <p:font typeface="Arial Narrow" panose="020B06060202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6">
          <p15:clr>
            <a:srgbClr val="000000"/>
          </p15:clr>
        </p15:guide>
        <p15:guide id="2" pos="5328">
          <p15:clr>
            <a:srgbClr val="000000"/>
          </p15:clr>
        </p15:guide>
        <p15:guide id="3" orient="horz" pos="606">
          <p15:clr>
            <a:srgbClr val="9AA0A6"/>
          </p15:clr>
        </p15:guide>
        <p15:guide id="4" orient="horz" pos="54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queline Baker - ZCR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53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27C43F-9BA8-459A-BB23-347B69C2CBCC}">
  <a:tblStyle styleId="{BC27C43F-9BA8-459A-BB23-347B69C2CBC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8CA320A-55D1-47C3-AFE0-2E18B735DEB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5535" autoAdjust="0"/>
  </p:normalViewPr>
  <p:slideViewPr>
    <p:cSldViewPr snapToGrid="0">
      <p:cViewPr>
        <p:scale>
          <a:sx n="100" d="100"/>
          <a:sy n="100" d="100"/>
        </p:scale>
        <p:origin x="1914" y="822"/>
      </p:cViewPr>
      <p:guideLst>
        <p:guide orient="horz" pos="756"/>
        <p:guide pos="5328"/>
        <p:guide orient="horz" pos="606"/>
        <p:guide orient="horz" pos="5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1" name="Google Shape;7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10:notes"/>
          <p:cNvSpPr txBox="1">
            <a:spLocks noGrp="1"/>
          </p:cNvSpPr>
          <p:nvPr>
            <p:ph type="body" idx="1"/>
          </p:nvPr>
        </p:nvSpPr>
        <p:spPr>
          <a:xfrm>
            <a:off x="1219200" y="3257550"/>
            <a:ext cx="97536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b="1" dirty="0"/>
          </a:p>
        </p:txBody>
      </p:sp>
      <p:sp>
        <p:nvSpPr>
          <p:cNvPr id="157" name="Google Shape;157;p10:notes"/>
          <p:cNvSpPr txBox="1">
            <a:spLocks noGrp="1"/>
          </p:cNvSpPr>
          <p:nvPr>
            <p:ph type="sldNum" idx="12"/>
          </p:nvPr>
        </p:nvSpPr>
        <p:spPr>
          <a:xfrm>
            <a:off x="6905625" y="6513513"/>
            <a:ext cx="5283200" cy="342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chemeClr val="dk1"/>
              </a:buClr>
              <a:buSzPts val="1200"/>
              <a:buFont typeface="Arial"/>
              <a:buNone/>
            </a:pPr>
            <a:endParaRPr dirty="0"/>
          </a:p>
        </p:txBody>
      </p:sp>
      <p:sp>
        <p:nvSpPr>
          <p:cNvPr id="166" name="Google Shape;166;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 name="Google Shape;17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dirty="0">
              <a:latin typeface="Arial"/>
              <a:ea typeface="Arial"/>
              <a:cs typeface="Arial"/>
              <a:sym typeface="Arial"/>
            </a:endParaRPr>
          </a:p>
        </p:txBody>
      </p:sp>
      <p:sp>
        <p:nvSpPr>
          <p:cNvPr id="178" name="Google Shape;178;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Google Shape;187;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88" name="Google Shape;188;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96" name="Google Shape;196;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06" name="Google Shape;206;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218" name="Google Shape;218;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30" name="Google Shape;230;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 name="Google Shape;24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43" name="Google Shape;243;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51" name="Google Shape;251;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 name="Google Shape;7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79" name="Google Shape;79;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62" name="Google Shape;262;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1:notes"/>
          <p:cNvSpPr txBox="1">
            <a:spLocks noGrp="1"/>
          </p:cNvSpPr>
          <p:nvPr>
            <p:ph type="body" idx="1"/>
          </p:nvPr>
        </p:nvSpPr>
        <p:spPr>
          <a:xfrm>
            <a:off x="685800" y="5791200"/>
            <a:ext cx="5486400" cy="548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276" name="Google Shape;276;p21:notes"/>
          <p:cNvSpPr txBox="1">
            <a:spLocks noGrp="1"/>
          </p:cNvSpPr>
          <p:nvPr>
            <p:ph type="sldNum" idx="12"/>
          </p:nvPr>
        </p:nvSpPr>
        <p:spPr>
          <a:xfrm>
            <a:off x="3884414" y="11579579"/>
            <a:ext cx="2971800" cy="60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Please take a look at your current Dynamic Small Business Search profile page.  This site is essentially your Free Advertisement to the federal government and potential teaming partners.  We mention this because we see outdated information on company profiles quite often, it could be an email or phone number that aren’t in service or a point of contact who is no longer with the company.  This site maybe your first contact with a government agency so please update it and ensure it accurately reflects your current business.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 DSBS pulls and populates these fields from the data you’ve entered in SAM.GOV, which does sometimes leave unpopulated fields.  Note on the slide, the capabilities narrative, keywords and Performance History are all circled as they all state None Given.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Please ensure your capabilities narrative is polished.  Add any specialized services or supplies you provide and highlight technical expertise that separates you from your competitors in this section.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Also, take a look at your keywords!  Keywords help narrow the search results which is helpful if we’re looking for some additional specialty or specialized skill which is less common under a general NAICS code category.  Make sure you update this section with your common industry keywords and again highlight those specialized keywords that differentiate you from your competitors.  If you need assistance, your local Apex Accelerators can assist.</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Finally, ensure you highlight your Performance History, by adding relevant and recent work in this section.</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cap="none" dirty="0">
              <a:solidFill>
                <a:srgbClr val="000000"/>
              </a:solidFill>
              <a:latin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dirty="0"/>
              <a:t>Updates to your DSBS information has recently changed.  DSBS update is no longer at the end of the sam.gov registration, you’ll now go to https://connect.sba.gov/ and request access to DSBS.  This can take up to three days to get access.  There’s a video you can view on the site by clicking "I need more information on how to access DSBS“. </a:t>
            </a:r>
            <a:endParaRPr dirty="0"/>
          </a:p>
          <a:p>
            <a:pPr marL="457200" marR="0" lvl="0" indent="-228600" algn="l" rtl="0">
              <a:lnSpc>
                <a:spcPct val="100000"/>
              </a:lnSpc>
              <a:spcBef>
                <a:spcPts val="360"/>
              </a:spcBef>
              <a:spcAft>
                <a:spcPts val="0"/>
              </a:spcAft>
              <a:buSzPts val="1400"/>
              <a:buNone/>
            </a:pPr>
            <a:endParaRPr dirty="0"/>
          </a:p>
        </p:txBody>
      </p:sp>
      <p:sp>
        <p:nvSpPr>
          <p:cNvPr id="286" name="Google Shape;286;p2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11" name="Google Shape;311;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20" name="Google Shape;320;p2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9" name="Google Shape;329;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30" name="Google Shape;330;p2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7" name="Google Shape;337;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38" name="Google Shape;338;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5" name="Google Shape;34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346" name="Google Shape;346;p2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4" name="Google Shape;354;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355" name="Google Shape;355;p2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6" name="Google Shape;366;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367" name="Google Shape;367;p3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 name="Google Shape;8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88" name="Google Shape;88;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1: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379" name="Google Shape;379;p31: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2: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171450" marR="0" lvl="0"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628650" marR="0" lvl="1"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628650" marR="0" lvl="1"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397" name="Google Shape;397;p32: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3: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dirty="0"/>
          </a:p>
        </p:txBody>
      </p:sp>
      <p:sp>
        <p:nvSpPr>
          <p:cNvPr id="408" name="Google Shape;408;p33: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4: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628650" marR="0" lvl="1"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26" name="Google Shape;426;p34: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5: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36" name="Google Shape;436;p35: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448" name="Google Shape;448;p36: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dirty="0"/>
          </a:p>
        </p:txBody>
      </p:sp>
      <p:sp>
        <p:nvSpPr>
          <p:cNvPr id="448" name="Google Shape;448;p36: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3319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7: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60" name="Google Shape;460;p37: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8: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70" name="Google Shape;470;p38: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9: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80" name="Google Shape;480;p39: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97" name="Google Shape;97;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0: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90" name="Google Shape;490;p40: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1: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508" name="Google Shape;508;p41: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2: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522" name="Google Shape;522;p42: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1" name="Google Shape;531;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32" name="Google Shape;532;p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2" name="Google Shape;54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43" name="Google Shape;543;p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0" name="Google Shape;56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61" name="Google Shape;561;p4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9" name="Google Shape;569;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70" name="Google Shape;570;p4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9" name="Google Shape;57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dirty="0"/>
          </a:p>
        </p:txBody>
      </p:sp>
      <p:sp>
        <p:nvSpPr>
          <p:cNvPr id="580" name="Google Shape;580;p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7" name="Google Shape;58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88" name="Google Shape;588;p4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5" name="Google Shape;595;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96" name="Google Shape;596;p4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 name="Google Shape;10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06" name="Google Shape;106;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6" name="Google Shape;60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 name="Google Shape;115;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16" name="Google Shape;116;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749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 name="Google Shape;12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26" name="Google Shape;126;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136" name="Google Shape;136;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146" name="Google Shape;146;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3175" y="0"/>
            <a:ext cx="9140823" cy="1289875"/>
          </a:xfrm>
          <a:prstGeom prst="rect">
            <a:avLst/>
          </a:prstGeom>
          <a:noFill/>
          <a:ln>
            <a:noFill/>
          </a:ln>
        </p:spPr>
      </p:pic>
      <p:sp>
        <p:nvSpPr>
          <p:cNvPr id="16" name="Google Shape;16;p2"/>
          <p:cNvSpPr/>
          <p:nvPr/>
        </p:nvSpPr>
        <p:spPr>
          <a:xfrm>
            <a:off x="0" y="1289873"/>
            <a:ext cx="9144000" cy="38538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 name="Google Shape;17;p2"/>
          <p:cNvSpPr/>
          <p:nvPr/>
        </p:nvSpPr>
        <p:spPr>
          <a:xfrm>
            <a:off x="-8700" y="3975750"/>
            <a:ext cx="9161400" cy="1167600"/>
          </a:xfrm>
          <a:prstGeom prst="rect">
            <a:avLst/>
          </a:prstGeom>
          <a:solidFill>
            <a:srgbClr val="FFB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2"/>
          <p:cNvPicPr preferRelativeResize="0"/>
          <p:nvPr/>
        </p:nvPicPr>
        <p:blipFill rotWithShape="1">
          <a:blip r:embed="rId3">
            <a:alphaModFix/>
          </a:blip>
          <a:srcRect/>
          <a:stretch/>
        </p:blipFill>
        <p:spPr>
          <a:xfrm>
            <a:off x="671325" y="1805750"/>
            <a:ext cx="1698487" cy="30572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8" name="Google Shape;58;p11"/>
          <p:cNvSpPr>
            <a:spLocks noGrp="1"/>
          </p:cNvSpPr>
          <p:nvPr>
            <p:ph type="pic" idx="2"/>
          </p:nvPr>
        </p:nvSpPr>
        <p:spPr>
          <a:xfrm>
            <a:off x="1792288" y="459581"/>
            <a:ext cx="5486400" cy="3086100"/>
          </a:xfrm>
          <a:prstGeom prst="rect">
            <a:avLst/>
          </a:prstGeom>
          <a:noFill/>
          <a:ln>
            <a:noFill/>
          </a:ln>
        </p:spPr>
      </p:sp>
      <p:sp>
        <p:nvSpPr>
          <p:cNvPr id="59" name="Google Shape;59;p11"/>
          <p:cNvSpPr txBox="1">
            <a:spLocks noGrp="1"/>
          </p:cNvSpPr>
          <p:nvPr>
            <p:ph type="body" idx="1"/>
          </p:nvPr>
        </p:nvSpPr>
        <p:spPr>
          <a:xfrm>
            <a:off x="1792288" y="4025504"/>
            <a:ext cx="5486400" cy="6036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0" name="Google Shape;60;p11"/>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63" name="Google Shape;63;p12"/>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12"/>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67" name="Google Shape;67;p1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 name="Google Shape;68;p13"/>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248C3D"/>
              </a:buClr>
              <a:buSzPts val="1400"/>
              <a:buFont typeface="Arial"/>
              <a:buNone/>
              <a:defRPr sz="2800" b="0" i="0" u="none" strike="noStrike" cap="none">
                <a:solidFill>
                  <a:srgbClr val="248C3D"/>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23" name="Google Shape;23;p4"/>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 name="Google Shape;27;p5"/>
          <p:cNvSpPr txBox="1">
            <a:spLocks noGrp="1"/>
          </p:cNvSpPr>
          <p:nvPr>
            <p:ph type="body" idx="1"/>
          </p:nvPr>
        </p:nvSpPr>
        <p:spPr>
          <a:xfrm>
            <a:off x="457200" y="1183005"/>
            <a:ext cx="397764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5"/>
          <p:cNvSpPr txBox="1">
            <a:spLocks noGrp="1"/>
          </p:cNvSpPr>
          <p:nvPr>
            <p:ph type="body" idx="2"/>
          </p:nvPr>
        </p:nvSpPr>
        <p:spPr>
          <a:xfrm>
            <a:off x="4709160" y="1183005"/>
            <a:ext cx="397764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5"/>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28575" marR="0" lvl="0"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1pPr>
            <a:lvl2pPr marL="28575" marR="0" lvl="1"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2pPr>
            <a:lvl3pPr marL="28575" marR="0" lvl="2"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3pPr>
            <a:lvl4pPr marL="28575" marR="0" lvl="3"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4pPr>
            <a:lvl5pPr marL="28575" marR="0" lvl="4"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5pPr>
            <a:lvl6pPr marL="28575" marR="0" lvl="5"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6pPr>
            <a:lvl7pPr marL="28575" marR="0" lvl="6"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7pPr>
            <a:lvl8pPr marL="28575" marR="0" lvl="7"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8pPr>
            <a:lvl9pPr marL="28575" marR="0" lvl="8"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9pPr>
          </a:lstStyle>
          <a:p>
            <a:pPr marL="28575"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4" name="Google Shape;34;p6"/>
          <p:cNvSpPr txBox="1">
            <a:spLocks noGrp="1"/>
          </p:cNvSpPr>
          <p:nvPr>
            <p:ph type="body" idx="1"/>
          </p:nvPr>
        </p:nvSpPr>
        <p:spPr>
          <a:xfrm>
            <a:off x="722313" y="2180036"/>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43" name="Google Shape;43;p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4" name="Google Shape;44;p8"/>
          <p:cNvSpPr txBox="1">
            <a:spLocks noGrp="1"/>
          </p:cNvSpPr>
          <p:nvPr>
            <p:ph type="body" idx="2"/>
          </p:nvPr>
        </p:nvSpPr>
        <p:spPr>
          <a:xfrm>
            <a:off x="457200" y="1631157"/>
            <a:ext cx="4040188"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5" name="Google Shape;45;p8"/>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body" idx="4"/>
          </p:nvPr>
        </p:nvSpPr>
        <p:spPr>
          <a:xfrm>
            <a:off x="4645027" y="1631157"/>
            <a:ext cx="4041775"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0" name="Google Shape;50;p9"/>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3" name="Google Shape;53;p10"/>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Google Shape;54;p10"/>
          <p:cNvSpPr txBox="1">
            <a:spLocks noGrp="1"/>
          </p:cNvSpPr>
          <p:nvPr>
            <p:ph type="body" idx="2"/>
          </p:nvPr>
        </p:nvSpPr>
        <p:spPr>
          <a:xfrm>
            <a:off x="457202" y="1076326"/>
            <a:ext cx="3008313" cy="35182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5" name="Google Shape;55;p10"/>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3177" y="4500562"/>
            <a:ext cx="9140825" cy="642938"/>
          </a:xfrm>
          <a:prstGeom prst="rect">
            <a:avLst/>
          </a:prstGeom>
          <a:solidFill>
            <a:srgbClr val="FFB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sz="1400">
              <a:solidFill>
                <a:srgbClr val="000000"/>
              </a:solidFill>
            </a:endParaRPr>
          </a:p>
        </p:txBody>
      </p:sp>
      <p:sp>
        <p:nvSpPr>
          <p:cNvPr id="12" name="Google Shape;12;p1"/>
          <p:cNvSpPr/>
          <p:nvPr/>
        </p:nvSpPr>
        <p:spPr>
          <a:xfrm>
            <a:off x="0" y="0"/>
            <a:ext cx="9144000" cy="480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 name="Google Shape;13;p1"/>
          <p:cNvSpPr/>
          <p:nvPr/>
        </p:nvSpPr>
        <p:spPr>
          <a:xfrm>
            <a:off x="0" y="0"/>
            <a:ext cx="9144000" cy="4500563"/>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www.gsa.gov/pb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gsa.gov/fa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www.gsaauctions.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sa.gov/masroadmap"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www.gsa.gov/forbusines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gsaelibrary.gsa.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buy.gsa.gov/interact/community/6/activity-feed/post/271602ff-1cd1-4019-b038-63c9742127f7/New_Interested_Feature_in_eBuy_Brings_Benefits_to_Both_Buyers_and_Sellers" TargetMode="External"/><Relationship Id="rId3" Type="http://schemas.openxmlformats.org/officeDocument/2006/relationships/image" Target="../media/image3.png"/><Relationship Id="rId7" Type="http://schemas.openxmlformats.org/officeDocument/2006/relationships/hyperlink" Target="mailto:MASPMO@gsa.gov"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youtube.com/playlist?list=PLvdwyPgXnxxX3I6FfCXIB5GK0QKfi1EEq" TargetMode="External"/><Relationship Id="rId5" Type="http://schemas.openxmlformats.org/officeDocument/2006/relationships/hyperlink" Target="https://gsa.zoomgov.com/webinar/register/WN_EETVm2LNRH2MeM90Kg_D-A" TargetMode="External"/><Relationship Id="rId4" Type="http://schemas.openxmlformats.org/officeDocument/2006/relationships/hyperlink" Target="http://gsa.gov/event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gsa.gov/small-business/small-business-resources" TargetMode="External"/><Relationship Id="rId3" Type="http://schemas.openxmlformats.org/officeDocument/2006/relationships/image" Target="../media/image3.png"/><Relationship Id="rId7" Type="http://schemas.openxmlformats.org/officeDocument/2006/relationships/hyperlink" Target="https://www.gsa.gov/reference/gsa-logo-policy/download-gsa-logo"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vsc.gsa.gov/vsc/app-content-viewer/section/95" TargetMode="External"/><Relationship Id="rId5" Type="http://schemas.openxmlformats.org/officeDocument/2006/relationships/hyperlink" Target="https://www.gsa.gov/technology/it-contract-vehicles-and-purchasing-programs/multiple-award-schedule-it/sell-through-mas-information-technology/how-to-market-to-the-government" TargetMode="External"/><Relationship Id="rId4" Type="http://schemas.openxmlformats.org/officeDocument/2006/relationships/hyperlink" Target="https://vsc.gsa.gov/vsc/"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about:blank" TargetMode="External"/><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hyperlink" Target="https://interact.gsa.gov/group/small-business-gwac-community-interest" TargetMode="External"/><Relationship Id="rId10" Type="http://schemas.openxmlformats.org/officeDocument/2006/relationships/image" Target="../media/image12.png"/><Relationship Id="rId4" Type="http://schemas.openxmlformats.org/officeDocument/2006/relationships/hyperlink" Target="https://sam.gov/opp/662de9cafbdd4398af442c8bc12d59e9/view" TargetMode="Externa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buy.gsa.gov/interact/community/196/activity-feed"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mailto:PSHC-dev@gsa.gov" TargetMode="External"/><Relationship Id="rId5" Type="http://schemas.openxmlformats.org/officeDocument/2006/relationships/hyperlink" Target="https://www.gsa.gov/buy-through-us/products-services/professional-services/buy-services/oasis-and-oasis-small-business?gsaredirect=oasis" TargetMode="External"/><Relationship Id="rId4" Type="http://schemas.openxmlformats.org/officeDocument/2006/relationships/hyperlink" Target="mailto:Oasis@gsa.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interact.gsa.gov/groups/multiple-award-schedules" TargetMode="External"/><Relationship Id="rId5" Type="http://schemas.openxmlformats.org/officeDocument/2006/relationships/hyperlink" Target="http://www.gsaelibrary.gsa.gov/" TargetMode="External"/><Relationship Id="rId4" Type="http://schemas.openxmlformats.org/officeDocument/2006/relationships/hyperlink" Target="http://www.gsa.gov/masroadm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gsaelibrary.gsa.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gsa.gov/tools-overview/buying-and-selling-tools/gsa-elibrary"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hyperlink" Target="https://www.gsa.gov/subdirectory"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dsbs.sba.gov/" TargetMode="External"/><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connect.sba.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sba.gov/federal-contracting/contracting-guide/size-standards" TargetMode="External"/><Relationship Id="rId5" Type="http://schemas.openxmlformats.org/officeDocument/2006/relationships/hyperlink" Target="http://www.sam.gov/" TargetMode="External"/><Relationship Id="rId4" Type="http://schemas.openxmlformats.org/officeDocument/2006/relationships/hyperlink" Target="https://www.gsa.gov/entityi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www.sba.gov/federal-contracting/contracting-assistance-program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subnet.sba.gov/client/dsp_Landing.cfm" TargetMode="External"/><Relationship Id="rId5" Type="http://schemas.openxmlformats.org/officeDocument/2006/relationships/image" Target="../media/image3.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www.usaspending.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fbf.gov/"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acquisitiongateway.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hyperlink" Target="https://www.gsa.gov/small-busines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acquisition.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hyperlink" Target="https://www.sba.gov/tools/local-assistance/sbdc" TargetMode="External"/><Relationship Id="rId3" Type="http://schemas.openxmlformats.org/officeDocument/2006/relationships/image" Target="../media/image3.png"/><Relationship Id="rId7" Type="http://schemas.openxmlformats.org/officeDocument/2006/relationships/hyperlink" Target="https://www.sba.gov/contracting/resources-small-businesses/pcr-directory"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www.apexaccelerators.us/" TargetMode="External"/><Relationship Id="rId5" Type="http://schemas.openxmlformats.org/officeDocument/2006/relationships/hyperlink" Target="https://www.aptac-us.org/" TargetMode="External"/><Relationship Id="rId4" Type="http://schemas.openxmlformats.org/officeDocument/2006/relationships/hyperlink" Target="http://www.aptac-us.org/new/" TargetMode="External"/><Relationship Id="rId9" Type="http://schemas.openxmlformats.org/officeDocument/2006/relationships/hyperlink" Target="https://www.score.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cisa.gov/be-cyber-smart/common-scam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hyperlink" Target="https://www.gsa.gov/buying-selling/purchasing-programs/gsa-multiple-award-schedule/mas-roadmap" TargetMode="External"/><Relationship Id="rId13" Type="http://schemas.openxmlformats.org/officeDocument/2006/relationships/hyperlink" Target="https://www.gsa.gov/subdirectory" TargetMode="External"/><Relationship Id="rId3" Type="http://schemas.openxmlformats.org/officeDocument/2006/relationships/hyperlink" Target="https://www.gsa.gov/small-business" TargetMode="External"/><Relationship Id="rId7" Type="http://schemas.openxmlformats.org/officeDocument/2006/relationships/hyperlink" Target="https://sam.gov/opp/d8dfc87dd4cb246f4c5fae066d0b0ef9/view" TargetMode="External"/><Relationship Id="rId12" Type="http://schemas.openxmlformats.org/officeDocument/2006/relationships/hyperlink" Target="https://www.acquisition.gov/procurement-forecasts"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www.gsa.gov/forbusiness" TargetMode="External"/><Relationship Id="rId11" Type="http://schemas.openxmlformats.org/officeDocument/2006/relationships/hyperlink" Target="https://www.fbf.gov/" TargetMode="External"/><Relationship Id="rId5" Type="http://schemas.openxmlformats.org/officeDocument/2006/relationships/hyperlink" Target="https://www.gsa.gov/fas" TargetMode="External"/><Relationship Id="rId10" Type="http://schemas.openxmlformats.org/officeDocument/2006/relationships/hyperlink" Target="https://interact.gsa.gov/" TargetMode="External"/><Relationship Id="rId4" Type="http://schemas.openxmlformats.org/officeDocument/2006/relationships/hyperlink" Target="https://www.gsa.gov/pbs" TargetMode="External"/><Relationship Id="rId9" Type="http://schemas.openxmlformats.org/officeDocument/2006/relationships/hyperlink" Target="https://eoffer.gsa.gov/" TargetMode="External"/><Relationship Id="rId1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hyperlink" Target="mailto:William.Strobel@gsa.gov" TargetMode="External"/><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gsa.gov/r6smallbusiness" TargetMode="External"/><Relationship Id="rId4" Type="http://schemas.openxmlformats.org/officeDocument/2006/relationships/hyperlink" Target="https://www.gsa.gov/small-busines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ba.gov/federal-contracting/contracting-assistance-programs/veteran-contracting-assistance-programs" TargetMode="External"/><Relationship Id="rId7" Type="http://schemas.openxmlformats.org/officeDocument/2006/relationships/hyperlink" Target="https://www.gsa.gov/about-us/contact-us/small-business-support"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https://www.sba.gov/brand/assets/sba/resource-partners/Preparing-for-certification-VetCertFactSheet-508c.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gsa.gov/about-us/contact-us/small-business-suppor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gsa.gov/forbusiness" TargetMode="External"/><Relationship Id="rId5" Type="http://schemas.openxmlformats.org/officeDocument/2006/relationships/image" Target="../media/image3.png"/><Relationship Id="rId4" Type="http://schemas.openxmlformats.org/officeDocument/2006/relationships/hyperlink" Target="http://www.g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p:nvPr/>
        </p:nvSpPr>
        <p:spPr>
          <a:xfrm>
            <a:off x="4419600" y="820341"/>
            <a:ext cx="4038600" cy="171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dirty="0">
                <a:solidFill>
                  <a:schemeClr val="lt2"/>
                </a:solidFill>
                <a:latin typeface="Arial"/>
                <a:ea typeface="Arial"/>
                <a:cs typeface="Arial"/>
                <a:sym typeface="Arial"/>
              </a:rPr>
              <a:t>U.S. General Services Administration</a:t>
            </a:r>
            <a:endParaRPr sz="1400" b="0" i="0" u="none" strike="noStrike" cap="none" dirty="0">
              <a:solidFill>
                <a:srgbClr val="000000"/>
              </a:solidFill>
              <a:latin typeface="Arial"/>
              <a:ea typeface="Arial"/>
              <a:cs typeface="Arial"/>
              <a:sym typeface="Arial"/>
            </a:endParaRPr>
          </a:p>
        </p:txBody>
      </p:sp>
      <p:sp>
        <p:nvSpPr>
          <p:cNvPr id="75" name="Google Shape;75;p14"/>
          <p:cNvSpPr txBox="1">
            <a:spLocks noGrp="1"/>
          </p:cNvSpPr>
          <p:nvPr>
            <p:ph type="title" idx="4294967295"/>
          </p:nvPr>
        </p:nvSpPr>
        <p:spPr>
          <a:xfrm>
            <a:off x="2573523" y="1044642"/>
            <a:ext cx="6039000" cy="3680464"/>
          </a:xfrm>
          <a:prstGeom prst="rect">
            <a:avLst/>
          </a:prstGeom>
          <a:noFill/>
          <a:ln>
            <a:noFill/>
            <a:prstDash/>
          </a:ln>
          <a:effectLst/>
        </p:spPr>
        <p:txBody>
          <a:bodyPr rot="0" spcFirstLastPara="1" vertOverflow="overflow" horzOverflow="overflow" vert="horz" wrap="square" lIns="91425" tIns="91425" rIns="0"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90000"/>
              </a:lnSpc>
              <a:spcBef>
                <a:spcPts val="190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0059A8"/>
                </a:solidFill>
                <a:effectLst/>
                <a:uLnTx/>
                <a:uFillTx/>
                <a:latin typeface="Arial"/>
                <a:ea typeface="Arial"/>
                <a:cs typeface="Arial"/>
                <a:sym typeface="Arial"/>
              </a:rPr>
              <a:t>GSA OSDBU Overview</a:t>
            </a: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B5394"/>
                </a:solidFill>
                <a:effectLst/>
                <a:uLnTx/>
                <a:uFillTx/>
                <a:latin typeface="Arial"/>
                <a:ea typeface="Arial"/>
                <a:cs typeface="Arial"/>
                <a:sym typeface="Arial"/>
              </a:rPr>
              <a:t>Bill Strobel</a:t>
            </a:r>
            <a:endParaRPr kumimoji="0" lang="en-US" sz="1200" b="0" i="0" u="none" strike="noStrike" kern="0" cap="none" spc="0" normalizeH="0" baseline="0" noProof="0" dirty="0">
              <a:ln>
                <a:noFill/>
              </a:ln>
              <a:solidFill>
                <a:srgbClr val="0B5394"/>
              </a:solidFill>
              <a:effectLst/>
              <a:uLnTx/>
              <a:uFillTx/>
              <a:latin typeface="Arial"/>
              <a:ea typeface="Arial"/>
              <a:cs typeface="Arial"/>
              <a:sym typeface="Arial"/>
            </a:endParaRP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B5394"/>
                </a:solidFill>
                <a:effectLst/>
                <a:uLnTx/>
                <a:uFillTx/>
                <a:latin typeface="Arial"/>
                <a:ea typeface="Arial"/>
                <a:cs typeface="Arial"/>
                <a:sym typeface="Arial"/>
              </a:rPr>
              <a:t>Small Business Technical Advisor</a:t>
            </a:r>
            <a:endParaRPr kumimoji="0" lang="en-US" sz="1100" b="0" i="0" u="none" strike="noStrike" kern="0" cap="none" spc="0" normalizeH="0" baseline="0" noProof="0" dirty="0">
              <a:ln>
                <a:noFill/>
              </a:ln>
              <a:solidFill>
                <a:srgbClr val="0B5394"/>
              </a:solidFill>
              <a:effectLst/>
              <a:uLnTx/>
              <a:uFillTx/>
              <a:latin typeface="Arial"/>
              <a:ea typeface="Arial"/>
              <a:cs typeface="Arial"/>
              <a:sym typeface="Arial"/>
            </a:endParaRP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B5394"/>
                </a:solidFill>
                <a:effectLst/>
                <a:uLnTx/>
                <a:uFillTx/>
                <a:latin typeface="Arial"/>
                <a:ea typeface="Arial"/>
                <a:cs typeface="Arial"/>
                <a:sym typeface="Arial"/>
              </a:rPr>
              <a:t>​Regional Small Business Advocacy and Engagement Division (ES)</a:t>
            </a:r>
            <a:endParaRPr kumimoji="0" lang="en-US" sz="1100" b="0" i="0" u="none" strike="noStrike" kern="0" cap="none" spc="0" normalizeH="0" baseline="0" noProof="0" dirty="0">
              <a:ln>
                <a:noFill/>
              </a:ln>
              <a:solidFill>
                <a:srgbClr val="0B5394"/>
              </a:solidFill>
              <a:effectLst/>
              <a:uLnTx/>
              <a:uFillTx/>
              <a:latin typeface="Arial"/>
              <a:ea typeface="Arial"/>
              <a:cs typeface="Arial"/>
              <a:sym typeface="Arial"/>
            </a:endParaRP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B5394"/>
                </a:solidFill>
                <a:effectLst/>
                <a:uLnTx/>
                <a:uFillTx/>
                <a:latin typeface="Arial"/>
                <a:ea typeface="Arial"/>
                <a:cs typeface="Arial"/>
                <a:sym typeface="Arial"/>
              </a:rPr>
              <a:t>Office of Small and Disadvantaged Business Utilization (OSDBU)</a:t>
            </a:r>
            <a:endParaRPr kumimoji="0" lang="en-US" sz="1100" b="0"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200"/>
              </a:spcBef>
              <a:spcAft>
                <a:spcPts val="0"/>
              </a:spcAft>
              <a:buClr>
                <a:srgbClr val="000000"/>
              </a:buClr>
              <a:buSzPts val="2400"/>
              <a:buFont typeface="Arial"/>
              <a:buNone/>
              <a:tabLst/>
              <a:defRPr/>
            </a:pPr>
            <a:endParaRPr kumimoji="0" lang="en-US" sz="2400" b="1" i="0" u="none" strike="noStrike" kern="0" cap="none" spc="0" normalizeH="0" baseline="0" noProof="0" dirty="0">
              <a:ln>
                <a:noFill/>
              </a:ln>
              <a:solidFill>
                <a:srgbClr val="59595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59A8"/>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1655165" y="584356"/>
            <a:ext cx="5088900" cy="369332"/>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48C3D"/>
              </a:buClr>
              <a:buSzPts val="1400"/>
              <a:buNone/>
            </a:pPr>
            <a:r>
              <a:rPr lang="en-US" sz="2400" dirty="0">
                <a:solidFill>
                  <a:srgbClr val="002060"/>
                </a:solidFill>
              </a:rPr>
              <a:t>Who Are GSA’s Customers?</a:t>
            </a:r>
            <a:endParaRPr sz="2400" dirty="0">
              <a:solidFill>
                <a:srgbClr val="002060"/>
              </a:solidFill>
            </a:endParaRPr>
          </a:p>
        </p:txBody>
      </p:sp>
      <p:sp>
        <p:nvSpPr>
          <p:cNvPr id="161" name="Google Shape;161;p23"/>
          <p:cNvSpPr txBox="1"/>
          <p:nvPr/>
        </p:nvSpPr>
        <p:spPr>
          <a:xfrm>
            <a:off x="3312428" y="150337"/>
            <a:ext cx="7315200" cy="330698"/>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79"/>
              </a:spcBef>
              <a:spcAft>
                <a:spcPts val="0"/>
              </a:spcAft>
              <a:buClr>
                <a:srgbClr val="000000"/>
              </a:buClr>
              <a:buSzPts val="1400"/>
              <a:buFont typeface="Arial"/>
              <a:buNone/>
            </a:pPr>
            <a:r>
              <a:rPr lang="en-US" sz="2000" b="1" i="0" u="none" strike="noStrike" cap="none" dirty="0">
                <a:solidFill>
                  <a:schemeClr val="tx2">
                    <a:lumMod val="75000"/>
                  </a:schemeClr>
                </a:solidFill>
                <a:latin typeface="Arial"/>
                <a:ea typeface="Arial"/>
                <a:cs typeface="Arial"/>
                <a:sym typeface="Arial"/>
              </a:rPr>
              <a:t>Agency Overview (Con</a:t>
            </a:r>
            <a:r>
              <a:rPr lang="en-US" sz="2000" b="1" dirty="0">
                <a:solidFill>
                  <a:schemeClr val="tx2">
                    <a:lumMod val="75000"/>
                  </a:schemeClr>
                </a:solidFill>
              </a:rPr>
              <a:t>t.)</a:t>
            </a:r>
            <a:endParaRPr sz="2000" b="1" dirty="0">
              <a:solidFill>
                <a:schemeClr val="tx2">
                  <a:lumMod val="75000"/>
                </a:schemeClr>
              </a:solidFill>
            </a:endParaRPr>
          </a:p>
        </p:txBody>
      </p:sp>
      <p:pic>
        <p:nvPicPr>
          <p:cNvPr id="162" name="Google Shape;162;p23" descr="GSA Starmark"/>
          <p:cNvPicPr preferRelativeResize="0"/>
          <p:nvPr/>
        </p:nvPicPr>
        <p:blipFill rotWithShape="1">
          <a:blip r:embed="rId3">
            <a:alphaModFix/>
          </a:blip>
          <a:srcRect/>
          <a:stretch/>
        </p:blipFill>
        <p:spPr>
          <a:xfrm>
            <a:off x="83915" y="9525"/>
            <a:ext cx="742950" cy="742950"/>
          </a:xfrm>
          <a:prstGeom prst="rect">
            <a:avLst/>
          </a:prstGeom>
          <a:noFill/>
          <a:ln>
            <a:noFill/>
          </a:ln>
        </p:spPr>
      </p:pic>
      <p:pic>
        <p:nvPicPr>
          <p:cNvPr id="2" name="Google Shape;160;p23">
            <a:extLst>
              <a:ext uri="{FF2B5EF4-FFF2-40B4-BE49-F238E27FC236}">
                <a16:creationId xmlns:a16="http://schemas.microsoft.com/office/drawing/2014/main" id="{D3EB77E1-A035-3040-BBCA-8FE8E2A98DAD}"/>
              </a:ext>
              <a:ext uri="{C183D7F6-B498-43B3-948B-1728B52AA6E4}">
                <adec:decorative xmlns:adec="http://schemas.microsoft.com/office/drawing/2017/decorative" val="1"/>
              </a:ext>
            </a:extLst>
          </p:cNvPr>
          <p:cNvPicPr preferRelativeResize="0"/>
          <p:nvPr/>
        </p:nvPicPr>
        <p:blipFill rotWithShape="1">
          <a:blip r:embed="rId4">
            <a:alphaModFix/>
          </a:blip>
          <a:srcRect t="9918"/>
          <a:stretch/>
        </p:blipFill>
        <p:spPr>
          <a:xfrm>
            <a:off x="1018903" y="953688"/>
            <a:ext cx="6872412" cy="35175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body" idx="1"/>
          </p:nvPr>
        </p:nvSpPr>
        <p:spPr>
          <a:xfrm>
            <a:off x="457200" y="1183005"/>
            <a:ext cx="397764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endParaRPr/>
          </a:p>
        </p:txBody>
      </p:sp>
      <p:sp>
        <p:nvSpPr>
          <p:cNvPr id="169" name="Google Shape;169;p24"/>
          <p:cNvSpPr txBox="1">
            <a:spLocks noGrp="1"/>
          </p:cNvSpPr>
          <p:nvPr>
            <p:ph type="body" idx="2"/>
          </p:nvPr>
        </p:nvSpPr>
        <p:spPr>
          <a:xfrm>
            <a:off x="4709160" y="1183005"/>
            <a:ext cx="397764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endParaRPr/>
          </a:p>
        </p:txBody>
      </p:sp>
      <p:graphicFrame>
        <p:nvGraphicFramePr>
          <p:cNvPr id="170" name="Google Shape;170;p24"/>
          <p:cNvGraphicFramePr/>
          <p:nvPr>
            <p:extLst>
              <p:ext uri="{D42A27DB-BD31-4B8C-83A1-F6EECF244321}">
                <p14:modId xmlns:p14="http://schemas.microsoft.com/office/powerpoint/2010/main" val="4225519772"/>
              </p:ext>
            </p:extLst>
          </p:nvPr>
        </p:nvGraphicFramePr>
        <p:xfrm>
          <a:off x="0" y="632430"/>
          <a:ext cx="9144000" cy="3878640"/>
        </p:xfrm>
        <a:graphic>
          <a:graphicData uri="http://schemas.openxmlformats.org/drawingml/2006/table">
            <a:tbl>
              <a:tblPr firstRow="1" bandRow="1">
                <a:noFill/>
                <a:tableStyleId>{BC27C43F-9BA8-459A-BB23-347B69C2CBCC}</a:tableStyleId>
              </a:tblPr>
              <a:tblGrid>
                <a:gridCol w="3657600">
                  <a:extLst>
                    <a:ext uri="{9D8B030D-6E8A-4147-A177-3AD203B41FA5}">
                      <a16:colId xmlns:a16="http://schemas.microsoft.com/office/drawing/2014/main" val="20000"/>
                    </a:ext>
                  </a:extLst>
                </a:gridCol>
                <a:gridCol w="2773675">
                  <a:extLst>
                    <a:ext uri="{9D8B030D-6E8A-4147-A177-3AD203B41FA5}">
                      <a16:colId xmlns:a16="http://schemas.microsoft.com/office/drawing/2014/main" val="20001"/>
                    </a:ext>
                  </a:extLst>
                </a:gridCol>
                <a:gridCol w="2712725">
                  <a:extLst>
                    <a:ext uri="{9D8B030D-6E8A-4147-A177-3AD203B41FA5}">
                      <a16:colId xmlns:a16="http://schemas.microsoft.com/office/drawing/2014/main" val="20002"/>
                    </a:ext>
                  </a:extLst>
                </a:gridCol>
              </a:tblGrid>
              <a:tr h="319286">
                <a:tc>
                  <a:txBody>
                    <a:bodyPr/>
                    <a:lstStyle/>
                    <a:p>
                      <a:pPr marL="0" marR="0" lvl="0" indent="0" algn="ctr" rtl="0">
                        <a:lnSpc>
                          <a:spcPct val="100000"/>
                        </a:lnSpc>
                        <a:spcBef>
                          <a:spcPts val="0"/>
                        </a:spcBef>
                        <a:spcAft>
                          <a:spcPts val="0"/>
                        </a:spcAft>
                        <a:buNone/>
                      </a:pPr>
                      <a:endParaRPr sz="1500" u="none" strike="noStrike" cap="none">
                        <a:solidFill>
                          <a:srgbClr val="002060"/>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None/>
                      </a:pPr>
                      <a:endParaRPr sz="1700" u="none" strike="noStrike" cap="none">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954179">
                <a:tc>
                  <a:txBody>
                    <a:bodyPr/>
                    <a:lstStyle/>
                    <a:p>
                      <a:pPr marL="0" marR="0" lvl="0" indent="0" algn="ctr" rtl="0">
                        <a:lnSpc>
                          <a:spcPct val="100000"/>
                        </a:lnSpc>
                        <a:spcBef>
                          <a:spcPts val="0"/>
                        </a:spcBef>
                        <a:spcAft>
                          <a:spcPts val="0"/>
                        </a:spcAft>
                        <a:buNone/>
                      </a:pPr>
                      <a:r>
                        <a:rPr lang="en-US" sz="1100" b="1" u="none" strike="noStrike" cap="none" dirty="0">
                          <a:solidFill>
                            <a:srgbClr val="002060"/>
                          </a:solidFill>
                          <a:latin typeface="Arial"/>
                          <a:ea typeface="Arial"/>
                          <a:cs typeface="Arial"/>
                          <a:sym typeface="Arial"/>
                        </a:rPr>
                        <a:t>Public Buildings Service (PBS)</a:t>
                      </a:r>
                      <a:endParaRPr dirty="0">
                        <a:solidFill>
                          <a:srgbClr val="002060"/>
                        </a:solidFill>
                      </a:endParaRPr>
                    </a:p>
                    <a:p>
                      <a:pPr marL="0" marR="0" lvl="0" indent="0" algn="l" rtl="0">
                        <a:lnSpc>
                          <a:spcPct val="100000"/>
                        </a:lnSpc>
                        <a:spcBef>
                          <a:spcPts val="0"/>
                        </a:spcBef>
                        <a:spcAft>
                          <a:spcPts val="0"/>
                        </a:spcAft>
                        <a:buNone/>
                      </a:pPr>
                      <a:endParaRPr sz="1100" u="none" strike="noStrike" cap="none" dirty="0">
                        <a:solidFill>
                          <a:srgbClr val="0B5394"/>
                        </a:solidFill>
                      </a:endParaRPr>
                    </a:p>
                    <a:p>
                      <a:pPr marL="0" marR="0" lvl="0" indent="0" algn="ctr" rtl="0">
                        <a:lnSpc>
                          <a:spcPct val="100000"/>
                        </a:lnSpc>
                        <a:spcBef>
                          <a:spcPts val="0"/>
                        </a:spcBef>
                        <a:spcAft>
                          <a:spcPts val="0"/>
                        </a:spcAft>
                        <a:buNone/>
                      </a:pPr>
                      <a:r>
                        <a:rPr lang="en-US" sz="1200" u="none" strike="noStrike" cap="none" dirty="0">
                          <a:solidFill>
                            <a:srgbClr val="0B5394"/>
                          </a:solidFill>
                          <a:latin typeface="Arial"/>
                          <a:ea typeface="Arial"/>
                          <a:cs typeface="Arial"/>
                          <a:sym typeface="Arial"/>
                        </a:rPr>
                        <a:t>As the landlord for the civilian federal government, PBS acquires space on behalf of the federal government through new construction and leasing, and acts as a caretaker for federal properties across the country. </a:t>
                      </a:r>
                      <a:endParaRPr dirty="0">
                        <a:solidFill>
                          <a:srgbClr val="0B5394"/>
                        </a:solidFill>
                      </a:endParaRPr>
                    </a:p>
                    <a:p>
                      <a:pPr marL="0" marR="0" lvl="0" indent="0" algn="ctr" rtl="0">
                        <a:lnSpc>
                          <a:spcPct val="100000"/>
                        </a:lnSpc>
                        <a:spcBef>
                          <a:spcPts val="0"/>
                        </a:spcBef>
                        <a:spcAft>
                          <a:spcPts val="0"/>
                        </a:spcAft>
                        <a:buNone/>
                      </a:pPr>
                      <a:endParaRPr sz="1200"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200" u="none" strike="noStrike" cap="none" dirty="0">
                          <a:solidFill>
                            <a:srgbClr val="0B5394"/>
                          </a:solidFill>
                          <a:latin typeface="Arial"/>
                          <a:ea typeface="Arial"/>
                          <a:cs typeface="Arial"/>
                          <a:sym typeface="Arial"/>
                        </a:rPr>
                        <a:t>PBS owns or leases 8,800 assets, maintains an inventory of more than 370 million square feet of workspace, and preserves more than 500 historic properties.</a:t>
                      </a:r>
                      <a:endParaRPr sz="12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u="none" strike="noStrike" cap="none" dirty="0">
                        <a:solidFill>
                          <a:srgbClr val="0B5394"/>
                        </a:solidFill>
                      </a:endParaRPr>
                    </a:p>
                    <a:p>
                      <a:pPr marL="0" marR="0" lvl="0" indent="0" algn="l" rtl="0">
                        <a:lnSpc>
                          <a:spcPct val="100000"/>
                        </a:lnSpc>
                        <a:spcBef>
                          <a:spcPts val="0"/>
                        </a:spcBef>
                        <a:spcAft>
                          <a:spcPts val="0"/>
                        </a:spcAft>
                        <a:buNone/>
                      </a:pPr>
                      <a:endParaRPr sz="1100" u="none" strike="noStrike" cap="none" dirty="0">
                        <a:solidFill>
                          <a:srgbClr val="0B5394"/>
                        </a:solidFill>
                      </a:endParaRPr>
                    </a:p>
                    <a:p>
                      <a:pPr marL="0" marR="0" lvl="0" indent="0" algn="ctr" rtl="0">
                        <a:lnSpc>
                          <a:spcPct val="100000"/>
                        </a:lnSpc>
                        <a:spcBef>
                          <a:spcPts val="0"/>
                        </a:spcBef>
                        <a:spcAft>
                          <a:spcPts val="0"/>
                        </a:spcAft>
                        <a:buNone/>
                      </a:pPr>
                      <a:r>
                        <a:rPr lang="en-US" sz="1100" b="1" u="sng" strike="noStrike" cap="none" dirty="0">
                          <a:solidFill>
                            <a:srgbClr val="0B5394"/>
                          </a:solidFill>
                          <a:hlinkClick r:id="rId3">
                            <a:extLst>
                              <a:ext uri="{A12FA001-AC4F-418D-AE19-62706E023703}">
                                <ahyp:hlinkClr xmlns:ahyp="http://schemas.microsoft.com/office/drawing/2018/hyperlinkcolor" val="tx"/>
                              </a:ext>
                            </a:extLst>
                          </a:hlinkClick>
                        </a:rPr>
                        <a:t>https://www.gsa.gov/pbs</a:t>
                      </a:r>
                      <a:endParaRPr sz="1100" b="1" u="none" strike="noStrike" cap="none" dirty="0">
                        <a:solidFill>
                          <a:srgbClr val="0B5394"/>
                        </a:solidFill>
                      </a:endParaRPr>
                    </a:p>
                  </a:txBody>
                  <a:tcPr marL="68575" marR="68575" marT="34300" marB="34300">
                    <a:solidFill>
                      <a:schemeClr val="tx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002060"/>
                          </a:solidFill>
                          <a:latin typeface="Arial"/>
                          <a:ea typeface="Arial"/>
                          <a:cs typeface="Arial"/>
                          <a:sym typeface="Arial"/>
                        </a:rPr>
                        <a:t>What does PBS Procure?</a:t>
                      </a:r>
                      <a:endParaRPr dirty="0">
                        <a:solidFill>
                          <a:srgbClr val="002060"/>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Construction </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A&amp;E Services</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Janitorial</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Landscape</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Interior Design</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Asbestos Removal</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HVAC</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Lighting</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Security</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Window Washing</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Painting</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Electrical</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Lease</a:t>
                      </a:r>
                      <a:endParaRPr dirty="0">
                        <a:solidFill>
                          <a:srgbClr val="0B5394"/>
                        </a:solidFill>
                      </a:endParaRPr>
                    </a:p>
                    <a:p>
                      <a:pPr marL="0" marR="0" lvl="0" indent="0" algn="ctr" rtl="0">
                        <a:lnSpc>
                          <a:spcPct val="100000"/>
                        </a:lnSpc>
                        <a:spcBef>
                          <a:spcPts val="0"/>
                        </a:spcBef>
                        <a:spcAft>
                          <a:spcPts val="0"/>
                        </a:spcAft>
                        <a:buNone/>
                      </a:pPr>
                      <a:endParaRPr sz="1400" u="none" strike="noStrike" cap="none" dirty="0">
                        <a:solidFill>
                          <a:srgbClr val="0B5394"/>
                        </a:solidFill>
                      </a:endParaRPr>
                    </a:p>
                    <a:p>
                      <a:pPr marL="0" marR="0" lvl="0" indent="0" algn="l" rtl="0">
                        <a:lnSpc>
                          <a:spcPct val="100000"/>
                        </a:lnSpc>
                        <a:spcBef>
                          <a:spcPts val="0"/>
                        </a:spcBef>
                        <a:spcAft>
                          <a:spcPts val="0"/>
                        </a:spcAft>
                        <a:buNone/>
                      </a:pPr>
                      <a:endParaRPr sz="1100" u="none" strike="noStrike" cap="none" dirty="0">
                        <a:solidFill>
                          <a:srgbClr val="0B5394"/>
                        </a:solidFill>
                      </a:endParaRPr>
                    </a:p>
                  </a:txBody>
                  <a:tcPr marL="68575" marR="68575" marT="34300" marB="34300">
                    <a:solidFill>
                      <a:srgbClr val="F6FBF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2060"/>
                          </a:solidFill>
                          <a:latin typeface="Arial"/>
                          <a:ea typeface="Arial"/>
                          <a:cs typeface="Arial"/>
                          <a:sym typeface="Arial"/>
                        </a:rPr>
                        <a:t>Where are the PBS Opportunities?</a:t>
                      </a:r>
                      <a:endParaRPr b="1" dirty="0">
                        <a:solidFill>
                          <a:srgbClr val="002060"/>
                        </a:solidFil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dirty="0">
                          <a:solidFill>
                            <a:srgbClr val="0B5394"/>
                          </a:solidFill>
                          <a:latin typeface="Arial"/>
                          <a:ea typeface="Arial"/>
                          <a:cs typeface="Arial"/>
                          <a:sym typeface="Arial"/>
                        </a:rPr>
                        <a:t>GSA Forecast</a:t>
                      </a:r>
                      <a:endParaRPr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dirty="0">
                          <a:solidFill>
                            <a:srgbClr val="0B5394"/>
                          </a:solidFill>
                          <a:latin typeface="Arial"/>
                          <a:ea typeface="Arial"/>
                          <a:cs typeface="Arial"/>
                          <a:sym typeface="Arial"/>
                        </a:rPr>
                        <a:t>GSA Subcontracting</a:t>
                      </a:r>
                      <a:endParaRPr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dirty="0">
                          <a:solidFill>
                            <a:srgbClr val="0B5394"/>
                          </a:solidFill>
                          <a:latin typeface="Arial"/>
                          <a:ea typeface="Arial"/>
                          <a:cs typeface="Arial"/>
                          <a:sym typeface="Arial"/>
                        </a:rPr>
                        <a:t>Sam.gov</a:t>
                      </a:r>
                      <a:endParaRPr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dirty="0">
                          <a:solidFill>
                            <a:srgbClr val="0B5394"/>
                          </a:solidFill>
                          <a:latin typeface="Arial"/>
                          <a:ea typeface="Arial"/>
                          <a:cs typeface="Arial"/>
                          <a:sym typeface="Arial"/>
                        </a:rPr>
                        <a:t>GSA Multiple Award Schedules (MAS)</a:t>
                      </a:r>
                      <a:endParaRPr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dirty="0">
                          <a:solidFill>
                            <a:srgbClr val="0B5394"/>
                          </a:solidFill>
                          <a:latin typeface="Arial"/>
                          <a:ea typeface="Arial"/>
                          <a:cs typeface="Arial"/>
                          <a:sym typeface="Arial"/>
                        </a:rPr>
                        <a:t>Indefinite Delivery Indefinite Quantities (IDIQ)</a:t>
                      </a:r>
                      <a:endParaRPr dirty="0">
                        <a:solidFill>
                          <a:srgbClr val="0B5394"/>
                        </a:solidFill>
                      </a:endParaRPr>
                    </a:p>
                    <a:p>
                      <a:pPr marL="0" marR="0" lvl="0" indent="0" algn="l" rtl="0">
                        <a:lnSpc>
                          <a:spcPct val="100000"/>
                        </a:lnSpc>
                        <a:spcBef>
                          <a:spcPts val="0"/>
                        </a:spcBef>
                        <a:spcAft>
                          <a:spcPts val="0"/>
                        </a:spcAft>
                        <a:buNone/>
                      </a:pPr>
                      <a:endParaRPr sz="1100" u="none" strike="noStrike" cap="none" dirty="0">
                        <a:solidFill>
                          <a:srgbClr val="0B5394"/>
                        </a:solidFill>
                      </a:endParaRPr>
                    </a:p>
                  </a:txBody>
                  <a:tcPr marL="68575" marR="68575" marT="34300" marB="34300">
                    <a:solidFill>
                      <a:schemeClr val="accent5"/>
                    </a:solidFill>
                  </a:tcPr>
                </a:tc>
                <a:extLst>
                  <a:ext uri="{0D108BD9-81ED-4DB2-BD59-A6C34878D82A}">
                    <a16:rowId xmlns:a16="http://schemas.microsoft.com/office/drawing/2014/main" val="10001"/>
                  </a:ext>
                </a:extLst>
              </a:tr>
              <a:tr h="269836">
                <a:tc>
                  <a:txBody>
                    <a:bodyPr/>
                    <a:lstStyle/>
                    <a:p>
                      <a:pPr marL="0" marR="0" lvl="0" indent="0" algn="l" rtl="0">
                        <a:lnSpc>
                          <a:spcPct val="100000"/>
                        </a:lnSpc>
                        <a:spcBef>
                          <a:spcPts val="0"/>
                        </a:spcBef>
                        <a:spcAft>
                          <a:spcPts val="0"/>
                        </a:spcAft>
                        <a:buNone/>
                      </a:pPr>
                      <a:endParaRPr sz="1500" b="1" u="sng" strike="noStrike" cap="none">
                        <a:solidFill>
                          <a:srgbClr val="002060"/>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dirty="0">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71" name="Google Shape;171;p24"/>
          <p:cNvSpPr txBox="1">
            <a:spLocks noGrp="1"/>
          </p:cNvSpPr>
          <p:nvPr>
            <p:ph type="title"/>
          </p:nvPr>
        </p:nvSpPr>
        <p:spPr>
          <a:xfrm>
            <a:off x="3224893" y="137193"/>
            <a:ext cx="7315200" cy="317874"/>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0"/>
              </a:spcBef>
              <a:spcAft>
                <a:spcPts val="0"/>
              </a:spcAft>
              <a:buNone/>
            </a:pPr>
            <a:r>
              <a:rPr lang="en-US" sz="2000" dirty="0">
                <a:solidFill>
                  <a:schemeClr val="tx2">
                    <a:lumMod val="75000"/>
                  </a:schemeClr>
                </a:solidFill>
              </a:rPr>
              <a:t>Agency Overview (Cont.)</a:t>
            </a:r>
            <a:endParaRPr sz="2000" dirty="0">
              <a:solidFill>
                <a:schemeClr val="tx2">
                  <a:lumMod val="75000"/>
                </a:schemeClr>
              </a:solidFill>
            </a:endParaRPr>
          </a:p>
        </p:txBody>
      </p:sp>
      <p:pic>
        <p:nvPicPr>
          <p:cNvPr id="172" name="Google Shape;172;p24" descr="GSA Starmark"/>
          <p:cNvPicPr preferRelativeResize="0"/>
          <p:nvPr/>
        </p:nvPicPr>
        <p:blipFill rotWithShape="1">
          <a:blip r:embed="rId4">
            <a:alphaModFix/>
          </a:blip>
          <a:srcRect/>
          <a:stretch/>
        </p:blipFill>
        <p:spPr>
          <a:xfrm>
            <a:off x="83915" y="-40171"/>
            <a:ext cx="742950" cy="742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aphicFrame>
        <p:nvGraphicFramePr>
          <p:cNvPr id="180" name="Google Shape;180;p25"/>
          <p:cNvGraphicFramePr/>
          <p:nvPr>
            <p:extLst>
              <p:ext uri="{D42A27DB-BD31-4B8C-83A1-F6EECF244321}">
                <p14:modId xmlns:p14="http://schemas.microsoft.com/office/powerpoint/2010/main" val="99199171"/>
              </p:ext>
            </p:extLst>
          </p:nvPr>
        </p:nvGraphicFramePr>
        <p:xfrm>
          <a:off x="203451" y="648886"/>
          <a:ext cx="8737098" cy="3845728"/>
        </p:xfrm>
        <a:graphic>
          <a:graphicData uri="http://schemas.openxmlformats.org/drawingml/2006/table">
            <a:tbl>
              <a:tblPr firstRow="1" bandRow="1">
                <a:noFill/>
                <a:tableStyleId>{BC27C43F-9BA8-459A-BB23-347B69C2CBCC}</a:tableStyleId>
              </a:tblPr>
              <a:tblGrid>
                <a:gridCol w="3494839">
                  <a:extLst>
                    <a:ext uri="{9D8B030D-6E8A-4147-A177-3AD203B41FA5}">
                      <a16:colId xmlns:a16="http://schemas.microsoft.com/office/drawing/2014/main" val="20000"/>
                    </a:ext>
                  </a:extLst>
                </a:gridCol>
                <a:gridCol w="2566522">
                  <a:extLst>
                    <a:ext uri="{9D8B030D-6E8A-4147-A177-3AD203B41FA5}">
                      <a16:colId xmlns:a16="http://schemas.microsoft.com/office/drawing/2014/main" val="20001"/>
                    </a:ext>
                  </a:extLst>
                </a:gridCol>
                <a:gridCol w="2675737">
                  <a:extLst>
                    <a:ext uri="{9D8B030D-6E8A-4147-A177-3AD203B41FA5}">
                      <a16:colId xmlns:a16="http://schemas.microsoft.com/office/drawing/2014/main" val="20002"/>
                    </a:ext>
                  </a:extLst>
                </a:gridCol>
              </a:tblGrid>
              <a:tr h="321277">
                <a:tc>
                  <a:txBody>
                    <a:bodyPr/>
                    <a:lstStyle/>
                    <a:p>
                      <a:pPr marL="0" marR="0" lvl="0" indent="0" algn="ctr" rtl="0">
                        <a:lnSpc>
                          <a:spcPct val="100000"/>
                        </a:lnSpc>
                        <a:spcBef>
                          <a:spcPts val="0"/>
                        </a:spcBef>
                        <a:spcAft>
                          <a:spcPts val="0"/>
                        </a:spcAft>
                        <a:buNone/>
                      </a:pPr>
                      <a:endParaRPr sz="1700" u="none" strike="noStrike" cap="none" dirty="0">
                        <a:solidFill>
                          <a:srgbClr val="002060"/>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None/>
                      </a:pPr>
                      <a:endParaRPr sz="1600" u="none" strike="noStrike" cap="none">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992248">
                <a:tc>
                  <a:txBody>
                    <a:bodyPr/>
                    <a:lstStyle/>
                    <a:p>
                      <a:pPr marL="0" marR="0" lvl="0" indent="0" algn="ctr" rtl="0">
                        <a:lnSpc>
                          <a:spcPct val="100000"/>
                        </a:lnSpc>
                        <a:spcBef>
                          <a:spcPts val="0"/>
                        </a:spcBef>
                        <a:spcAft>
                          <a:spcPts val="0"/>
                        </a:spcAft>
                        <a:buNone/>
                      </a:pPr>
                      <a:r>
                        <a:rPr lang="en-US" sz="1050" b="1" u="none" strike="noStrike" cap="none" dirty="0">
                          <a:solidFill>
                            <a:srgbClr val="0B5394"/>
                          </a:solidFill>
                          <a:latin typeface="Arial"/>
                          <a:ea typeface="Arial"/>
                          <a:cs typeface="Arial"/>
                          <a:sym typeface="Arial"/>
                        </a:rPr>
                        <a:t>Federal Acquisition Services (FAS)</a:t>
                      </a:r>
                      <a:endParaRPr sz="1050" dirty="0">
                        <a:solidFill>
                          <a:srgbClr val="0B5394"/>
                        </a:solidFill>
                      </a:endParaRPr>
                    </a:p>
                    <a:p>
                      <a:pPr marL="0" marR="0" lvl="0" indent="0" algn="ctr" rtl="0">
                        <a:lnSpc>
                          <a:spcPct val="100000"/>
                        </a:lnSpc>
                        <a:spcBef>
                          <a:spcPts val="0"/>
                        </a:spcBef>
                        <a:spcAft>
                          <a:spcPts val="0"/>
                        </a:spcAft>
                        <a:buNone/>
                      </a:pPr>
                      <a:endParaRPr sz="1050" b="1"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050" b="1"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GSA is America's only source solely dedicated to procuring goods and services for government. </a:t>
                      </a:r>
                      <a:endParaRPr sz="1050" dirty="0">
                        <a:solidFill>
                          <a:srgbClr val="0B5394"/>
                        </a:solidFill>
                      </a:endParaRPr>
                    </a:p>
                    <a:p>
                      <a:pPr marL="0" marR="0" lvl="0" indent="0" algn="ctr" rtl="0">
                        <a:lnSpc>
                          <a:spcPct val="100000"/>
                        </a:lnSpc>
                        <a:spcBef>
                          <a:spcPts val="0"/>
                        </a:spcBef>
                        <a:spcAft>
                          <a:spcPts val="0"/>
                        </a:spcAft>
                        <a:buNone/>
                      </a:pPr>
                      <a:endParaRPr sz="1050"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As an integral part of GSA, FAS possesses unrivaled capability to deliver comprehensive products and services across government at the best value possible</a:t>
                      </a:r>
                      <a:endParaRPr sz="1050" dirty="0">
                        <a:solidFill>
                          <a:srgbClr val="0B5394"/>
                        </a:solidFill>
                      </a:endParaRPr>
                    </a:p>
                    <a:p>
                      <a:pPr marL="0" marR="0" lvl="0" indent="0" algn="ctr" rtl="0">
                        <a:lnSpc>
                          <a:spcPct val="100000"/>
                        </a:lnSpc>
                        <a:spcBef>
                          <a:spcPts val="0"/>
                        </a:spcBef>
                        <a:spcAft>
                          <a:spcPts val="0"/>
                        </a:spcAft>
                        <a:buNone/>
                      </a:pPr>
                      <a:endParaRPr sz="900" u="none" strike="noStrike" cap="none" dirty="0">
                        <a:solidFill>
                          <a:srgbClr val="0B5394"/>
                        </a:solidFill>
                      </a:endParaRPr>
                    </a:p>
                    <a:p>
                      <a:pPr marL="0" marR="0" lvl="0" indent="0" algn="ctr" rtl="0">
                        <a:lnSpc>
                          <a:spcPct val="100000"/>
                        </a:lnSpc>
                        <a:spcBef>
                          <a:spcPts val="0"/>
                        </a:spcBef>
                        <a:spcAft>
                          <a:spcPts val="0"/>
                        </a:spcAft>
                        <a:buNone/>
                      </a:pPr>
                      <a:endParaRPr sz="900" u="none" strike="noStrike" cap="none" dirty="0">
                        <a:solidFill>
                          <a:srgbClr val="0B5394"/>
                        </a:solidFill>
                      </a:endParaRPr>
                    </a:p>
                    <a:p>
                      <a:pPr marL="0" marR="0" lvl="0" indent="0" algn="ctr" rtl="0">
                        <a:lnSpc>
                          <a:spcPct val="100000"/>
                        </a:lnSpc>
                        <a:spcBef>
                          <a:spcPts val="0"/>
                        </a:spcBef>
                        <a:spcAft>
                          <a:spcPts val="0"/>
                        </a:spcAft>
                        <a:buNone/>
                      </a:pPr>
                      <a:endParaRPr sz="900" u="none" strike="noStrike" cap="none" dirty="0">
                        <a:solidFill>
                          <a:srgbClr val="0B5394"/>
                        </a:solidFill>
                      </a:endParaRPr>
                    </a:p>
                    <a:p>
                      <a:pPr marL="0" marR="0" lvl="0" indent="0" algn="ctr" rtl="0">
                        <a:lnSpc>
                          <a:spcPct val="100000"/>
                        </a:lnSpc>
                        <a:spcBef>
                          <a:spcPts val="0"/>
                        </a:spcBef>
                        <a:spcAft>
                          <a:spcPts val="0"/>
                        </a:spcAft>
                        <a:buNone/>
                      </a:pPr>
                      <a:endParaRPr sz="900" u="none" strike="noStrike" cap="none" dirty="0">
                        <a:solidFill>
                          <a:srgbClr val="0B5394"/>
                        </a:solidFill>
                      </a:endParaRPr>
                    </a:p>
                    <a:p>
                      <a:pPr marL="0" marR="0" lvl="0" indent="0" algn="ctr" rtl="0">
                        <a:lnSpc>
                          <a:spcPct val="100000"/>
                        </a:lnSpc>
                        <a:spcBef>
                          <a:spcPts val="0"/>
                        </a:spcBef>
                        <a:spcAft>
                          <a:spcPts val="0"/>
                        </a:spcAft>
                        <a:buNone/>
                      </a:pPr>
                      <a:r>
                        <a:rPr lang="en-US" sz="900" b="1" u="sng" strike="noStrike" cap="none" dirty="0">
                          <a:solidFill>
                            <a:srgbClr val="0B5394"/>
                          </a:solidFill>
                          <a:hlinkClick r:id="rId3">
                            <a:extLst>
                              <a:ext uri="{A12FA001-AC4F-418D-AE19-62706E023703}">
                                <ahyp:hlinkClr xmlns:ahyp="http://schemas.microsoft.com/office/drawing/2018/hyperlinkcolor" val="tx"/>
                              </a:ext>
                            </a:extLst>
                          </a:hlinkClick>
                        </a:rPr>
                        <a:t>https://www.gsa.gov/fas</a:t>
                      </a:r>
                      <a:endParaRPr sz="900" b="1" u="none" strike="noStrike" cap="none" dirty="0">
                        <a:solidFill>
                          <a:srgbClr val="0B5394"/>
                        </a:solidFill>
                      </a:endParaRPr>
                    </a:p>
                  </a:txBody>
                  <a:tcPr marL="68575" marR="68575" marT="34300" marB="34300">
                    <a:solidFill>
                      <a:schemeClr val="tx2">
                        <a:lumMod val="20000"/>
                        <a:lumOff val="80000"/>
                      </a:schemeClr>
                    </a:solidFill>
                  </a:tcPr>
                </a:tc>
                <a:tc>
                  <a:txBody>
                    <a:bodyPr/>
                    <a:lstStyle/>
                    <a:p>
                      <a:pPr marL="457200" marR="0" lvl="1" indent="0" algn="l" rtl="0">
                        <a:lnSpc>
                          <a:spcPct val="100000"/>
                        </a:lnSpc>
                        <a:spcBef>
                          <a:spcPts val="0"/>
                        </a:spcBef>
                        <a:spcAft>
                          <a:spcPts val="0"/>
                        </a:spcAft>
                        <a:buClr>
                          <a:srgbClr val="000000"/>
                        </a:buClr>
                        <a:buSzPts val="1400"/>
                        <a:buFont typeface="Arial"/>
                        <a:buNone/>
                      </a:pPr>
                      <a:r>
                        <a:rPr lang="en-US" sz="1050" b="1" u="none" strike="noStrike" cap="none" dirty="0">
                          <a:solidFill>
                            <a:srgbClr val="0B5394"/>
                          </a:solidFill>
                          <a:latin typeface="Arial"/>
                          <a:ea typeface="Arial"/>
                          <a:cs typeface="Arial"/>
                          <a:sym typeface="Arial"/>
                        </a:rPr>
                        <a:t>What does FAS Procure?</a:t>
                      </a:r>
                      <a:endParaRPr sz="1050" dirty="0">
                        <a:solidFill>
                          <a:srgbClr val="0B5394"/>
                        </a:solidFill>
                      </a:endParaRPr>
                    </a:p>
                    <a:p>
                      <a:pPr marL="457200" marR="0" lvl="1" indent="0" algn="l" rtl="0">
                        <a:lnSpc>
                          <a:spcPct val="100000"/>
                        </a:lnSpc>
                        <a:spcBef>
                          <a:spcPts val="0"/>
                        </a:spcBef>
                        <a:spcAft>
                          <a:spcPts val="0"/>
                        </a:spcAft>
                        <a:buClr>
                          <a:srgbClr val="000000"/>
                        </a:buClr>
                        <a:buSzPts val="1200"/>
                        <a:buFont typeface="Arial"/>
                        <a:buNone/>
                      </a:pPr>
                      <a:endParaRPr sz="1000" b="1" u="none" strike="noStrike" cap="none" dirty="0">
                        <a:solidFill>
                          <a:srgbClr val="0B5394"/>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000" b="1" u="none" strike="noStrike" cap="none" dirty="0">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Environmental </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Moving Services</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Staffing</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Information Technology</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Transportation</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Law Enforcement Equipment</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Furniture</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Professional Training</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Telecom &amp; Network Services</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Travel Services</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Emergency Preparedness &amp; Response Equipment</a:t>
                      </a:r>
                      <a:endParaRPr sz="1050" dirty="0">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000" u="none" strike="noStrike" cap="none" dirty="0">
                          <a:solidFill>
                            <a:srgbClr val="0B5394"/>
                          </a:solidFill>
                          <a:latin typeface="Arial"/>
                          <a:ea typeface="Arial"/>
                          <a:cs typeface="Arial"/>
                          <a:sym typeface="Arial"/>
                        </a:rPr>
                        <a:t>And Much More…</a:t>
                      </a:r>
                      <a:endParaRPr sz="1050" dirty="0">
                        <a:solidFill>
                          <a:srgbClr val="0B5394"/>
                        </a:solidFill>
                      </a:endParaRPr>
                    </a:p>
                    <a:p>
                      <a:pPr marL="457200" marR="0" lvl="1" indent="0" algn="l" rtl="0">
                        <a:lnSpc>
                          <a:spcPct val="100000"/>
                        </a:lnSpc>
                        <a:spcBef>
                          <a:spcPts val="0"/>
                        </a:spcBef>
                        <a:spcAft>
                          <a:spcPts val="0"/>
                        </a:spcAft>
                        <a:buClr>
                          <a:srgbClr val="000000"/>
                        </a:buClr>
                        <a:buSzPts val="1200"/>
                        <a:buFont typeface="Arial"/>
                        <a:buNone/>
                      </a:pPr>
                      <a:endParaRPr sz="1000" b="0" u="none" strike="noStrike" cap="none" dirty="0">
                        <a:solidFill>
                          <a:srgbClr val="0B5394"/>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400"/>
                        <a:buFont typeface="Arial"/>
                        <a:buNone/>
                      </a:pPr>
                      <a:r>
                        <a:rPr lang="en-US" sz="1050" b="1"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https://www.gsaauctions.gov</a:t>
                      </a:r>
                      <a:endParaRPr sz="1050" b="1"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050" u="none" strike="noStrike" cap="none" dirty="0">
                        <a:solidFill>
                          <a:srgbClr val="0B5394"/>
                        </a:solidFill>
                      </a:endParaRPr>
                    </a:p>
                  </a:txBody>
                  <a:tcPr marL="68575" marR="68575" marT="34300" marB="34300">
                    <a:solidFill>
                      <a:srgbClr val="F6FBF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050" b="1" i="0" u="none" strike="noStrike" cap="none" dirty="0">
                          <a:solidFill>
                            <a:srgbClr val="0B5394"/>
                          </a:solidFill>
                          <a:latin typeface="Arial"/>
                          <a:ea typeface="Arial"/>
                          <a:cs typeface="Arial"/>
                          <a:sym typeface="Arial"/>
                        </a:rPr>
                        <a:t>Where are the FAS Opportunities?</a:t>
                      </a:r>
                      <a:endParaRPr sz="1050" dirty="0">
                        <a:solidFill>
                          <a:srgbClr val="0B5394"/>
                        </a:solidFill>
                      </a:endParaRPr>
                    </a:p>
                    <a:p>
                      <a:pPr marL="0" marR="0" lvl="0" indent="0" algn="l" rtl="0">
                        <a:lnSpc>
                          <a:spcPct val="100000"/>
                        </a:lnSpc>
                        <a:spcBef>
                          <a:spcPts val="0"/>
                        </a:spcBef>
                        <a:spcAft>
                          <a:spcPts val="0"/>
                        </a:spcAft>
                        <a:buClr>
                          <a:srgbClr val="000000"/>
                        </a:buClr>
                        <a:buSzPts val="1400"/>
                        <a:buFont typeface="Arial"/>
                        <a:buNone/>
                      </a:pPr>
                      <a:endParaRPr sz="1050" b="1"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000" b="0" i="0" u="none" strike="noStrike" cap="none" dirty="0">
                          <a:solidFill>
                            <a:srgbClr val="0B5394"/>
                          </a:solidFill>
                          <a:latin typeface="Arial"/>
                          <a:ea typeface="Arial"/>
                          <a:cs typeface="Arial"/>
                          <a:sym typeface="Arial"/>
                        </a:rPr>
                        <a:t>GSA Forecast</a:t>
                      </a:r>
                      <a:endParaRPr sz="1050"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0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000" b="0" i="0" u="none" strike="noStrike" cap="none" dirty="0">
                          <a:solidFill>
                            <a:srgbClr val="0B5394"/>
                          </a:solidFill>
                          <a:latin typeface="Arial"/>
                          <a:ea typeface="Arial"/>
                          <a:cs typeface="Arial"/>
                          <a:sym typeface="Arial"/>
                        </a:rPr>
                        <a:t>GSA Subcontracting</a:t>
                      </a:r>
                      <a:endParaRPr sz="1050"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0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000" b="0" i="0" u="none" strike="noStrike" cap="none" dirty="0">
                          <a:solidFill>
                            <a:srgbClr val="0B5394"/>
                          </a:solidFill>
                          <a:latin typeface="Arial"/>
                          <a:ea typeface="Arial"/>
                          <a:cs typeface="Arial"/>
                          <a:sym typeface="Arial"/>
                        </a:rPr>
                        <a:t>Sam.gov</a:t>
                      </a:r>
                      <a:endParaRPr sz="1050"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0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000" b="0" i="0" u="none" strike="noStrike" cap="none" dirty="0">
                          <a:solidFill>
                            <a:srgbClr val="0B5394"/>
                          </a:solidFill>
                          <a:latin typeface="Arial"/>
                          <a:ea typeface="Arial"/>
                          <a:cs typeface="Arial"/>
                          <a:sym typeface="Arial"/>
                        </a:rPr>
                        <a:t>GSA Multiple Award Schedules (MAS)</a:t>
                      </a:r>
                      <a:endParaRPr sz="1050"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0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000" b="0" i="0" u="none" strike="noStrike" cap="none" dirty="0">
                          <a:solidFill>
                            <a:srgbClr val="0B5394"/>
                          </a:solidFill>
                          <a:latin typeface="Arial"/>
                          <a:ea typeface="Arial"/>
                          <a:cs typeface="Arial"/>
                          <a:sym typeface="Arial"/>
                        </a:rPr>
                        <a:t>Indefinite Delivery Indefinite Quantities (IDIQ)</a:t>
                      </a:r>
                      <a:endParaRPr sz="1050"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000" b="0" i="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000" b="0" i="0" u="none" strike="noStrike" cap="none" dirty="0">
                          <a:solidFill>
                            <a:srgbClr val="0B5394"/>
                          </a:solidFill>
                          <a:latin typeface="Arial"/>
                          <a:ea typeface="Arial"/>
                          <a:cs typeface="Arial"/>
                          <a:sym typeface="Arial"/>
                        </a:rPr>
                        <a:t>Governmentwide Acquisition Contracts (GWAC)</a:t>
                      </a:r>
                      <a:endParaRPr sz="1050" dirty="0">
                        <a:solidFill>
                          <a:srgbClr val="0B5394"/>
                        </a:solidFill>
                      </a:endParaRPr>
                    </a:p>
                    <a:p>
                      <a:pPr marL="0" marR="0" lvl="0" indent="0" algn="ctr" rtl="0">
                        <a:lnSpc>
                          <a:spcPct val="100000"/>
                        </a:lnSpc>
                        <a:spcBef>
                          <a:spcPts val="0"/>
                        </a:spcBef>
                        <a:spcAft>
                          <a:spcPts val="0"/>
                        </a:spcAft>
                        <a:buNone/>
                      </a:pPr>
                      <a:endParaRPr sz="1050" u="none" strike="noStrike" cap="none" dirty="0">
                        <a:solidFill>
                          <a:srgbClr val="0B5394"/>
                        </a:solidFill>
                      </a:endParaRPr>
                    </a:p>
                  </a:txBody>
                  <a:tcPr marL="68575" marR="68575" marT="34300" marB="34300">
                    <a:solidFill>
                      <a:srgbClr val="E3F2F3"/>
                    </a:solidFill>
                  </a:tcPr>
                </a:tc>
                <a:extLst>
                  <a:ext uri="{0D108BD9-81ED-4DB2-BD59-A6C34878D82A}">
                    <a16:rowId xmlns:a16="http://schemas.microsoft.com/office/drawing/2014/main" val="10001"/>
                  </a:ext>
                </a:extLst>
              </a:tr>
              <a:tr h="515525">
                <a:tc>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500" b="1" u="sng" strike="noStrike" cap="none">
                        <a:solidFill>
                          <a:srgbClr val="0B5394"/>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dirty="0">
                        <a:solidFill>
                          <a:srgbClr val="0B5394"/>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81" name="Google Shape;181;p25" descr="GSA Starmark"/>
          <p:cNvPicPr preferRelativeResize="0"/>
          <p:nvPr/>
        </p:nvPicPr>
        <p:blipFill rotWithShape="1">
          <a:blip r:embed="rId5">
            <a:alphaModFix/>
          </a:blip>
          <a:srcRect/>
          <a:stretch/>
        </p:blipFill>
        <p:spPr>
          <a:xfrm>
            <a:off x="83915" y="-40171"/>
            <a:ext cx="742950" cy="742950"/>
          </a:xfrm>
          <a:prstGeom prst="rect">
            <a:avLst/>
          </a:prstGeom>
          <a:noFill/>
          <a:ln>
            <a:noFill/>
          </a:ln>
        </p:spPr>
      </p:pic>
      <p:sp>
        <p:nvSpPr>
          <p:cNvPr id="182" name="Google Shape;182;p25"/>
          <p:cNvSpPr txBox="1">
            <a:spLocks noGrp="1"/>
          </p:cNvSpPr>
          <p:nvPr>
            <p:ph type="title"/>
          </p:nvPr>
        </p:nvSpPr>
        <p:spPr>
          <a:xfrm>
            <a:off x="3347357" y="139009"/>
            <a:ext cx="7315200" cy="330698"/>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Agency Overview (Cont.)</a:t>
            </a:r>
            <a:endParaRPr sz="2000" dirty="0">
              <a:solidFill>
                <a:schemeClr val="tx2">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aphicFrame>
        <p:nvGraphicFramePr>
          <p:cNvPr id="190" name="Google Shape;190;p26"/>
          <p:cNvGraphicFramePr/>
          <p:nvPr>
            <p:extLst>
              <p:ext uri="{D42A27DB-BD31-4B8C-83A1-F6EECF244321}">
                <p14:modId xmlns:p14="http://schemas.microsoft.com/office/powerpoint/2010/main" val="1580913735"/>
              </p:ext>
            </p:extLst>
          </p:nvPr>
        </p:nvGraphicFramePr>
        <p:xfrm>
          <a:off x="57150" y="761944"/>
          <a:ext cx="8915400" cy="3714130"/>
        </p:xfrm>
        <a:graphic>
          <a:graphicData uri="http://schemas.openxmlformats.org/drawingml/2006/table">
            <a:tbl>
              <a:tblPr firstRow="1" bandRow="1">
                <a:noFill/>
                <a:tableStyleId>{BC27C43F-9BA8-459A-BB23-347B69C2CBCC}</a:tableStyleId>
              </a:tblPr>
              <a:tblGrid>
                <a:gridCol w="5833350">
                  <a:extLst>
                    <a:ext uri="{9D8B030D-6E8A-4147-A177-3AD203B41FA5}">
                      <a16:colId xmlns:a16="http://schemas.microsoft.com/office/drawing/2014/main" val="20000"/>
                    </a:ext>
                  </a:extLst>
                </a:gridCol>
                <a:gridCol w="3082050">
                  <a:extLst>
                    <a:ext uri="{9D8B030D-6E8A-4147-A177-3AD203B41FA5}">
                      <a16:colId xmlns:a16="http://schemas.microsoft.com/office/drawing/2014/main" val="20001"/>
                    </a:ext>
                  </a:extLst>
                </a:gridCol>
              </a:tblGrid>
              <a:tr h="324720">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a:solidFill>
                            <a:srgbClr val="0B5394"/>
                          </a:solidFill>
                          <a:latin typeface="Arial"/>
                          <a:ea typeface="Arial"/>
                          <a:cs typeface="Arial"/>
                          <a:sym typeface="Arial"/>
                        </a:rPr>
                        <a:t>GSA Multiple Award Schedules (MAS)</a:t>
                      </a:r>
                      <a:endParaRPr sz="1500" b="1" u="none" strike="noStrike" cap="none">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708250">
                <a:tc>
                  <a:txBody>
                    <a:bodyPr/>
                    <a:lstStyle/>
                    <a:p>
                      <a:pPr marL="457200" marR="0" lvl="0" indent="-381000" algn="l" rtl="0">
                        <a:lnSpc>
                          <a:spcPct val="100000"/>
                        </a:lnSpc>
                        <a:spcBef>
                          <a:spcPts val="0"/>
                        </a:spcBef>
                        <a:spcAft>
                          <a:spcPts val="0"/>
                        </a:spcAft>
                        <a:buClr>
                          <a:srgbClr val="000000"/>
                        </a:buClr>
                        <a:buSzPts val="1200"/>
                        <a:buFont typeface="Arial"/>
                        <a:buNone/>
                      </a:pPr>
                      <a:endParaRPr sz="1100" u="none" strike="noStrike" cap="none" dirty="0">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100" u="none" strike="noStrike" cap="none" dirty="0">
                          <a:solidFill>
                            <a:srgbClr val="0B5394"/>
                          </a:solidFill>
                          <a:latin typeface="Arial"/>
                          <a:ea typeface="Arial"/>
                          <a:cs typeface="Arial"/>
                          <a:sym typeface="Arial"/>
                        </a:rPr>
                        <a:t>The GSA Multiple Award Schedule (MAS) Program, also referred to as the “Schedule,” is the premier contract vehicle for the federal government.  </a:t>
                      </a:r>
                      <a:endParaRPr sz="1200" dirty="0">
                        <a:solidFill>
                          <a:srgbClr val="0B5394"/>
                        </a:solidFill>
                      </a:endParaRPr>
                    </a:p>
                    <a:p>
                      <a:pPr marL="457200" marR="0" lvl="0" indent="-381000" algn="l" rtl="0">
                        <a:lnSpc>
                          <a:spcPct val="100000"/>
                        </a:lnSpc>
                        <a:spcBef>
                          <a:spcPts val="0"/>
                        </a:spcBef>
                        <a:spcAft>
                          <a:spcPts val="0"/>
                        </a:spcAft>
                        <a:buClr>
                          <a:srgbClr val="000000"/>
                        </a:buClr>
                        <a:buSzPts val="1200"/>
                        <a:buFont typeface="Courier New"/>
                        <a:buNone/>
                      </a:pPr>
                      <a:endParaRPr sz="1100" u="none" strike="noStrike" cap="none" dirty="0">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100" u="none" strike="noStrike" cap="none" dirty="0">
                          <a:solidFill>
                            <a:srgbClr val="0B5394"/>
                          </a:solidFill>
                          <a:latin typeface="Arial"/>
                          <a:ea typeface="Arial"/>
                          <a:cs typeface="Arial"/>
                          <a:sym typeface="Arial"/>
                        </a:rPr>
                        <a:t>The Schedule Program is a long term governmentwide contract between commercial suppliers and the federal government. </a:t>
                      </a:r>
                      <a:endParaRPr sz="1200" dirty="0">
                        <a:solidFill>
                          <a:srgbClr val="0B5394"/>
                        </a:solidFill>
                      </a:endParaRPr>
                    </a:p>
                    <a:p>
                      <a:pPr marL="457200" marR="0" lvl="0" indent="-381000" algn="l" rtl="0">
                        <a:lnSpc>
                          <a:spcPct val="100000"/>
                        </a:lnSpc>
                        <a:spcBef>
                          <a:spcPts val="0"/>
                        </a:spcBef>
                        <a:spcAft>
                          <a:spcPts val="0"/>
                        </a:spcAft>
                        <a:buClr>
                          <a:srgbClr val="000000"/>
                        </a:buClr>
                        <a:buSzPts val="1200"/>
                        <a:buFont typeface="Courier New"/>
                        <a:buNone/>
                      </a:pPr>
                      <a:endParaRPr sz="1100" u="none" strike="noStrike" cap="none" dirty="0">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100" u="none" strike="noStrike" cap="none" dirty="0">
                          <a:solidFill>
                            <a:srgbClr val="0B5394"/>
                          </a:solidFill>
                          <a:latin typeface="Arial"/>
                          <a:ea typeface="Arial"/>
                          <a:cs typeface="Arial"/>
                          <a:sym typeface="Arial"/>
                        </a:rPr>
                        <a:t>Suppliers give federal, and in some cases state and local buyers (including tribal governments and some educational institutions), access to millions of commercial products and services at negotiated ceiling prices. </a:t>
                      </a:r>
                      <a:endParaRPr sz="1200" dirty="0">
                        <a:solidFill>
                          <a:srgbClr val="0B5394"/>
                        </a:solidFill>
                      </a:endParaRPr>
                    </a:p>
                    <a:p>
                      <a:pPr marL="457200" marR="0" lvl="0" indent="-381000" algn="l" rtl="0">
                        <a:lnSpc>
                          <a:spcPct val="100000"/>
                        </a:lnSpc>
                        <a:spcBef>
                          <a:spcPts val="0"/>
                        </a:spcBef>
                        <a:spcAft>
                          <a:spcPts val="0"/>
                        </a:spcAft>
                        <a:buClr>
                          <a:srgbClr val="000000"/>
                        </a:buClr>
                        <a:buSzPts val="1200"/>
                        <a:buFont typeface="Courier New"/>
                        <a:buNone/>
                      </a:pPr>
                      <a:endParaRPr sz="1100" u="none" strike="noStrike" cap="none" dirty="0">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100" u="none" strike="noStrike" cap="none" dirty="0">
                          <a:solidFill>
                            <a:srgbClr val="0B5394"/>
                          </a:solidFill>
                          <a:latin typeface="Arial"/>
                          <a:ea typeface="Arial"/>
                          <a:cs typeface="Arial"/>
                          <a:sym typeface="Arial"/>
                        </a:rPr>
                        <a:t>Schedule purchases represent approximately 21 percent of overall federal procurement spending--approximately $42 Billion per year. </a:t>
                      </a:r>
                      <a:endParaRPr sz="1200" dirty="0">
                        <a:solidFill>
                          <a:srgbClr val="0B5394"/>
                        </a:solidFill>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B5394"/>
                        </a:solidFill>
                      </a:endParaRPr>
                    </a:p>
                  </a:txBody>
                  <a:tcPr marL="68575" marR="68575" marT="34300" marB="34300">
                    <a:solidFill>
                      <a:schemeClr val="lt1"/>
                    </a:solidFill>
                  </a:tcPr>
                </a:tc>
                <a:tc>
                  <a:txBody>
                    <a:bodyPr/>
                    <a:lstStyle/>
                    <a:p>
                      <a:pPr marL="342900" marR="0" lvl="0" indent="-254000" algn="l" rtl="0">
                        <a:lnSpc>
                          <a:spcPct val="100000"/>
                        </a:lnSpc>
                        <a:spcBef>
                          <a:spcPts val="0"/>
                        </a:spcBef>
                        <a:spcAft>
                          <a:spcPts val="0"/>
                        </a:spcAft>
                        <a:buClr>
                          <a:srgbClr val="00B050"/>
                        </a:buClr>
                        <a:buSzPts val="1400"/>
                        <a:buFont typeface="Noto Sans Symbols"/>
                        <a:buNone/>
                      </a:pPr>
                      <a:endParaRPr sz="1400" u="none" strike="noStrike" cap="none" dirty="0">
                        <a:solidFill>
                          <a:srgbClr val="002060"/>
                        </a:solidFill>
                      </a:endParaRPr>
                    </a:p>
                    <a:p>
                      <a:pPr marL="342900" marR="0" lvl="0" indent="-342900" algn="l" rtl="0">
                        <a:lnSpc>
                          <a:spcPct val="100000"/>
                        </a:lnSpc>
                        <a:spcBef>
                          <a:spcPts val="0"/>
                        </a:spcBef>
                        <a:spcAft>
                          <a:spcPts val="0"/>
                        </a:spcAft>
                        <a:buClr>
                          <a:srgbClr val="00B050"/>
                        </a:buClr>
                        <a:buSzPts val="1400"/>
                        <a:buFont typeface="Noto Sans Symbols"/>
                        <a:buChar char="✔"/>
                      </a:pPr>
                      <a:r>
                        <a:rPr lang="en-US" sz="1100" u="none" strike="noStrike" cap="none" dirty="0">
                          <a:solidFill>
                            <a:srgbClr val="002060"/>
                          </a:solidFill>
                        </a:rPr>
                        <a:t>A contract</a:t>
                      </a:r>
                      <a:endParaRPr sz="1100" dirty="0"/>
                    </a:p>
                    <a:p>
                      <a:pPr marL="342900" marR="0" lvl="0" indent="-342900" algn="l" rtl="0">
                        <a:lnSpc>
                          <a:spcPct val="100000"/>
                        </a:lnSpc>
                        <a:spcBef>
                          <a:spcPts val="0"/>
                        </a:spcBef>
                        <a:spcAft>
                          <a:spcPts val="0"/>
                        </a:spcAft>
                        <a:buClr>
                          <a:srgbClr val="00B050"/>
                        </a:buClr>
                        <a:buSzPts val="1400"/>
                        <a:buFont typeface="Noto Sans Symbols"/>
                        <a:buChar char="✔"/>
                      </a:pPr>
                      <a:r>
                        <a:rPr lang="en-US" sz="1100" u="none" strike="noStrike" cap="none" dirty="0">
                          <a:solidFill>
                            <a:srgbClr val="002060"/>
                          </a:solidFill>
                        </a:rPr>
                        <a:t>Another arena to bid on opportunities</a:t>
                      </a:r>
                      <a:endParaRPr sz="1100" dirty="0"/>
                    </a:p>
                    <a:p>
                      <a:pPr marL="342900" marR="0" lvl="0" indent="-342900" algn="l" rtl="0">
                        <a:lnSpc>
                          <a:spcPct val="100000"/>
                        </a:lnSpc>
                        <a:spcBef>
                          <a:spcPts val="0"/>
                        </a:spcBef>
                        <a:spcAft>
                          <a:spcPts val="0"/>
                        </a:spcAft>
                        <a:buClr>
                          <a:srgbClr val="00B050"/>
                        </a:buClr>
                        <a:buSzPts val="1400"/>
                        <a:buFont typeface="Noto Sans Symbols"/>
                        <a:buChar char="✔"/>
                      </a:pPr>
                      <a:r>
                        <a:rPr lang="en-US" sz="1100" u="none" strike="noStrike" cap="none" dirty="0">
                          <a:solidFill>
                            <a:srgbClr val="002060"/>
                          </a:solidFill>
                        </a:rPr>
                        <a:t>Increases visibility to government customers</a:t>
                      </a:r>
                      <a:endParaRPr sz="1100" dirty="0"/>
                    </a:p>
                    <a:p>
                      <a:pPr marL="0" marR="0" lvl="0" indent="0" algn="l" rtl="0">
                        <a:lnSpc>
                          <a:spcPct val="100000"/>
                        </a:lnSpc>
                        <a:spcBef>
                          <a:spcPts val="0"/>
                        </a:spcBef>
                        <a:spcAft>
                          <a:spcPts val="0"/>
                        </a:spcAft>
                        <a:buNone/>
                      </a:pPr>
                      <a:endParaRPr sz="1100" u="none" strike="noStrike" cap="none" dirty="0">
                        <a:solidFill>
                          <a:srgbClr val="002060"/>
                        </a:solidFill>
                      </a:endParaRPr>
                    </a:p>
                    <a:p>
                      <a:pPr marL="342900" marR="0" lvl="0" indent="-342900" algn="l" rtl="0">
                        <a:lnSpc>
                          <a:spcPct val="100000"/>
                        </a:lnSpc>
                        <a:spcBef>
                          <a:spcPts val="0"/>
                        </a:spcBef>
                        <a:spcAft>
                          <a:spcPts val="0"/>
                        </a:spcAft>
                        <a:buClr>
                          <a:srgbClr val="C00000"/>
                        </a:buClr>
                        <a:buSzPts val="1400"/>
                        <a:buFont typeface="Arial"/>
                        <a:buChar char="X"/>
                      </a:pPr>
                      <a:r>
                        <a:rPr lang="en-US" sz="1100" u="none" strike="noStrike" cap="none" dirty="0">
                          <a:solidFill>
                            <a:srgbClr val="002060"/>
                          </a:solidFill>
                        </a:rPr>
                        <a:t>Not a certification</a:t>
                      </a:r>
                      <a:endParaRPr sz="1100" dirty="0"/>
                    </a:p>
                    <a:p>
                      <a:pPr marL="342900" marR="0" lvl="0" indent="-342900" algn="l" rtl="0">
                        <a:lnSpc>
                          <a:spcPct val="100000"/>
                        </a:lnSpc>
                        <a:spcBef>
                          <a:spcPts val="0"/>
                        </a:spcBef>
                        <a:spcAft>
                          <a:spcPts val="0"/>
                        </a:spcAft>
                        <a:buClr>
                          <a:srgbClr val="C00000"/>
                        </a:buClr>
                        <a:buSzPts val="1400"/>
                        <a:buFont typeface="Arial"/>
                        <a:buChar char="X"/>
                      </a:pPr>
                      <a:r>
                        <a:rPr lang="en-US" sz="1100" u="none" strike="noStrike" cap="none" dirty="0">
                          <a:solidFill>
                            <a:srgbClr val="002060"/>
                          </a:solidFill>
                        </a:rPr>
                        <a:t>No guaranteed sales</a:t>
                      </a:r>
                      <a:endParaRPr sz="1100" dirty="0"/>
                    </a:p>
                    <a:p>
                      <a:pPr marL="342900" marR="0" lvl="0" indent="-342900" algn="l" rtl="0">
                        <a:lnSpc>
                          <a:spcPct val="100000"/>
                        </a:lnSpc>
                        <a:spcBef>
                          <a:spcPts val="0"/>
                        </a:spcBef>
                        <a:spcAft>
                          <a:spcPts val="0"/>
                        </a:spcAft>
                        <a:buClr>
                          <a:srgbClr val="C00000"/>
                        </a:buClr>
                        <a:buSzPts val="1400"/>
                        <a:buFont typeface="Arial"/>
                        <a:buChar char="X"/>
                      </a:pPr>
                      <a:r>
                        <a:rPr lang="en-US" sz="1100" u="none" strike="noStrike" cap="none" dirty="0">
                          <a:solidFill>
                            <a:srgbClr val="002060"/>
                          </a:solidFill>
                        </a:rPr>
                        <a:t>Not mandatory to do business with the government</a:t>
                      </a:r>
                      <a:endParaRPr sz="1100" dirty="0"/>
                    </a:p>
                    <a:p>
                      <a:pPr marL="342900" marR="0" lvl="0" indent="-342900" algn="l" rtl="0">
                        <a:lnSpc>
                          <a:spcPct val="100000"/>
                        </a:lnSpc>
                        <a:spcBef>
                          <a:spcPts val="0"/>
                        </a:spcBef>
                        <a:spcAft>
                          <a:spcPts val="0"/>
                        </a:spcAft>
                        <a:buClr>
                          <a:srgbClr val="C00000"/>
                        </a:buClr>
                        <a:buSzPts val="1400"/>
                        <a:buFont typeface="Arial"/>
                        <a:buChar char="X"/>
                      </a:pPr>
                      <a:r>
                        <a:rPr lang="en-US" sz="1100" u="none" strike="noStrike" cap="none" dirty="0">
                          <a:solidFill>
                            <a:srgbClr val="002060"/>
                          </a:solidFill>
                        </a:rPr>
                        <a:t>Not mandatory for other agencies to use</a:t>
                      </a:r>
                      <a:endParaRPr sz="1100" dirty="0"/>
                    </a:p>
                    <a:p>
                      <a:pPr marL="342900" marR="0" lvl="0" indent="-342900" algn="l" rtl="0">
                        <a:lnSpc>
                          <a:spcPct val="100000"/>
                        </a:lnSpc>
                        <a:spcBef>
                          <a:spcPts val="0"/>
                        </a:spcBef>
                        <a:spcAft>
                          <a:spcPts val="0"/>
                        </a:spcAft>
                        <a:buClr>
                          <a:srgbClr val="C00000"/>
                        </a:buClr>
                        <a:buSzPts val="1400"/>
                        <a:buFont typeface="Arial"/>
                        <a:buChar char="X"/>
                      </a:pPr>
                      <a:r>
                        <a:rPr lang="en-US" sz="1100" u="none" strike="noStrike" cap="none" dirty="0">
                          <a:solidFill>
                            <a:srgbClr val="002060"/>
                          </a:solidFill>
                        </a:rPr>
                        <a:t>Not used for Construction (236220)</a:t>
                      </a:r>
                      <a:endParaRPr sz="1800" u="none" strike="noStrike" cap="none" dirty="0">
                        <a:solidFill>
                          <a:srgbClr val="002060"/>
                        </a:solidFill>
                      </a:endParaRPr>
                    </a:p>
                  </a:txBody>
                  <a:tcPr marL="68575" marR="68575" marT="34300" marB="34300">
                    <a:solidFill>
                      <a:schemeClr val="accent3">
                        <a:lumMod val="85000"/>
                      </a:schemeClr>
                    </a:solidFill>
                  </a:tcPr>
                </a:tc>
                <a:extLst>
                  <a:ext uri="{0D108BD9-81ED-4DB2-BD59-A6C34878D82A}">
                    <a16:rowId xmlns:a16="http://schemas.microsoft.com/office/drawing/2014/main" val="10001"/>
                  </a:ext>
                </a:extLst>
              </a:tr>
              <a:tr h="627775">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1700"/>
                        <a:buFont typeface="Arial"/>
                        <a:buNone/>
                      </a:pPr>
                      <a:r>
                        <a:rPr lang="en-US" sz="1400" b="1" u="sng" strike="noStrike" cap="none" dirty="0">
                          <a:solidFill>
                            <a:schemeClr val="hlink"/>
                          </a:solidFill>
                          <a:latin typeface="Arial"/>
                          <a:ea typeface="Arial"/>
                          <a:cs typeface="Arial"/>
                          <a:sym typeface="Arial"/>
                          <a:hlinkClick r:id="rId3"/>
                        </a:rPr>
                        <a:t>https://www.gsa.gov/masroadmap</a:t>
                      </a:r>
                      <a:endParaRPr sz="1400" b="1" u="none" strike="noStrike" cap="none" dirty="0">
                        <a:solidFill>
                          <a:srgbClr val="0070C0"/>
                        </a:solidFill>
                        <a:latin typeface="Arial"/>
                        <a:ea typeface="Arial"/>
                        <a:cs typeface="Arial"/>
                        <a:sym typeface="Arial"/>
                      </a:endParaRPr>
                    </a:p>
                    <a:p>
                      <a:pPr marL="0" marR="0" lvl="0" indent="0" algn="l" rtl="0">
                        <a:lnSpc>
                          <a:spcPct val="100000"/>
                        </a:lnSpc>
                        <a:spcBef>
                          <a:spcPts val="0"/>
                        </a:spcBef>
                        <a:spcAft>
                          <a:spcPts val="0"/>
                        </a:spcAft>
                        <a:buNone/>
                      </a:pPr>
                      <a:endParaRPr sz="1400" b="1" u="none" strike="noStrike" cap="none" dirty="0">
                        <a:solidFill>
                          <a:srgbClr val="002060"/>
                        </a:solidFill>
                      </a:endParaRPr>
                    </a:p>
                  </a:txBody>
                  <a:tcPr marL="68575" marR="68575" marT="34300" marB="34300">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sng" strike="noStrike" cap="none" dirty="0">
                        <a:solidFill>
                          <a:schemeClr val="hlink"/>
                        </a:solidFill>
                        <a:latin typeface="Arial"/>
                        <a:ea typeface="Arial"/>
                        <a:cs typeface="Arial"/>
                        <a:sym typeface="Arial"/>
                        <a:hlinkClick r:id="rId4"/>
                      </a:endParaRPr>
                    </a:p>
                    <a:p>
                      <a:pPr marL="0" marR="0" lvl="0" indent="0" algn="l" rtl="0">
                        <a:lnSpc>
                          <a:spcPct val="100000"/>
                        </a:lnSpc>
                        <a:spcBef>
                          <a:spcPts val="0"/>
                        </a:spcBef>
                        <a:spcAft>
                          <a:spcPts val="0"/>
                        </a:spcAft>
                        <a:buClr>
                          <a:srgbClr val="0070C0"/>
                        </a:buClr>
                        <a:buSzPts val="1400"/>
                        <a:buFont typeface="Arial"/>
                        <a:buNone/>
                      </a:pPr>
                      <a:r>
                        <a:rPr lang="en-US" sz="1400" b="1" u="sng" strike="noStrike" cap="none" dirty="0">
                          <a:solidFill>
                            <a:schemeClr val="hlink"/>
                          </a:solidFill>
                          <a:latin typeface="Arial"/>
                          <a:ea typeface="Arial"/>
                          <a:cs typeface="Arial"/>
                          <a:sym typeface="Arial"/>
                          <a:hlinkClick r:id="rId4"/>
                        </a:rPr>
                        <a:t>https://www.gsa.gov/forbusiness</a:t>
                      </a:r>
                      <a:endParaRPr sz="1400" b="1" u="none" strike="noStrike" cap="none" dirty="0">
                        <a:solidFill>
                          <a:srgbClr val="0070C0"/>
                        </a:solidFill>
                        <a:latin typeface="Arial"/>
                        <a:ea typeface="Arial"/>
                        <a:cs typeface="Arial"/>
                        <a:sym typeface="Arial"/>
                      </a:endParaRPr>
                    </a:p>
                  </a:txBody>
                  <a:tcPr marL="68575" marR="68575" marT="34300" marB="34300">
                    <a:solidFill>
                      <a:schemeClr val="lt1"/>
                    </a:solidFill>
                  </a:tcPr>
                </a:tc>
                <a:extLst>
                  <a:ext uri="{0D108BD9-81ED-4DB2-BD59-A6C34878D82A}">
                    <a16:rowId xmlns:a16="http://schemas.microsoft.com/office/drawing/2014/main" val="10002"/>
                  </a:ext>
                </a:extLst>
              </a:tr>
            </a:tbl>
          </a:graphicData>
        </a:graphic>
      </p:graphicFrame>
      <p:pic>
        <p:nvPicPr>
          <p:cNvPr id="191" name="Google Shape;191;p26" descr="GSA Starmark"/>
          <p:cNvPicPr preferRelativeResize="0"/>
          <p:nvPr/>
        </p:nvPicPr>
        <p:blipFill rotWithShape="1">
          <a:blip r:embed="rId5">
            <a:alphaModFix/>
          </a:blip>
          <a:srcRect/>
          <a:stretch/>
        </p:blipFill>
        <p:spPr>
          <a:xfrm>
            <a:off x="57150" y="18994"/>
            <a:ext cx="742950" cy="742950"/>
          </a:xfrm>
          <a:prstGeom prst="rect">
            <a:avLst/>
          </a:prstGeom>
          <a:noFill/>
          <a:ln>
            <a:noFill/>
          </a:ln>
        </p:spPr>
      </p:pic>
      <p:sp>
        <p:nvSpPr>
          <p:cNvPr id="192" name="Google Shape;192;p26"/>
          <p:cNvSpPr txBox="1">
            <a:spLocks noGrp="1"/>
          </p:cNvSpPr>
          <p:nvPr>
            <p:ph type="title" idx="4294967295"/>
          </p:nvPr>
        </p:nvSpPr>
        <p:spPr>
          <a:xfrm>
            <a:off x="1268278" y="246919"/>
            <a:ext cx="87441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aphicFrame>
        <p:nvGraphicFramePr>
          <p:cNvPr id="198" name="Google Shape;198;p27"/>
          <p:cNvGraphicFramePr/>
          <p:nvPr>
            <p:extLst>
              <p:ext uri="{D42A27DB-BD31-4B8C-83A1-F6EECF244321}">
                <p14:modId xmlns:p14="http://schemas.microsoft.com/office/powerpoint/2010/main" val="4030193016"/>
              </p:ext>
            </p:extLst>
          </p:nvPr>
        </p:nvGraphicFramePr>
        <p:xfrm>
          <a:off x="171450" y="691762"/>
          <a:ext cx="8801100" cy="3605350"/>
        </p:xfrm>
        <a:graphic>
          <a:graphicData uri="http://schemas.openxmlformats.org/drawingml/2006/table">
            <a:tbl>
              <a:tblPr firstRow="1" bandRow="1">
                <a:noFill/>
                <a:tableStyleId>{98CA320A-55D1-47C3-AFE0-2E18B735DEB9}</a:tableStyleId>
              </a:tblPr>
              <a:tblGrid>
                <a:gridCol w="4400550">
                  <a:extLst>
                    <a:ext uri="{9D8B030D-6E8A-4147-A177-3AD203B41FA5}">
                      <a16:colId xmlns:a16="http://schemas.microsoft.com/office/drawing/2014/main" val="20000"/>
                    </a:ext>
                  </a:extLst>
                </a:gridCol>
                <a:gridCol w="4400550">
                  <a:extLst>
                    <a:ext uri="{9D8B030D-6E8A-4147-A177-3AD203B41FA5}">
                      <a16:colId xmlns:a16="http://schemas.microsoft.com/office/drawing/2014/main" val="20001"/>
                    </a:ext>
                  </a:extLst>
                </a:gridCol>
              </a:tblGrid>
              <a:tr h="594950">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dirty="0">
                          <a:solidFill>
                            <a:srgbClr val="002060"/>
                          </a:solidFill>
                          <a:latin typeface="Arial"/>
                          <a:ea typeface="Arial"/>
                          <a:cs typeface="Arial"/>
                          <a:sym typeface="Arial"/>
                        </a:rPr>
                        <a:t>GSA Multiple Award Schedules (MAS)</a:t>
                      </a:r>
                      <a:endParaRPr dirty="0">
                        <a:solidFill>
                          <a:srgbClr val="002060"/>
                        </a:solidFill>
                      </a:endParaRPr>
                    </a:p>
                    <a:p>
                      <a:pPr marL="0" marR="0" lvl="0" indent="0" algn="ctr" rtl="0">
                        <a:lnSpc>
                          <a:spcPct val="100000"/>
                        </a:lnSpc>
                        <a:spcBef>
                          <a:spcPts val="0"/>
                        </a:spcBef>
                        <a:spcAft>
                          <a:spcPts val="0"/>
                        </a:spcAft>
                        <a:buClr>
                          <a:srgbClr val="002060"/>
                        </a:buClr>
                        <a:buSzPts val="1100"/>
                        <a:buFont typeface="Arial"/>
                        <a:buNone/>
                      </a:pPr>
                      <a:r>
                        <a:rPr lang="en-US" sz="1100" u="none" strike="noStrike" cap="none" dirty="0">
                          <a:solidFill>
                            <a:srgbClr val="002060"/>
                          </a:solidFill>
                          <a:latin typeface="Arial"/>
                          <a:ea typeface="Arial"/>
                          <a:cs typeface="Arial"/>
                          <a:sym typeface="Arial"/>
                        </a:rPr>
                        <a:t>THE GSA MAS INCLUDES SERVICES AND PRODUCTS IN THE VARIOUS INDUSTRIES LISTED BELOW:</a:t>
                      </a:r>
                      <a:endParaRPr sz="1000" u="none" strike="noStrike" cap="none" dirty="0">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3010400">
                <a:tc>
                  <a:txBody>
                    <a:bodyPr/>
                    <a:lstStyle/>
                    <a:p>
                      <a:pPr marL="285750" marR="0" lvl="0" indent="-222250" algn="l" rtl="0">
                        <a:lnSpc>
                          <a:spcPct val="100000"/>
                        </a:lnSpc>
                        <a:spcBef>
                          <a:spcPts val="0"/>
                        </a:spcBef>
                        <a:spcAft>
                          <a:spcPts val="0"/>
                        </a:spcAft>
                        <a:buClr>
                          <a:srgbClr val="000000"/>
                        </a:buClr>
                        <a:buSzPts val="1000"/>
                        <a:buFont typeface="Arial"/>
                        <a:buNone/>
                      </a:pPr>
                      <a:endParaRPr sz="1000" b="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Professional Services Schedule</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Facilities Maintenance &amp; Management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Automotive Superstore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Office, Imaging and Documents Solutions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Transportation, Delivery, and Relocation Solutions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Hardware Superstore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Photographic Equipment – Cameras, Photographic Printers and Related Supplies and Services (Digital and Film-Based)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General Purpose Commercial Information Technology Equipment, Software and Services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Furniture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Comprehensive Furniture Management Services </a:t>
                      </a:r>
                      <a:endParaRPr sz="1000" b="1"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Furnishing and Floor Coverings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Food Service, Hospitality, Cleaning Equipment and Supplies, Chemicals, and Services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Temporary Administrative and Professional Staffing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u="none" strike="noStrike" cap="none" dirty="0">
                          <a:solidFill>
                            <a:srgbClr val="0B5394"/>
                          </a:solidFill>
                          <a:latin typeface="Arial"/>
                          <a:ea typeface="Arial"/>
                          <a:cs typeface="Arial"/>
                          <a:sym typeface="Arial"/>
                        </a:rPr>
                        <a:t> </a:t>
                      </a:r>
                      <a:r>
                        <a:rPr lang="en-US" sz="1000" b="0" u="none" strike="noStrike" cap="none" dirty="0">
                          <a:solidFill>
                            <a:srgbClr val="0B5394"/>
                          </a:solidFill>
                          <a:latin typeface="Arial"/>
                          <a:ea typeface="Arial"/>
                          <a:cs typeface="Arial"/>
                          <a:sym typeface="Arial"/>
                        </a:rPr>
                        <a:t>Human Capital Management &amp; Administrative Support Services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Office Products/Supplies &amp; Services and New Products/Technology </a:t>
                      </a:r>
                      <a:endParaRPr sz="1000" u="none" strike="noStrike" cap="none" dirty="0">
                        <a:solidFill>
                          <a:srgbClr val="0B5394"/>
                        </a:solidFill>
                        <a:latin typeface="Arial"/>
                        <a:ea typeface="Arial"/>
                        <a:cs typeface="Arial"/>
                        <a:sym typeface="Arial"/>
                      </a:endParaRPr>
                    </a:p>
                  </a:txBody>
                  <a:tcPr marL="68575" marR="68575" marT="34300" marB="34300">
                    <a:solidFill>
                      <a:srgbClr val="F2F2F2"/>
                    </a:solidFill>
                  </a:tcPr>
                </a:tc>
                <a:tc>
                  <a:txBody>
                    <a:bodyPr/>
                    <a:lstStyle/>
                    <a:p>
                      <a:pPr marL="285750" marR="0" lvl="0" indent="-222250" algn="l" rtl="0">
                        <a:lnSpc>
                          <a:spcPct val="100000"/>
                        </a:lnSpc>
                        <a:spcBef>
                          <a:spcPts val="0"/>
                        </a:spcBef>
                        <a:spcAft>
                          <a:spcPts val="0"/>
                        </a:spcAft>
                        <a:buClr>
                          <a:srgbClr val="000000"/>
                        </a:buClr>
                        <a:buSzPts val="1000"/>
                        <a:buFont typeface="Arial"/>
                        <a:buNone/>
                      </a:pPr>
                      <a:endParaRPr sz="1000" b="0" u="none" strike="noStrike" cap="none" dirty="0">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Leasing of Automobiles and Light Trucks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Publication Media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Sports, Promotional, Outdoor, Recreational, Trophies and Signs (Sports)</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Shipping, packaging and packing supplies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Total Solutions for Law Enforcement, Security, Facility Management Systems, Fire, Rescue, Clothing, Marine Craft and Emergency/Disaster Response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Buildings and Building Materials/Industrial Services and Supplies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Professional Audio/Video, Telemetry/Tracking, Recording/Reproducing and Signal Data Solutions  </a:t>
                      </a:r>
                      <a:endParaRPr dirty="0">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dirty="0">
                          <a:solidFill>
                            <a:srgbClr val="0B5394"/>
                          </a:solidFill>
                          <a:latin typeface="Arial"/>
                          <a:ea typeface="Arial"/>
                          <a:cs typeface="Arial"/>
                          <a:sym typeface="Arial"/>
                        </a:rPr>
                        <a:t>Travel Services Solutions </a:t>
                      </a:r>
                      <a:endParaRPr dirty="0">
                        <a:solidFill>
                          <a:srgbClr val="0B5394"/>
                        </a:solidFill>
                      </a:endParaRPr>
                    </a:p>
                    <a:p>
                      <a:pPr marL="0" marR="0" lvl="0" indent="0" algn="l" rtl="0">
                        <a:lnSpc>
                          <a:spcPct val="100000"/>
                        </a:lnSpc>
                        <a:spcBef>
                          <a:spcPts val="0"/>
                        </a:spcBef>
                        <a:spcAft>
                          <a:spcPts val="0"/>
                        </a:spcAft>
                        <a:buClr>
                          <a:srgbClr val="000000"/>
                        </a:buClr>
                        <a:buSzPts val="1000"/>
                        <a:buFont typeface="Arial"/>
                        <a:buNone/>
                      </a:pPr>
                      <a:endParaRPr sz="1000" b="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000"/>
                        <a:buFont typeface="Arial"/>
                        <a:buNone/>
                      </a:pPr>
                      <a:r>
                        <a:rPr lang="en-US" sz="1000" b="0" u="none" strike="noStrike" cap="none" dirty="0">
                          <a:solidFill>
                            <a:srgbClr val="0B5394"/>
                          </a:solidFill>
                          <a:latin typeface="Arial"/>
                          <a:ea typeface="Arial"/>
                          <a:cs typeface="Arial"/>
                          <a:sym typeface="Arial"/>
                        </a:rPr>
                        <a:t>Note: Veterans Affairs (VA) Schedules are also listed at GSA </a:t>
                      </a:r>
                      <a:r>
                        <a:rPr lang="en-US" sz="1000" b="0" u="none" strike="noStrike" cap="none" dirty="0" err="1">
                          <a:solidFill>
                            <a:srgbClr val="0B5394"/>
                          </a:solidFill>
                          <a:latin typeface="Arial"/>
                          <a:ea typeface="Arial"/>
                          <a:cs typeface="Arial"/>
                          <a:sym typeface="Arial"/>
                        </a:rPr>
                        <a:t>eLibrary</a:t>
                      </a:r>
                      <a:r>
                        <a:rPr lang="en-US" sz="1000" b="0" u="none" strike="noStrike" cap="none" dirty="0">
                          <a:solidFill>
                            <a:srgbClr val="0B5394"/>
                          </a:solidFill>
                          <a:latin typeface="Arial"/>
                          <a:ea typeface="Arial"/>
                          <a:cs typeface="Arial"/>
                          <a:sym typeface="Arial"/>
                        </a:rPr>
                        <a:t>: 621 I – Professional and Allied Healthcare Staffing Services, 621 II – Medical Laboratory Testing and Analysis Services, 65 II A – Medical Equipment and Supplies, and much more…    Visit: </a:t>
                      </a:r>
                      <a:r>
                        <a:rPr lang="en-US" sz="1000" b="0" u="sng" strike="noStrike" cap="none" dirty="0">
                          <a:solidFill>
                            <a:srgbClr val="002060"/>
                          </a:solidFill>
                          <a:latin typeface="Arial"/>
                          <a:ea typeface="Arial"/>
                          <a:cs typeface="Arial"/>
                          <a:sym typeface="Arial"/>
                        </a:rPr>
                        <a:t>www.gsaelibrary.gsa.gov</a:t>
                      </a:r>
                      <a:endParaRPr u="sng" dirty="0">
                        <a:solidFill>
                          <a:srgbClr val="002060"/>
                        </a:solidFill>
                      </a:endParaRPr>
                    </a:p>
                    <a:p>
                      <a:pPr marL="285750" marR="0" lvl="0" indent="-222250" algn="l" rtl="0">
                        <a:lnSpc>
                          <a:spcPct val="100000"/>
                        </a:lnSpc>
                        <a:spcBef>
                          <a:spcPts val="0"/>
                        </a:spcBef>
                        <a:spcAft>
                          <a:spcPts val="0"/>
                        </a:spcAft>
                        <a:buClr>
                          <a:srgbClr val="000000"/>
                        </a:buClr>
                        <a:buSzPts val="1000"/>
                        <a:buFont typeface="Arial"/>
                        <a:buNone/>
                      </a:pPr>
                      <a:endParaRPr sz="1000" b="0" u="none" strike="noStrike" cap="none" dirty="0">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1"/>
                  </a:ext>
                </a:extLst>
              </a:tr>
            </a:tbl>
          </a:graphicData>
        </a:graphic>
      </p:graphicFrame>
      <p:sp>
        <p:nvSpPr>
          <p:cNvPr id="199" name="Google Shape;199;p27"/>
          <p:cNvSpPr txBox="1">
            <a:spLocks noGrp="1"/>
          </p:cNvSpPr>
          <p:nvPr>
            <p:ph type="title" idx="4294967295"/>
          </p:nvPr>
        </p:nvSpPr>
        <p:spPr>
          <a:xfrm>
            <a:off x="1363435" y="219282"/>
            <a:ext cx="78867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0"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200" name="Google Shape;200;p27"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201" name="Google Shape;201;p27"/>
          <p:cNvSpPr txBox="1"/>
          <p:nvPr/>
        </p:nvSpPr>
        <p:spPr>
          <a:xfrm>
            <a:off x="171450" y="4572000"/>
            <a:ext cx="88011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dirty="0">
                <a:solidFill>
                  <a:srgbClr val="00206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https://www.gsaelibrary.gsa.gov</a:t>
            </a:r>
            <a:endParaRPr sz="1800" b="1" i="0" u="none" strike="noStrike" cap="none" dirty="0">
              <a:solidFill>
                <a:srgbClr val="002060"/>
              </a:solidFill>
              <a:latin typeface="Arial"/>
              <a:ea typeface="Arial"/>
              <a:cs typeface="Arial"/>
              <a:sym typeface="Arial"/>
            </a:endParaRPr>
          </a:p>
        </p:txBody>
      </p:sp>
      <p:graphicFrame>
        <p:nvGraphicFramePr>
          <p:cNvPr id="202" name="Google Shape;202;p27"/>
          <p:cNvGraphicFramePr/>
          <p:nvPr>
            <p:extLst>
              <p:ext uri="{D42A27DB-BD31-4B8C-83A1-F6EECF244321}">
                <p14:modId xmlns:p14="http://schemas.microsoft.com/office/powerpoint/2010/main" val="1354360035"/>
              </p:ext>
            </p:extLst>
          </p:nvPr>
        </p:nvGraphicFramePr>
        <p:xfrm>
          <a:off x="9512450" y="532504"/>
          <a:ext cx="162550" cy="236240"/>
        </p:xfrm>
        <a:graphic>
          <a:graphicData uri="http://schemas.openxmlformats.org/drawingml/2006/table">
            <a:tbl>
              <a:tblPr firstRow="1">
                <a:noFill/>
                <a:tableStyleId>{98CA320A-55D1-47C3-AFE0-2E18B735DEB9}</a:tableStyleId>
              </a:tblPr>
              <a:tblGrid>
                <a:gridCol w="162550">
                  <a:extLst>
                    <a:ext uri="{9D8B030D-6E8A-4147-A177-3AD203B41FA5}">
                      <a16:colId xmlns:a16="http://schemas.microsoft.com/office/drawing/2014/main" val="20000"/>
                    </a:ext>
                  </a:extLst>
                </a:gridCol>
              </a:tblGrid>
              <a:tr h="228600">
                <a:tc>
                  <a:txBody>
                    <a:bodyPr/>
                    <a:lstStyle/>
                    <a:p>
                      <a:pPr marL="0" marR="0" lvl="0" indent="0" algn="l" rtl="0">
                        <a:lnSpc>
                          <a:spcPct val="100000"/>
                        </a:lnSpc>
                        <a:spcBef>
                          <a:spcPts val="0"/>
                        </a:spcBef>
                        <a:spcAft>
                          <a:spcPts val="0"/>
                        </a:spcAft>
                        <a:buNone/>
                      </a:pPr>
                      <a:endParaRPr sz="1100" u="none" strike="noStrike" cap="none" dirty="0"/>
                    </a:p>
                  </a:txBody>
                  <a:tcPr marL="68575" marR="68575"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idx="4294967295"/>
          </p:nvPr>
        </p:nvSpPr>
        <p:spPr>
          <a:xfrm>
            <a:off x="1265464" y="118277"/>
            <a:ext cx="76842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209" name="Google Shape;209;p28"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graphicFrame>
        <p:nvGraphicFramePr>
          <p:cNvPr id="210" name="Google Shape;210;p28"/>
          <p:cNvGraphicFramePr/>
          <p:nvPr>
            <p:extLst>
              <p:ext uri="{D42A27DB-BD31-4B8C-83A1-F6EECF244321}">
                <p14:modId xmlns:p14="http://schemas.microsoft.com/office/powerpoint/2010/main" val="3155604379"/>
              </p:ext>
            </p:extLst>
          </p:nvPr>
        </p:nvGraphicFramePr>
        <p:xfrm>
          <a:off x="995082" y="513545"/>
          <a:ext cx="7617064" cy="3908184"/>
        </p:xfrm>
        <a:graphic>
          <a:graphicData uri="http://schemas.openxmlformats.org/drawingml/2006/table">
            <a:tbl>
              <a:tblPr firstRow="1" bandRow="1">
                <a:noFill/>
                <a:tableStyleId>{BC27C43F-9BA8-459A-BB23-347B69C2CBCC}</a:tableStyleId>
              </a:tblPr>
              <a:tblGrid>
                <a:gridCol w="2292787">
                  <a:extLst>
                    <a:ext uri="{9D8B030D-6E8A-4147-A177-3AD203B41FA5}">
                      <a16:colId xmlns:a16="http://schemas.microsoft.com/office/drawing/2014/main" val="20000"/>
                    </a:ext>
                  </a:extLst>
                </a:gridCol>
                <a:gridCol w="5324277">
                  <a:extLst>
                    <a:ext uri="{9D8B030D-6E8A-4147-A177-3AD203B41FA5}">
                      <a16:colId xmlns:a16="http://schemas.microsoft.com/office/drawing/2014/main" val="20001"/>
                    </a:ext>
                  </a:extLst>
                </a:gridCol>
              </a:tblGrid>
              <a:tr h="463746">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dirty="0">
                          <a:solidFill>
                            <a:srgbClr val="002060"/>
                          </a:solidFill>
                          <a:latin typeface="Arial"/>
                          <a:ea typeface="Arial"/>
                          <a:cs typeface="Arial"/>
                          <a:sym typeface="Arial"/>
                        </a:rPr>
                        <a:t>GSA Multiple Award Schedules (MAS)</a:t>
                      </a:r>
                      <a:endParaRPr dirty="0">
                        <a:solidFill>
                          <a:srgbClr val="002060"/>
                        </a:solidFill>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0B5394"/>
                        </a:solidFill>
                      </a:endParaRPr>
                    </a:p>
                  </a:txBody>
                  <a:tcPr marL="68575" marR="68575" marT="34300" marB="34300"/>
                </a:tc>
                <a:tc hMerge="1">
                  <a:txBody>
                    <a:bodyPr/>
                    <a:lstStyle/>
                    <a:p>
                      <a:endParaRPr lang="en-US"/>
                    </a:p>
                  </a:txBody>
                  <a:tcPr/>
                </a:tc>
                <a:extLst>
                  <a:ext uri="{0D108BD9-81ED-4DB2-BD59-A6C34878D82A}">
                    <a16:rowId xmlns:a16="http://schemas.microsoft.com/office/drawing/2014/main" val="10000"/>
                  </a:ext>
                </a:extLst>
              </a:tr>
              <a:tr h="1480139">
                <a:tc>
                  <a:txBody>
                    <a:bodyPr/>
                    <a:lstStyle/>
                    <a:p>
                      <a:pPr marL="0" marR="0" lvl="0" indent="0" algn="l" rtl="0">
                        <a:lnSpc>
                          <a:spcPct val="100000"/>
                        </a:lnSpc>
                        <a:spcBef>
                          <a:spcPts val="0"/>
                        </a:spcBef>
                        <a:spcAft>
                          <a:spcPts val="0"/>
                        </a:spcAft>
                        <a:buNone/>
                      </a:pPr>
                      <a:r>
                        <a:rPr lang="en-US" sz="1200" b="1" u="none" strike="noStrike" cap="none" dirty="0">
                          <a:solidFill>
                            <a:srgbClr val="002060"/>
                          </a:solidFill>
                          <a:latin typeface="Arial"/>
                          <a:ea typeface="Arial"/>
                          <a:cs typeface="Arial"/>
                          <a:sym typeface="Arial"/>
                        </a:rPr>
                        <a:t>MAS Office Hours Monthly Webinars   </a:t>
                      </a:r>
                      <a:endParaRPr sz="1200" dirty="0">
                        <a:solidFill>
                          <a:srgbClr val="002060"/>
                        </a:solidFill>
                      </a:endParaRPr>
                    </a:p>
                    <a:p>
                      <a:pPr marL="0" marR="0" lvl="0" indent="0" algn="l" rtl="0">
                        <a:lnSpc>
                          <a:spcPct val="100000"/>
                        </a:lnSpc>
                        <a:spcBef>
                          <a:spcPts val="0"/>
                        </a:spcBef>
                        <a:spcAft>
                          <a:spcPts val="0"/>
                        </a:spcAft>
                        <a:buNone/>
                      </a:pPr>
                      <a:endParaRPr sz="12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400"/>
                        <a:buFont typeface="Arial"/>
                        <a:buNone/>
                      </a:pPr>
                      <a:br>
                        <a:rPr lang="en-US" sz="1200" b="1" u="none" strike="noStrike" cap="none" dirty="0">
                          <a:solidFill>
                            <a:srgbClr val="0B5394"/>
                          </a:solidFill>
                        </a:rPr>
                      </a:br>
                      <a:r>
                        <a:rPr lang="en-US" sz="1200" b="1" u="none" strike="noStrike" cap="none" dirty="0">
                          <a:solidFill>
                            <a:srgbClr val="002060"/>
                          </a:solidFill>
                          <a:latin typeface="Arial"/>
                          <a:ea typeface="Arial"/>
                          <a:cs typeface="Arial"/>
                          <a:sym typeface="Arial"/>
                        </a:rPr>
                        <a:t>Register for the Monthly MAS Office Hours Webinars directly</a:t>
                      </a:r>
                      <a:endParaRPr sz="1200" dirty="0">
                        <a:solidFill>
                          <a:srgbClr val="002060"/>
                        </a:solidFill>
                      </a:endParaRPr>
                    </a:p>
                    <a:p>
                      <a:pPr marL="0" marR="0" lvl="0" indent="0" algn="l" rtl="0">
                        <a:lnSpc>
                          <a:spcPct val="100000"/>
                        </a:lnSpc>
                        <a:spcBef>
                          <a:spcPts val="0"/>
                        </a:spcBef>
                        <a:spcAft>
                          <a:spcPts val="0"/>
                        </a:spcAft>
                        <a:buNone/>
                      </a:pPr>
                      <a:endParaRPr sz="1200" b="1" u="none" strike="noStrike" cap="none" dirty="0">
                        <a:solidFill>
                          <a:srgbClr val="0B5394"/>
                        </a:solidFill>
                      </a:endParaRPr>
                    </a:p>
                  </a:txBody>
                  <a:tcPr marL="68575" marR="68575" marT="34300" marB="34300">
                    <a:solidFill>
                      <a:srgbClr val="F6FBFB"/>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1"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gsa.gov/events</a:t>
                      </a:r>
                      <a:r>
                        <a:rPr lang="en-US" sz="1200" b="1" u="sng" strike="noStrike" cap="none" dirty="0">
                          <a:solidFill>
                            <a:srgbClr val="0B5394"/>
                          </a:solidFill>
                          <a:latin typeface="Arial"/>
                          <a:ea typeface="Arial"/>
                          <a:cs typeface="Arial"/>
                          <a:sym typeface="Arial"/>
                        </a:rPr>
                        <a:t> </a:t>
                      </a:r>
                      <a:r>
                        <a:rPr lang="en-US" sz="1200" b="0" u="none" strike="noStrike" cap="none" dirty="0">
                          <a:solidFill>
                            <a:srgbClr val="0B5394"/>
                          </a:solidFill>
                          <a:latin typeface="Arial"/>
                          <a:ea typeface="Arial"/>
                          <a:cs typeface="Arial"/>
                          <a:sym typeface="Arial"/>
                        </a:rPr>
                        <a:t>to view the calendar </a:t>
                      </a:r>
                      <a:endParaRPr sz="1200" dirty="0">
                        <a:solidFill>
                          <a:srgbClr val="0B5394"/>
                        </a:solidFill>
                      </a:endParaRPr>
                    </a:p>
                    <a:p>
                      <a:pPr marL="285750" marR="0" lvl="0" indent="-196850" algn="l" rtl="0">
                        <a:lnSpc>
                          <a:spcPct val="100000"/>
                        </a:lnSpc>
                        <a:spcBef>
                          <a:spcPts val="0"/>
                        </a:spcBef>
                        <a:spcAft>
                          <a:spcPts val="0"/>
                        </a:spcAft>
                        <a:buClr>
                          <a:srgbClr val="000000"/>
                        </a:buClr>
                        <a:buSzPts val="1400"/>
                        <a:buFont typeface="Arial"/>
                        <a:buNone/>
                      </a:pPr>
                      <a:endParaRPr sz="1200" b="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dirty="0">
                        <a:solidFill>
                          <a:srgbClr val="0B5394"/>
                        </a:solidFill>
                      </a:endParaRPr>
                    </a:p>
                    <a:p>
                      <a:pPr marL="0" marR="0" lvl="0" indent="0" algn="l" rtl="0">
                        <a:lnSpc>
                          <a:spcPct val="100000"/>
                        </a:lnSpc>
                        <a:spcBef>
                          <a:spcPts val="0"/>
                        </a:spcBef>
                        <a:spcAft>
                          <a:spcPts val="0"/>
                        </a:spcAft>
                        <a:buNone/>
                      </a:pPr>
                      <a:endParaRPr sz="1200" u="none" strike="noStrike" cap="none" dirty="0">
                        <a:solidFill>
                          <a:srgbClr val="0B5394"/>
                        </a:solidFill>
                      </a:endParaRPr>
                    </a:p>
                    <a:p>
                      <a:pPr marL="0" marR="0" lvl="0" indent="0" algn="l" rtl="0">
                        <a:lnSpc>
                          <a:spcPct val="100000"/>
                        </a:lnSpc>
                        <a:spcBef>
                          <a:spcPts val="0"/>
                        </a:spcBef>
                        <a:spcAft>
                          <a:spcPts val="0"/>
                        </a:spcAft>
                        <a:buClr>
                          <a:srgbClr val="0070C0"/>
                        </a:buClr>
                        <a:buSzPts val="1400"/>
                        <a:buFont typeface="Arial"/>
                        <a:buNone/>
                      </a:pPr>
                      <a:r>
                        <a:rPr lang="en-US" sz="1100" b="1" u="sng" strike="noStrike" cap="none" dirty="0">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https://gsa.zoomgov.com/webinar/register/WN_EETVm2LNRH2MeM90Kg_D-A</a:t>
                      </a:r>
                      <a:endParaRPr sz="1100" b="1" u="sng"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dirty="0">
                        <a:solidFill>
                          <a:srgbClr val="0B5394"/>
                        </a:solidFill>
                      </a:endParaRPr>
                    </a:p>
                  </a:txBody>
                  <a:tcPr marL="68575" marR="68575" marT="34300" marB="34300">
                    <a:solidFill>
                      <a:srgbClr val="F6FBFB"/>
                    </a:solidFill>
                  </a:tcPr>
                </a:tc>
                <a:extLst>
                  <a:ext uri="{0D108BD9-81ED-4DB2-BD59-A6C34878D82A}">
                    <a16:rowId xmlns:a16="http://schemas.microsoft.com/office/drawing/2014/main" val="10001"/>
                  </a:ext>
                </a:extLst>
              </a:tr>
              <a:tr h="590795">
                <a:tc>
                  <a:txBody>
                    <a:bodyPr/>
                    <a:lstStyle/>
                    <a:p>
                      <a:pPr marL="0" marR="0" lvl="0" indent="0" algn="l" rtl="0">
                        <a:lnSpc>
                          <a:spcPct val="100000"/>
                        </a:lnSpc>
                        <a:spcBef>
                          <a:spcPts val="0"/>
                        </a:spcBef>
                        <a:spcAft>
                          <a:spcPts val="0"/>
                        </a:spcAft>
                        <a:buClr>
                          <a:srgbClr val="002060"/>
                        </a:buClr>
                        <a:buSzPts val="1400"/>
                        <a:buFont typeface="Arial"/>
                        <a:buNone/>
                      </a:pPr>
                      <a:r>
                        <a:rPr lang="en-US" sz="1200" b="1" u="none" strike="noStrike" cap="none" dirty="0">
                          <a:solidFill>
                            <a:srgbClr val="002060"/>
                          </a:solidFill>
                          <a:latin typeface="Arial"/>
                          <a:ea typeface="Arial"/>
                          <a:cs typeface="Arial"/>
                          <a:sym typeface="Arial"/>
                        </a:rPr>
                        <a:t>View previous MAS Office Hours webinars</a:t>
                      </a:r>
                      <a:endParaRPr sz="1200" b="1" u="none" strike="noStrike" cap="none" dirty="0">
                        <a:solidFill>
                          <a:srgbClr val="002060"/>
                        </a:solidFill>
                      </a:endParaRPr>
                    </a:p>
                    <a:p>
                      <a:pPr marL="0" marR="0" lvl="0" indent="0" algn="l" rtl="0">
                        <a:lnSpc>
                          <a:spcPct val="100000"/>
                        </a:lnSpc>
                        <a:spcBef>
                          <a:spcPts val="0"/>
                        </a:spcBef>
                        <a:spcAft>
                          <a:spcPts val="0"/>
                        </a:spcAft>
                        <a:buNone/>
                      </a:pPr>
                      <a:endParaRPr sz="1200" b="1" u="none" strike="noStrike" cap="none" dirty="0">
                        <a:solidFill>
                          <a:srgbClr val="0B5394"/>
                        </a:solidFill>
                      </a:endParaRPr>
                    </a:p>
                  </a:txBody>
                  <a:tcPr marL="68575" marR="68575" marT="34300" marB="34300">
                    <a:solidFill>
                      <a:srgbClr val="F2F2F2"/>
                    </a:solidFill>
                  </a:tcPr>
                </a:tc>
                <a:tc>
                  <a:txBody>
                    <a:bodyPr/>
                    <a:lstStyle/>
                    <a:p>
                      <a:pPr marL="0" marR="0" lvl="0" indent="0" algn="l" rtl="0">
                        <a:lnSpc>
                          <a:spcPct val="100000"/>
                        </a:lnSpc>
                        <a:spcBef>
                          <a:spcPts val="0"/>
                        </a:spcBef>
                        <a:spcAft>
                          <a:spcPts val="0"/>
                        </a:spcAft>
                        <a:buClr>
                          <a:srgbClr val="0070C0"/>
                        </a:buClr>
                        <a:buSzPts val="1400"/>
                        <a:buFont typeface="Arial"/>
                        <a:buNone/>
                      </a:pPr>
                      <a:r>
                        <a:rPr lang="en-US" sz="1050" b="1" u="sng" strike="noStrike" cap="none" dirty="0">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https://www.youtube.com/playlist?list=PLvdwyPgXnxxX3I6FfCXIB5GK0QKfi1EEq</a:t>
                      </a:r>
                      <a:endParaRPr sz="1050" b="1" u="sng"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dirty="0">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2"/>
                  </a:ext>
                </a:extLst>
              </a:tr>
              <a:tr h="412926">
                <a:tc>
                  <a:txBody>
                    <a:bodyPr/>
                    <a:lstStyle/>
                    <a:p>
                      <a:pPr marL="0" marR="0" lvl="0" indent="0" algn="l" rtl="0">
                        <a:lnSpc>
                          <a:spcPct val="100000"/>
                        </a:lnSpc>
                        <a:spcBef>
                          <a:spcPts val="0"/>
                        </a:spcBef>
                        <a:spcAft>
                          <a:spcPts val="0"/>
                        </a:spcAft>
                        <a:buNone/>
                      </a:pPr>
                      <a:r>
                        <a:rPr lang="en-US" sz="1200" b="1" u="none" strike="noStrike" cap="none" dirty="0">
                          <a:solidFill>
                            <a:srgbClr val="002060"/>
                          </a:solidFill>
                          <a:latin typeface="Arial"/>
                          <a:ea typeface="Arial"/>
                          <a:cs typeface="Arial"/>
                          <a:sym typeface="Arial"/>
                        </a:rPr>
                        <a:t>GSA MAS Questions</a:t>
                      </a:r>
                      <a:endParaRPr sz="1200" b="1" u="none" strike="noStrike" cap="none" dirty="0">
                        <a:solidFill>
                          <a:srgbClr val="002060"/>
                        </a:solidFill>
                      </a:endParaRPr>
                    </a:p>
                    <a:p>
                      <a:pPr marL="0" marR="0" lvl="0" indent="0" algn="l" rtl="0">
                        <a:lnSpc>
                          <a:spcPct val="100000"/>
                        </a:lnSpc>
                        <a:spcBef>
                          <a:spcPts val="0"/>
                        </a:spcBef>
                        <a:spcAft>
                          <a:spcPts val="0"/>
                        </a:spcAft>
                        <a:buNone/>
                      </a:pPr>
                      <a:endParaRPr sz="1200" b="1" u="none" strike="noStrike" cap="none" dirty="0">
                        <a:solidFill>
                          <a:srgbClr val="0B5394"/>
                        </a:solidFill>
                      </a:endParaRPr>
                    </a:p>
                  </a:txBody>
                  <a:tcPr marL="68575" marR="68575" marT="34300" marB="34300">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solidFill>
                            <a:srgbClr val="0B5394"/>
                          </a:solidFill>
                          <a:latin typeface="Arial"/>
                          <a:ea typeface="Arial"/>
                          <a:cs typeface="Arial"/>
                          <a:sym typeface="Arial"/>
                        </a:rPr>
                        <a:t>Email:  </a:t>
                      </a:r>
                      <a:r>
                        <a:rPr lang="en-US" sz="1200" b="1" u="sng" strike="noStrike" cap="none" dirty="0">
                          <a:solidFill>
                            <a:srgbClr val="0B5394"/>
                          </a:solidFill>
                          <a:latin typeface="Arial"/>
                          <a:ea typeface="Arial"/>
                          <a:cs typeface="Arial"/>
                          <a:sym typeface="Arial"/>
                          <a:hlinkClick r:id="rId7">
                            <a:extLst>
                              <a:ext uri="{A12FA001-AC4F-418D-AE19-62706E023703}">
                                <ahyp:hlinkClr xmlns:ahyp="http://schemas.microsoft.com/office/drawing/2018/hyperlinkcolor" val="tx"/>
                              </a:ext>
                            </a:extLst>
                          </a:hlinkClick>
                        </a:rPr>
                        <a:t>MASPMO@gsa.gov</a:t>
                      </a:r>
                      <a:endParaRPr sz="1200" b="1" u="none" strike="noStrike" cap="none" dirty="0">
                        <a:solidFill>
                          <a:srgbClr val="0B5394"/>
                        </a:solidFill>
                      </a:endParaRPr>
                    </a:p>
                    <a:p>
                      <a:pPr marL="0" marR="0" lvl="0" indent="0" algn="l" rtl="0">
                        <a:lnSpc>
                          <a:spcPct val="100000"/>
                        </a:lnSpc>
                        <a:spcBef>
                          <a:spcPts val="0"/>
                        </a:spcBef>
                        <a:spcAft>
                          <a:spcPts val="0"/>
                        </a:spcAft>
                        <a:buNone/>
                      </a:pPr>
                      <a:endParaRPr sz="1200" u="none" strike="noStrike" cap="none" dirty="0">
                        <a:solidFill>
                          <a:srgbClr val="0B5394"/>
                        </a:solidFill>
                      </a:endParaRPr>
                    </a:p>
                  </a:txBody>
                  <a:tcPr marL="68575" marR="68575" marT="34300" marB="34300">
                    <a:solidFill>
                      <a:schemeClr val="accent3"/>
                    </a:solidFill>
                  </a:tcPr>
                </a:tc>
                <a:extLst>
                  <a:ext uri="{0D108BD9-81ED-4DB2-BD59-A6C34878D82A}">
                    <a16:rowId xmlns:a16="http://schemas.microsoft.com/office/drawing/2014/main" val="10003"/>
                  </a:ext>
                </a:extLst>
              </a:tr>
              <a:tr h="768664">
                <a:tc>
                  <a:txBody>
                    <a:bodyPr/>
                    <a:lstStyle/>
                    <a:p>
                      <a:pPr marL="0" marR="0" lvl="0" indent="0" algn="l" rtl="0">
                        <a:lnSpc>
                          <a:spcPct val="100000"/>
                        </a:lnSpc>
                        <a:spcBef>
                          <a:spcPts val="0"/>
                        </a:spcBef>
                        <a:spcAft>
                          <a:spcPts val="0"/>
                        </a:spcAft>
                        <a:buClr>
                          <a:srgbClr val="002060"/>
                        </a:buClr>
                        <a:buSzPts val="1400"/>
                        <a:buFont typeface="Arial"/>
                        <a:buNone/>
                      </a:pPr>
                      <a:r>
                        <a:rPr lang="en-US" sz="1100" b="1" u="none" strike="noStrike" cap="none" dirty="0">
                          <a:solidFill>
                            <a:srgbClr val="002060"/>
                          </a:solidFill>
                          <a:latin typeface="Arial"/>
                          <a:ea typeface="Arial"/>
                          <a:cs typeface="Arial"/>
                          <a:sym typeface="Arial"/>
                        </a:rPr>
                        <a:t>Current GSA MAS Contract Holders – Update on </a:t>
                      </a:r>
                      <a:r>
                        <a:rPr lang="en-US" sz="1100" b="1" u="none" strike="noStrike" cap="none" dirty="0" err="1">
                          <a:solidFill>
                            <a:srgbClr val="002060"/>
                          </a:solidFill>
                          <a:latin typeface="Arial"/>
                          <a:ea typeface="Arial"/>
                          <a:cs typeface="Arial"/>
                          <a:sym typeface="Arial"/>
                        </a:rPr>
                        <a:t>eBUY</a:t>
                      </a:r>
                      <a:endParaRPr sz="1100" b="1" u="none" strike="noStrike" cap="none" dirty="0">
                        <a:solidFill>
                          <a:srgbClr val="002060"/>
                        </a:solidFill>
                      </a:endParaRPr>
                    </a:p>
                    <a:p>
                      <a:pPr marL="0" marR="0" lvl="0" indent="0" algn="l" rtl="0">
                        <a:lnSpc>
                          <a:spcPct val="100000"/>
                        </a:lnSpc>
                        <a:spcBef>
                          <a:spcPts val="0"/>
                        </a:spcBef>
                        <a:spcAft>
                          <a:spcPts val="0"/>
                        </a:spcAft>
                        <a:buNone/>
                      </a:pPr>
                      <a:endParaRPr sz="1200" b="1" u="none" strike="noStrike" cap="none" dirty="0">
                        <a:solidFill>
                          <a:srgbClr val="0B5394"/>
                        </a:solidFill>
                      </a:endParaRPr>
                    </a:p>
                  </a:txBody>
                  <a:tcPr marL="68575" marR="68575" marT="34300" marB="34300">
                    <a:solidFill>
                      <a:srgbClr val="E5E5E5"/>
                    </a:solidFill>
                  </a:tcPr>
                </a:tc>
                <a:tc>
                  <a:txBody>
                    <a:bodyPr/>
                    <a:lstStyle/>
                    <a:p>
                      <a:pPr marL="0" marR="0" lvl="0" indent="0" algn="l" rtl="0">
                        <a:lnSpc>
                          <a:spcPct val="100000"/>
                        </a:lnSpc>
                        <a:spcBef>
                          <a:spcPts val="0"/>
                        </a:spcBef>
                        <a:spcAft>
                          <a:spcPts val="0"/>
                        </a:spcAft>
                        <a:buNone/>
                      </a:pPr>
                      <a:r>
                        <a:rPr lang="en-US" sz="800" b="1" u="sng" strike="noStrike" cap="none" dirty="0">
                          <a:solidFill>
                            <a:srgbClr val="0B5394"/>
                          </a:solidFill>
                          <a:hlinkClick r:id="rId8">
                            <a:extLst>
                              <a:ext uri="{A12FA001-AC4F-418D-AE19-62706E023703}">
                                <ahyp:hlinkClr xmlns:ahyp="http://schemas.microsoft.com/office/drawing/2018/hyperlinkcolor" val="tx"/>
                              </a:ext>
                            </a:extLst>
                          </a:hlinkClick>
                        </a:rPr>
                        <a:t>https://buy.gsa.gov/interact/community/6/activity-feed/post/271602ff-1cd1-4019-b038-63c9742127f7/New_Interested_Feature_in_eBuy_Brings_Benefits_to_Both_Buyers_and_Sellers</a:t>
                      </a:r>
                      <a:endParaRPr sz="800" b="1" u="none" strike="noStrike" cap="none" dirty="0">
                        <a:solidFill>
                          <a:srgbClr val="0B5394"/>
                        </a:solidFill>
                      </a:endParaRPr>
                    </a:p>
                  </a:txBody>
                  <a:tcPr marL="68575" marR="68575" marT="34300" marB="34300">
                    <a:solidFill>
                      <a:srgbClr val="E5E5E5"/>
                    </a:solidFill>
                  </a:tcPr>
                </a:tc>
                <a:extLst>
                  <a:ext uri="{0D108BD9-81ED-4DB2-BD59-A6C34878D82A}">
                    <a16:rowId xmlns:a16="http://schemas.microsoft.com/office/drawing/2014/main" val="10004"/>
                  </a:ext>
                </a:extLst>
              </a:tr>
            </a:tbl>
          </a:graphicData>
        </a:graphic>
      </p:graphicFrame>
      <p:sp>
        <p:nvSpPr>
          <p:cNvPr id="2" name="Google Shape;211;p28">
            <a:extLst>
              <a:ext uri="{FF2B5EF4-FFF2-40B4-BE49-F238E27FC236}">
                <a16:creationId xmlns:a16="http://schemas.microsoft.com/office/drawing/2014/main" id="{E3E75795-F706-B8AD-8EE8-038D38E98F52}"/>
              </a:ext>
              <a:ext uri="{C183D7F6-B498-43B3-948B-1728B52AA6E4}">
                <adec:decorative xmlns:adec="http://schemas.microsoft.com/office/drawing/2017/decorative" val="1"/>
              </a:ext>
            </a:extLst>
          </p:cNvPr>
          <p:cNvSpPr/>
          <p:nvPr/>
        </p:nvSpPr>
        <p:spPr>
          <a:xfrm rot="-5400000" flipH="1">
            <a:off x="4743460" y="-1237554"/>
            <a:ext cx="120307" cy="76170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 name="Google Shape;211;p28">
            <a:extLst>
              <a:ext uri="{FF2B5EF4-FFF2-40B4-BE49-F238E27FC236}">
                <a16:creationId xmlns:a16="http://schemas.microsoft.com/office/drawing/2014/main" id="{30501AB0-1AC2-2988-0DE6-114C294C10E0}"/>
              </a:ext>
              <a:ext uri="{C183D7F6-B498-43B3-948B-1728B52AA6E4}">
                <adec:decorative xmlns:adec="http://schemas.microsoft.com/office/drawing/2017/decorative" val="1"/>
              </a:ext>
            </a:extLst>
          </p:cNvPr>
          <p:cNvSpPr/>
          <p:nvPr/>
        </p:nvSpPr>
        <p:spPr>
          <a:xfrm rot="-5400000" flipH="1">
            <a:off x="4743460" y="-630855"/>
            <a:ext cx="120307" cy="76170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 name="Google Shape;211;p28">
            <a:extLst>
              <a:ext uri="{FF2B5EF4-FFF2-40B4-BE49-F238E27FC236}">
                <a16:creationId xmlns:a16="http://schemas.microsoft.com/office/drawing/2014/main" id="{0A221221-B583-A5D0-AC77-B3DA1D561151}"/>
              </a:ext>
              <a:ext uri="{C183D7F6-B498-43B3-948B-1728B52AA6E4}">
                <adec:decorative xmlns:adec="http://schemas.microsoft.com/office/drawing/2017/decorative" val="1"/>
              </a:ext>
            </a:extLst>
          </p:cNvPr>
          <p:cNvSpPr/>
          <p:nvPr/>
        </p:nvSpPr>
        <p:spPr>
          <a:xfrm rot="-5400000" flipH="1">
            <a:off x="4743460" y="-299283"/>
            <a:ext cx="120307" cy="76170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idx="4294967295"/>
          </p:nvPr>
        </p:nvSpPr>
        <p:spPr>
          <a:xfrm>
            <a:off x="1763486" y="202355"/>
            <a:ext cx="82869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221" name="Google Shape;221;p29"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graphicFrame>
        <p:nvGraphicFramePr>
          <p:cNvPr id="222" name="Google Shape;222;p29"/>
          <p:cNvGraphicFramePr/>
          <p:nvPr>
            <p:extLst>
              <p:ext uri="{D42A27DB-BD31-4B8C-83A1-F6EECF244321}">
                <p14:modId xmlns:p14="http://schemas.microsoft.com/office/powerpoint/2010/main" val="3741624964"/>
              </p:ext>
            </p:extLst>
          </p:nvPr>
        </p:nvGraphicFramePr>
        <p:xfrm>
          <a:off x="372761" y="736944"/>
          <a:ext cx="8398478" cy="3688566"/>
        </p:xfrm>
        <a:graphic>
          <a:graphicData uri="http://schemas.openxmlformats.org/drawingml/2006/table">
            <a:tbl>
              <a:tblPr firstRow="1" bandRow="1">
                <a:noFill/>
                <a:tableStyleId>{BC27C43F-9BA8-459A-BB23-347B69C2CBCC}</a:tableStyleId>
              </a:tblPr>
              <a:tblGrid>
                <a:gridCol w="2527997">
                  <a:extLst>
                    <a:ext uri="{9D8B030D-6E8A-4147-A177-3AD203B41FA5}">
                      <a16:colId xmlns:a16="http://schemas.microsoft.com/office/drawing/2014/main" val="20000"/>
                    </a:ext>
                  </a:extLst>
                </a:gridCol>
                <a:gridCol w="5870481">
                  <a:extLst>
                    <a:ext uri="{9D8B030D-6E8A-4147-A177-3AD203B41FA5}">
                      <a16:colId xmlns:a16="http://schemas.microsoft.com/office/drawing/2014/main" val="20001"/>
                    </a:ext>
                  </a:extLst>
                </a:gridCol>
              </a:tblGrid>
              <a:tr h="537326">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a:solidFill>
                            <a:srgbClr val="0B5394"/>
                          </a:solidFill>
                          <a:latin typeface="Arial"/>
                          <a:ea typeface="Arial"/>
                          <a:cs typeface="Arial"/>
                          <a:sym typeface="Arial"/>
                        </a:rPr>
                        <a:t>GSA Multiple Award Schedules (MAS)</a:t>
                      </a:r>
                      <a:endParaRPr>
                        <a:solidFill>
                          <a:srgbClr val="0B5394"/>
                        </a:solidFill>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solidFill>
                          <a:srgbClr val="0B5394"/>
                        </a:solidFill>
                      </a:endParaRPr>
                    </a:p>
                  </a:txBody>
                  <a:tcPr marL="68575" marR="68575" marT="34300" marB="34300"/>
                </a:tc>
                <a:tc hMerge="1">
                  <a:txBody>
                    <a:bodyPr/>
                    <a:lstStyle/>
                    <a:p>
                      <a:endParaRPr lang="en-US"/>
                    </a:p>
                  </a:txBody>
                  <a:tcPr/>
                </a:tc>
                <a:extLst>
                  <a:ext uri="{0D108BD9-81ED-4DB2-BD59-A6C34878D82A}">
                    <a16:rowId xmlns:a16="http://schemas.microsoft.com/office/drawing/2014/main" val="10000"/>
                  </a:ext>
                </a:extLst>
              </a:tr>
              <a:tr h="1714985">
                <a:tc>
                  <a:txBody>
                    <a:bodyPr/>
                    <a:lstStyle/>
                    <a:p>
                      <a:pPr marL="0" marR="0" lvl="0" indent="0" algn="l" rtl="0">
                        <a:lnSpc>
                          <a:spcPct val="100000"/>
                        </a:lnSpc>
                        <a:spcBef>
                          <a:spcPts val="0"/>
                        </a:spcBef>
                        <a:spcAft>
                          <a:spcPts val="0"/>
                        </a:spcAft>
                        <a:buNone/>
                      </a:pPr>
                      <a:endParaRPr sz="12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200" b="1" u="none" strike="noStrike" cap="none" dirty="0">
                          <a:solidFill>
                            <a:srgbClr val="002060"/>
                          </a:solidFill>
                          <a:latin typeface="Arial"/>
                          <a:ea typeface="Arial"/>
                          <a:cs typeface="Arial"/>
                          <a:sym typeface="Arial"/>
                        </a:rPr>
                        <a:t>GSA's Vendor Support Center (VSC)</a:t>
                      </a:r>
                      <a:endParaRPr sz="1200" dirty="0">
                        <a:solidFill>
                          <a:srgbClr val="002060"/>
                        </a:solidFill>
                      </a:endParaRPr>
                    </a:p>
                    <a:p>
                      <a:pPr marL="0" marR="0" lvl="0" indent="0" algn="l" rtl="0">
                        <a:lnSpc>
                          <a:spcPct val="100000"/>
                        </a:lnSpc>
                        <a:spcBef>
                          <a:spcPts val="0"/>
                        </a:spcBef>
                        <a:spcAft>
                          <a:spcPts val="0"/>
                        </a:spcAft>
                        <a:buNone/>
                      </a:pPr>
                      <a:endParaRPr sz="12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400"/>
                        <a:buFont typeface="Arial"/>
                        <a:buNone/>
                      </a:pPr>
                      <a:br>
                        <a:rPr lang="en-US" sz="1200" b="1" u="none" strike="noStrike" cap="none" dirty="0">
                          <a:solidFill>
                            <a:srgbClr val="0B5394"/>
                          </a:solidFill>
                        </a:rPr>
                      </a:br>
                      <a:endParaRPr sz="1200" b="1" u="none" strike="noStrike" cap="none" dirty="0">
                        <a:solidFill>
                          <a:srgbClr val="0B5394"/>
                        </a:solidFill>
                      </a:endParaRPr>
                    </a:p>
                    <a:p>
                      <a:pPr marL="0" marR="0" lvl="0" indent="0" algn="l" rtl="0">
                        <a:lnSpc>
                          <a:spcPct val="100000"/>
                        </a:lnSpc>
                        <a:spcBef>
                          <a:spcPts val="0"/>
                        </a:spcBef>
                        <a:spcAft>
                          <a:spcPts val="0"/>
                        </a:spcAft>
                        <a:buClr>
                          <a:srgbClr val="002060"/>
                        </a:buClr>
                        <a:buSzPts val="1400"/>
                        <a:buFont typeface="Arial"/>
                        <a:buNone/>
                      </a:pPr>
                      <a:r>
                        <a:rPr lang="en-US" sz="1200" b="1" u="none" strike="noStrike" cap="none" dirty="0">
                          <a:solidFill>
                            <a:srgbClr val="002060"/>
                          </a:solidFill>
                        </a:rPr>
                        <a:t>How to Market to the Government</a:t>
                      </a:r>
                      <a:endParaRPr sz="1200" dirty="0">
                        <a:solidFill>
                          <a:srgbClr val="002060"/>
                        </a:solidFill>
                      </a:endParaRPr>
                    </a:p>
                  </a:txBody>
                  <a:tcPr marL="68575" marR="68575" marT="34300" marB="34300">
                    <a:solidFill>
                      <a:srgbClr val="F6FBFB"/>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sng"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1"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https://vsc.gsa.gov/vsc/</a:t>
                      </a:r>
                      <a:endParaRPr sz="1100" b="1" u="sng" strike="noStrike" cap="none" dirty="0">
                        <a:solidFill>
                          <a:srgbClr val="0B5394"/>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400" u="none" strike="noStrike" cap="none" dirty="0">
                        <a:solidFill>
                          <a:srgbClr val="0B5394"/>
                        </a:solidFill>
                      </a:endParaRPr>
                    </a:p>
                    <a:p>
                      <a:pPr marL="0" marR="0" lvl="0" indent="0" algn="l" rtl="0">
                        <a:lnSpc>
                          <a:spcPct val="100000"/>
                        </a:lnSpc>
                        <a:spcBef>
                          <a:spcPts val="0"/>
                        </a:spcBef>
                        <a:spcAft>
                          <a:spcPts val="0"/>
                        </a:spcAft>
                        <a:buClr>
                          <a:srgbClr val="0070C0"/>
                        </a:buClr>
                        <a:buSzPts val="1400"/>
                        <a:buFont typeface="Arial"/>
                        <a:buNone/>
                      </a:pPr>
                      <a:r>
                        <a:rPr lang="en-US" sz="1100" b="1" u="sng" strike="noStrike" cap="none" dirty="0">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https://www.gsa.gov/technology/it-contract-vehicles-and-purchasing-programs/multiple-award-schedule-it/sell-through-mas-information-technology/how-to-market-to-the-government</a:t>
                      </a:r>
                      <a:endParaRPr sz="1100" u="none" strike="noStrike" cap="none" dirty="0">
                        <a:solidFill>
                          <a:srgbClr val="0B5394"/>
                        </a:solidFill>
                      </a:endParaRPr>
                    </a:p>
                  </a:txBody>
                  <a:tcPr marL="68575" marR="68575" marT="34300" marB="34300">
                    <a:solidFill>
                      <a:srgbClr val="F6FBFB"/>
                    </a:solidFill>
                  </a:tcPr>
                </a:tc>
                <a:extLst>
                  <a:ext uri="{0D108BD9-81ED-4DB2-BD59-A6C34878D82A}">
                    <a16:rowId xmlns:a16="http://schemas.microsoft.com/office/drawing/2014/main" val="10001"/>
                  </a:ext>
                </a:extLst>
              </a:tr>
              <a:tr h="469429">
                <a:tc>
                  <a:txBody>
                    <a:bodyPr/>
                    <a:lstStyle/>
                    <a:p>
                      <a:pPr marL="0" marR="0" lvl="0" indent="0" algn="l" rtl="0">
                        <a:lnSpc>
                          <a:spcPct val="100000"/>
                        </a:lnSpc>
                        <a:spcBef>
                          <a:spcPts val="0"/>
                        </a:spcBef>
                        <a:spcAft>
                          <a:spcPts val="0"/>
                        </a:spcAft>
                        <a:buNone/>
                      </a:pPr>
                      <a:r>
                        <a:rPr lang="en-US" sz="1200" b="1" u="none" strike="noStrike" cap="none" dirty="0">
                          <a:solidFill>
                            <a:srgbClr val="002060"/>
                          </a:solidFill>
                        </a:rPr>
                        <a:t>VSC Contractor Start-up Kit</a:t>
                      </a:r>
                      <a:endParaRPr sz="1200" dirty="0">
                        <a:solidFill>
                          <a:srgbClr val="002060"/>
                        </a:solidFill>
                      </a:endParaRPr>
                    </a:p>
                  </a:txBody>
                  <a:tcPr marL="68575" marR="68575" marT="34300" marB="34300">
                    <a:solidFill>
                      <a:srgbClr val="F2F2F2"/>
                    </a:solidFill>
                  </a:tcPr>
                </a:tc>
                <a:tc>
                  <a:txBody>
                    <a:bodyPr/>
                    <a:lstStyle/>
                    <a:p>
                      <a:pPr marL="0" marR="0" lvl="0" indent="0" algn="l" rtl="0">
                        <a:lnSpc>
                          <a:spcPct val="100000"/>
                        </a:lnSpc>
                        <a:spcBef>
                          <a:spcPts val="0"/>
                        </a:spcBef>
                        <a:spcAft>
                          <a:spcPts val="0"/>
                        </a:spcAft>
                        <a:buClr>
                          <a:srgbClr val="0070C0"/>
                        </a:buClr>
                        <a:buSzPts val="1400"/>
                        <a:buFont typeface="Arial"/>
                        <a:buNone/>
                      </a:pPr>
                      <a:r>
                        <a:rPr lang="en-US" sz="1100" b="1" u="sng" strike="noStrike" cap="none" dirty="0">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https://vsc.gsa.gov/vsc/app-content-viewer/section/95</a:t>
                      </a:r>
                      <a:endParaRPr sz="1100" u="sng" strike="noStrike" cap="none" dirty="0">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2"/>
                  </a:ext>
                </a:extLst>
              </a:tr>
              <a:tr h="469429">
                <a:tc>
                  <a:txBody>
                    <a:bodyPr/>
                    <a:lstStyle/>
                    <a:p>
                      <a:pPr marL="0" marR="0" lvl="0" indent="0" algn="l" rtl="0">
                        <a:lnSpc>
                          <a:spcPct val="100000"/>
                        </a:lnSpc>
                        <a:spcBef>
                          <a:spcPts val="0"/>
                        </a:spcBef>
                        <a:spcAft>
                          <a:spcPts val="0"/>
                        </a:spcAft>
                        <a:buNone/>
                      </a:pPr>
                      <a:r>
                        <a:rPr lang="en-US" sz="1200" b="1" u="none" strike="noStrike" cap="none" dirty="0">
                          <a:solidFill>
                            <a:srgbClr val="002060"/>
                          </a:solidFill>
                        </a:rPr>
                        <a:t>GSA Logo Policy</a:t>
                      </a:r>
                      <a:endParaRPr sz="1200" dirty="0">
                        <a:solidFill>
                          <a:srgbClr val="002060"/>
                        </a:solidFill>
                      </a:endParaRPr>
                    </a:p>
                  </a:txBody>
                  <a:tcPr marL="68575" marR="68575" marT="34300" marB="34300">
                    <a:solidFill>
                      <a:schemeClr val="accent3"/>
                    </a:solidFill>
                  </a:tcPr>
                </a:tc>
                <a:tc>
                  <a:txBody>
                    <a:bodyPr/>
                    <a:lstStyle/>
                    <a:p>
                      <a:pPr marL="0" marR="0" lvl="0" indent="0" algn="l" rtl="0">
                        <a:lnSpc>
                          <a:spcPct val="100000"/>
                        </a:lnSpc>
                        <a:spcBef>
                          <a:spcPts val="0"/>
                        </a:spcBef>
                        <a:spcAft>
                          <a:spcPts val="0"/>
                        </a:spcAft>
                        <a:buNone/>
                      </a:pPr>
                      <a:r>
                        <a:rPr lang="en-US" sz="1100" b="1" u="sng" strike="noStrike" cap="none" dirty="0">
                          <a:solidFill>
                            <a:srgbClr val="0B539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https://www.gsa.gov/reference/gsa-logo-policy/download-gsa-logo</a:t>
                      </a:r>
                      <a:endParaRPr sz="1100" b="1" u="sng" strike="noStrike" cap="none" dirty="0">
                        <a:solidFill>
                          <a:srgbClr val="0B5394"/>
                        </a:solidFill>
                        <a:latin typeface="Arial"/>
                        <a:ea typeface="Arial"/>
                        <a:cs typeface="Arial"/>
                        <a:sym typeface="Arial"/>
                      </a:endParaRPr>
                    </a:p>
                  </a:txBody>
                  <a:tcPr marL="68575" marR="68575" marT="34300" marB="34300">
                    <a:solidFill>
                      <a:schemeClr val="accent3"/>
                    </a:solidFill>
                  </a:tcPr>
                </a:tc>
                <a:extLst>
                  <a:ext uri="{0D108BD9-81ED-4DB2-BD59-A6C34878D82A}">
                    <a16:rowId xmlns:a16="http://schemas.microsoft.com/office/drawing/2014/main" val="10003"/>
                  </a:ext>
                </a:extLst>
              </a:tr>
              <a:tr h="478443">
                <a:tc>
                  <a:txBody>
                    <a:bodyPr/>
                    <a:lstStyle/>
                    <a:p>
                      <a:pPr marL="0" marR="0" lvl="0" indent="0" algn="l" rtl="0">
                        <a:lnSpc>
                          <a:spcPct val="100000"/>
                        </a:lnSpc>
                        <a:spcBef>
                          <a:spcPts val="0"/>
                        </a:spcBef>
                        <a:spcAft>
                          <a:spcPts val="0"/>
                        </a:spcAft>
                        <a:buNone/>
                      </a:pPr>
                      <a:r>
                        <a:rPr lang="en-US" sz="1200" b="1" u="none" strike="noStrike" cap="none" dirty="0">
                          <a:solidFill>
                            <a:srgbClr val="002060"/>
                          </a:solidFill>
                        </a:rPr>
                        <a:t>GSA Resource Videos</a:t>
                      </a:r>
                      <a:endParaRPr sz="1200" dirty="0">
                        <a:solidFill>
                          <a:srgbClr val="002060"/>
                        </a:solidFill>
                      </a:endParaRPr>
                    </a:p>
                  </a:txBody>
                  <a:tcPr marL="68575" marR="68575" marT="34300" marB="34300">
                    <a:solidFill>
                      <a:srgbClr val="E5E5E5"/>
                    </a:solidFill>
                  </a:tcPr>
                </a:tc>
                <a:tc>
                  <a:txBody>
                    <a:bodyPr/>
                    <a:lstStyle/>
                    <a:p>
                      <a:pPr marL="0" marR="0" lvl="0" indent="0" algn="l" rtl="0">
                        <a:lnSpc>
                          <a:spcPct val="100000"/>
                        </a:lnSpc>
                        <a:spcBef>
                          <a:spcPts val="0"/>
                        </a:spcBef>
                        <a:spcAft>
                          <a:spcPts val="0"/>
                        </a:spcAft>
                        <a:buNone/>
                      </a:pPr>
                      <a:endParaRPr sz="1200" b="1" u="none" strike="noStrike" cap="none" dirty="0">
                        <a:solidFill>
                          <a:srgbClr val="0B5394"/>
                        </a:solidFill>
                      </a:endParaRPr>
                    </a:p>
                    <a:p>
                      <a:pPr marL="0" marR="0" lvl="0" indent="0" algn="l" rtl="0">
                        <a:lnSpc>
                          <a:spcPct val="100000"/>
                        </a:lnSpc>
                        <a:spcBef>
                          <a:spcPts val="0"/>
                        </a:spcBef>
                        <a:spcAft>
                          <a:spcPts val="0"/>
                        </a:spcAft>
                        <a:buNone/>
                      </a:pPr>
                      <a:r>
                        <a:rPr lang="en-US" sz="1100" b="1" u="sng" strike="noStrike" cap="none" dirty="0">
                          <a:solidFill>
                            <a:srgbClr val="0B5394"/>
                          </a:solidFill>
                          <a:hlinkClick r:id="rId8">
                            <a:extLst>
                              <a:ext uri="{A12FA001-AC4F-418D-AE19-62706E023703}">
                                <ahyp:hlinkClr xmlns:ahyp="http://schemas.microsoft.com/office/drawing/2018/hyperlinkcolor" val="tx"/>
                              </a:ext>
                            </a:extLst>
                          </a:hlinkClick>
                        </a:rPr>
                        <a:t>https://www.gsa.gov/small-business/small-business-resources</a:t>
                      </a:r>
                      <a:endParaRPr sz="1100" b="1" u="sng" strike="noStrike" cap="none" dirty="0">
                        <a:solidFill>
                          <a:srgbClr val="0B5394"/>
                        </a:solidFill>
                      </a:endParaRPr>
                    </a:p>
                  </a:txBody>
                  <a:tcPr marL="68575" marR="68575" marT="34300" marB="34300">
                    <a:solidFill>
                      <a:srgbClr val="E5E5E5"/>
                    </a:solidFill>
                  </a:tcPr>
                </a:tc>
                <a:extLst>
                  <a:ext uri="{0D108BD9-81ED-4DB2-BD59-A6C34878D82A}">
                    <a16:rowId xmlns:a16="http://schemas.microsoft.com/office/drawing/2014/main" val="10004"/>
                  </a:ext>
                </a:extLst>
              </a:tr>
            </a:tbl>
          </a:graphicData>
        </a:graphic>
      </p:graphicFrame>
      <p:sp>
        <p:nvSpPr>
          <p:cNvPr id="223" name="Google Shape;223;p29">
            <a:extLst>
              <a:ext uri="{C183D7F6-B498-43B3-948B-1728B52AA6E4}">
                <adec:decorative xmlns:adec="http://schemas.microsoft.com/office/drawing/2017/decorative" val="1"/>
              </a:ext>
            </a:extLst>
          </p:cNvPr>
          <p:cNvSpPr/>
          <p:nvPr/>
        </p:nvSpPr>
        <p:spPr>
          <a:xfrm rot="-5400000" flipH="1">
            <a:off x="4511848" y="-2138837"/>
            <a:ext cx="120307" cy="83984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 name="Google Shape;223;p29">
            <a:extLst>
              <a:ext uri="{FF2B5EF4-FFF2-40B4-BE49-F238E27FC236}">
                <a16:creationId xmlns:a16="http://schemas.microsoft.com/office/drawing/2014/main" id="{9D605E7C-93D0-34CE-4D10-CB99D0E72350}"/>
              </a:ext>
              <a:ext uri="{C183D7F6-B498-43B3-948B-1728B52AA6E4}">
                <adec:decorative xmlns:adec="http://schemas.microsoft.com/office/drawing/2017/decorative" val="1"/>
              </a:ext>
            </a:extLst>
          </p:cNvPr>
          <p:cNvSpPr/>
          <p:nvPr/>
        </p:nvSpPr>
        <p:spPr>
          <a:xfrm rot="-5400000" flipH="1">
            <a:off x="4511843" y="-1236450"/>
            <a:ext cx="120307" cy="83984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 name="Google Shape;223;p29">
            <a:extLst>
              <a:ext uri="{FF2B5EF4-FFF2-40B4-BE49-F238E27FC236}">
                <a16:creationId xmlns:a16="http://schemas.microsoft.com/office/drawing/2014/main" id="{05615E31-AF3F-676D-7AC3-CC02D0662A57}"/>
              </a:ext>
              <a:ext uri="{C183D7F6-B498-43B3-948B-1728B52AA6E4}">
                <adec:decorative xmlns:adec="http://schemas.microsoft.com/office/drawing/2017/decorative" val="1"/>
              </a:ext>
            </a:extLst>
          </p:cNvPr>
          <p:cNvSpPr/>
          <p:nvPr/>
        </p:nvSpPr>
        <p:spPr>
          <a:xfrm rot="-5400000" flipH="1">
            <a:off x="4511842" y="-755224"/>
            <a:ext cx="120307" cy="83984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 name="Google Shape;223;p29">
            <a:extLst>
              <a:ext uri="{FF2B5EF4-FFF2-40B4-BE49-F238E27FC236}">
                <a16:creationId xmlns:a16="http://schemas.microsoft.com/office/drawing/2014/main" id="{565EA5E2-8563-6ADF-AEA0-500D8A3FDA03}"/>
              </a:ext>
              <a:ext uri="{C183D7F6-B498-43B3-948B-1728B52AA6E4}">
                <adec:decorative xmlns:adec="http://schemas.microsoft.com/office/drawing/2017/decorative" val="1"/>
              </a:ext>
            </a:extLst>
          </p:cNvPr>
          <p:cNvSpPr/>
          <p:nvPr/>
        </p:nvSpPr>
        <p:spPr>
          <a:xfrm rot="-5400000" flipH="1">
            <a:off x="4511840" y="-303085"/>
            <a:ext cx="120307" cy="83984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2" name="Google Shape;232;p30"/>
          <p:cNvGraphicFramePr/>
          <p:nvPr>
            <p:extLst>
              <p:ext uri="{D42A27DB-BD31-4B8C-83A1-F6EECF244321}">
                <p14:modId xmlns:p14="http://schemas.microsoft.com/office/powerpoint/2010/main" val="1984909864"/>
              </p:ext>
            </p:extLst>
          </p:nvPr>
        </p:nvGraphicFramePr>
        <p:xfrm>
          <a:off x="400050" y="657469"/>
          <a:ext cx="8343899" cy="3828561"/>
        </p:xfrm>
        <a:graphic>
          <a:graphicData uri="http://schemas.openxmlformats.org/drawingml/2006/table">
            <a:tbl>
              <a:tblPr firstRow="1" bandRow="1">
                <a:noFill/>
                <a:tableStyleId>{BC27C43F-9BA8-459A-BB23-347B69C2CBCC}</a:tableStyleId>
              </a:tblPr>
              <a:tblGrid>
                <a:gridCol w="4730536">
                  <a:extLst>
                    <a:ext uri="{9D8B030D-6E8A-4147-A177-3AD203B41FA5}">
                      <a16:colId xmlns:a16="http://schemas.microsoft.com/office/drawing/2014/main" val="20000"/>
                    </a:ext>
                  </a:extLst>
                </a:gridCol>
                <a:gridCol w="3613363">
                  <a:extLst>
                    <a:ext uri="{9D8B030D-6E8A-4147-A177-3AD203B41FA5}">
                      <a16:colId xmlns:a16="http://schemas.microsoft.com/office/drawing/2014/main" val="20001"/>
                    </a:ext>
                  </a:extLst>
                </a:gridCol>
              </a:tblGrid>
              <a:tr h="674983">
                <a:tc gridSpan="2">
                  <a:txBody>
                    <a:bodyPr/>
                    <a:lstStyle/>
                    <a:p>
                      <a:pPr marL="0" marR="0" lvl="0" indent="0" algn="ctr" rtl="0">
                        <a:lnSpc>
                          <a:spcPct val="100000"/>
                        </a:lnSpc>
                        <a:spcBef>
                          <a:spcPts val="0"/>
                        </a:spcBef>
                        <a:spcAft>
                          <a:spcPts val="0"/>
                        </a:spcAft>
                        <a:buClr>
                          <a:srgbClr val="002060"/>
                        </a:buClr>
                        <a:buSzPts val="1500"/>
                        <a:buFont typeface="Arial"/>
                        <a:buNone/>
                      </a:pPr>
                      <a:r>
                        <a:rPr lang="en-US" sz="1500" b="0" u="none" strike="noStrike" cap="none" dirty="0">
                          <a:solidFill>
                            <a:srgbClr val="002060"/>
                          </a:solidFill>
                          <a:latin typeface="Arial"/>
                          <a:ea typeface="Arial"/>
                          <a:cs typeface="Arial"/>
                          <a:sym typeface="Arial"/>
                        </a:rPr>
                        <a:t>GSA Governmentwide Acquisition Contracts (GWAC)</a:t>
                      </a:r>
                      <a:endParaRPr dirty="0">
                        <a:solidFill>
                          <a:srgbClr val="002060"/>
                        </a:solidFill>
                      </a:endParaRPr>
                    </a:p>
                    <a:p>
                      <a:pPr marL="0" marR="0" lvl="0" indent="0" algn="ctr" rtl="0">
                        <a:lnSpc>
                          <a:spcPct val="100000"/>
                        </a:lnSpc>
                        <a:spcBef>
                          <a:spcPts val="0"/>
                        </a:spcBef>
                        <a:spcAft>
                          <a:spcPts val="0"/>
                        </a:spcAft>
                        <a:buClr>
                          <a:srgbClr val="002060"/>
                        </a:buClr>
                        <a:buSzPts val="1500"/>
                        <a:buFont typeface="Arial"/>
                        <a:buNone/>
                      </a:pPr>
                      <a:r>
                        <a:rPr lang="en-US" sz="1500" b="0" u="sng" strike="noStrike" cap="none" dirty="0">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www.gsa.gov/gwac</a:t>
                      </a:r>
                      <a:endParaRPr sz="1500" b="0"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u="none" strike="noStrike" cap="none" dirty="0">
                        <a:solidFill>
                          <a:srgbClr val="0B5394"/>
                        </a:solidFill>
                      </a:endParaRPr>
                    </a:p>
                  </a:txBody>
                  <a:tcPr marL="68575" marR="68575" marT="31175" marB="31175">
                    <a:solidFill>
                      <a:schemeClr val="lt1"/>
                    </a:solidFill>
                  </a:tcPr>
                </a:tc>
                <a:tc hMerge="1">
                  <a:txBody>
                    <a:bodyPr/>
                    <a:lstStyle/>
                    <a:p>
                      <a:endParaRPr lang="en-US"/>
                    </a:p>
                  </a:txBody>
                  <a:tcPr/>
                </a:tc>
                <a:extLst>
                  <a:ext uri="{0D108BD9-81ED-4DB2-BD59-A6C34878D82A}">
                    <a16:rowId xmlns:a16="http://schemas.microsoft.com/office/drawing/2014/main" val="10000"/>
                  </a:ext>
                </a:extLst>
              </a:tr>
              <a:tr h="2835181">
                <a:tc>
                  <a:txBody>
                    <a:bodyPr/>
                    <a:lstStyle/>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900" b="1" u="none" strike="noStrike" cap="none" dirty="0">
                          <a:solidFill>
                            <a:srgbClr val="0B5394"/>
                          </a:solidFill>
                          <a:latin typeface="Arial"/>
                          <a:ea typeface="Arial"/>
                          <a:cs typeface="Arial"/>
                          <a:sym typeface="Arial"/>
                        </a:rPr>
                        <a:t>8(a) STARS III</a:t>
                      </a:r>
                      <a:r>
                        <a:rPr lang="en-US" sz="900" u="none" strike="noStrike" cap="none" dirty="0">
                          <a:solidFill>
                            <a:srgbClr val="0B5394"/>
                          </a:solidFill>
                          <a:latin typeface="Arial"/>
                          <a:ea typeface="Arial"/>
                          <a:cs typeface="Arial"/>
                          <a:sym typeface="Arial"/>
                        </a:rPr>
                        <a:t>:   GWAC offers access to highly qualified, certified 8(a) small disadvantaged businesses. The contract has a $10 Billion program ceiling with a five-year base period and one five-year option.</a:t>
                      </a:r>
                      <a:endParaRPr sz="900" dirty="0">
                        <a:solidFill>
                          <a:srgbClr val="0B5394"/>
                        </a:solidFill>
                      </a:endParaRPr>
                    </a:p>
                    <a:p>
                      <a:pPr marL="0" marR="0" lvl="0" indent="0" algn="l" rtl="0">
                        <a:lnSpc>
                          <a:spcPct val="100000"/>
                        </a:lnSpc>
                        <a:spcBef>
                          <a:spcPts val="0"/>
                        </a:spcBef>
                        <a:spcAft>
                          <a:spcPts val="0"/>
                        </a:spcAft>
                        <a:buNone/>
                      </a:pPr>
                      <a:endParaRPr sz="9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900" b="1" u="none" strike="noStrike" cap="none" dirty="0">
                          <a:solidFill>
                            <a:srgbClr val="0B5394"/>
                          </a:solidFill>
                          <a:latin typeface="Arial"/>
                          <a:ea typeface="Arial"/>
                          <a:cs typeface="Arial"/>
                          <a:sym typeface="Arial"/>
                        </a:rPr>
                        <a:t>VETS 2 (SDVOSB):  </a:t>
                      </a:r>
                      <a:r>
                        <a:rPr lang="en-US" sz="900" u="none" strike="noStrike" cap="none" dirty="0">
                          <a:solidFill>
                            <a:srgbClr val="0B5394"/>
                          </a:solidFill>
                          <a:latin typeface="Arial"/>
                          <a:ea typeface="Arial"/>
                          <a:cs typeface="Arial"/>
                          <a:sym typeface="Arial"/>
                        </a:rPr>
                        <a:t>GWAC set-aside exclusively for Service-Disabled, Veteran-Owned Small Businesses (SDVOSB). VETS 2 is designed to meet a variety of diverse agency IT requirements, including new and emerging technologies. The contract has a $5 Billion program ceiling with a five-year base period and one five-year option.</a:t>
                      </a:r>
                      <a:endParaRPr sz="900" dirty="0">
                        <a:solidFill>
                          <a:srgbClr val="0B5394"/>
                        </a:solidFill>
                      </a:endParaRPr>
                    </a:p>
                    <a:p>
                      <a:pPr marL="0" marR="0" lvl="0" indent="0" algn="l" rtl="0">
                        <a:lnSpc>
                          <a:spcPct val="100000"/>
                        </a:lnSpc>
                        <a:spcBef>
                          <a:spcPts val="0"/>
                        </a:spcBef>
                        <a:spcAft>
                          <a:spcPts val="0"/>
                        </a:spcAft>
                        <a:buNone/>
                      </a:pPr>
                      <a:endParaRPr sz="9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900" b="1" u="none" strike="noStrike" cap="none" dirty="0">
                          <a:solidFill>
                            <a:srgbClr val="0B5394"/>
                          </a:solidFill>
                          <a:latin typeface="Arial"/>
                          <a:ea typeface="Arial"/>
                          <a:cs typeface="Arial"/>
                          <a:sym typeface="Arial"/>
                        </a:rPr>
                        <a:t>Alliant 2: </a:t>
                      </a:r>
                      <a:r>
                        <a:rPr lang="en-US" sz="900" u="none" strike="noStrike" cap="none" dirty="0">
                          <a:solidFill>
                            <a:srgbClr val="0B5394"/>
                          </a:solidFill>
                          <a:latin typeface="Arial"/>
                          <a:ea typeface="Arial"/>
                          <a:cs typeface="Arial"/>
                          <a:sym typeface="Arial"/>
                        </a:rPr>
                        <a:t> GWAC represents the next generation GWAC vehicle for comprehensive information technology (IT) solutions through customizable hardware, software, and services solutions purchased as a total package.</a:t>
                      </a:r>
                      <a:endParaRPr sz="900" dirty="0">
                        <a:solidFill>
                          <a:srgbClr val="0B5394"/>
                        </a:solidFill>
                      </a:endParaRPr>
                    </a:p>
                    <a:p>
                      <a:pPr marL="0" marR="0" lvl="0" indent="0" algn="l" rtl="0">
                        <a:lnSpc>
                          <a:spcPct val="100000"/>
                        </a:lnSpc>
                        <a:spcBef>
                          <a:spcPts val="0"/>
                        </a:spcBef>
                        <a:spcAft>
                          <a:spcPts val="0"/>
                        </a:spcAft>
                        <a:buNone/>
                      </a:pPr>
                      <a:endParaRPr sz="900" b="0" u="none" strike="noStrike" cap="none" dirty="0">
                        <a:solidFill>
                          <a:srgbClr val="0B5394"/>
                        </a:solidFill>
                      </a:endParaRPr>
                    </a:p>
                  </a:txBody>
                  <a:tcPr marL="68575" marR="68575" marT="31175" marB="31175">
                    <a:solidFill>
                      <a:srgbClr val="F2F2F2"/>
                    </a:solidFill>
                  </a:tcPr>
                </a:tc>
                <a:tc>
                  <a:txBody>
                    <a:bodyPr/>
                    <a:lstStyle/>
                    <a:p>
                      <a:pPr marL="0" marR="0" lvl="0" indent="0" algn="l" rtl="0">
                        <a:lnSpc>
                          <a:spcPct val="100000"/>
                        </a:lnSpc>
                        <a:spcBef>
                          <a:spcPts val="0"/>
                        </a:spcBef>
                        <a:spcAft>
                          <a:spcPts val="0"/>
                        </a:spcAft>
                        <a:buNone/>
                      </a:pPr>
                      <a:endParaRPr sz="9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900" b="1" u="none" strike="noStrike" cap="none" dirty="0">
                          <a:solidFill>
                            <a:srgbClr val="0B5394"/>
                          </a:solidFill>
                          <a:latin typeface="Arial"/>
                          <a:ea typeface="Arial"/>
                          <a:cs typeface="Arial"/>
                          <a:sym typeface="Arial"/>
                        </a:rPr>
                        <a:t>Alliant 3 </a:t>
                      </a:r>
                      <a:r>
                        <a:rPr lang="en-US" sz="900" b="0" i="0" u="none" strike="noStrike" cap="none" dirty="0">
                          <a:solidFill>
                            <a:srgbClr val="0B5394"/>
                          </a:solidFill>
                          <a:latin typeface="Arial"/>
                          <a:ea typeface="Arial"/>
                          <a:cs typeface="Arial"/>
                          <a:sym typeface="Arial"/>
                        </a:rPr>
                        <a:t>Request for Proposal (RFP) will be solicited no earlier than the First Quarter of Fiscal Year 2024.</a:t>
                      </a:r>
                      <a:endParaRPr sz="900" dirty="0">
                        <a:solidFill>
                          <a:srgbClr val="0B5394"/>
                        </a:solidFill>
                      </a:endParaRPr>
                    </a:p>
                    <a:p>
                      <a:pPr marL="0" marR="0" lvl="0" indent="0" algn="l" rtl="0">
                        <a:lnSpc>
                          <a:spcPct val="100000"/>
                        </a:lnSpc>
                        <a:spcBef>
                          <a:spcPts val="0"/>
                        </a:spcBef>
                        <a:spcAft>
                          <a:spcPts val="0"/>
                        </a:spcAft>
                        <a:buNone/>
                      </a:pPr>
                      <a:r>
                        <a:rPr lang="en-US" sz="900" b="0" u="none" strike="noStrike" cap="none" dirty="0">
                          <a:solidFill>
                            <a:srgbClr val="0B5394"/>
                          </a:solidFill>
                          <a:latin typeface="Arial"/>
                          <a:ea typeface="Arial"/>
                          <a:cs typeface="Arial"/>
                          <a:sym typeface="Arial"/>
                        </a:rPr>
                        <a:t>View the Draft Request for Proposal (RFP) on sam.gov </a:t>
                      </a:r>
                      <a:r>
                        <a:rPr lang="en-US" sz="900" b="0" i="0" u="none" strike="noStrike" cap="none" dirty="0">
                          <a:solidFill>
                            <a:srgbClr val="0B5394"/>
                          </a:solidFill>
                          <a:latin typeface="Arial"/>
                          <a:ea typeface="Arial"/>
                          <a:cs typeface="Arial"/>
                          <a:sym typeface="Arial"/>
                        </a:rPr>
                        <a:t>  </a:t>
                      </a:r>
                      <a:endParaRPr sz="900" dirty="0">
                        <a:solidFill>
                          <a:srgbClr val="0B5394"/>
                        </a:solidFill>
                      </a:endParaRPr>
                    </a:p>
                    <a:p>
                      <a:pPr marL="0" marR="0" lvl="0" indent="0" algn="l" rtl="0">
                        <a:lnSpc>
                          <a:spcPct val="100000"/>
                        </a:lnSpc>
                        <a:spcBef>
                          <a:spcPts val="0"/>
                        </a:spcBef>
                        <a:spcAft>
                          <a:spcPts val="0"/>
                        </a:spcAft>
                        <a:buNone/>
                      </a:pPr>
                      <a:r>
                        <a:rPr lang="en-US" sz="900" b="0" i="0"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https://sam.gov/opp/662de9cafbdd4398af442c8bc12d59e9/view</a:t>
                      </a:r>
                      <a:endParaRPr sz="900" b="0" i="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900" b="1" u="none" strike="noStrike" cap="none" dirty="0">
                        <a:solidFill>
                          <a:srgbClr val="0B5394"/>
                        </a:solidFill>
                      </a:endParaRPr>
                    </a:p>
                    <a:p>
                      <a:pPr marL="0" marR="0" lvl="0" indent="0" algn="l" rtl="0">
                        <a:lnSpc>
                          <a:spcPct val="100000"/>
                        </a:lnSpc>
                        <a:spcBef>
                          <a:spcPts val="0"/>
                        </a:spcBef>
                        <a:spcAft>
                          <a:spcPts val="0"/>
                        </a:spcAft>
                        <a:buNone/>
                      </a:pPr>
                      <a:endParaRPr sz="900" b="1" u="none" strike="noStrike" cap="none" dirty="0">
                        <a:solidFill>
                          <a:srgbClr val="0B5394"/>
                        </a:solidFill>
                      </a:endParaRPr>
                    </a:p>
                    <a:p>
                      <a:pPr marL="0" marR="0" lvl="0" indent="0" algn="l" rtl="0">
                        <a:lnSpc>
                          <a:spcPct val="100000"/>
                        </a:lnSpc>
                        <a:spcBef>
                          <a:spcPts val="0"/>
                        </a:spcBef>
                        <a:spcAft>
                          <a:spcPts val="0"/>
                        </a:spcAft>
                        <a:buClr>
                          <a:srgbClr val="000000"/>
                        </a:buClr>
                        <a:buSzPts val="1200"/>
                        <a:buFont typeface="Arial"/>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900" b="1" i="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900" b="1" i="0" u="none" strike="noStrike" cap="none" dirty="0">
                          <a:solidFill>
                            <a:srgbClr val="0B5394"/>
                          </a:solidFill>
                          <a:latin typeface="Arial"/>
                          <a:ea typeface="Arial"/>
                          <a:cs typeface="Arial"/>
                          <a:sym typeface="Arial"/>
                        </a:rPr>
                        <a:t>Polaris </a:t>
                      </a:r>
                      <a:r>
                        <a:rPr lang="en-US" sz="900" b="0" i="0" u="none" strike="noStrike" cap="none" dirty="0">
                          <a:solidFill>
                            <a:srgbClr val="0B5394"/>
                          </a:solidFill>
                          <a:latin typeface="Arial"/>
                          <a:ea typeface="Arial"/>
                          <a:cs typeface="Arial"/>
                          <a:sym typeface="Arial"/>
                        </a:rPr>
                        <a:t>updates and next steps will be communicated through SAM.gov.  </a:t>
                      </a: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900" b="1" u="none" strike="noStrike" cap="none" dirty="0">
                          <a:solidFill>
                            <a:srgbClr val="0B5394"/>
                          </a:solidFill>
                          <a:latin typeface="Arial"/>
                          <a:ea typeface="Arial"/>
                          <a:cs typeface="Arial"/>
                          <a:sym typeface="Arial"/>
                        </a:rPr>
                        <a:t>GSA Interact - Small Business GWAC Community </a:t>
                      </a:r>
                      <a:endParaRPr sz="900" dirty="0">
                        <a:solidFill>
                          <a:srgbClr val="0B5394"/>
                        </a:solidFill>
                      </a:endParaRPr>
                    </a:p>
                    <a:p>
                      <a:pPr marL="0" marR="0" lvl="0" indent="0" algn="l" rtl="0">
                        <a:lnSpc>
                          <a:spcPct val="100000"/>
                        </a:lnSpc>
                        <a:spcBef>
                          <a:spcPts val="0"/>
                        </a:spcBef>
                        <a:spcAft>
                          <a:spcPts val="0"/>
                        </a:spcAft>
                        <a:buClr>
                          <a:srgbClr val="000000"/>
                        </a:buClr>
                        <a:buSzPts val="1100"/>
                        <a:buFont typeface="Arial"/>
                        <a:buNone/>
                      </a:pPr>
                      <a:r>
                        <a:rPr lang="en-US" sz="900" b="0" u="sng" strike="noStrike" cap="none" dirty="0">
                          <a:solidFill>
                            <a:srgbClr val="0B5394"/>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https://interact.gsa.gov/group/small-business-gwac-community-interest </a:t>
                      </a:r>
                      <a:endParaRPr sz="900" b="0" u="sng" strike="noStrike" cap="none" dirty="0">
                        <a:solidFill>
                          <a:srgbClr val="0B5394"/>
                        </a:solidFill>
                        <a:latin typeface="Arial Narrow"/>
                        <a:ea typeface="Arial Narrow"/>
                        <a:cs typeface="Arial Narrow"/>
                        <a:sym typeface="Arial Narrow"/>
                      </a:endParaRPr>
                    </a:p>
                    <a:p>
                      <a:pPr marL="0" marR="0" lvl="0" indent="0" algn="l" rtl="0">
                        <a:lnSpc>
                          <a:spcPct val="100000"/>
                        </a:lnSpc>
                        <a:spcBef>
                          <a:spcPts val="0"/>
                        </a:spcBef>
                        <a:spcAft>
                          <a:spcPts val="0"/>
                        </a:spcAft>
                        <a:buNone/>
                      </a:pPr>
                      <a:endParaRPr sz="900" b="1" u="none" strike="noStrike" cap="none" dirty="0">
                        <a:solidFill>
                          <a:srgbClr val="0B5394"/>
                        </a:solidFill>
                      </a:endParaRPr>
                    </a:p>
                  </a:txBody>
                  <a:tcPr marL="68575" marR="68575" marT="31175" marB="31175">
                    <a:solidFill>
                      <a:srgbClr val="F2F2F2"/>
                    </a:solidFill>
                  </a:tcPr>
                </a:tc>
                <a:extLst>
                  <a:ext uri="{0D108BD9-81ED-4DB2-BD59-A6C34878D82A}">
                    <a16:rowId xmlns:a16="http://schemas.microsoft.com/office/drawing/2014/main" val="10001"/>
                  </a:ext>
                </a:extLst>
              </a:tr>
              <a:tr h="279581">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dirty="0">
                        <a:solidFill>
                          <a:schemeClr val="dk1"/>
                        </a:solidFill>
                        <a:latin typeface="Arial"/>
                        <a:ea typeface="Arial"/>
                        <a:cs typeface="Arial"/>
                        <a:sym typeface="Arial"/>
                      </a:endParaRPr>
                    </a:p>
                  </a:txBody>
                  <a:tcPr marL="68575" marR="68575" marT="31175" marB="31175">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233" name="Google Shape;233;p30" descr="GSA Starmark"/>
          <p:cNvPicPr preferRelativeResize="0"/>
          <p:nvPr/>
        </p:nvPicPr>
        <p:blipFill rotWithShape="1">
          <a:blip r:embed="rId6">
            <a:alphaModFix/>
          </a:blip>
          <a:srcRect/>
          <a:stretch/>
        </p:blipFill>
        <p:spPr>
          <a:xfrm>
            <a:off x="57150" y="33902"/>
            <a:ext cx="742950" cy="742950"/>
          </a:xfrm>
          <a:prstGeom prst="rect">
            <a:avLst/>
          </a:prstGeom>
          <a:noFill/>
          <a:ln>
            <a:noFill/>
          </a:ln>
        </p:spPr>
      </p:pic>
      <p:sp>
        <p:nvSpPr>
          <p:cNvPr id="234" name="Google Shape;234;p30"/>
          <p:cNvSpPr txBox="1">
            <a:spLocks noGrp="1"/>
          </p:cNvSpPr>
          <p:nvPr>
            <p:ph type="title" idx="4294967295"/>
          </p:nvPr>
        </p:nvSpPr>
        <p:spPr>
          <a:xfrm>
            <a:off x="1428600" y="155645"/>
            <a:ext cx="77154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235" name="Google Shape;235;p30" descr="Alliant 3 logo"/>
          <p:cNvPicPr preferRelativeResize="0"/>
          <p:nvPr/>
        </p:nvPicPr>
        <p:blipFill rotWithShape="1">
          <a:blip r:embed="rId7">
            <a:alphaModFix/>
          </a:blip>
          <a:srcRect/>
          <a:stretch/>
        </p:blipFill>
        <p:spPr>
          <a:xfrm>
            <a:off x="6029327" y="1420040"/>
            <a:ext cx="1175147" cy="352410"/>
          </a:xfrm>
          <a:prstGeom prst="rect">
            <a:avLst/>
          </a:prstGeom>
          <a:noFill/>
          <a:ln>
            <a:noFill/>
          </a:ln>
        </p:spPr>
      </p:pic>
      <p:pic>
        <p:nvPicPr>
          <p:cNvPr id="236" name="Google Shape;236;p30" descr="Polaris logo"/>
          <p:cNvPicPr preferRelativeResize="0"/>
          <p:nvPr/>
        </p:nvPicPr>
        <p:blipFill rotWithShape="1">
          <a:blip r:embed="rId8">
            <a:alphaModFix/>
          </a:blip>
          <a:srcRect/>
          <a:stretch/>
        </p:blipFill>
        <p:spPr>
          <a:xfrm>
            <a:off x="6057902" y="2525626"/>
            <a:ext cx="1146572" cy="314422"/>
          </a:xfrm>
          <a:prstGeom prst="rect">
            <a:avLst/>
          </a:prstGeom>
          <a:noFill/>
          <a:ln>
            <a:noFill/>
          </a:ln>
        </p:spPr>
      </p:pic>
      <p:pic>
        <p:nvPicPr>
          <p:cNvPr id="237" name="Google Shape;237;p30" descr="VETS 2 logo"/>
          <p:cNvPicPr preferRelativeResize="0"/>
          <p:nvPr/>
        </p:nvPicPr>
        <p:blipFill rotWithShape="1">
          <a:blip r:embed="rId9">
            <a:alphaModFix/>
          </a:blip>
          <a:srcRect/>
          <a:stretch/>
        </p:blipFill>
        <p:spPr>
          <a:xfrm>
            <a:off x="1937486" y="2316343"/>
            <a:ext cx="1257300" cy="203597"/>
          </a:xfrm>
          <a:prstGeom prst="rect">
            <a:avLst/>
          </a:prstGeom>
          <a:noFill/>
          <a:ln>
            <a:noFill/>
          </a:ln>
        </p:spPr>
      </p:pic>
      <p:pic>
        <p:nvPicPr>
          <p:cNvPr id="238" name="Google Shape;238;p30" descr="8(a) STARS III"/>
          <p:cNvPicPr preferRelativeResize="0"/>
          <p:nvPr/>
        </p:nvPicPr>
        <p:blipFill rotWithShape="1">
          <a:blip r:embed="rId10">
            <a:alphaModFix/>
          </a:blip>
          <a:srcRect/>
          <a:stretch/>
        </p:blipFill>
        <p:spPr>
          <a:xfrm>
            <a:off x="1939526" y="1374018"/>
            <a:ext cx="1257300" cy="334990"/>
          </a:xfrm>
          <a:prstGeom prst="rect">
            <a:avLst/>
          </a:prstGeom>
          <a:noFill/>
          <a:ln>
            <a:noFill/>
          </a:ln>
        </p:spPr>
      </p:pic>
      <p:pic>
        <p:nvPicPr>
          <p:cNvPr id="239" name="Google Shape;239;p30" descr="Alliant 2 logo"/>
          <p:cNvPicPr preferRelativeResize="0"/>
          <p:nvPr/>
        </p:nvPicPr>
        <p:blipFill rotWithShape="1">
          <a:blip r:embed="rId11">
            <a:alphaModFix/>
          </a:blip>
          <a:srcRect/>
          <a:stretch/>
        </p:blipFill>
        <p:spPr>
          <a:xfrm>
            <a:off x="1994635" y="3225007"/>
            <a:ext cx="1200151" cy="285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1" descr="GSA Starmark">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246" name="Google Shape;246;p31"/>
          <p:cNvSpPr txBox="1">
            <a:spLocks noGrp="1"/>
          </p:cNvSpPr>
          <p:nvPr>
            <p:ph type="title" idx="4294967295"/>
          </p:nvPr>
        </p:nvSpPr>
        <p:spPr>
          <a:xfrm>
            <a:off x="1510393" y="196915"/>
            <a:ext cx="77154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graphicFrame>
        <p:nvGraphicFramePr>
          <p:cNvPr id="247" name="Google Shape;247;p31"/>
          <p:cNvGraphicFramePr/>
          <p:nvPr>
            <p:extLst>
              <p:ext uri="{D42A27DB-BD31-4B8C-83A1-F6EECF244321}">
                <p14:modId xmlns:p14="http://schemas.microsoft.com/office/powerpoint/2010/main" val="128422535"/>
              </p:ext>
            </p:extLst>
          </p:nvPr>
        </p:nvGraphicFramePr>
        <p:xfrm>
          <a:off x="702129" y="615135"/>
          <a:ext cx="8060190" cy="3913230"/>
        </p:xfrm>
        <a:graphic>
          <a:graphicData uri="http://schemas.openxmlformats.org/drawingml/2006/table">
            <a:tbl>
              <a:tblPr firstRow="1" bandRow="1">
                <a:noFill/>
                <a:tableStyleId>{98CA320A-55D1-47C3-AFE0-2E18B735DEB9}</a:tableStyleId>
              </a:tblPr>
              <a:tblGrid>
                <a:gridCol w="4569689">
                  <a:extLst>
                    <a:ext uri="{9D8B030D-6E8A-4147-A177-3AD203B41FA5}">
                      <a16:colId xmlns:a16="http://schemas.microsoft.com/office/drawing/2014/main" val="20000"/>
                    </a:ext>
                  </a:extLst>
                </a:gridCol>
                <a:gridCol w="3490501">
                  <a:extLst>
                    <a:ext uri="{9D8B030D-6E8A-4147-A177-3AD203B41FA5}">
                      <a16:colId xmlns:a16="http://schemas.microsoft.com/office/drawing/2014/main" val="20001"/>
                    </a:ext>
                  </a:extLst>
                </a:gridCol>
              </a:tblGrid>
              <a:tr h="754383">
                <a:tc gridSpan="2">
                  <a:txBody>
                    <a:bodyPr/>
                    <a:lstStyle/>
                    <a:p>
                      <a:pPr marL="0" marR="0" lvl="0" indent="0" algn="ctr" rtl="0">
                        <a:lnSpc>
                          <a:spcPct val="100000"/>
                        </a:lnSpc>
                        <a:spcBef>
                          <a:spcPts val="0"/>
                        </a:spcBef>
                        <a:spcAft>
                          <a:spcPts val="0"/>
                        </a:spcAft>
                        <a:buClr>
                          <a:schemeClr val="dk1"/>
                        </a:buClr>
                        <a:buSzPts val="1500"/>
                        <a:buFont typeface="Arial"/>
                        <a:buNone/>
                      </a:pPr>
                      <a:endParaRPr lang="en-US" sz="1600" b="1" u="none" strike="noStrike" cap="none" dirty="0">
                        <a:solidFill>
                          <a:srgbClr val="0B5394"/>
                        </a:solidFill>
                        <a:latin typeface="+mj-lt"/>
                        <a:ea typeface="Montserrat"/>
                        <a:cs typeface="Montserrat"/>
                        <a:sym typeface="Montserrat"/>
                      </a:endParaRPr>
                    </a:p>
                    <a:p>
                      <a:pPr marL="0" marR="0" lvl="0" indent="0" algn="ctr" rtl="0">
                        <a:lnSpc>
                          <a:spcPct val="100000"/>
                        </a:lnSpc>
                        <a:spcBef>
                          <a:spcPts val="0"/>
                        </a:spcBef>
                        <a:spcAft>
                          <a:spcPts val="0"/>
                        </a:spcAft>
                        <a:buClr>
                          <a:schemeClr val="dk1"/>
                        </a:buClr>
                        <a:buSzPts val="1500"/>
                        <a:buFont typeface="Arial"/>
                        <a:buNone/>
                      </a:pPr>
                      <a:r>
                        <a:rPr lang="en-US" sz="1600" b="1" u="none" strike="noStrike" cap="none" dirty="0">
                          <a:solidFill>
                            <a:srgbClr val="0B5394"/>
                          </a:solidFill>
                          <a:latin typeface="+mj-lt"/>
                          <a:ea typeface="Montserrat"/>
                          <a:cs typeface="Montserrat"/>
                          <a:sym typeface="Montserrat"/>
                        </a:rPr>
                        <a:t>www.gsa.gov/OASIS</a:t>
                      </a:r>
                      <a:endParaRPr sz="1400" dirty="0">
                        <a:solidFill>
                          <a:srgbClr val="0B5394"/>
                        </a:solidFill>
                        <a:latin typeface="+mj-lt"/>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dirty="0">
                        <a:solidFill>
                          <a:srgbClr val="0B5394"/>
                        </a:solidFill>
                      </a:endParaRPr>
                    </a:p>
                  </a:txBody>
                  <a:tcPr marL="68575" marR="68575" marT="31175" marB="31175">
                    <a:solidFill>
                      <a:schemeClr val="lt1"/>
                    </a:solidFill>
                  </a:tcPr>
                </a:tc>
                <a:tc hMerge="1">
                  <a:txBody>
                    <a:bodyPr/>
                    <a:lstStyle/>
                    <a:p>
                      <a:endParaRPr lang="en-US"/>
                    </a:p>
                  </a:txBody>
                  <a:tcPr/>
                </a:tc>
                <a:extLst>
                  <a:ext uri="{0D108BD9-81ED-4DB2-BD59-A6C34878D82A}">
                    <a16:rowId xmlns:a16="http://schemas.microsoft.com/office/drawing/2014/main" val="10000"/>
                  </a:ext>
                </a:extLst>
              </a:tr>
              <a:tr h="2840220">
                <a:tc>
                  <a:txBody>
                    <a:bodyPr/>
                    <a:lstStyle/>
                    <a:p>
                      <a:pPr marL="0" marR="0" lvl="0" indent="0" algn="l" rtl="0">
                        <a:lnSpc>
                          <a:spcPct val="100000"/>
                        </a:lnSpc>
                        <a:spcBef>
                          <a:spcPts val="0"/>
                        </a:spcBef>
                        <a:spcAft>
                          <a:spcPts val="0"/>
                        </a:spcAft>
                        <a:buNone/>
                      </a:pPr>
                      <a:endParaRPr sz="900" b="1" u="none" strike="noStrike" cap="none" dirty="0">
                        <a:solidFill>
                          <a:srgbClr val="0B5394"/>
                        </a:solidFill>
                        <a:latin typeface="+mn-l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900" b="1" i="0" u="none" strike="noStrike" cap="none" dirty="0">
                          <a:solidFill>
                            <a:srgbClr val="0B5394"/>
                          </a:solidFill>
                          <a:latin typeface="+mn-lt"/>
                          <a:ea typeface="Montserrat"/>
                          <a:cs typeface="Montserrat"/>
                          <a:sym typeface="Montserrat"/>
                        </a:rPr>
                        <a:t>OASIS Unrestricted</a:t>
                      </a:r>
                      <a:r>
                        <a:rPr lang="en-US" sz="900" b="0" i="0" u="none" strike="noStrike" cap="none" dirty="0">
                          <a:solidFill>
                            <a:srgbClr val="0B5394"/>
                          </a:solidFill>
                          <a:latin typeface="+mn-lt"/>
                          <a:ea typeface="Montserrat"/>
                          <a:cs typeface="Montserrat"/>
                          <a:sym typeface="Montserrat"/>
                        </a:rPr>
                        <a:t> is a Full and Open contract</a:t>
                      </a:r>
                      <a:endParaRPr sz="1050" dirty="0">
                        <a:solidFill>
                          <a:srgbClr val="0B5394"/>
                        </a:solidFill>
                        <a:latin typeface="+mn-lt"/>
                      </a:endParaRPr>
                    </a:p>
                    <a:p>
                      <a:pPr marL="0" marR="0" lvl="0" indent="0" algn="l" rtl="0">
                        <a:lnSpc>
                          <a:spcPct val="100000"/>
                        </a:lnSpc>
                        <a:spcBef>
                          <a:spcPts val="0"/>
                        </a:spcBef>
                        <a:spcAft>
                          <a:spcPts val="0"/>
                        </a:spcAft>
                        <a:buNone/>
                      </a:pPr>
                      <a:endParaRPr sz="900" u="none" strike="noStrike" cap="none" dirty="0">
                        <a:solidFill>
                          <a:srgbClr val="0B5394"/>
                        </a:solidFill>
                        <a:latin typeface="+mn-l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900" b="1" i="0" u="none" strike="noStrike" cap="none" dirty="0">
                          <a:solidFill>
                            <a:srgbClr val="0B5394"/>
                          </a:solidFill>
                          <a:latin typeface="+mn-lt"/>
                          <a:ea typeface="Montserrat"/>
                          <a:cs typeface="Montserrat"/>
                          <a:sym typeface="Montserrat"/>
                        </a:rPr>
                        <a:t>OASIS Small Business</a:t>
                      </a:r>
                      <a:r>
                        <a:rPr lang="en-US" sz="900" b="0" i="0" u="none" strike="noStrike" cap="none" dirty="0">
                          <a:solidFill>
                            <a:srgbClr val="0B5394"/>
                          </a:solidFill>
                          <a:latin typeface="+mn-lt"/>
                          <a:ea typeface="Montserrat"/>
                          <a:cs typeface="Montserrat"/>
                          <a:sym typeface="Montserrat"/>
                        </a:rPr>
                        <a:t> is a 100% Small Business Set-Aside</a:t>
                      </a:r>
                      <a:endParaRPr sz="900"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None/>
                      </a:pPr>
                      <a:endParaRPr sz="900" u="none" strike="noStrike" cap="none" dirty="0">
                        <a:solidFill>
                          <a:srgbClr val="0B5394"/>
                        </a:solidFill>
                        <a:latin typeface="+mn-l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900" b="1" i="0" u="none" strike="noStrike" cap="none" dirty="0">
                          <a:solidFill>
                            <a:srgbClr val="0B5394"/>
                          </a:solidFill>
                          <a:latin typeface="+mn-lt"/>
                          <a:ea typeface="Montserrat"/>
                          <a:cs typeface="Montserrat"/>
                          <a:sym typeface="Montserrat"/>
                        </a:rPr>
                        <a:t>OASIS 8(a)</a:t>
                      </a:r>
                      <a:r>
                        <a:rPr lang="en-US" sz="900" b="0" i="0" u="none" strike="noStrike" cap="none" dirty="0">
                          <a:solidFill>
                            <a:srgbClr val="0B5394"/>
                          </a:solidFill>
                          <a:latin typeface="+mn-lt"/>
                          <a:ea typeface="Montserrat"/>
                          <a:cs typeface="Montserrat"/>
                          <a:sym typeface="Montserrat"/>
                        </a:rPr>
                        <a:t> were developed to provide the 8(a) community expanded access to the OASIS contract program while creating more options for federal agencies to meet their 8(a) business development program goals</a:t>
                      </a:r>
                      <a:endParaRPr sz="1050" dirty="0">
                        <a:solidFill>
                          <a:srgbClr val="0B5394"/>
                        </a:solidFill>
                        <a:latin typeface="+mn-lt"/>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B5394"/>
                        </a:solidFill>
                        <a:latin typeface="+mn-l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en-US" sz="900" b="1" i="0" u="none" strike="noStrike" cap="none" dirty="0">
                          <a:solidFill>
                            <a:srgbClr val="0B5394"/>
                          </a:solidFill>
                          <a:latin typeface="+mn-lt"/>
                          <a:ea typeface="Montserrat"/>
                          <a:cs typeface="Montserrat"/>
                          <a:sym typeface="Montserrat"/>
                        </a:rPr>
                        <a:t>Core Services Include:</a:t>
                      </a:r>
                      <a:endParaRPr sz="1050" dirty="0">
                        <a:solidFill>
                          <a:srgbClr val="0B5394"/>
                        </a:solidFill>
                        <a:latin typeface="+mn-lt"/>
                      </a:endParaRPr>
                    </a:p>
                    <a:p>
                      <a:pPr marL="285750" marR="0" lvl="0" indent="-285750" algn="l" rtl="0">
                        <a:lnSpc>
                          <a:spcPct val="100000"/>
                        </a:lnSpc>
                        <a:spcBef>
                          <a:spcPts val="0"/>
                        </a:spcBef>
                        <a:spcAft>
                          <a:spcPts val="0"/>
                        </a:spcAft>
                        <a:buClr>
                          <a:srgbClr val="0B5394"/>
                        </a:buClr>
                        <a:buSzPts val="1100"/>
                        <a:buFont typeface="Arial"/>
                        <a:buChar char="•"/>
                      </a:pPr>
                      <a:r>
                        <a:rPr lang="en-US" sz="900" b="0" i="0" u="none" strike="noStrike" cap="none" dirty="0">
                          <a:solidFill>
                            <a:srgbClr val="0B5394"/>
                          </a:solidFill>
                          <a:latin typeface="+mn-lt"/>
                          <a:ea typeface="Arial"/>
                          <a:cs typeface="Arial"/>
                          <a:sym typeface="Arial"/>
                        </a:rPr>
                        <a:t>Program management services</a:t>
                      </a:r>
                      <a:endParaRPr sz="1050" dirty="0">
                        <a:solidFill>
                          <a:srgbClr val="0B5394"/>
                        </a:solidFill>
                        <a:latin typeface="+mn-lt"/>
                      </a:endParaRPr>
                    </a:p>
                    <a:p>
                      <a:pPr marL="285750" marR="0" lvl="0" indent="-285750" algn="l" rtl="0">
                        <a:lnSpc>
                          <a:spcPct val="100000"/>
                        </a:lnSpc>
                        <a:spcBef>
                          <a:spcPts val="0"/>
                        </a:spcBef>
                        <a:spcAft>
                          <a:spcPts val="0"/>
                        </a:spcAft>
                        <a:buClr>
                          <a:srgbClr val="0B5394"/>
                        </a:buClr>
                        <a:buSzPts val="1100"/>
                        <a:buFont typeface="Arial"/>
                        <a:buChar char="•"/>
                      </a:pPr>
                      <a:r>
                        <a:rPr lang="en-US" sz="900" b="0" i="0" u="none" strike="noStrike" cap="none" dirty="0">
                          <a:solidFill>
                            <a:srgbClr val="0B5394"/>
                          </a:solidFill>
                          <a:latin typeface="+mn-lt"/>
                          <a:ea typeface="Arial"/>
                          <a:cs typeface="Arial"/>
                          <a:sym typeface="Arial"/>
                        </a:rPr>
                        <a:t>Management consulting services;  </a:t>
                      </a:r>
                      <a:endParaRPr sz="1050" dirty="0">
                        <a:solidFill>
                          <a:srgbClr val="0B5394"/>
                        </a:solidFill>
                        <a:latin typeface="+mn-lt"/>
                      </a:endParaRPr>
                    </a:p>
                    <a:p>
                      <a:pPr marL="285750" marR="0" lvl="0" indent="-285750" algn="l" rtl="0">
                        <a:lnSpc>
                          <a:spcPct val="100000"/>
                        </a:lnSpc>
                        <a:spcBef>
                          <a:spcPts val="0"/>
                        </a:spcBef>
                        <a:spcAft>
                          <a:spcPts val="0"/>
                        </a:spcAft>
                        <a:buClr>
                          <a:srgbClr val="0B5394"/>
                        </a:buClr>
                        <a:buSzPts val="1100"/>
                        <a:buFont typeface="Arial"/>
                        <a:buChar char="•"/>
                      </a:pPr>
                      <a:r>
                        <a:rPr lang="en-US" sz="900" b="0" i="0" u="none" strike="noStrike" cap="none" dirty="0">
                          <a:solidFill>
                            <a:srgbClr val="0B5394"/>
                          </a:solidFill>
                          <a:latin typeface="+mn-lt"/>
                          <a:ea typeface="Arial"/>
                          <a:cs typeface="Arial"/>
                          <a:sym typeface="Arial"/>
                        </a:rPr>
                        <a:t>Logistics services </a:t>
                      </a:r>
                      <a:endParaRPr sz="1050" dirty="0">
                        <a:solidFill>
                          <a:srgbClr val="0B5394"/>
                        </a:solidFill>
                        <a:latin typeface="+mn-lt"/>
                      </a:endParaRPr>
                    </a:p>
                    <a:p>
                      <a:pPr marL="285750" marR="0" lvl="0" indent="-285750" algn="l" rtl="0">
                        <a:lnSpc>
                          <a:spcPct val="100000"/>
                        </a:lnSpc>
                        <a:spcBef>
                          <a:spcPts val="0"/>
                        </a:spcBef>
                        <a:spcAft>
                          <a:spcPts val="0"/>
                        </a:spcAft>
                        <a:buClr>
                          <a:srgbClr val="0B5394"/>
                        </a:buClr>
                        <a:buSzPts val="1100"/>
                        <a:buFont typeface="Arial"/>
                        <a:buChar char="•"/>
                      </a:pPr>
                      <a:r>
                        <a:rPr lang="en-US" sz="900" b="0" i="0" u="none" strike="noStrike" cap="none" dirty="0">
                          <a:solidFill>
                            <a:srgbClr val="0B5394"/>
                          </a:solidFill>
                          <a:latin typeface="+mn-lt"/>
                          <a:ea typeface="Arial"/>
                          <a:cs typeface="Arial"/>
                          <a:sym typeface="Arial"/>
                        </a:rPr>
                        <a:t>Engineering services  </a:t>
                      </a:r>
                      <a:endParaRPr sz="1050" dirty="0">
                        <a:solidFill>
                          <a:srgbClr val="0B5394"/>
                        </a:solidFill>
                        <a:latin typeface="+mn-lt"/>
                      </a:endParaRPr>
                    </a:p>
                    <a:p>
                      <a:pPr marL="285750" marR="0" lvl="0" indent="-285750" algn="l" rtl="0">
                        <a:lnSpc>
                          <a:spcPct val="100000"/>
                        </a:lnSpc>
                        <a:spcBef>
                          <a:spcPts val="0"/>
                        </a:spcBef>
                        <a:spcAft>
                          <a:spcPts val="0"/>
                        </a:spcAft>
                        <a:buClr>
                          <a:srgbClr val="0B5394"/>
                        </a:buClr>
                        <a:buSzPts val="1100"/>
                        <a:buFont typeface="Arial"/>
                        <a:buChar char="•"/>
                      </a:pPr>
                      <a:r>
                        <a:rPr lang="en-US" sz="900" b="0" i="0" u="none" strike="noStrike" cap="none" dirty="0">
                          <a:solidFill>
                            <a:srgbClr val="0B5394"/>
                          </a:solidFill>
                          <a:latin typeface="+mn-lt"/>
                          <a:ea typeface="Arial"/>
                          <a:cs typeface="Arial"/>
                          <a:sym typeface="Arial"/>
                        </a:rPr>
                        <a:t>Scientific services</a:t>
                      </a:r>
                      <a:endParaRPr sz="1050" dirty="0">
                        <a:solidFill>
                          <a:srgbClr val="0B5394"/>
                        </a:solidFill>
                        <a:latin typeface="+mn-lt"/>
                      </a:endParaRPr>
                    </a:p>
                    <a:p>
                      <a:pPr marL="285750" marR="0" lvl="0" indent="-285750" algn="l" rtl="0">
                        <a:lnSpc>
                          <a:spcPct val="100000"/>
                        </a:lnSpc>
                        <a:spcBef>
                          <a:spcPts val="0"/>
                        </a:spcBef>
                        <a:spcAft>
                          <a:spcPts val="0"/>
                        </a:spcAft>
                        <a:buClr>
                          <a:srgbClr val="0B5394"/>
                        </a:buClr>
                        <a:buSzPts val="1100"/>
                        <a:buFont typeface="Arial"/>
                        <a:buChar char="•"/>
                      </a:pPr>
                      <a:r>
                        <a:rPr lang="en-US" sz="900" b="0" i="0" u="none" strike="noStrike" cap="none" dirty="0">
                          <a:solidFill>
                            <a:srgbClr val="0B5394"/>
                          </a:solidFill>
                          <a:latin typeface="+mn-lt"/>
                          <a:ea typeface="Arial"/>
                          <a:cs typeface="Arial"/>
                          <a:sym typeface="Arial"/>
                        </a:rPr>
                        <a:t>Financial services. </a:t>
                      </a:r>
                      <a:endParaRPr sz="900" b="0" i="0"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900" b="1" i="0" u="none" strike="noStrike" cap="none" dirty="0">
                          <a:solidFill>
                            <a:srgbClr val="0B5394"/>
                          </a:solidFill>
                          <a:latin typeface="+mn-lt"/>
                          <a:ea typeface="Montserrat"/>
                          <a:cs typeface="Montserrat"/>
                          <a:sym typeface="Montserrat"/>
                        </a:rPr>
                        <a:t>OASIS Questions:  </a:t>
                      </a:r>
                      <a:r>
                        <a:rPr lang="en-US" sz="900" u="sng" strike="noStrike" cap="none" dirty="0">
                          <a:solidFill>
                            <a:srgbClr val="0B5394"/>
                          </a:solidFill>
                          <a:latin typeface="+mn-lt"/>
                          <a:ea typeface="Montserrat"/>
                          <a:cs typeface="Montserrat"/>
                          <a:sym typeface="Montserrat"/>
                          <a:hlinkClick r:id="rId4">
                            <a:extLst>
                              <a:ext uri="{A12FA001-AC4F-418D-AE19-62706E023703}">
                                <ahyp:hlinkClr xmlns:ahyp="http://schemas.microsoft.com/office/drawing/2018/hyperlinkcolor" val="tx"/>
                              </a:ext>
                            </a:extLst>
                          </a:hlinkClick>
                        </a:rPr>
                        <a:t>Oasis@gsa.gov</a:t>
                      </a:r>
                      <a:endParaRPr sz="900"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900" b="1"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900" b="1" u="none" strike="noStrike" cap="none" dirty="0">
                          <a:solidFill>
                            <a:srgbClr val="0B5394"/>
                          </a:solidFill>
                          <a:latin typeface="+mn-lt"/>
                          <a:ea typeface="Montserrat"/>
                          <a:cs typeface="Montserrat"/>
                          <a:sym typeface="Montserrat"/>
                        </a:rPr>
                        <a:t>Visit: </a:t>
                      </a:r>
                      <a:r>
                        <a:rPr lang="en-US" sz="900" b="1" u="sng" strike="noStrike" cap="none" dirty="0">
                          <a:solidFill>
                            <a:srgbClr val="0B5394"/>
                          </a:solidFill>
                          <a:latin typeface="+mn-lt"/>
                          <a:ea typeface="Montserrat"/>
                          <a:cs typeface="Montserrat"/>
                          <a:sym typeface="Montserrat"/>
                          <a:hlinkClick r:id="rId5">
                            <a:extLst>
                              <a:ext uri="{A12FA001-AC4F-418D-AE19-62706E023703}">
                                <ahyp:hlinkClr xmlns:ahyp="http://schemas.microsoft.com/office/drawing/2018/hyperlinkcolor" val="tx"/>
                              </a:ext>
                            </a:extLst>
                          </a:hlinkClick>
                        </a:rPr>
                        <a:t>www.gsa.gov/OASIS</a:t>
                      </a:r>
                      <a:endParaRPr sz="900" b="1" u="none" strike="noStrike" cap="none" dirty="0">
                        <a:solidFill>
                          <a:srgbClr val="0B5394"/>
                        </a:solidFill>
                        <a:latin typeface="+mn-lt"/>
                        <a:ea typeface="Montserrat"/>
                        <a:cs typeface="Montserrat"/>
                        <a:sym typeface="Montserrat"/>
                      </a:endParaRPr>
                    </a:p>
                  </a:txBody>
                  <a:tcPr marL="68575" marR="68575" marT="31175" marB="31175">
                    <a:solidFill>
                      <a:srgbClr val="F2F2F2"/>
                    </a:solidFill>
                  </a:tcPr>
                </a:tc>
                <a:tc>
                  <a:txBody>
                    <a:bodyPr/>
                    <a:lstStyle/>
                    <a:p>
                      <a:pPr marL="0" marR="0" lvl="0" indent="0" algn="l" rtl="0">
                        <a:lnSpc>
                          <a:spcPct val="100000"/>
                        </a:lnSpc>
                        <a:spcBef>
                          <a:spcPts val="0"/>
                        </a:spcBef>
                        <a:spcAft>
                          <a:spcPts val="0"/>
                        </a:spcAft>
                        <a:buNone/>
                      </a:pPr>
                      <a:endParaRPr sz="900" b="1" u="none" strike="noStrike" cap="none" dirty="0">
                        <a:solidFill>
                          <a:srgbClr val="0B5394"/>
                        </a:solidFill>
                        <a:latin typeface="+mn-l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900" b="1" u="none" strike="noStrike" cap="none" dirty="0">
                          <a:solidFill>
                            <a:srgbClr val="0B5394"/>
                          </a:solidFill>
                          <a:latin typeface="+mn-lt"/>
                          <a:ea typeface="Montserrat"/>
                          <a:cs typeface="Montserrat"/>
                          <a:sym typeface="Montserrat"/>
                        </a:rPr>
                        <a:t>OASIS+  </a:t>
                      </a:r>
                      <a:r>
                        <a:rPr lang="en-US" sz="900" b="0" u="none" strike="noStrike" cap="none" dirty="0">
                          <a:solidFill>
                            <a:srgbClr val="0B5394"/>
                          </a:solidFill>
                          <a:latin typeface="+mn-lt"/>
                          <a:ea typeface="Montserrat"/>
                          <a:cs typeface="Montserrat"/>
                          <a:sym typeface="Montserrat"/>
                        </a:rPr>
                        <a:t>is</a:t>
                      </a:r>
                      <a:r>
                        <a:rPr lang="en-US" sz="900" b="1" u="none" strike="noStrike" cap="none" dirty="0">
                          <a:solidFill>
                            <a:srgbClr val="0B5394"/>
                          </a:solidFill>
                          <a:latin typeface="+mn-lt"/>
                          <a:ea typeface="Montserrat"/>
                          <a:cs typeface="Montserrat"/>
                          <a:sym typeface="Montserrat"/>
                        </a:rPr>
                        <a:t> </a:t>
                      </a:r>
                      <a:r>
                        <a:rPr lang="en-US" sz="900" b="0" u="none" strike="noStrike" cap="none" dirty="0">
                          <a:solidFill>
                            <a:srgbClr val="0B5394"/>
                          </a:solidFill>
                          <a:latin typeface="+mn-lt"/>
                          <a:ea typeface="Montserrat"/>
                          <a:cs typeface="Montserrat"/>
                          <a:sym typeface="Montserrat"/>
                        </a:rPr>
                        <a:t>a</a:t>
                      </a:r>
                      <a:r>
                        <a:rPr lang="en-US" sz="900" b="0" i="0" u="none" strike="noStrike" cap="none" dirty="0">
                          <a:solidFill>
                            <a:srgbClr val="0B5394"/>
                          </a:solidFill>
                          <a:latin typeface="+mn-lt"/>
                          <a:ea typeface="Montserrat"/>
                          <a:cs typeface="Montserrat"/>
                          <a:sym typeface="Montserrat"/>
                        </a:rPr>
                        <a:t> suite of contracts that combines the scope of </a:t>
                      </a:r>
                      <a:r>
                        <a:rPr lang="en-US" sz="900" b="1" i="0" u="none" strike="noStrike" cap="none" dirty="0">
                          <a:solidFill>
                            <a:srgbClr val="0B5394"/>
                          </a:solidFill>
                          <a:latin typeface="+mn-lt"/>
                          <a:ea typeface="Montserrat"/>
                          <a:cs typeface="Montserrat"/>
                          <a:sym typeface="Montserrat"/>
                        </a:rPr>
                        <a:t>OASIS</a:t>
                      </a:r>
                      <a:r>
                        <a:rPr lang="en-US" sz="900" b="0" i="0" u="none" strike="noStrike" cap="none" dirty="0">
                          <a:solidFill>
                            <a:srgbClr val="0B5394"/>
                          </a:solidFill>
                          <a:latin typeface="+mn-lt"/>
                          <a:ea typeface="Montserrat"/>
                          <a:cs typeface="Montserrat"/>
                          <a:sym typeface="Montserrat"/>
                        </a:rPr>
                        <a:t>, Building, Maintenance &amp; Operations (BMO) and Human Capital &amp; Training Solutions (</a:t>
                      </a:r>
                      <a:r>
                        <a:rPr lang="en-US" sz="900" b="0" i="0" u="none" strike="noStrike" cap="none" dirty="0" err="1">
                          <a:solidFill>
                            <a:srgbClr val="0B5394"/>
                          </a:solidFill>
                          <a:latin typeface="+mn-lt"/>
                          <a:ea typeface="Montserrat"/>
                          <a:cs typeface="Montserrat"/>
                          <a:sym typeface="Montserrat"/>
                        </a:rPr>
                        <a:t>HCaTS</a:t>
                      </a:r>
                      <a:r>
                        <a:rPr lang="en-US" sz="900" b="0" i="0" u="none" strike="noStrike" cap="none" dirty="0">
                          <a:solidFill>
                            <a:srgbClr val="0B5394"/>
                          </a:solidFill>
                          <a:latin typeface="+mn-lt"/>
                          <a:ea typeface="Montserrat"/>
                          <a:cs typeface="Montserrat"/>
                          <a:sym typeface="Montserrat"/>
                        </a:rPr>
                        <a:t>) under one program</a:t>
                      </a:r>
                      <a:endParaRPr sz="1050" dirty="0">
                        <a:solidFill>
                          <a:srgbClr val="0B5394"/>
                        </a:solidFill>
                        <a:latin typeface="+mn-lt"/>
                      </a:endParaRPr>
                    </a:p>
                    <a:p>
                      <a:pPr marL="0" marR="0" lvl="0" indent="0" algn="l" rtl="0">
                        <a:lnSpc>
                          <a:spcPct val="100000"/>
                        </a:lnSpc>
                        <a:spcBef>
                          <a:spcPts val="0"/>
                        </a:spcBef>
                        <a:spcAft>
                          <a:spcPts val="0"/>
                        </a:spcAft>
                        <a:buNone/>
                      </a:pPr>
                      <a:endParaRPr sz="900" b="0" i="0" u="none" strike="noStrike" cap="none" dirty="0">
                        <a:solidFill>
                          <a:srgbClr val="0B5394"/>
                        </a:solidFill>
                        <a:latin typeface="+mn-lt"/>
                        <a:ea typeface="Montserrat"/>
                        <a:cs typeface="Montserrat"/>
                        <a:sym typeface="Montserrat"/>
                      </a:endParaRPr>
                    </a:p>
                    <a:p>
                      <a:pPr marL="285750" marR="0" lvl="2" indent="-285750" algn="l" rtl="0">
                        <a:lnSpc>
                          <a:spcPct val="100000"/>
                        </a:lnSpc>
                        <a:spcBef>
                          <a:spcPts val="0"/>
                        </a:spcBef>
                        <a:spcAft>
                          <a:spcPts val="0"/>
                        </a:spcAft>
                        <a:buClr>
                          <a:srgbClr val="0B5394"/>
                        </a:buClr>
                        <a:buSzPts val="1100"/>
                        <a:buFont typeface="Courier New"/>
                        <a:buChar char="o"/>
                      </a:pPr>
                      <a:r>
                        <a:rPr lang="en-US" sz="900" b="0" i="0" u="none" strike="noStrike" cap="none" dirty="0">
                          <a:solidFill>
                            <a:srgbClr val="0B5394"/>
                          </a:solidFill>
                          <a:latin typeface="+mn-lt"/>
                          <a:ea typeface="Montserrat"/>
                          <a:cs typeface="Montserrat"/>
                          <a:sym typeface="Montserrat"/>
                        </a:rPr>
                        <a:t>Designed to support federal agencies’ procurement requirements for services-based solutions</a:t>
                      </a:r>
                      <a:endParaRPr sz="1050" dirty="0">
                        <a:solidFill>
                          <a:srgbClr val="0B5394"/>
                        </a:solidFill>
                        <a:latin typeface="+mn-lt"/>
                      </a:endParaRPr>
                    </a:p>
                    <a:p>
                      <a:pPr marL="285750" marR="0" lvl="2" indent="-215900" algn="l" rtl="0">
                        <a:lnSpc>
                          <a:spcPct val="100000"/>
                        </a:lnSpc>
                        <a:spcBef>
                          <a:spcPts val="0"/>
                        </a:spcBef>
                        <a:spcAft>
                          <a:spcPts val="0"/>
                        </a:spcAft>
                        <a:buClr>
                          <a:srgbClr val="000000"/>
                        </a:buClr>
                        <a:buSzPts val="1100"/>
                        <a:buFont typeface="Courier New"/>
                        <a:buNone/>
                      </a:pPr>
                      <a:endParaRPr sz="900" b="0" i="0" u="none" strike="noStrike" cap="none" dirty="0">
                        <a:solidFill>
                          <a:srgbClr val="0B5394"/>
                        </a:solidFill>
                        <a:latin typeface="+mn-lt"/>
                        <a:ea typeface="Montserrat"/>
                        <a:cs typeface="Montserrat"/>
                        <a:sym typeface="Montserrat"/>
                      </a:endParaRPr>
                    </a:p>
                    <a:p>
                      <a:pPr marL="285750" marR="0" lvl="2" indent="-285750" algn="l" rtl="0">
                        <a:lnSpc>
                          <a:spcPct val="100000"/>
                        </a:lnSpc>
                        <a:spcBef>
                          <a:spcPts val="0"/>
                        </a:spcBef>
                        <a:spcAft>
                          <a:spcPts val="0"/>
                        </a:spcAft>
                        <a:buClr>
                          <a:srgbClr val="0B5394"/>
                        </a:buClr>
                        <a:buSzPts val="1100"/>
                        <a:buFont typeface="Courier New"/>
                        <a:buChar char="o"/>
                      </a:pPr>
                      <a:r>
                        <a:rPr lang="en-US" sz="900" b="0" i="0" u="none" strike="noStrike" cap="none" dirty="0">
                          <a:solidFill>
                            <a:srgbClr val="0B5394"/>
                          </a:solidFill>
                          <a:latin typeface="+mn-lt"/>
                          <a:ea typeface="Montserrat"/>
                          <a:cs typeface="Montserrat"/>
                          <a:sym typeface="Montserrat"/>
                        </a:rPr>
                        <a:t>Access to highly qualified contractors</a:t>
                      </a:r>
                      <a:r>
                        <a:rPr lang="en-US" sz="900" b="1" i="0" u="none" strike="noStrike" cap="none" dirty="0">
                          <a:solidFill>
                            <a:srgbClr val="0B5394"/>
                          </a:solidFill>
                          <a:latin typeface="+mn-lt"/>
                          <a:ea typeface="Montserrat"/>
                          <a:cs typeface="Montserrat"/>
                          <a:sym typeface="Montserrat"/>
                        </a:rPr>
                        <a:t> </a:t>
                      </a:r>
                      <a:r>
                        <a:rPr lang="en-US" sz="900" b="0" i="0" u="none" strike="noStrike" cap="none" dirty="0">
                          <a:solidFill>
                            <a:srgbClr val="0B5394"/>
                          </a:solidFill>
                          <a:latin typeface="+mn-lt"/>
                          <a:ea typeface="Montserrat"/>
                          <a:cs typeface="Montserrat"/>
                          <a:sym typeface="Montserrat"/>
                        </a:rPr>
                        <a:t>of all sizes from multiple industries </a:t>
                      </a:r>
                      <a:endParaRPr sz="1050" dirty="0">
                        <a:solidFill>
                          <a:srgbClr val="0B5394"/>
                        </a:solidFill>
                        <a:latin typeface="+mn-lt"/>
                      </a:endParaRPr>
                    </a:p>
                    <a:p>
                      <a:pPr marL="0" marR="0" lvl="0" indent="0" algn="l" rtl="0">
                        <a:lnSpc>
                          <a:spcPct val="100000"/>
                        </a:lnSpc>
                        <a:spcBef>
                          <a:spcPts val="0"/>
                        </a:spcBef>
                        <a:spcAft>
                          <a:spcPts val="0"/>
                        </a:spcAft>
                        <a:buNone/>
                      </a:pPr>
                      <a:endParaRPr sz="1050" b="1"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900" b="1" u="none" strike="noStrike" cap="none" dirty="0">
                          <a:solidFill>
                            <a:srgbClr val="0B5394"/>
                          </a:solidFill>
                          <a:latin typeface="+mn-lt"/>
                          <a:ea typeface="Montserrat"/>
                          <a:cs typeface="Montserrat"/>
                          <a:sym typeface="Montserrat"/>
                        </a:rPr>
                        <a:t> </a:t>
                      </a:r>
                      <a:endParaRPr sz="1050" dirty="0">
                        <a:solidFill>
                          <a:srgbClr val="0B5394"/>
                        </a:solidFill>
                        <a:latin typeface="+mn-lt"/>
                      </a:endParaRPr>
                    </a:p>
                    <a:p>
                      <a:pPr marL="0" marR="0" lvl="0" indent="0" algn="l" rtl="0">
                        <a:lnSpc>
                          <a:spcPct val="100000"/>
                        </a:lnSpc>
                        <a:spcBef>
                          <a:spcPts val="0"/>
                        </a:spcBef>
                        <a:spcAft>
                          <a:spcPts val="0"/>
                        </a:spcAft>
                        <a:buClr>
                          <a:srgbClr val="000000"/>
                        </a:buClr>
                        <a:buSzPts val="1100"/>
                        <a:buFont typeface="Arial"/>
                        <a:buNone/>
                      </a:pPr>
                      <a:r>
                        <a:rPr lang="en-US" sz="900" b="1" u="none" strike="noStrike" cap="none" dirty="0">
                          <a:solidFill>
                            <a:srgbClr val="0B5394"/>
                          </a:solidFill>
                          <a:latin typeface="+mn-lt"/>
                          <a:ea typeface="Montserrat"/>
                          <a:cs typeface="Montserrat"/>
                          <a:sym typeface="Montserrat"/>
                        </a:rPr>
                        <a:t>OASIS+ Questions: </a:t>
                      </a:r>
                      <a:r>
                        <a:rPr lang="en-US" sz="900" b="0" i="0" u="none" strike="noStrike" cap="none" dirty="0">
                          <a:solidFill>
                            <a:srgbClr val="0B5394"/>
                          </a:solidFill>
                          <a:latin typeface="+mn-lt"/>
                          <a:ea typeface="Montserrat"/>
                          <a:cs typeface="Montserrat"/>
                          <a:sym typeface="Montserrat"/>
                        </a:rPr>
                        <a:t> </a:t>
                      </a:r>
                      <a:r>
                        <a:rPr lang="en-US" sz="900" b="0" i="0" u="sng" strike="noStrike" cap="none" dirty="0">
                          <a:solidFill>
                            <a:srgbClr val="0B5394"/>
                          </a:solidFill>
                          <a:latin typeface="+mn-lt"/>
                          <a:ea typeface="Montserrat"/>
                          <a:cs typeface="Montserrat"/>
                          <a:sym typeface="Montserrat"/>
                          <a:hlinkClick r:id="rId6">
                            <a:extLst>
                              <a:ext uri="{A12FA001-AC4F-418D-AE19-62706E023703}">
                                <ahyp:hlinkClr xmlns:ahyp="http://schemas.microsoft.com/office/drawing/2018/hyperlinkcolor" val="tx"/>
                              </a:ext>
                            </a:extLst>
                          </a:hlinkClick>
                        </a:rPr>
                        <a:t>PSHC-dev@gsa.gov</a:t>
                      </a:r>
                      <a:r>
                        <a:rPr lang="en-US" sz="900" b="1" u="none" strike="noStrike" cap="none" dirty="0">
                          <a:solidFill>
                            <a:srgbClr val="0B5394"/>
                          </a:solidFill>
                          <a:latin typeface="+mn-lt"/>
                          <a:ea typeface="Montserrat"/>
                          <a:cs typeface="Montserrat"/>
                          <a:sym typeface="Montserrat"/>
                        </a:rPr>
                        <a:t>                  </a:t>
                      </a:r>
                      <a:endParaRPr sz="1050" dirty="0">
                        <a:solidFill>
                          <a:srgbClr val="0B5394"/>
                        </a:solidFill>
                        <a:latin typeface="+mn-lt"/>
                      </a:endParaRPr>
                    </a:p>
                    <a:p>
                      <a:pPr marL="0" marR="0" lvl="0" indent="0" algn="l" rtl="0">
                        <a:lnSpc>
                          <a:spcPct val="100000"/>
                        </a:lnSpc>
                        <a:spcBef>
                          <a:spcPts val="0"/>
                        </a:spcBef>
                        <a:spcAft>
                          <a:spcPts val="0"/>
                        </a:spcAft>
                        <a:buClr>
                          <a:srgbClr val="000000"/>
                        </a:buClr>
                        <a:buSzPts val="1100"/>
                        <a:buFont typeface="Arial"/>
                        <a:buNone/>
                      </a:pPr>
                      <a:endParaRPr sz="900" b="1" u="none" strike="noStrike" cap="none" dirty="0">
                        <a:solidFill>
                          <a:srgbClr val="0B5394"/>
                        </a:solidFill>
                        <a:latin typeface="+mn-l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900" b="1" u="none" strike="noStrike" cap="none" dirty="0">
                          <a:solidFill>
                            <a:srgbClr val="0B5394"/>
                          </a:solidFill>
                          <a:latin typeface="+mn-lt"/>
                          <a:ea typeface="Montserrat"/>
                          <a:cs typeface="Montserrat"/>
                          <a:sym typeface="Montserrat"/>
                        </a:rPr>
                        <a:t>Visit: OASIS+ Interact Community</a:t>
                      </a:r>
                      <a:endParaRPr sz="1050" dirty="0">
                        <a:solidFill>
                          <a:srgbClr val="0B5394"/>
                        </a:solidFill>
                        <a:latin typeface="+mn-lt"/>
                      </a:endParaRPr>
                    </a:p>
                    <a:p>
                      <a:pPr marL="0" marR="0" lvl="0" indent="0" algn="l" rtl="0">
                        <a:lnSpc>
                          <a:spcPct val="100000"/>
                        </a:lnSpc>
                        <a:spcBef>
                          <a:spcPts val="0"/>
                        </a:spcBef>
                        <a:spcAft>
                          <a:spcPts val="0"/>
                        </a:spcAft>
                        <a:buClr>
                          <a:srgbClr val="000000"/>
                        </a:buClr>
                        <a:buSzPts val="1100"/>
                        <a:buFont typeface="Arial"/>
                        <a:buNone/>
                      </a:pPr>
                      <a:r>
                        <a:rPr lang="en-US" sz="900" b="0" u="sng" strike="noStrike" cap="none" dirty="0">
                          <a:solidFill>
                            <a:srgbClr val="0B5394"/>
                          </a:solidFill>
                          <a:latin typeface="+mn-lt"/>
                          <a:ea typeface="Montserrat"/>
                          <a:cs typeface="Montserrat"/>
                          <a:sym typeface="Montserrat"/>
                          <a:hlinkClick r:id="rId7">
                            <a:extLst>
                              <a:ext uri="{A12FA001-AC4F-418D-AE19-62706E023703}">
                                <ahyp:hlinkClr xmlns:ahyp="http://schemas.microsoft.com/office/drawing/2018/hyperlinkcolor" val="tx"/>
                              </a:ext>
                            </a:extLst>
                          </a:hlinkClick>
                        </a:rPr>
                        <a:t>https://buy.gsa.gov/interact/community/196/activity-feed</a:t>
                      </a:r>
                      <a:endParaRPr sz="1050" b="0" u="none" strike="noStrike" cap="none" dirty="0">
                        <a:solidFill>
                          <a:srgbClr val="0B5394"/>
                        </a:solidFill>
                        <a:latin typeface="+mn-lt"/>
                        <a:ea typeface="Montserrat"/>
                        <a:cs typeface="Montserrat"/>
                        <a:sym typeface="Montserrat"/>
                      </a:endParaRPr>
                    </a:p>
                  </a:txBody>
                  <a:tcPr marL="68575" marR="68575" marT="31175" marB="31175">
                    <a:solidFill>
                      <a:srgbClr val="F2F2F2"/>
                    </a:solidFill>
                  </a:tcPr>
                </a:tc>
                <a:extLst>
                  <a:ext uri="{0D108BD9-81ED-4DB2-BD59-A6C34878D82A}">
                    <a16:rowId xmlns:a16="http://schemas.microsoft.com/office/drawing/2014/main" val="10001"/>
                  </a:ext>
                </a:extLst>
              </a:tr>
              <a:tr h="272457">
                <a:tc gridSpan="2">
                  <a:txBody>
                    <a:bodyPr/>
                    <a:lstStyle/>
                    <a:p>
                      <a:pPr marL="0" marR="0" lvl="0" indent="0" algn="ctr" rtl="0">
                        <a:lnSpc>
                          <a:spcPct val="100000"/>
                        </a:lnSpc>
                        <a:spcBef>
                          <a:spcPts val="0"/>
                        </a:spcBef>
                        <a:spcAft>
                          <a:spcPts val="0"/>
                        </a:spcAft>
                        <a:buClr>
                          <a:srgbClr val="000000"/>
                        </a:buClr>
                        <a:buSzPts val="1500"/>
                        <a:buFont typeface="Arial"/>
                        <a:buNone/>
                      </a:pPr>
                      <a:endParaRPr sz="1400" b="1" u="none" strike="noStrike" cap="none" dirty="0">
                        <a:solidFill>
                          <a:schemeClr val="dk1"/>
                        </a:solidFill>
                        <a:latin typeface="Arial"/>
                        <a:ea typeface="Arial"/>
                        <a:cs typeface="Arial"/>
                        <a:sym typeface="Arial"/>
                      </a:endParaRPr>
                    </a:p>
                  </a:txBody>
                  <a:tcPr marL="68575" marR="68575" marT="31175" marB="31175"/>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2"/>
          <p:cNvSpPr txBox="1">
            <a:spLocks noGrp="1"/>
          </p:cNvSpPr>
          <p:nvPr>
            <p:ph type="title" idx="4294967295"/>
          </p:nvPr>
        </p:nvSpPr>
        <p:spPr>
          <a:xfrm>
            <a:off x="1257300" y="153085"/>
            <a:ext cx="83298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254" name="Google Shape;254;p32"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graphicFrame>
        <p:nvGraphicFramePr>
          <p:cNvPr id="255" name="Google Shape;255;p32"/>
          <p:cNvGraphicFramePr/>
          <p:nvPr>
            <p:extLst>
              <p:ext uri="{D42A27DB-BD31-4B8C-83A1-F6EECF244321}">
                <p14:modId xmlns:p14="http://schemas.microsoft.com/office/powerpoint/2010/main" val="1557549163"/>
              </p:ext>
            </p:extLst>
          </p:nvPr>
        </p:nvGraphicFramePr>
        <p:xfrm>
          <a:off x="146878" y="841614"/>
          <a:ext cx="8811500" cy="3452625"/>
        </p:xfrm>
        <a:graphic>
          <a:graphicData uri="http://schemas.openxmlformats.org/drawingml/2006/table">
            <a:tbl>
              <a:tblPr firstRow="1" bandRow="1">
                <a:noFill/>
                <a:tableStyleId>{BC27C43F-9BA8-459A-BB23-347B69C2CBCC}</a:tableStyleId>
              </a:tblPr>
              <a:tblGrid>
                <a:gridCol w="3871250">
                  <a:extLst>
                    <a:ext uri="{9D8B030D-6E8A-4147-A177-3AD203B41FA5}">
                      <a16:colId xmlns:a16="http://schemas.microsoft.com/office/drawing/2014/main" val="20000"/>
                    </a:ext>
                  </a:extLst>
                </a:gridCol>
                <a:gridCol w="4940250">
                  <a:extLst>
                    <a:ext uri="{9D8B030D-6E8A-4147-A177-3AD203B41FA5}">
                      <a16:colId xmlns:a16="http://schemas.microsoft.com/office/drawing/2014/main" val="20001"/>
                    </a:ext>
                  </a:extLst>
                </a:gridCol>
              </a:tblGrid>
              <a:tr h="640075">
                <a:tc>
                  <a:txBody>
                    <a:bodyPr/>
                    <a:lstStyle/>
                    <a:p>
                      <a:pPr marL="0" marR="0" lvl="0" indent="0" algn="l" rtl="0">
                        <a:lnSpc>
                          <a:spcPct val="100000"/>
                        </a:lnSpc>
                        <a:spcBef>
                          <a:spcPts val="0"/>
                        </a:spcBef>
                        <a:spcAft>
                          <a:spcPts val="0"/>
                        </a:spcAft>
                        <a:buClr>
                          <a:srgbClr val="000000"/>
                        </a:buClr>
                        <a:buSzPts val="1200"/>
                        <a:buFont typeface="Arial"/>
                        <a:buNone/>
                      </a:pPr>
                      <a:endParaRPr sz="105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200"/>
                        <a:buFont typeface="Arial"/>
                        <a:buNone/>
                      </a:pPr>
                      <a:r>
                        <a:rPr lang="en-US" sz="1050" b="1" u="none" strike="noStrike" cap="none" dirty="0">
                          <a:solidFill>
                            <a:srgbClr val="002060"/>
                          </a:solidFill>
                          <a:latin typeface="Arial"/>
                          <a:ea typeface="Arial"/>
                          <a:cs typeface="Arial"/>
                          <a:sym typeface="Arial"/>
                        </a:rPr>
                        <a:t>Overview of GSA Multiple Awards Schedules (MAS)</a:t>
                      </a:r>
                      <a:endParaRPr sz="1100" dirty="0">
                        <a:solidFill>
                          <a:srgbClr val="002060"/>
                        </a:solidFill>
                      </a:endParaRPr>
                    </a:p>
                    <a:p>
                      <a:pPr marL="0" marR="0" lvl="0" indent="0" algn="l" rtl="0">
                        <a:lnSpc>
                          <a:spcPct val="100000"/>
                        </a:lnSpc>
                        <a:spcBef>
                          <a:spcPts val="0"/>
                        </a:spcBef>
                        <a:spcAft>
                          <a:spcPts val="0"/>
                        </a:spcAft>
                        <a:buNone/>
                      </a:pPr>
                      <a:endParaRPr sz="1050" b="1" u="none" strike="noStrike" cap="none" dirty="0">
                        <a:solidFill>
                          <a:srgbClr val="0B5394"/>
                        </a:solidFill>
                        <a:latin typeface="Arial"/>
                        <a:ea typeface="Arial"/>
                        <a:cs typeface="Arial"/>
                        <a:sym typeface="Arial"/>
                      </a:endParaRPr>
                    </a:p>
                  </a:txBody>
                  <a:tcPr marL="68575" marR="68575" marT="34300" marB="34300">
                    <a:solidFill>
                      <a:srgbClr val="F6FBFB"/>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050" b="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1400"/>
                        <a:buFont typeface="Arial"/>
                        <a:buNone/>
                      </a:pPr>
                      <a:r>
                        <a:rPr lang="en-US" sz="1100" b="1"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www.gsa.gov/masroadmap</a:t>
                      </a:r>
                      <a:endParaRPr sz="105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050" b="0" u="none" strike="noStrike" cap="none">
                        <a:solidFill>
                          <a:srgbClr val="0B5394"/>
                        </a:solidFill>
                        <a:latin typeface="Arial"/>
                        <a:ea typeface="Arial"/>
                        <a:cs typeface="Arial"/>
                        <a:sym typeface="Arial"/>
                      </a:endParaRPr>
                    </a:p>
                  </a:txBody>
                  <a:tcPr marL="68575" marR="68575" marT="34300" marB="34300">
                    <a:solidFill>
                      <a:srgbClr val="F6FBFB"/>
                    </a:solidFill>
                  </a:tcPr>
                </a:tc>
                <a:extLst>
                  <a:ext uri="{0D108BD9-81ED-4DB2-BD59-A6C34878D82A}">
                    <a16:rowId xmlns:a16="http://schemas.microsoft.com/office/drawing/2014/main" val="10000"/>
                  </a:ext>
                </a:extLst>
              </a:tr>
              <a:tr h="2095925">
                <a:tc>
                  <a:txBody>
                    <a:bodyPr/>
                    <a:lstStyle/>
                    <a:p>
                      <a:pPr marL="0" marR="0" lvl="0" indent="0" algn="l" rtl="0">
                        <a:lnSpc>
                          <a:spcPct val="100000"/>
                        </a:lnSpc>
                        <a:spcBef>
                          <a:spcPts val="0"/>
                        </a:spcBef>
                        <a:spcAft>
                          <a:spcPts val="0"/>
                        </a:spcAft>
                        <a:buNone/>
                      </a:pPr>
                      <a:endParaRPr lang="en-US" sz="105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050" b="1" u="none" strike="noStrike" cap="none" dirty="0">
                          <a:solidFill>
                            <a:srgbClr val="002060"/>
                          </a:solidFill>
                          <a:latin typeface="Arial"/>
                          <a:ea typeface="Arial"/>
                          <a:cs typeface="Arial"/>
                          <a:sym typeface="Arial"/>
                        </a:rPr>
                        <a:t>GSA MAS Solicitation</a:t>
                      </a:r>
                      <a:endParaRPr sz="1050" b="1" u="none" strike="noStrike" cap="none" dirty="0">
                        <a:solidFill>
                          <a:srgbClr val="002060"/>
                        </a:solidFill>
                        <a:latin typeface="Arial"/>
                        <a:ea typeface="Arial"/>
                        <a:cs typeface="Arial"/>
                        <a:sym typeface="Arial"/>
                      </a:endParaRPr>
                    </a:p>
                  </a:txBody>
                  <a:tcPr marL="68575" marR="68575" marT="34300" marB="34300">
                    <a:solidFill>
                      <a:srgbClr val="F2F2F2"/>
                    </a:solidFill>
                  </a:tcPr>
                </a:tc>
                <a:tc>
                  <a:txBody>
                    <a:bodyPr/>
                    <a:lstStyle/>
                    <a:p>
                      <a:pPr marL="0" marR="0" lvl="0" indent="0" algn="l"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To download the GSA MAS Solicitation, please follow the instructions below:</a:t>
                      </a:r>
                      <a:endParaRPr sz="1100" dirty="0">
                        <a:solidFill>
                          <a:srgbClr val="0B5394"/>
                        </a:solidFill>
                      </a:endParaRPr>
                    </a:p>
                    <a:p>
                      <a:pPr marL="0" marR="0" lvl="0" indent="0" algn="l" rtl="0">
                        <a:lnSpc>
                          <a:spcPct val="100000"/>
                        </a:lnSpc>
                        <a:spcBef>
                          <a:spcPts val="0"/>
                        </a:spcBef>
                        <a:spcAft>
                          <a:spcPts val="0"/>
                        </a:spcAft>
                        <a:buNone/>
                      </a:pPr>
                      <a:r>
                        <a:rPr lang="en-US" sz="1050" u="sng" strike="noStrike" cap="none" dirty="0">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1. www.gsaelibrary.gsa.gov</a:t>
                      </a:r>
                      <a:endParaRPr sz="105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2. type "MAS" into the search bar</a:t>
                      </a:r>
                      <a:endParaRPr sz="1100" dirty="0">
                        <a:solidFill>
                          <a:srgbClr val="0B5394"/>
                        </a:solidFill>
                      </a:endParaRPr>
                    </a:p>
                    <a:p>
                      <a:pPr marL="0" marR="0" lvl="0" indent="0" algn="l"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3. Click "MAS" </a:t>
                      </a:r>
                      <a:endParaRPr sz="1100" dirty="0">
                        <a:solidFill>
                          <a:srgbClr val="0B5394"/>
                        </a:solidFill>
                      </a:endParaRPr>
                    </a:p>
                    <a:p>
                      <a:pPr marL="0" marR="0" lvl="0" indent="0" algn="l"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4. Click on  "Contractors click here to view the current solicitation on sam.gov" box</a:t>
                      </a:r>
                      <a:endParaRPr sz="1100" dirty="0">
                        <a:solidFill>
                          <a:srgbClr val="0B5394"/>
                        </a:solidFill>
                      </a:endParaRPr>
                    </a:p>
                    <a:p>
                      <a:pPr marL="0" marR="0" lvl="0" indent="0" algn="l"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5. Click on SOLICITATION DOCUMENT…</a:t>
                      </a:r>
                      <a:endParaRPr sz="1100" dirty="0">
                        <a:solidFill>
                          <a:srgbClr val="0B5394"/>
                        </a:solidFill>
                      </a:endParaRPr>
                    </a:p>
                    <a:p>
                      <a:pPr marL="0" marR="0" lvl="0" indent="0" algn="l" rtl="0">
                        <a:lnSpc>
                          <a:spcPct val="100000"/>
                        </a:lnSpc>
                        <a:spcBef>
                          <a:spcPts val="0"/>
                        </a:spcBef>
                        <a:spcAft>
                          <a:spcPts val="0"/>
                        </a:spcAft>
                        <a:buNone/>
                      </a:pPr>
                      <a:r>
                        <a:rPr lang="en-US" sz="1050" u="none" strike="noStrike" cap="none" dirty="0">
                          <a:solidFill>
                            <a:srgbClr val="0B5394"/>
                          </a:solidFill>
                          <a:latin typeface="Arial"/>
                          <a:ea typeface="Arial"/>
                          <a:cs typeface="Arial"/>
                          <a:sym typeface="Arial"/>
                        </a:rPr>
                        <a:t>6. You will find the instructions in Section I. Offer Preparation Instructions and Evaluation Criteria .  </a:t>
                      </a:r>
                      <a:endParaRPr sz="1100" dirty="0">
                        <a:solidFill>
                          <a:srgbClr val="0B5394"/>
                        </a:solidFill>
                      </a:endParaRPr>
                    </a:p>
                    <a:p>
                      <a:pPr marL="0" marR="0" lvl="0" indent="0" algn="l" rtl="0">
                        <a:lnSpc>
                          <a:spcPct val="100000"/>
                        </a:lnSpc>
                        <a:spcBef>
                          <a:spcPts val="0"/>
                        </a:spcBef>
                        <a:spcAft>
                          <a:spcPts val="0"/>
                        </a:spcAft>
                        <a:buNone/>
                      </a:pPr>
                      <a:endParaRPr sz="1050" u="none" strike="noStrike" cap="none" dirty="0">
                        <a:solidFill>
                          <a:srgbClr val="0B5394"/>
                        </a:solidFill>
                        <a:latin typeface="Arial"/>
                        <a:ea typeface="Arial"/>
                        <a:cs typeface="Arial"/>
                        <a:sym typeface="Arial"/>
                      </a:endParaRPr>
                    </a:p>
                  </a:txBody>
                  <a:tcPr marL="68575" marR="68575" marT="34300" marB="34300">
                    <a:solidFill>
                      <a:srgbClr val="F2F2F2"/>
                    </a:solidFill>
                  </a:tcPr>
                </a:tc>
                <a:extLst>
                  <a:ext uri="{0D108BD9-81ED-4DB2-BD59-A6C34878D82A}">
                    <a16:rowId xmlns:a16="http://schemas.microsoft.com/office/drawing/2014/main" val="10001"/>
                  </a:ext>
                </a:extLst>
              </a:tr>
              <a:tr h="716625">
                <a:tc>
                  <a:txBody>
                    <a:bodyPr/>
                    <a:lstStyle/>
                    <a:p>
                      <a:pPr marL="0" marR="0" lvl="0" indent="0" algn="l" rtl="0">
                        <a:lnSpc>
                          <a:spcPct val="100000"/>
                        </a:lnSpc>
                        <a:spcBef>
                          <a:spcPts val="0"/>
                        </a:spcBef>
                        <a:spcAft>
                          <a:spcPts val="0"/>
                        </a:spcAft>
                        <a:buClr>
                          <a:srgbClr val="000000"/>
                        </a:buClr>
                        <a:buSzPts val="1200"/>
                        <a:buFont typeface="Arial"/>
                        <a:buNone/>
                      </a:pPr>
                      <a:endParaRPr sz="105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200"/>
                        <a:buFont typeface="Arial"/>
                        <a:buNone/>
                      </a:pPr>
                      <a:r>
                        <a:rPr lang="en-US" sz="1050" b="1" u="none" strike="noStrike" cap="none" dirty="0">
                          <a:solidFill>
                            <a:srgbClr val="002060"/>
                          </a:solidFill>
                          <a:latin typeface="Arial"/>
                          <a:ea typeface="Arial"/>
                          <a:cs typeface="Arial"/>
                          <a:sym typeface="Arial"/>
                        </a:rPr>
                        <a:t>GSA Interact - MAS updates and information</a:t>
                      </a:r>
                      <a:endParaRPr sz="1050" b="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050" b="1" u="none" strike="noStrike" cap="none" dirty="0">
                        <a:solidFill>
                          <a:srgbClr val="0B5394"/>
                        </a:solidFill>
                        <a:latin typeface="Arial"/>
                        <a:ea typeface="Arial"/>
                        <a:cs typeface="Arial"/>
                        <a:sym typeface="Arial"/>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050" u="sng"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100" b="1" u="sng" strike="noStrike" cap="none" dirty="0">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https://interact.gsa.gov/groups/multiple-award-schedules</a:t>
                      </a:r>
                      <a:endParaRPr sz="1100" b="1" u="none" strike="noStrike" cap="none" dirty="0">
                        <a:solidFill>
                          <a:srgbClr val="0B5394"/>
                        </a:solidFill>
                        <a:latin typeface="Arial"/>
                        <a:ea typeface="Arial"/>
                        <a:cs typeface="Arial"/>
                        <a:sym typeface="Arial"/>
                      </a:endParaRPr>
                    </a:p>
                  </a:txBody>
                  <a:tcPr marL="68575" marR="68575" marT="34300" marB="34300">
                    <a:solidFill>
                      <a:schemeClr val="accent1"/>
                    </a:solidFill>
                  </a:tcPr>
                </a:tc>
                <a:extLst>
                  <a:ext uri="{0D108BD9-81ED-4DB2-BD59-A6C34878D82A}">
                    <a16:rowId xmlns:a16="http://schemas.microsoft.com/office/drawing/2014/main" val="10002"/>
                  </a:ext>
                </a:extLst>
              </a:tr>
            </a:tbl>
          </a:graphicData>
        </a:graphic>
      </p:graphicFrame>
      <p:sp>
        <p:nvSpPr>
          <p:cNvPr id="256" name="Google Shape;256;p32"/>
          <p:cNvSpPr txBox="1"/>
          <p:nvPr/>
        </p:nvSpPr>
        <p:spPr>
          <a:xfrm>
            <a:off x="2285424" y="487926"/>
            <a:ext cx="4573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2060"/>
                </a:solidFill>
                <a:latin typeface="Arial"/>
                <a:ea typeface="Arial"/>
                <a:cs typeface="Arial"/>
                <a:sym typeface="Arial"/>
              </a:rPr>
              <a:t>GSA Multiple Award Schedules (MAS)</a:t>
            </a:r>
            <a:endParaRPr sz="1050" b="1" i="0" u="none" strike="noStrike" cap="none">
              <a:solidFill>
                <a:srgbClr val="002060"/>
              </a:solidFill>
              <a:latin typeface="Arial"/>
              <a:ea typeface="Arial"/>
              <a:cs typeface="Arial"/>
              <a:sym typeface="Arial"/>
            </a:endParaRPr>
          </a:p>
        </p:txBody>
      </p:sp>
      <p:sp>
        <p:nvSpPr>
          <p:cNvPr id="258" name="Google Shape;258;p32">
            <a:extLst>
              <a:ext uri="{C183D7F6-B498-43B3-948B-1728B52AA6E4}">
                <adec:decorative xmlns:adec="http://schemas.microsoft.com/office/drawing/2017/decorative" val="1"/>
              </a:ext>
            </a:extLst>
          </p:cNvPr>
          <p:cNvSpPr/>
          <p:nvPr/>
        </p:nvSpPr>
        <p:spPr>
          <a:xfrm rot="-5400000" flipH="1">
            <a:off x="4488393" y="-2951427"/>
            <a:ext cx="128472" cy="88115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 name="Google Shape;258;p32">
            <a:extLst>
              <a:ext uri="{FF2B5EF4-FFF2-40B4-BE49-F238E27FC236}">
                <a16:creationId xmlns:a16="http://schemas.microsoft.com/office/drawing/2014/main" id="{B4E91B83-51E1-EB27-3F10-15EAA6D5174A}"/>
              </a:ext>
              <a:ext uri="{C183D7F6-B498-43B3-948B-1728B52AA6E4}">
                <adec:decorative xmlns:adec="http://schemas.microsoft.com/office/drawing/2017/decorative" val="1"/>
              </a:ext>
            </a:extLst>
          </p:cNvPr>
          <p:cNvSpPr/>
          <p:nvPr/>
        </p:nvSpPr>
        <p:spPr>
          <a:xfrm rot="-5400000" flipH="1">
            <a:off x="4488391" y="-853760"/>
            <a:ext cx="128472" cy="88115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600449" y="240028"/>
            <a:ext cx="5543551" cy="330698"/>
          </a:xfrm>
          <a:prstGeom prst="rect">
            <a:avLst/>
          </a:prstGeom>
          <a:noFill/>
          <a:ln>
            <a:noFill/>
          </a:ln>
        </p:spPr>
        <p:txBody>
          <a:bodyPr spcFirstLastPara="1" wrap="square" lIns="0" tIns="10000" rIns="0" bIns="0" anchor="t" anchorCtr="0">
            <a:spAutoFit/>
          </a:bodyPr>
          <a:lstStyle/>
          <a:p>
            <a:pPr marL="3609975" marR="0" lvl="0" indent="0" algn="l" rtl="0">
              <a:lnSpc>
                <a:spcPct val="100000"/>
              </a:lnSpc>
              <a:spcBef>
                <a:spcPts val="79"/>
              </a:spcBef>
              <a:spcAft>
                <a:spcPts val="0"/>
              </a:spcAft>
              <a:buNone/>
            </a:pPr>
            <a:r>
              <a:rPr lang="en-US" sz="2000" b="1" i="0" u="none" strike="noStrike" cap="none" dirty="0">
                <a:solidFill>
                  <a:schemeClr val="tx2">
                    <a:lumMod val="75000"/>
                  </a:schemeClr>
                </a:solidFill>
              </a:rPr>
              <a:t>Topics</a:t>
            </a:r>
            <a:endParaRPr sz="2000" b="1" i="0" u="none" strike="noStrike" cap="none" dirty="0">
              <a:solidFill>
                <a:schemeClr val="tx2">
                  <a:lumMod val="75000"/>
                </a:schemeClr>
              </a:solidFill>
            </a:endParaRPr>
          </a:p>
        </p:txBody>
      </p:sp>
      <p:sp>
        <p:nvSpPr>
          <p:cNvPr id="82" name="Google Shape;82;p15"/>
          <p:cNvSpPr txBox="1"/>
          <p:nvPr/>
        </p:nvSpPr>
        <p:spPr>
          <a:xfrm>
            <a:off x="2737050" y="776850"/>
            <a:ext cx="5178900" cy="3544200"/>
          </a:xfrm>
          <a:prstGeom prst="rect">
            <a:avLst/>
          </a:prstGeom>
          <a:noFill/>
          <a:ln>
            <a:noFill/>
          </a:ln>
        </p:spPr>
        <p:txBody>
          <a:bodyPr spcFirstLastPara="1" wrap="square" lIns="0" tIns="0" rIns="0" bIns="0" anchor="t" anchorCtr="0">
            <a:noAutofit/>
          </a:bodyPr>
          <a:lstStyle/>
          <a:p>
            <a:pPr marL="200025" marR="0" lvl="0" indent="-111442" algn="l" rtl="0">
              <a:lnSpc>
                <a:spcPct val="80000"/>
              </a:lnSpc>
              <a:spcBef>
                <a:spcPts val="0"/>
              </a:spcBef>
              <a:spcAft>
                <a:spcPts val="0"/>
              </a:spcAft>
              <a:buClr>
                <a:srgbClr val="000000"/>
              </a:buClr>
              <a:buSzPts val="1125"/>
              <a:buFont typeface="Arial"/>
              <a:buNone/>
            </a:pPr>
            <a:endParaRPr sz="1425" b="0" i="0" u="none" strike="noStrike" cap="none" dirty="0">
              <a:solidFill>
                <a:schemeClr val="accent1"/>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Glossary of Terms</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dirty="0">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GSA OSDBU Overview</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dirty="0">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Agency Overview</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dirty="0">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Accessing Federal Contract Opportunities</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dirty="0">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Forecasting of Contracting Opportunities</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dirty="0">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Guidance on Section 889: Supply Chain Security </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dirty="0">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dirty="0">
                <a:solidFill>
                  <a:srgbClr val="0B5394"/>
                </a:solidFill>
                <a:latin typeface="Arial"/>
                <a:ea typeface="Arial"/>
                <a:cs typeface="Arial"/>
                <a:sym typeface="Arial"/>
              </a:rPr>
              <a:t>Small Business Resources &amp; Events</a:t>
            </a:r>
            <a:endParaRPr sz="1453" dirty="0">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612" b="0" i="0" u="none" strike="noStrike" cap="none" dirty="0">
              <a:solidFill>
                <a:srgbClr val="002060"/>
              </a:solidFill>
              <a:latin typeface="Arial"/>
              <a:ea typeface="Arial"/>
              <a:cs typeface="Arial"/>
              <a:sym typeface="Arial"/>
            </a:endParaRPr>
          </a:p>
          <a:p>
            <a:pPr marL="0" marR="0" lvl="0" indent="0" algn="l" rtl="0">
              <a:lnSpc>
                <a:spcPct val="80000"/>
              </a:lnSpc>
              <a:spcBef>
                <a:spcPts val="0"/>
              </a:spcBef>
              <a:spcAft>
                <a:spcPts val="0"/>
              </a:spcAft>
              <a:buNone/>
            </a:pPr>
            <a:endParaRPr sz="1143" b="0" i="0" u="none" strike="noStrike" cap="none" dirty="0">
              <a:solidFill>
                <a:srgbClr val="002060"/>
              </a:solidFill>
              <a:latin typeface="Arial"/>
              <a:ea typeface="Arial"/>
              <a:cs typeface="Arial"/>
              <a:sym typeface="Arial"/>
            </a:endParaRPr>
          </a:p>
        </p:txBody>
      </p:sp>
      <p:pic>
        <p:nvPicPr>
          <p:cNvPr id="83" name="Google Shape;83;p15"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84" name="Google Shape;84;p15" descr="Image of a clock."/>
          <p:cNvSpPr/>
          <p:nvPr/>
        </p:nvSpPr>
        <p:spPr>
          <a:xfrm>
            <a:off x="301108" y="949325"/>
            <a:ext cx="2079021" cy="342899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descr="Screenshot image of GSA eLibrary"/>
          <p:cNvSpPr/>
          <p:nvPr/>
        </p:nvSpPr>
        <p:spPr>
          <a:xfrm>
            <a:off x="563875" y="684725"/>
            <a:ext cx="7669800" cy="3602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5" name="Google Shape;265;p33"/>
          <p:cNvSpPr txBox="1">
            <a:spLocks noGrp="1"/>
          </p:cNvSpPr>
          <p:nvPr>
            <p:ph type="title"/>
          </p:nvPr>
        </p:nvSpPr>
        <p:spPr>
          <a:xfrm>
            <a:off x="1014825" y="112325"/>
            <a:ext cx="7850400" cy="742647"/>
          </a:xfrm>
          <a:prstGeom prst="rect">
            <a:avLst/>
          </a:prstGeom>
          <a:noFill/>
          <a:ln>
            <a:noFill/>
          </a:ln>
        </p:spPr>
        <p:txBody>
          <a:bodyPr spcFirstLastPara="1" wrap="square" lIns="0" tIns="9025" rIns="0" bIns="0" anchor="t" anchorCtr="0">
            <a:spAutoFit/>
          </a:bodyPr>
          <a:lstStyle/>
          <a:p>
            <a:pPr marL="9525" lvl="0" indent="0" algn="ctr" rtl="0">
              <a:lnSpc>
                <a:spcPct val="100000"/>
              </a:lnSpc>
              <a:spcBef>
                <a:spcPts val="71"/>
              </a:spcBef>
              <a:spcAft>
                <a:spcPts val="0"/>
              </a:spcAft>
              <a:buSzPts val="1400"/>
              <a:buNone/>
            </a:pPr>
            <a:r>
              <a:rPr lang="en-US" sz="1800" b="1" dirty="0">
                <a:solidFill>
                  <a:schemeClr val="tx2">
                    <a:lumMod val="75000"/>
                  </a:schemeClr>
                </a:solidFill>
              </a:rPr>
              <a:t>ACCESSING FEDERAL CONTRACT OPPORTUNITIES (CONT.)</a:t>
            </a:r>
            <a:endParaRPr sz="1400" b="1" dirty="0">
              <a:solidFill>
                <a:schemeClr val="tx2">
                  <a:lumMod val="75000"/>
                </a:schemeClr>
              </a:solidFill>
            </a:endParaRPr>
          </a:p>
          <a:p>
            <a:pPr marL="9525" lvl="0" indent="0" algn="r" rtl="0">
              <a:lnSpc>
                <a:spcPct val="100000"/>
              </a:lnSpc>
              <a:spcBef>
                <a:spcPts val="71"/>
              </a:spcBef>
              <a:spcAft>
                <a:spcPts val="0"/>
              </a:spcAft>
              <a:buSzPts val="1400"/>
              <a:buNone/>
            </a:pPr>
            <a:endParaRPr dirty="0"/>
          </a:p>
        </p:txBody>
      </p:sp>
      <p:sp>
        <p:nvSpPr>
          <p:cNvPr id="266" name="Google Shape;266;p33" descr="red oval"/>
          <p:cNvSpPr/>
          <p:nvPr/>
        </p:nvSpPr>
        <p:spPr>
          <a:xfrm flipV="1">
            <a:off x="1888847" y="1578412"/>
            <a:ext cx="914400" cy="198596"/>
          </a:xfrm>
          <a:custGeom>
            <a:avLst/>
            <a:gdLst/>
            <a:ahLst/>
            <a:cxnLst/>
            <a:rect l="l" t="t" r="r" b="b"/>
            <a:pathLst>
              <a:path w="1219200" h="264794" extrusionOk="0">
                <a:moveTo>
                  <a:pt x="0" y="132334"/>
                </a:moveTo>
                <a:lnTo>
                  <a:pt x="35538" y="87727"/>
                </a:lnTo>
                <a:lnTo>
                  <a:pt x="94906" y="61418"/>
                </a:lnTo>
                <a:lnTo>
                  <a:pt x="133920" y="49591"/>
                </a:lnTo>
                <a:lnTo>
                  <a:pt x="178546" y="38782"/>
                </a:lnTo>
                <a:lnTo>
                  <a:pt x="228324" y="29091"/>
                </a:lnTo>
                <a:lnTo>
                  <a:pt x="282798" y="20617"/>
                </a:lnTo>
                <a:lnTo>
                  <a:pt x="341511" y="13461"/>
                </a:lnTo>
                <a:lnTo>
                  <a:pt x="404005" y="7721"/>
                </a:lnTo>
                <a:lnTo>
                  <a:pt x="469822" y="3498"/>
                </a:lnTo>
                <a:lnTo>
                  <a:pt x="538506" y="891"/>
                </a:lnTo>
                <a:lnTo>
                  <a:pt x="609600" y="0"/>
                </a:lnTo>
                <a:lnTo>
                  <a:pt x="680693" y="891"/>
                </a:lnTo>
                <a:lnTo>
                  <a:pt x="749377" y="3498"/>
                </a:lnTo>
                <a:lnTo>
                  <a:pt x="815194" y="7721"/>
                </a:lnTo>
                <a:lnTo>
                  <a:pt x="877688" y="13461"/>
                </a:lnTo>
                <a:lnTo>
                  <a:pt x="936401" y="20617"/>
                </a:lnTo>
                <a:lnTo>
                  <a:pt x="990875" y="29091"/>
                </a:lnTo>
                <a:lnTo>
                  <a:pt x="1040653" y="38782"/>
                </a:lnTo>
                <a:lnTo>
                  <a:pt x="1085279" y="49591"/>
                </a:lnTo>
                <a:lnTo>
                  <a:pt x="1124293" y="61418"/>
                </a:lnTo>
                <a:lnTo>
                  <a:pt x="1183661" y="87727"/>
                </a:lnTo>
                <a:lnTo>
                  <a:pt x="1215098" y="116912"/>
                </a:lnTo>
                <a:lnTo>
                  <a:pt x="1219200" y="132334"/>
                </a:lnTo>
                <a:lnTo>
                  <a:pt x="1215098" y="147755"/>
                </a:lnTo>
                <a:lnTo>
                  <a:pt x="1183661" y="176940"/>
                </a:lnTo>
                <a:lnTo>
                  <a:pt x="1124293" y="203249"/>
                </a:lnTo>
                <a:lnTo>
                  <a:pt x="1085279" y="215076"/>
                </a:lnTo>
                <a:lnTo>
                  <a:pt x="1040653" y="225885"/>
                </a:lnTo>
                <a:lnTo>
                  <a:pt x="990875" y="235576"/>
                </a:lnTo>
                <a:lnTo>
                  <a:pt x="936401" y="244050"/>
                </a:lnTo>
                <a:lnTo>
                  <a:pt x="877688" y="251206"/>
                </a:lnTo>
                <a:lnTo>
                  <a:pt x="815194" y="256946"/>
                </a:lnTo>
                <a:lnTo>
                  <a:pt x="749377" y="261169"/>
                </a:lnTo>
                <a:lnTo>
                  <a:pt x="680693" y="263776"/>
                </a:lnTo>
                <a:lnTo>
                  <a:pt x="609600" y="264668"/>
                </a:lnTo>
                <a:lnTo>
                  <a:pt x="538506" y="263776"/>
                </a:lnTo>
                <a:lnTo>
                  <a:pt x="469822" y="261169"/>
                </a:lnTo>
                <a:lnTo>
                  <a:pt x="404005" y="256946"/>
                </a:lnTo>
                <a:lnTo>
                  <a:pt x="341511" y="251206"/>
                </a:lnTo>
                <a:lnTo>
                  <a:pt x="282798" y="244050"/>
                </a:lnTo>
                <a:lnTo>
                  <a:pt x="228324" y="235576"/>
                </a:lnTo>
                <a:lnTo>
                  <a:pt x="178546" y="225885"/>
                </a:lnTo>
                <a:lnTo>
                  <a:pt x="133920" y="215076"/>
                </a:lnTo>
                <a:lnTo>
                  <a:pt x="94906" y="203249"/>
                </a:lnTo>
                <a:lnTo>
                  <a:pt x="35538" y="176940"/>
                </a:lnTo>
                <a:lnTo>
                  <a:pt x="4101" y="147755"/>
                </a:lnTo>
                <a:lnTo>
                  <a:pt x="0" y="132334"/>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7" name="Google Shape;267;p33"/>
          <p:cNvSpPr txBox="1"/>
          <p:nvPr/>
        </p:nvSpPr>
        <p:spPr>
          <a:xfrm>
            <a:off x="1283062" y="3290708"/>
            <a:ext cx="1257300" cy="582371"/>
          </a:xfrm>
          <a:prstGeom prst="rect">
            <a:avLst/>
          </a:prstGeom>
          <a:solidFill>
            <a:srgbClr val="C4BC96"/>
          </a:solidFill>
          <a:ln w="9525" cap="flat" cmpd="sng">
            <a:solidFill>
              <a:srgbClr val="000000"/>
            </a:solidFill>
            <a:prstDash val="solid"/>
            <a:round/>
            <a:headEnd type="none" w="sm" len="sm"/>
            <a:tailEnd type="none" w="sm" len="sm"/>
          </a:ln>
        </p:spPr>
        <p:txBody>
          <a:bodyPr spcFirstLastPara="1" wrap="square" lIns="0" tIns="28075" rIns="0" bIns="0" anchor="t" anchorCtr="0">
            <a:spAutoFit/>
          </a:bodyPr>
          <a:lstStyle/>
          <a:p>
            <a:pPr marL="68580" marR="104775" lvl="0" indent="0" algn="l"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You can use the search  box by submitting  terms that relate to  your product or service</a:t>
            </a:r>
            <a:endParaRPr sz="900" b="0" i="0" u="none" strike="noStrike" cap="none" dirty="0">
              <a:solidFill>
                <a:srgbClr val="000000"/>
              </a:solidFill>
              <a:latin typeface="Calibri"/>
              <a:ea typeface="Calibri"/>
              <a:cs typeface="Calibri"/>
              <a:sym typeface="Calibri"/>
            </a:endParaRPr>
          </a:p>
        </p:txBody>
      </p:sp>
      <p:sp>
        <p:nvSpPr>
          <p:cNvPr id="268" name="Google Shape;268;p33" descr="red line"/>
          <p:cNvSpPr/>
          <p:nvPr/>
        </p:nvSpPr>
        <p:spPr>
          <a:xfrm>
            <a:off x="1636418" y="1804005"/>
            <a:ext cx="642938" cy="1459706"/>
          </a:xfrm>
          <a:custGeom>
            <a:avLst/>
            <a:gdLst/>
            <a:ahLst/>
            <a:cxnLst/>
            <a:rect l="l" t="t" r="r" b="b"/>
            <a:pathLst>
              <a:path w="857250" h="1946275" extrusionOk="0">
                <a:moveTo>
                  <a:pt x="828675" y="52577"/>
                </a:moveTo>
                <a:lnTo>
                  <a:pt x="811810" y="55621"/>
                </a:lnTo>
                <a:lnTo>
                  <a:pt x="0" y="1934844"/>
                </a:lnTo>
                <a:lnTo>
                  <a:pt x="26288" y="1946147"/>
                </a:lnTo>
                <a:lnTo>
                  <a:pt x="837983" y="66899"/>
                </a:lnTo>
                <a:lnTo>
                  <a:pt x="828675" y="52577"/>
                </a:lnTo>
                <a:close/>
              </a:path>
              <a:path w="857250" h="1946275" extrusionOk="0">
                <a:moveTo>
                  <a:pt x="853953" y="46862"/>
                </a:moveTo>
                <a:lnTo>
                  <a:pt x="815594" y="46862"/>
                </a:lnTo>
                <a:lnTo>
                  <a:pt x="841756" y="58165"/>
                </a:lnTo>
                <a:lnTo>
                  <a:pt x="837983" y="66899"/>
                </a:lnTo>
                <a:lnTo>
                  <a:pt x="856742" y="95757"/>
                </a:lnTo>
                <a:lnTo>
                  <a:pt x="853953" y="46862"/>
                </a:lnTo>
                <a:close/>
              </a:path>
              <a:path w="857250" h="1946275" extrusionOk="0">
                <a:moveTo>
                  <a:pt x="828821" y="52577"/>
                </a:moveTo>
                <a:lnTo>
                  <a:pt x="828675" y="52577"/>
                </a:lnTo>
                <a:lnTo>
                  <a:pt x="837983" y="66899"/>
                </a:lnTo>
                <a:lnTo>
                  <a:pt x="841756" y="58165"/>
                </a:lnTo>
                <a:lnTo>
                  <a:pt x="828821" y="52577"/>
                </a:lnTo>
                <a:close/>
              </a:path>
              <a:path w="857250" h="1946275" extrusionOk="0">
                <a:moveTo>
                  <a:pt x="851281" y="0"/>
                </a:moveTo>
                <a:lnTo>
                  <a:pt x="778001" y="61721"/>
                </a:lnTo>
                <a:lnTo>
                  <a:pt x="811810" y="55621"/>
                </a:lnTo>
                <a:lnTo>
                  <a:pt x="815594" y="46862"/>
                </a:lnTo>
                <a:lnTo>
                  <a:pt x="853953" y="46862"/>
                </a:lnTo>
                <a:lnTo>
                  <a:pt x="851281" y="0"/>
                </a:lnTo>
                <a:close/>
              </a:path>
              <a:path w="857250" h="1946275" extrusionOk="0">
                <a:moveTo>
                  <a:pt x="815594" y="46862"/>
                </a:moveTo>
                <a:lnTo>
                  <a:pt x="811810" y="55621"/>
                </a:lnTo>
                <a:lnTo>
                  <a:pt x="828675" y="52577"/>
                </a:lnTo>
                <a:lnTo>
                  <a:pt x="828821" y="52577"/>
                </a:lnTo>
                <a:lnTo>
                  <a:pt x="815594" y="46862"/>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9" name="Google Shape;269;p33" descr="red oval"/>
          <p:cNvSpPr/>
          <p:nvPr/>
        </p:nvSpPr>
        <p:spPr>
          <a:xfrm>
            <a:off x="7063274" y="1292211"/>
            <a:ext cx="914400" cy="198596"/>
          </a:xfrm>
          <a:custGeom>
            <a:avLst/>
            <a:gdLst/>
            <a:ahLst/>
            <a:cxnLst/>
            <a:rect l="l" t="t" r="r" b="b"/>
            <a:pathLst>
              <a:path w="1219200" h="264794" extrusionOk="0">
                <a:moveTo>
                  <a:pt x="0" y="132207"/>
                </a:moveTo>
                <a:lnTo>
                  <a:pt x="35538" y="87615"/>
                </a:lnTo>
                <a:lnTo>
                  <a:pt x="94906" y="61328"/>
                </a:lnTo>
                <a:lnTo>
                  <a:pt x="133920" y="49514"/>
                </a:lnTo>
                <a:lnTo>
                  <a:pt x="178546" y="38719"/>
                </a:lnTo>
                <a:lnTo>
                  <a:pt x="228324" y="29041"/>
                </a:lnTo>
                <a:lnTo>
                  <a:pt x="282798" y="20580"/>
                </a:lnTo>
                <a:lnTo>
                  <a:pt x="341511" y="13436"/>
                </a:lnTo>
                <a:lnTo>
                  <a:pt x="404005" y="7706"/>
                </a:lnTo>
                <a:lnTo>
                  <a:pt x="469822" y="3491"/>
                </a:lnTo>
                <a:lnTo>
                  <a:pt x="538506" y="889"/>
                </a:lnTo>
                <a:lnTo>
                  <a:pt x="609600" y="0"/>
                </a:lnTo>
                <a:lnTo>
                  <a:pt x="680693" y="889"/>
                </a:lnTo>
                <a:lnTo>
                  <a:pt x="749377" y="3491"/>
                </a:lnTo>
                <a:lnTo>
                  <a:pt x="815194" y="7706"/>
                </a:lnTo>
                <a:lnTo>
                  <a:pt x="877688" y="13436"/>
                </a:lnTo>
                <a:lnTo>
                  <a:pt x="936401" y="20580"/>
                </a:lnTo>
                <a:lnTo>
                  <a:pt x="990875" y="29041"/>
                </a:lnTo>
                <a:lnTo>
                  <a:pt x="1040653" y="38719"/>
                </a:lnTo>
                <a:lnTo>
                  <a:pt x="1085279" y="49514"/>
                </a:lnTo>
                <a:lnTo>
                  <a:pt x="1124293" y="61328"/>
                </a:lnTo>
                <a:lnTo>
                  <a:pt x="1183661" y="87615"/>
                </a:lnTo>
                <a:lnTo>
                  <a:pt x="1215098" y="116787"/>
                </a:lnTo>
                <a:lnTo>
                  <a:pt x="1219200" y="132207"/>
                </a:lnTo>
                <a:lnTo>
                  <a:pt x="1215098" y="147652"/>
                </a:lnTo>
                <a:lnTo>
                  <a:pt x="1183661" y="176863"/>
                </a:lnTo>
                <a:lnTo>
                  <a:pt x="1124293" y="203178"/>
                </a:lnTo>
                <a:lnTo>
                  <a:pt x="1085279" y="215002"/>
                </a:lnTo>
                <a:lnTo>
                  <a:pt x="1040653" y="225806"/>
                </a:lnTo>
                <a:lnTo>
                  <a:pt x="990875" y="235489"/>
                </a:lnTo>
                <a:lnTo>
                  <a:pt x="936401" y="243954"/>
                </a:lnTo>
                <a:lnTo>
                  <a:pt x="877688" y="251101"/>
                </a:lnTo>
                <a:lnTo>
                  <a:pt x="815194" y="256833"/>
                </a:lnTo>
                <a:lnTo>
                  <a:pt x="749377" y="261049"/>
                </a:lnTo>
                <a:lnTo>
                  <a:pt x="680693" y="263651"/>
                </a:lnTo>
                <a:lnTo>
                  <a:pt x="609600" y="264541"/>
                </a:lnTo>
                <a:lnTo>
                  <a:pt x="538506" y="263651"/>
                </a:lnTo>
                <a:lnTo>
                  <a:pt x="469822" y="261049"/>
                </a:lnTo>
                <a:lnTo>
                  <a:pt x="404005" y="256833"/>
                </a:lnTo>
                <a:lnTo>
                  <a:pt x="341511" y="251101"/>
                </a:lnTo>
                <a:lnTo>
                  <a:pt x="282798" y="243954"/>
                </a:lnTo>
                <a:lnTo>
                  <a:pt x="228324" y="235489"/>
                </a:lnTo>
                <a:lnTo>
                  <a:pt x="178546" y="225806"/>
                </a:lnTo>
                <a:lnTo>
                  <a:pt x="133920" y="215002"/>
                </a:lnTo>
                <a:lnTo>
                  <a:pt x="94906" y="203178"/>
                </a:lnTo>
                <a:lnTo>
                  <a:pt x="35538" y="176863"/>
                </a:lnTo>
                <a:lnTo>
                  <a:pt x="4101" y="147652"/>
                </a:lnTo>
                <a:lnTo>
                  <a:pt x="0" y="132207"/>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0" name="Google Shape;270;p33" descr="red line"/>
          <p:cNvSpPr/>
          <p:nvPr/>
        </p:nvSpPr>
        <p:spPr>
          <a:xfrm>
            <a:off x="6842737" y="1504329"/>
            <a:ext cx="664845" cy="1647825"/>
          </a:xfrm>
          <a:custGeom>
            <a:avLst/>
            <a:gdLst/>
            <a:ahLst/>
            <a:cxnLst/>
            <a:rect l="l" t="t" r="r" b="b"/>
            <a:pathLst>
              <a:path w="886459" h="2197100" extrusionOk="0">
                <a:moveTo>
                  <a:pt x="856742" y="53212"/>
                </a:moveTo>
                <a:lnTo>
                  <a:pt x="839879" y="56823"/>
                </a:lnTo>
                <a:lnTo>
                  <a:pt x="0" y="2186178"/>
                </a:lnTo>
                <a:lnTo>
                  <a:pt x="26670" y="2196592"/>
                </a:lnTo>
                <a:lnTo>
                  <a:pt x="866552" y="67355"/>
                </a:lnTo>
                <a:lnTo>
                  <a:pt x="856742" y="53212"/>
                </a:lnTo>
                <a:close/>
              </a:path>
              <a:path w="886459" h="2197100" extrusionOk="0">
                <a:moveTo>
                  <a:pt x="881899" y="47878"/>
                </a:moveTo>
                <a:lnTo>
                  <a:pt x="843406" y="47878"/>
                </a:lnTo>
                <a:lnTo>
                  <a:pt x="870076" y="58420"/>
                </a:lnTo>
                <a:lnTo>
                  <a:pt x="866552" y="67355"/>
                </a:lnTo>
                <a:lnTo>
                  <a:pt x="886078" y="95503"/>
                </a:lnTo>
                <a:lnTo>
                  <a:pt x="881899" y="47878"/>
                </a:lnTo>
                <a:close/>
              </a:path>
              <a:path w="886459" h="2197100" extrusionOk="0">
                <a:moveTo>
                  <a:pt x="856902" y="53212"/>
                </a:moveTo>
                <a:lnTo>
                  <a:pt x="856742" y="53212"/>
                </a:lnTo>
                <a:lnTo>
                  <a:pt x="866552" y="67355"/>
                </a:lnTo>
                <a:lnTo>
                  <a:pt x="870076" y="58420"/>
                </a:lnTo>
                <a:lnTo>
                  <a:pt x="856902" y="53212"/>
                </a:lnTo>
                <a:close/>
              </a:path>
              <a:path w="886459" h="2197100" extrusionOk="0">
                <a:moveTo>
                  <a:pt x="877697" y="0"/>
                </a:moveTo>
                <a:lnTo>
                  <a:pt x="806323" y="64008"/>
                </a:lnTo>
                <a:lnTo>
                  <a:pt x="839879" y="56823"/>
                </a:lnTo>
                <a:lnTo>
                  <a:pt x="843406" y="47878"/>
                </a:lnTo>
                <a:lnTo>
                  <a:pt x="881899" y="47878"/>
                </a:lnTo>
                <a:lnTo>
                  <a:pt x="877697" y="0"/>
                </a:lnTo>
                <a:close/>
              </a:path>
              <a:path w="886459" h="2197100" extrusionOk="0">
                <a:moveTo>
                  <a:pt x="843406" y="47878"/>
                </a:moveTo>
                <a:lnTo>
                  <a:pt x="839879" y="56823"/>
                </a:lnTo>
                <a:lnTo>
                  <a:pt x="856742" y="53212"/>
                </a:lnTo>
                <a:lnTo>
                  <a:pt x="856902" y="53212"/>
                </a:lnTo>
                <a:lnTo>
                  <a:pt x="843406" y="47878"/>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1" name="Google Shape;271;p33"/>
          <p:cNvSpPr txBox="1"/>
          <p:nvPr/>
        </p:nvSpPr>
        <p:spPr>
          <a:xfrm>
            <a:off x="3012650" y="4611058"/>
            <a:ext cx="2772251" cy="217367"/>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US" sz="1350" b="1" i="0" u="none" strike="noStrike" cap="none" dirty="0">
                <a:solidFill>
                  <a:srgbClr val="002060"/>
                </a:solidFill>
                <a:latin typeface="Calibri"/>
                <a:ea typeface="Calibri"/>
                <a:cs typeface="Calibri"/>
                <a:sym typeface="Calibri"/>
              </a:rPr>
              <a:t>Visit: </a:t>
            </a:r>
            <a:r>
              <a:rPr lang="en-US" sz="1350" b="1" i="0" u="sng" strike="noStrike" cap="none" dirty="0">
                <a:solidFill>
                  <a:schemeClr val="hlink"/>
                </a:solidFill>
                <a:latin typeface="Calibri"/>
                <a:ea typeface="Calibri"/>
                <a:cs typeface="Calibri"/>
                <a:sym typeface="Calibri"/>
                <a:hlinkClick r:id="rId4"/>
              </a:rPr>
              <a:t>https://www.gsaelibrary.gsa.gov</a:t>
            </a:r>
            <a:endParaRPr sz="1350" b="0" i="0" u="none" strike="noStrike" cap="none" dirty="0">
              <a:solidFill>
                <a:srgbClr val="002060"/>
              </a:solidFill>
              <a:latin typeface="Calibri"/>
              <a:ea typeface="Calibri"/>
              <a:cs typeface="Calibri"/>
              <a:sym typeface="Calibri"/>
            </a:endParaRPr>
          </a:p>
        </p:txBody>
      </p:sp>
      <p:sp>
        <p:nvSpPr>
          <p:cNvPr id="272" name="Google Shape;272;p33"/>
          <p:cNvSpPr txBox="1"/>
          <p:nvPr/>
        </p:nvSpPr>
        <p:spPr>
          <a:xfrm>
            <a:off x="6034574" y="3165676"/>
            <a:ext cx="1028700" cy="859370"/>
          </a:xfrm>
          <a:prstGeom prst="rect">
            <a:avLst/>
          </a:prstGeom>
          <a:solidFill>
            <a:srgbClr val="C4BC96"/>
          </a:solidFill>
          <a:ln w="9525" cap="flat" cmpd="sng">
            <a:solidFill>
              <a:srgbClr val="000000"/>
            </a:solidFill>
            <a:prstDash val="solid"/>
            <a:round/>
            <a:headEnd type="none" w="sm" len="sm"/>
            <a:tailEnd type="none" w="sm" len="sm"/>
          </a:ln>
        </p:spPr>
        <p:txBody>
          <a:bodyPr spcFirstLastPara="1" wrap="square" lIns="0" tIns="28075" rIns="0" bIns="0" anchor="t" anchorCtr="0">
            <a:spAutoFit/>
          </a:bodyPr>
          <a:lstStyle/>
          <a:p>
            <a:pPr marL="69056" marR="74295" lvl="0" indent="0" algn="l"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If you know the  Schedule you want  to apply to, you  can select it from  the quick search  box</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title" idx="4294967295"/>
          </p:nvPr>
        </p:nvSpPr>
        <p:spPr>
          <a:xfrm>
            <a:off x="634903" y="756481"/>
            <a:ext cx="8229600" cy="590550"/>
          </a:xfrm>
          <a:prstGeom prst="rect">
            <a:avLst/>
          </a:prstGeom>
          <a:noFill/>
          <a:ln>
            <a:noFill/>
            <a:prstDash/>
          </a:ln>
          <a:effectLst/>
        </p:spPr>
        <p:txBody>
          <a:bodyPr rot="0" spcFirstLastPara="1" vertOverflow="overflow" horzOverflow="overflow" vert="horz" wrap="square" lIns="68550" tIns="34275" rIns="68550"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002060"/>
                </a:solidFill>
                <a:effectLst/>
                <a:uLnTx/>
                <a:uFillTx/>
                <a:latin typeface="Arial"/>
                <a:ea typeface="Arial"/>
                <a:cs typeface="Arial"/>
                <a:sym typeface="Arial"/>
              </a:rPr>
              <a:t>GSA Subcontracting Directory (Nationwide)</a:t>
            </a:r>
            <a:endParaRPr kumimoji="0" lang="en-US"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9" name="Google Shape;279;p34"/>
          <p:cNvSpPr/>
          <p:nvPr/>
        </p:nvSpPr>
        <p:spPr>
          <a:xfrm>
            <a:off x="129426" y="1200143"/>
            <a:ext cx="3619500" cy="3292200"/>
          </a:xfrm>
          <a:prstGeom prst="rect">
            <a:avLst/>
          </a:prstGeom>
          <a:solidFill>
            <a:srgbClr val="F6FBFB"/>
          </a:solidFill>
          <a:ln>
            <a:noFill/>
          </a:ln>
        </p:spPr>
        <p:txBody>
          <a:bodyPr spcFirstLastPara="1" wrap="square" lIns="68550" tIns="34275" rIns="68550" bIns="34275" anchor="t" anchorCtr="0">
            <a:noAutofit/>
          </a:bodyPr>
          <a:lstStyle/>
          <a:p>
            <a:pPr marL="214313" marR="0" lvl="0" indent="-214313" algn="l" rtl="0">
              <a:lnSpc>
                <a:spcPct val="100000"/>
              </a:lnSpc>
              <a:spcBef>
                <a:spcPts val="0"/>
              </a:spcBef>
              <a:spcAft>
                <a:spcPts val="0"/>
              </a:spcAft>
              <a:buClr>
                <a:srgbClr val="002060"/>
              </a:buClr>
              <a:buSzPts val="1800"/>
              <a:buFont typeface="Arial"/>
              <a:buChar char="•"/>
            </a:pPr>
            <a:r>
              <a:rPr lang="en-US" sz="1200" b="0" i="0" u="none" strike="noStrike" cap="none" dirty="0">
                <a:solidFill>
                  <a:srgbClr val="002060"/>
                </a:solidFill>
                <a:latin typeface="Arial"/>
                <a:ea typeface="Arial"/>
                <a:cs typeface="Arial"/>
                <a:sym typeface="Arial"/>
              </a:rPr>
              <a:t>T</a:t>
            </a:r>
            <a:r>
              <a:rPr lang="en-US" sz="1200" b="0" i="0" u="none" strike="noStrike" cap="none" dirty="0">
                <a:solidFill>
                  <a:srgbClr val="0B5394"/>
                </a:solidFill>
                <a:latin typeface="Arial"/>
                <a:ea typeface="Arial"/>
                <a:cs typeface="Arial"/>
                <a:sym typeface="Arial"/>
              </a:rPr>
              <a:t>he General Services Administration (GSA) provides a lists of large prime business contractors </a:t>
            </a:r>
            <a:endParaRPr sz="1200" b="0" i="0" u="none" strike="noStrike" cap="none" dirty="0">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200" b="0" i="0" u="none" strike="noStrike" cap="none" dirty="0">
              <a:solidFill>
                <a:srgbClr val="0B5394"/>
              </a:solidFill>
              <a:latin typeface="Arial"/>
              <a:ea typeface="Arial"/>
              <a:cs typeface="Arial"/>
              <a:sym typeface="Arial"/>
            </a:endParaRPr>
          </a:p>
          <a:p>
            <a:pPr marL="214313" marR="0" lvl="0" indent="-214313" algn="l" rtl="0">
              <a:lnSpc>
                <a:spcPct val="100000"/>
              </a:lnSpc>
              <a:spcBef>
                <a:spcPts val="0"/>
              </a:spcBef>
              <a:spcAft>
                <a:spcPts val="0"/>
              </a:spcAft>
              <a:buClr>
                <a:srgbClr val="0B5394"/>
              </a:buClr>
              <a:buSzPts val="1800"/>
              <a:buFont typeface="Arial"/>
              <a:buChar char="•"/>
            </a:pPr>
            <a:r>
              <a:rPr lang="en-US" sz="1200" b="0" i="0" u="none" strike="noStrike" cap="none" dirty="0">
                <a:solidFill>
                  <a:srgbClr val="0B5394"/>
                </a:solidFill>
                <a:latin typeface="Arial"/>
                <a:ea typeface="Arial"/>
                <a:cs typeface="Arial"/>
                <a:sym typeface="Arial"/>
              </a:rPr>
              <a:t>When a large business receives a federal contract over $750,000 ($1.5 million for construction contracts) </a:t>
            </a:r>
            <a:endParaRPr sz="1200" b="0" i="0" u="none" strike="noStrike" cap="none" dirty="0">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200" b="0" i="0" u="none" strike="noStrike" cap="none" dirty="0">
              <a:solidFill>
                <a:srgbClr val="0B5394"/>
              </a:solidFill>
              <a:latin typeface="Arial"/>
              <a:ea typeface="Arial"/>
              <a:cs typeface="Arial"/>
              <a:sym typeface="Arial"/>
            </a:endParaRPr>
          </a:p>
          <a:p>
            <a:pPr marL="214313" marR="0" lvl="0" indent="-214313" algn="l" rtl="0">
              <a:lnSpc>
                <a:spcPct val="100000"/>
              </a:lnSpc>
              <a:spcBef>
                <a:spcPts val="0"/>
              </a:spcBef>
              <a:spcAft>
                <a:spcPts val="0"/>
              </a:spcAft>
              <a:buClr>
                <a:srgbClr val="0B5394"/>
              </a:buClr>
              <a:buSzPts val="1800"/>
              <a:buFont typeface="Arial"/>
              <a:buChar char="•"/>
            </a:pPr>
            <a:r>
              <a:rPr lang="en-US" sz="1200" b="0" i="0" u="none" strike="noStrike" cap="none" dirty="0">
                <a:solidFill>
                  <a:srgbClr val="0B5394"/>
                </a:solidFill>
                <a:latin typeface="Arial"/>
                <a:ea typeface="Arial"/>
                <a:cs typeface="Arial"/>
                <a:sym typeface="Arial"/>
              </a:rPr>
              <a:t>Small businesses must contact prime contractors directly </a:t>
            </a:r>
            <a:endParaRPr sz="1200" b="0" i="0" u="none" strike="noStrike" cap="none" dirty="0">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200" b="0" i="0" u="none" strike="noStrike" cap="none" dirty="0">
              <a:solidFill>
                <a:srgbClr val="0B5394"/>
              </a:solidFill>
              <a:latin typeface="Arial"/>
              <a:ea typeface="Arial"/>
              <a:cs typeface="Arial"/>
              <a:sym typeface="Arial"/>
            </a:endParaRPr>
          </a:p>
          <a:p>
            <a:pPr marL="214312" marR="0" lvl="0" indent="-214312" algn="l" rtl="0">
              <a:lnSpc>
                <a:spcPct val="100000"/>
              </a:lnSpc>
              <a:spcBef>
                <a:spcPts val="0"/>
              </a:spcBef>
              <a:spcAft>
                <a:spcPts val="0"/>
              </a:spcAft>
              <a:buClr>
                <a:srgbClr val="0B5394"/>
              </a:buClr>
              <a:buSzPts val="1800"/>
              <a:buFont typeface="Arial"/>
              <a:buChar char="•"/>
            </a:pPr>
            <a:r>
              <a:rPr lang="en-US" sz="1200" b="0" i="0" u="none" strike="noStrike" cap="none" dirty="0">
                <a:solidFill>
                  <a:srgbClr val="0B5394"/>
                </a:solidFill>
                <a:latin typeface="Arial"/>
                <a:ea typeface="Arial"/>
                <a:cs typeface="Arial"/>
                <a:sym typeface="Arial"/>
              </a:rPr>
              <a:t>Utilize GSA's Subcontracting Directory and the </a:t>
            </a:r>
            <a:r>
              <a:rPr lang="en-US" sz="1200" b="0" i="0" u="sng" strike="noStrike" cap="none" dirty="0">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GSA </a:t>
            </a:r>
            <a:r>
              <a:rPr lang="en-US" sz="1200" b="0" i="0" u="sng" strike="noStrike" cap="none" dirty="0" err="1">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eLibrary</a:t>
            </a:r>
            <a:r>
              <a:rPr lang="en-US" sz="1200" b="0" i="0" u="none" strike="noStrike" cap="none" dirty="0">
                <a:solidFill>
                  <a:srgbClr val="0B5394"/>
                </a:solidFill>
                <a:latin typeface="Arial"/>
                <a:ea typeface="Arial"/>
                <a:cs typeface="Arial"/>
                <a:sym typeface="Arial"/>
              </a:rPr>
              <a:t> to find potential large prime business contractors.</a:t>
            </a:r>
          </a:p>
          <a:p>
            <a:pPr marR="0" lvl="0" algn="l" rtl="0">
              <a:lnSpc>
                <a:spcPct val="100000"/>
              </a:lnSpc>
              <a:spcBef>
                <a:spcPts val="0"/>
              </a:spcBef>
              <a:spcAft>
                <a:spcPts val="0"/>
              </a:spcAft>
              <a:buClr>
                <a:srgbClr val="0B5394"/>
              </a:buClr>
              <a:buSzPts val="1800"/>
            </a:pPr>
            <a:endParaRPr sz="1600" b="1" i="0" u="none" strike="noStrike" cap="none" dirty="0">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r>
              <a:rPr lang="en-US" b="1" i="0"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https://www.gsa.gov/subdirectory</a:t>
            </a:r>
            <a:endParaRPr b="1" i="0" u="none" strike="noStrike" cap="none" dirty="0">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350" b="0" i="0" u="none" strike="noStrike" cap="none" dirty="0">
              <a:solidFill>
                <a:srgbClr val="002060"/>
              </a:solidFill>
              <a:latin typeface="Calibri"/>
              <a:ea typeface="Calibri"/>
              <a:cs typeface="Calibri"/>
              <a:sym typeface="Calibri"/>
            </a:endParaRPr>
          </a:p>
        </p:txBody>
      </p:sp>
      <p:pic>
        <p:nvPicPr>
          <p:cNvPr id="280" name="Google Shape;280;p34" descr="Screenshot image of Subcontracting Directory"/>
          <p:cNvPicPr preferRelativeResize="0"/>
          <p:nvPr/>
        </p:nvPicPr>
        <p:blipFill rotWithShape="1">
          <a:blip r:embed="rId5">
            <a:alphaModFix/>
          </a:blip>
          <a:srcRect/>
          <a:stretch/>
        </p:blipFill>
        <p:spPr>
          <a:xfrm>
            <a:off x="3990021" y="1200079"/>
            <a:ext cx="4944430" cy="3292332"/>
          </a:xfrm>
          <a:prstGeom prst="rect">
            <a:avLst/>
          </a:prstGeom>
          <a:solidFill>
            <a:srgbClr val="E5E5E5"/>
          </a:solidFill>
          <a:ln>
            <a:noFill/>
          </a:ln>
        </p:spPr>
      </p:pic>
      <p:pic>
        <p:nvPicPr>
          <p:cNvPr id="281" name="Google Shape;281;p34" descr="GSA Starmark"/>
          <p:cNvPicPr preferRelativeResize="0"/>
          <p:nvPr/>
        </p:nvPicPr>
        <p:blipFill rotWithShape="1">
          <a:blip r:embed="rId6">
            <a:alphaModFix/>
          </a:blip>
          <a:srcRect/>
          <a:stretch/>
        </p:blipFill>
        <p:spPr>
          <a:xfrm>
            <a:off x="0" y="0"/>
            <a:ext cx="742950" cy="742950"/>
          </a:xfrm>
          <a:prstGeom prst="rect">
            <a:avLst/>
          </a:prstGeom>
          <a:noFill/>
          <a:ln>
            <a:noFill/>
          </a:ln>
        </p:spPr>
      </p:pic>
      <p:sp>
        <p:nvSpPr>
          <p:cNvPr id="282" name="Google Shape;282;p34"/>
          <p:cNvSpPr txBox="1"/>
          <p:nvPr/>
        </p:nvSpPr>
        <p:spPr>
          <a:xfrm>
            <a:off x="1615618" y="189389"/>
            <a:ext cx="7066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Font typeface="Arial"/>
              <a:buNone/>
            </a:pPr>
            <a:r>
              <a:rPr lang="en-US" sz="1800" b="1" dirty="0">
                <a:solidFill>
                  <a:schemeClr val="tx2">
                    <a:lumMod val="75000"/>
                  </a:schemeClr>
                </a:solidFill>
              </a:rPr>
              <a:t>ACCESSING FEDERAL CONTRACT OPPORTUNITIES (CONT.)</a:t>
            </a:r>
            <a:endParaRPr b="1" dirty="0">
              <a:solidFill>
                <a:schemeClr val="tx2">
                  <a:lumMod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5"/>
          <p:cNvSpPr txBox="1">
            <a:spLocks noGrp="1"/>
          </p:cNvSpPr>
          <p:nvPr>
            <p:ph type="title" idx="4294967295"/>
          </p:nvPr>
        </p:nvSpPr>
        <p:spPr>
          <a:xfrm>
            <a:off x="1143000" y="92250"/>
            <a:ext cx="74868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289" name="Google Shape;289;p35" descr="Screenshot of Dynamic Small Business Search"/>
          <p:cNvPicPr preferRelativeResize="0"/>
          <p:nvPr/>
        </p:nvPicPr>
        <p:blipFill rotWithShape="1">
          <a:blip r:embed="rId3">
            <a:alphaModFix/>
          </a:blip>
          <a:srcRect/>
          <a:stretch/>
        </p:blipFill>
        <p:spPr>
          <a:xfrm>
            <a:off x="673338" y="616909"/>
            <a:ext cx="7956312" cy="2001970"/>
          </a:xfrm>
          <a:prstGeom prst="rect">
            <a:avLst/>
          </a:prstGeom>
          <a:noFill/>
          <a:ln>
            <a:noFill/>
          </a:ln>
        </p:spPr>
      </p:pic>
      <p:pic>
        <p:nvPicPr>
          <p:cNvPr id="290" name="Google Shape;290;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73338" y="2613823"/>
            <a:ext cx="7956312" cy="504494"/>
          </a:xfrm>
          <a:prstGeom prst="rect">
            <a:avLst/>
          </a:prstGeom>
          <a:noFill/>
          <a:ln>
            <a:noFill/>
          </a:ln>
        </p:spPr>
      </p:pic>
      <p:sp>
        <p:nvSpPr>
          <p:cNvPr id="291" name="Google Shape;291;p35" descr="red oval"/>
          <p:cNvSpPr/>
          <p:nvPr/>
        </p:nvSpPr>
        <p:spPr>
          <a:xfrm>
            <a:off x="576823" y="2707338"/>
            <a:ext cx="1978574" cy="43274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92" name="Google Shape;292;p3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3338" y="3125243"/>
            <a:ext cx="7956312" cy="459771"/>
          </a:xfrm>
          <a:prstGeom prst="rect">
            <a:avLst/>
          </a:prstGeom>
          <a:noFill/>
          <a:ln>
            <a:noFill/>
          </a:ln>
        </p:spPr>
      </p:pic>
      <p:sp>
        <p:nvSpPr>
          <p:cNvPr id="293" name="Google Shape;293;p35" descr="red oval"/>
          <p:cNvSpPr/>
          <p:nvPr/>
        </p:nvSpPr>
        <p:spPr>
          <a:xfrm>
            <a:off x="435524" y="3166853"/>
            <a:ext cx="1445054" cy="400229"/>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94" name="Google Shape;294;p3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73338" y="3588065"/>
            <a:ext cx="7956312" cy="620486"/>
          </a:xfrm>
          <a:prstGeom prst="rect">
            <a:avLst/>
          </a:prstGeom>
          <a:noFill/>
          <a:ln>
            <a:noFill/>
          </a:ln>
        </p:spPr>
      </p:pic>
      <p:sp>
        <p:nvSpPr>
          <p:cNvPr id="295" name="Google Shape;295;p35" descr="red oval"/>
          <p:cNvSpPr/>
          <p:nvPr/>
        </p:nvSpPr>
        <p:spPr>
          <a:xfrm>
            <a:off x="593176" y="3738310"/>
            <a:ext cx="1287402" cy="43274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296" name="Google Shape;296;p35" descr="red line"/>
          <p:cNvCxnSpPr/>
          <p:nvPr/>
        </p:nvCxnSpPr>
        <p:spPr>
          <a:xfrm rot="10800000" flipH="1">
            <a:off x="1899032" y="3836217"/>
            <a:ext cx="3356081" cy="124181"/>
          </a:xfrm>
          <a:prstGeom prst="straightConnector1">
            <a:avLst/>
          </a:prstGeom>
          <a:noFill/>
          <a:ln w="28575" cap="flat" cmpd="sng">
            <a:solidFill>
              <a:srgbClr val="C00000"/>
            </a:solidFill>
            <a:prstDash val="solid"/>
            <a:round/>
            <a:headEnd type="none" w="sm" len="sm"/>
            <a:tailEnd type="stealth" w="med" len="med"/>
          </a:ln>
        </p:spPr>
      </p:cxnSp>
      <p:pic>
        <p:nvPicPr>
          <p:cNvPr id="297" name="Google Shape;297;p35" descr="GSA Starmark"/>
          <p:cNvPicPr preferRelativeResize="0"/>
          <p:nvPr/>
        </p:nvPicPr>
        <p:blipFill rotWithShape="1">
          <a:blip r:embed="rId7">
            <a:alphaModFix/>
          </a:blip>
          <a:srcRect/>
          <a:stretch/>
        </p:blipFill>
        <p:spPr>
          <a:xfrm>
            <a:off x="57150" y="9698"/>
            <a:ext cx="742950" cy="742950"/>
          </a:xfrm>
          <a:prstGeom prst="rect">
            <a:avLst/>
          </a:prstGeom>
          <a:noFill/>
          <a:ln>
            <a:noFill/>
          </a:ln>
        </p:spPr>
      </p:pic>
      <p:sp>
        <p:nvSpPr>
          <p:cNvPr id="298" name="Google Shape;298;p35"/>
          <p:cNvSpPr txBox="1"/>
          <p:nvPr/>
        </p:nvSpPr>
        <p:spPr>
          <a:xfrm>
            <a:off x="593844" y="4334737"/>
            <a:ext cx="7956312" cy="6693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50" b="1" i="0" u="none" strike="noStrike" cap="none" dirty="0">
                <a:solidFill>
                  <a:srgbClr val="222222"/>
                </a:solidFill>
                <a:latin typeface="Arial"/>
                <a:ea typeface="Arial"/>
                <a:cs typeface="Arial"/>
                <a:sym typeface="Arial"/>
              </a:rPr>
              <a:t> </a:t>
            </a:r>
            <a:endParaRPr dirty="0"/>
          </a:p>
          <a:p>
            <a:pPr marL="0" marR="0" lvl="0" indent="0" algn="ctr" rtl="0">
              <a:lnSpc>
                <a:spcPct val="100000"/>
              </a:lnSpc>
              <a:spcBef>
                <a:spcPts val="0"/>
              </a:spcBef>
              <a:spcAft>
                <a:spcPts val="0"/>
              </a:spcAft>
              <a:buNone/>
            </a:pPr>
            <a:r>
              <a:rPr lang="en-US" sz="1350" b="1" i="0" u="none" strike="noStrike" cap="none" dirty="0">
                <a:solidFill>
                  <a:srgbClr val="222222"/>
                </a:solidFill>
                <a:latin typeface="Arial"/>
                <a:ea typeface="Arial"/>
                <a:cs typeface="Arial"/>
                <a:sym typeface="Arial"/>
              </a:rPr>
              <a:t>Dynamic Small Business Search (DSBS):  </a:t>
            </a:r>
            <a:r>
              <a:rPr lang="en-US" sz="1350" b="1" i="0" u="sng" strike="noStrike" cap="none" dirty="0">
                <a:solidFill>
                  <a:schemeClr val="hlink"/>
                </a:solidFill>
                <a:latin typeface="Arial"/>
                <a:ea typeface="Arial"/>
                <a:cs typeface="Arial"/>
                <a:sym typeface="Arial"/>
                <a:hlinkClick r:id="rId8"/>
              </a:rPr>
              <a:t>http://dsbs.sba.gov/</a:t>
            </a:r>
            <a:endParaRPr lang="en-US" sz="1350" b="1" i="0" u="sng" strike="noStrike" cap="none" dirty="0">
              <a:solidFill>
                <a:schemeClr val="hlink"/>
              </a:solidFill>
              <a:latin typeface="Arial"/>
              <a:ea typeface="Arial"/>
              <a:cs typeface="Arial"/>
              <a:sym typeface="Arial"/>
            </a:endParaRPr>
          </a:p>
          <a:p>
            <a:pPr marL="0" marR="0" lvl="0" indent="0" algn="ctr" rtl="0">
              <a:lnSpc>
                <a:spcPct val="100000"/>
              </a:lnSpc>
              <a:spcBef>
                <a:spcPts val="0"/>
              </a:spcBef>
              <a:spcAft>
                <a:spcPts val="0"/>
              </a:spcAft>
              <a:buNone/>
            </a:pPr>
            <a:r>
              <a:rPr lang="en-US" sz="1050" b="1" i="0" u="none" strike="noStrike" cap="none" dirty="0">
                <a:solidFill>
                  <a:srgbClr val="000000"/>
                </a:solidFill>
                <a:latin typeface="Arial"/>
                <a:ea typeface="Arial"/>
                <a:cs typeface="Arial"/>
                <a:sym typeface="Arial"/>
              </a:rPr>
              <a:t>Updates at</a:t>
            </a:r>
            <a:r>
              <a:rPr lang="en-US" sz="1050" b="0" i="0" u="none" strike="noStrike" cap="none" dirty="0">
                <a:solidFill>
                  <a:srgbClr val="000000"/>
                </a:solidFill>
                <a:latin typeface="Arial"/>
                <a:ea typeface="Arial"/>
                <a:cs typeface="Arial"/>
                <a:sym typeface="Arial"/>
              </a:rPr>
              <a:t>:  </a:t>
            </a:r>
            <a:r>
              <a:rPr lang="en-US" sz="1050" b="1" i="0" u="none" strike="noStrike" cap="none" dirty="0">
                <a:solidFill>
                  <a:srgbClr val="000000"/>
                </a:solidFill>
                <a:latin typeface="Arial"/>
                <a:ea typeface="Arial"/>
                <a:cs typeface="Arial"/>
                <a:sym typeface="Arial"/>
                <a:hlinkClick r:id="rId9"/>
              </a:rPr>
              <a:t>https://connect.sba.gov/</a:t>
            </a:r>
            <a:endParaRPr sz="1050" b="1"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7"/>
          <p:cNvSpPr txBox="1">
            <a:spLocks noGrp="1"/>
          </p:cNvSpPr>
          <p:nvPr>
            <p:ph type="title" idx="4294967295"/>
          </p:nvPr>
        </p:nvSpPr>
        <p:spPr>
          <a:xfrm>
            <a:off x="1085850" y="99124"/>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314" name="Google Shape;314;p37" descr="GSA Starmark"/>
          <p:cNvPicPr preferRelativeResize="0"/>
          <p:nvPr/>
        </p:nvPicPr>
        <p:blipFill rotWithShape="1">
          <a:blip r:embed="rId3">
            <a:alphaModFix/>
          </a:blip>
          <a:srcRect/>
          <a:stretch/>
        </p:blipFill>
        <p:spPr>
          <a:xfrm>
            <a:off x="57150" y="9698"/>
            <a:ext cx="742950" cy="742950"/>
          </a:xfrm>
          <a:prstGeom prst="rect">
            <a:avLst/>
          </a:prstGeom>
          <a:noFill/>
          <a:ln>
            <a:noFill/>
          </a:ln>
        </p:spPr>
      </p:pic>
      <p:pic>
        <p:nvPicPr>
          <p:cNvPr id="315" name="Google Shape;315;p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2734" y="1122808"/>
            <a:ext cx="8093139" cy="3049787"/>
          </a:xfrm>
          <a:prstGeom prst="rect">
            <a:avLst/>
          </a:prstGeom>
          <a:noFill/>
          <a:ln>
            <a:noFill/>
          </a:ln>
        </p:spPr>
      </p:pic>
      <p:sp>
        <p:nvSpPr>
          <p:cNvPr id="316" name="Google Shape;316;p37"/>
          <p:cNvSpPr txBox="1"/>
          <p:nvPr/>
        </p:nvSpPr>
        <p:spPr>
          <a:xfrm>
            <a:off x="1200150" y="591798"/>
            <a:ext cx="6458100" cy="5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222222"/>
                </a:solidFill>
                <a:latin typeface="Arial"/>
                <a:ea typeface="Arial"/>
                <a:cs typeface="Arial"/>
                <a:sym typeface="Arial"/>
              </a:rPr>
              <a:t>UPDATE to the Dynamic Small Business Search (DSBS)</a:t>
            </a:r>
            <a:endParaRPr/>
          </a:p>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8" descr="GSA Starmark"/>
          <p:cNvPicPr preferRelativeResize="0"/>
          <p:nvPr/>
        </p:nvPicPr>
        <p:blipFill rotWithShape="1">
          <a:blip r:embed="rId3">
            <a:alphaModFix/>
          </a:blip>
          <a:srcRect/>
          <a:stretch/>
        </p:blipFill>
        <p:spPr>
          <a:xfrm>
            <a:off x="57150" y="9698"/>
            <a:ext cx="742950" cy="742950"/>
          </a:xfrm>
          <a:prstGeom prst="rect">
            <a:avLst/>
          </a:prstGeom>
          <a:noFill/>
          <a:ln>
            <a:noFill/>
          </a:ln>
        </p:spPr>
      </p:pic>
      <p:sp>
        <p:nvSpPr>
          <p:cNvPr id="323" name="Google Shape;323;p38"/>
          <p:cNvSpPr txBox="1">
            <a:spLocks noGrp="1"/>
          </p:cNvSpPr>
          <p:nvPr>
            <p:ph type="title" idx="4294967295"/>
          </p:nvPr>
        </p:nvSpPr>
        <p:spPr>
          <a:xfrm>
            <a:off x="971550" y="99125"/>
            <a:ext cx="79107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326" name="Google Shape;326;p3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676" y="663427"/>
            <a:ext cx="8929892" cy="37942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9"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graphicFrame>
        <p:nvGraphicFramePr>
          <p:cNvPr id="333" name="Google Shape;333;p39"/>
          <p:cNvGraphicFramePr/>
          <p:nvPr>
            <p:extLst>
              <p:ext uri="{D42A27DB-BD31-4B8C-83A1-F6EECF244321}">
                <p14:modId xmlns:p14="http://schemas.microsoft.com/office/powerpoint/2010/main" val="2869198804"/>
              </p:ext>
            </p:extLst>
          </p:nvPr>
        </p:nvGraphicFramePr>
        <p:xfrm>
          <a:off x="380251" y="664987"/>
          <a:ext cx="8383498" cy="3759826"/>
        </p:xfrm>
        <a:graphic>
          <a:graphicData uri="http://schemas.openxmlformats.org/drawingml/2006/table">
            <a:tbl>
              <a:tblPr firstRow="1" bandRow="1">
                <a:noFill/>
                <a:tableStyleId>{BC27C43F-9BA8-459A-BB23-347B69C2CBCC}</a:tableStyleId>
              </a:tblPr>
              <a:tblGrid>
                <a:gridCol w="3904178">
                  <a:extLst>
                    <a:ext uri="{9D8B030D-6E8A-4147-A177-3AD203B41FA5}">
                      <a16:colId xmlns:a16="http://schemas.microsoft.com/office/drawing/2014/main" val="20000"/>
                    </a:ext>
                  </a:extLst>
                </a:gridCol>
                <a:gridCol w="4479320">
                  <a:extLst>
                    <a:ext uri="{9D8B030D-6E8A-4147-A177-3AD203B41FA5}">
                      <a16:colId xmlns:a16="http://schemas.microsoft.com/office/drawing/2014/main" val="20001"/>
                    </a:ext>
                  </a:extLst>
                </a:gridCol>
              </a:tblGrid>
              <a:tr h="315353">
                <a:tc gridSpan="2">
                  <a:txBody>
                    <a:bodyPr/>
                    <a:lstStyle/>
                    <a:p>
                      <a:pPr marL="0" marR="0" lvl="0" indent="0" algn="ctr" rtl="0">
                        <a:lnSpc>
                          <a:spcPct val="100000"/>
                        </a:lnSpc>
                        <a:spcBef>
                          <a:spcPts val="0"/>
                        </a:spcBef>
                        <a:spcAft>
                          <a:spcPts val="0"/>
                        </a:spcAft>
                        <a:buClr>
                          <a:schemeClr val="lt1"/>
                        </a:buClr>
                        <a:buSzPts val="1700"/>
                        <a:buFont typeface="Arial"/>
                        <a:buNone/>
                      </a:pPr>
                      <a:r>
                        <a:rPr lang="en-US" sz="1700" u="none" strike="noStrike" cap="none">
                          <a:solidFill>
                            <a:schemeClr val="lt1"/>
                          </a:solidFill>
                          <a:latin typeface="Arial"/>
                          <a:ea typeface="Arial"/>
                          <a:cs typeface="Arial"/>
                          <a:sym typeface="Arial"/>
                        </a:rPr>
                        <a:t>Minimum Requirements</a:t>
                      </a:r>
                      <a:endParaRPr sz="1700" u="none" strike="noStrike" cap="none">
                        <a:solidFill>
                          <a:schemeClr val="lt1"/>
                        </a:solidFill>
                        <a:latin typeface="Arial"/>
                        <a:ea typeface="Arial"/>
                        <a:cs typeface="Arial"/>
                        <a:sym typeface="Arial"/>
                      </a:endParaRPr>
                    </a:p>
                  </a:txBody>
                  <a:tcPr marL="68575" marR="68575" marT="34300" marB="34300">
                    <a:lnB w="9525" cap="flat" cmpd="sng">
                      <a:solidFill>
                        <a:srgbClr val="000000">
                          <a:alpha val="0"/>
                        </a:srgbClr>
                      </a:solidFill>
                      <a:prstDash val="solid"/>
                      <a:round/>
                      <a:headEnd type="none" w="sm" len="sm"/>
                      <a:tailEnd type="none" w="sm" len="sm"/>
                    </a:lnB>
                    <a:solidFill>
                      <a:srgbClr val="002060"/>
                    </a:solidFill>
                  </a:tcPr>
                </a:tc>
                <a:tc hMerge="1">
                  <a:txBody>
                    <a:bodyPr/>
                    <a:lstStyle/>
                    <a:p>
                      <a:endParaRPr lang="en-US"/>
                    </a:p>
                  </a:txBody>
                  <a:tcPr/>
                </a:tc>
                <a:extLst>
                  <a:ext uri="{0D108BD9-81ED-4DB2-BD59-A6C34878D82A}">
                    <a16:rowId xmlns:a16="http://schemas.microsoft.com/office/drawing/2014/main" val="10000"/>
                  </a:ext>
                </a:extLst>
              </a:tr>
              <a:tr h="1474023">
                <a:tc>
                  <a:txBody>
                    <a:bodyPr/>
                    <a:lstStyle/>
                    <a:p>
                      <a:pPr marL="285750" marR="0" lvl="0" indent="-209550" algn="l" rtl="0">
                        <a:lnSpc>
                          <a:spcPct val="100000"/>
                        </a:lnSpc>
                        <a:spcBef>
                          <a:spcPts val="0"/>
                        </a:spcBef>
                        <a:spcAft>
                          <a:spcPts val="0"/>
                        </a:spcAft>
                        <a:buClr>
                          <a:srgbClr val="000000"/>
                        </a:buClr>
                        <a:buSzPts val="1200"/>
                        <a:buFont typeface="Arial"/>
                        <a:buNone/>
                      </a:pPr>
                      <a:endParaRPr sz="1200" b="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solidFill>
                            <a:srgbClr val="002060"/>
                          </a:solidFill>
                          <a:latin typeface="Arial"/>
                          <a:ea typeface="Arial"/>
                          <a:cs typeface="Arial"/>
                          <a:sym typeface="Arial"/>
                        </a:rPr>
                        <a:t>Have a Unique Entity Identifier (UEI).  Assigned through SAM.GOV registration.  </a:t>
                      </a:r>
                      <a:endParaRPr dirty="0">
                        <a:solidFill>
                          <a:srgbClr val="002060"/>
                        </a:solidFil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200"/>
                        <a:buFont typeface="Arial"/>
                        <a:buNone/>
                      </a:pPr>
                      <a:r>
                        <a:rPr lang="en-US" sz="1100" b="1" u="none" strike="noStrike" cap="none" dirty="0">
                          <a:solidFill>
                            <a:srgbClr val="002060"/>
                          </a:solidFill>
                          <a:latin typeface="Arial"/>
                          <a:ea typeface="Arial"/>
                          <a:cs typeface="Arial"/>
                          <a:sym typeface="Arial"/>
                        </a:rPr>
                        <a:t>**DUNS number has converted over to the Unique Entity Identifier (UEI) as of 4/4/22.</a:t>
                      </a:r>
                      <a:endParaRPr sz="1100" b="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dirty="0">
                        <a:solidFill>
                          <a:srgbClr val="002060"/>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100" b="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10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10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1200"/>
                        <a:buFont typeface="Arial"/>
                        <a:buNone/>
                      </a:pPr>
                      <a:r>
                        <a:rPr lang="en-US" sz="1100" b="1"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https://www.gsa.gov/entityid</a:t>
                      </a: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100" u="none" strike="noStrike" cap="none">
                        <a:solidFill>
                          <a:srgbClr val="0B5394"/>
                        </a:solidFill>
                        <a:latin typeface="Arial"/>
                        <a:ea typeface="Arial"/>
                        <a:cs typeface="Arial"/>
                        <a:sym typeface="Arial"/>
                      </a:endParaRPr>
                    </a:p>
                  </a:txBody>
                  <a:tcPr marL="68575" marR="68575" marT="34300" marB="34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70021">
                <a:tc>
                  <a:txBody>
                    <a:bodyPr/>
                    <a:lstStyle/>
                    <a:p>
                      <a:pPr marL="285750" marR="0" lvl="0" indent="-209550" algn="l" rtl="0">
                        <a:lnSpc>
                          <a:spcPct val="100000"/>
                        </a:lnSpc>
                        <a:spcBef>
                          <a:spcPts val="0"/>
                        </a:spcBef>
                        <a:spcAft>
                          <a:spcPts val="0"/>
                        </a:spcAft>
                        <a:buClr>
                          <a:srgbClr val="000000"/>
                        </a:buClr>
                        <a:buSzPts val="1200"/>
                        <a:buFont typeface="Arial"/>
                        <a:buNone/>
                      </a:pPr>
                      <a:endParaRPr sz="1200" b="1"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002060"/>
                          </a:solidFill>
                          <a:latin typeface="Arial"/>
                          <a:ea typeface="Arial"/>
                          <a:cs typeface="Arial"/>
                          <a:sym typeface="Arial"/>
                        </a:rPr>
                        <a:t>Register with the System for Award Management (SAM) </a:t>
                      </a:r>
                      <a:endParaRPr>
                        <a:solidFill>
                          <a:srgbClr val="002060"/>
                        </a:solidFil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02060"/>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1200"/>
                        <a:buFont typeface="Arial"/>
                        <a:buNone/>
                      </a:pPr>
                      <a:r>
                        <a:rPr lang="en-US" sz="1100" b="1"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http://www.sam.gov</a:t>
                      </a:r>
                      <a:endParaRPr sz="1100" b="1"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100" u="none" strike="noStrike" cap="none">
                        <a:solidFill>
                          <a:srgbClr val="0B5394"/>
                        </a:solidFill>
                        <a:latin typeface="Arial"/>
                        <a:ea typeface="Arial"/>
                        <a:cs typeface="Arial"/>
                        <a:sym typeface="Arial"/>
                      </a:endParaRPr>
                    </a:p>
                  </a:txBody>
                  <a:tcPr marL="68575" marR="68575" marT="34300" marB="34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94021">
                <a:tc>
                  <a:txBody>
                    <a:bodyPr/>
                    <a:lstStyle/>
                    <a:p>
                      <a:pPr marL="285750" marR="0" lvl="0" indent="-209550" algn="l" rtl="0">
                        <a:lnSpc>
                          <a:spcPct val="100000"/>
                        </a:lnSpc>
                        <a:spcBef>
                          <a:spcPts val="0"/>
                        </a:spcBef>
                        <a:spcAft>
                          <a:spcPts val="0"/>
                        </a:spcAft>
                        <a:buClr>
                          <a:srgbClr val="000000"/>
                        </a:buClr>
                        <a:buSzPts val="1200"/>
                        <a:buFont typeface="Arial"/>
                        <a:buNone/>
                      </a:pPr>
                      <a:endParaRPr sz="1200" b="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solidFill>
                            <a:srgbClr val="002060"/>
                          </a:solidFill>
                          <a:latin typeface="Arial"/>
                          <a:ea typeface="Arial"/>
                          <a:cs typeface="Arial"/>
                          <a:sym typeface="Arial"/>
                        </a:rPr>
                        <a:t>Size Standards (</a:t>
                      </a:r>
                      <a:r>
                        <a:rPr lang="en-US" sz="1200" b="1" u="none" strike="noStrike" cap="none" dirty="0">
                          <a:solidFill>
                            <a:srgbClr val="0070C0"/>
                          </a:solidFill>
                          <a:latin typeface="Arial"/>
                          <a:ea typeface="Arial"/>
                          <a:cs typeface="Arial"/>
                          <a:sym typeface="Arial"/>
                        </a:rPr>
                        <a:t>New Table posted 3/17/23</a:t>
                      </a:r>
                      <a:r>
                        <a:rPr lang="en-US" sz="1200" b="1" u="none" strike="noStrike" cap="none" dirty="0">
                          <a:solidFill>
                            <a:srgbClr val="002060"/>
                          </a:solidFill>
                          <a:latin typeface="Arial"/>
                          <a:ea typeface="Arial"/>
                          <a:cs typeface="Arial"/>
                          <a:sym typeface="Arial"/>
                        </a:rPr>
                        <a:t>)</a:t>
                      </a:r>
                      <a:endParaRPr sz="1200" b="1" u="none" strike="noStrike" cap="none" dirty="0">
                        <a:solidFill>
                          <a:srgbClr val="002060"/>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1200"/>
                        <a:buFont typeface="Arial"/>
                        <a:buNone/>
                      </a:pPr>
                      <a:r>
                        <a:rPr lang="en-US" sz="1100" b="1" u="sng" strike="noStrike" cap="none" dirty="0">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https://www.sba.gov/federal-contracting/contracting-guide/size-standards</a:t>
                      </a:r>
                      <a:endParaRPr sz="1100" b="1"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100" b="0" u="none" strike="noStrike" cap="none" dirty="0">
                        <a:solidFill>
                          <a:srgbClr val="0B5394"/>
                        </a:solidFill>
                        <a:latin typeface="Arial"/>
                        <a:ea typeface="Arial"/>
                        <a:cs typeface="Arial"/>
                        <a:sym typeface="Arial"/>
                      </a:endParaRPr>
                    </a:p>
                  </a:txBody>
                  <a:tcPr marL="68575" marR="68575" marT="34300" marB="34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36845">
                <a:tc gridSpan="2">
                  <a:txBody>
                    <a:bodyPr/>
                    <a:lstStyle/>
                    <a:p>
                      <a:pPr marL="0" marR="0" lvl="0" indent="0" algn="ctr" rtl="0">
                        <a:lnSpc>
                          <a:spcPct val="100000"/>
                        </a:lnSpc>
                        <a:spcBef>
                          <a:spcPts val="0"/>
                        </a:spcBef>
                        <a:spcAft>
                          <a:spcPts val="0"/>
                        </a:spcAft>
                        <a:buNone/>
                      </a:pPr>
                      <a:endParaRPr sz="1200" b="0" i="1" u="sng" strike="noStrike" cap="none" dirty="0">
                        <a:solidFill>
                          <a:srgbClr val="0B5394"/>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334" name="Google Shape;334;p39"/>
          <p:cNvSpPr txBox="1">
            <a:spLocks noGrp="1"/>
          </p:cNvSpPr>
          <p:nvPr>
            <p:ph type="title" idx="4294967295"/>
          </p:nvPr>
        </p:nvSpPr>
        <p:spPr>
          <a:xfrm>
            <a:off x="1028700" y="89425"/>
            <a:ext cx="78120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aphicFrame>
        <p:nvGraphicFramePr>
          <p:cNvPr id="340" name="Google Shape;340;p40"/>
          <p:cNvGraphicFramePr/>
          <p:nvPr>
            <p:extLst>
              <p:ext uri="{D42A27DB-BD31-4B8C-83A1-F6EECF244321}">
                <p14:modId xmlns:p14="http://schemas.microsoft.com/office/powerpoint/2010/main" val="1755917609"/>
              </p:ext>
            </p:extLst>
          </p:nvPr>
        </p:nvGraphicFramePr>
        <p:xfrm>
          <a:off x="670464" y="744575"/>
          <a:ext cx="7943851" cy="3702099"/>
        </p:xfrm>
        <a:graphic>
          <a:graphicData uri="http://schemas.openxmlformats.org/drawingml/2006/table">
            <a:tbl>
              <a:tblPr firstRow="1" bandRow="1">
                <a:noFill/>
                <a:tableStyleId>{BC27C43F-9BA8-459A-BB23-347B69C2CBCC}</a:tableStyleId>
              </a:tblPr>
              <a:tblGrid>
                <a:gridCol w="3727075">
                  <a:extLst>
                    <a:ext uri="{9D8B030D-6E8A-4147-A177-3AD203B41FA5}">
                      <a16:colId xmlns:a16="http://schemas.microsoft.com/office/drawing/2014/main" val="20000"/>
                    </a:ext>
                  </a:extLst>
                </a:gridCol>
                <a:gridCol w="4216776">
                  <a:extLst>
                    <a:ext uri="{9D8B030D-6E8A-4147-A177-3AD203B41FA5}">
                      <a16:colId xmlns:a16="http://schemas.microsoft.com/office/drawing/2014/main" val="20001"/>
                    </a:ext>
                  </a:extLst>
                </a:gridCol>
              </a:tblGrid>
              <a:tr h="307673">
                <a:tc gridSpan="2">
                  <a:txBody>
                    <a:bodyPr/>
                    <a:lstStyle/>
                    <a:p>
                      <a:pPr marL="0" marR="0" lvl="0" indent="0" algn="ctr" rtl="0">
                        <a:lnSpc>
                          <a:spcPct val="100000"/>
                        </a:lnSpc>
                        <a:spcBef>
                          <a:spcPts val="0"/>
                        </a:spcBef>
                        <a:spcAft>
                          <a:spcPts val="0"/>
                        </a:spcAft>
                        <a:buClr>
                          <a:schemeClr val="lt1"/>
                        </a:buClr>
                        <a:buSzPts val="1700"/>
                        <a:buFont typeface="Arial"/>
                        <a:buNone/>
                      </a:pPr>
                      <a:r>
                        <a:rPr lang="en-US" sz="1700" u="none" strike="noStrike" cap="none">
                          <a:solidFill>
                            <a:schemeClr val="lt1"/>
                          </a:solidFill>
                        </a:rPr>
                        <a:t>Minimum Requirements </a:t>
                      </a:r>
                      <a:endParaRPr sz="1700" b="0" u="none" strike="noStrike" cap="none">
                        <a:solidFill>
                          <a:schemeClr val="lt1"/>
                        </a:solidFill>
                        <a:latin typeface="Arial"/>
                        <a:ea typeface="Arial"/>
                        <a:cs typeface="Arial"/>
                        <a:sym typeface="Arial"/>
                      </a:endParaRPr>
                    </a:p>
                  </a:txBody>
                  <a:tcPr marL="68575" marR="68575" marT="34300" marB="34300">
                    <a:solidFill>
                      <a:srgbClr val="606060"/>
                    </a:solidFill>
                  </a:tcPr>
                </a:tc>
                <a:tc hMerge="1">
                  <a:txBody>
                    <a:bodyPr/>
                    <a:lstStyle/>
                    <a:p>
                      <a:endParaRPr lang="en-US"/>
                    </a:p>
                  </a:txBody>
                  <a:tcPr/>
                </a:tc>
                <a:extLst>
                  <a:ext uri="{0D108BD9-81ED-4DB2-BD59-A6C34878D82A}">
                    <a16:rowId xmlns:a16="http://schemas.microsoft.com/office/drawing/2014/main" val="10000"/>
                  </a:ext>
                </a:extLst>
              </a:tr>
              <a:tr h="705680">
                <a:tc>
                  <a:txBody>
                    <a:bodyPr/>
                    <a:lstStyle/>
                    <a:p>
                      <a:pPr marL="0" marR="0" lvl="0" indent="0" algn="ctr" rtl="0">
                        <a:lnSpc>
                          <a:spcPct val="100000"/>
                        </a:lnSpc>
                        <a:spcBef>
                          <a:spcPts val="0"/>
                        </a:spcBef>
                        <a:spcAft>
                          <a:spcPts val="0"/>
                        </a:spcAft>
                        <a:buNone/>
                      </a:pPr>
                      <a:endParaRPr sz="1200" b="1" u="none" strike="noStrike" cap="none">
                        <a:solidFill>
                          <a:schemeClr val="accent2">
                            <a:lumMod val="75000"/>
                          </a:schemeClr>
                        </a:solidFill>
                      </a:endParaRPr>
                    </a:p>
                    <a:p>
                      <a:pPr marL="0" marR="0" lvl="0" indent="0" algn="l" rtl="0">
                        <a:lnSpc>
                          <a:spcPct val="100000"/>
                        </a:lnSpc>
                        <a:spcBef>
                          <a:spcPts val="0"/>
                        </a:spcBef>
                        <a:spcAft>
                          <a:spcPts val="0"/>
                        </a:spcAft>
                        <a:buNone/>
                      </a:pPr>
                      <a:r>
                        <a:rPr lang="en-US" sz="1200" b="1" u="none" strike="noStrike" cap="none">
                          <a:solidFill>
                            <a:schemeClr val="accent2">
                              <a:lumMod val="75000"/>
                            </a:schemeClr>
                          </a:solidFill>
                        </a:rPr>
                        <a:t>North American Industry Classification System (NAICS)  Industry Codes</a:t>
                      </a:r>
                      <a:endParaRPr sz="1200" b="1" u="none" strike="noStrike" cap="none">
                        <a:solidFill>
                          <a:schemeClr val="accent2">
                            <a:lumMod val="75000"/>
                          </a:schemeClr>
                        </a:solidFill>
                        <a:latin typeface="Arial"/>
                        <a:ea typeface="Arial"/>
                        <a:cs typeface="Arial"/>
                        <a:sym typeface="Arial"/>
                      </a:endParaRPr>
                    </a:p>
                  </a:txBody>
                  <a:tcPr marL="68575" marR="68575" marT="34300" marB="34300">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sng" strike="noStrike" cap="none">
                        <a:solidFill>
                          <a:srgbClr val="0B5394"/>
                        </a:solidFill>
                        <a:hlinkClick r:id="rId3">
                          <a:extLst>
                            <a:ext uri="{A12FA001-AC4F-418D-AE19-62706E023703}">
                              <ahyp:hlinkClr xmlns:ahyp="http://schemas.microsoft.com/office/drawing/2018/hyperlinkcolor" val="tx"/>
                            </a:ext>
                          </a:extLst>
                        </a:hlinkClick>
                      </a:endParaRPr>
                    </a:p>
                    <a:p>
                      <a:pPr marL="457200" marR="0" lvl="1" indent="0" algn="l" rtl="0">
                        <a:lnSpc>
                          <a:spcPct val="100000"/>
                        </a:lnSpc>
                        <a:spcBef>
                          <a:spcPts val="0"/>
                        </a:spcBef>
                        <a:spcAft>
                          <a:spcPts val="0"/>
                        </a:spcAft>
                        <a:buClr>
                          <a:srgbClr val="0070C0"/>
                        </a:buClr>
                        <a:buSzPts val="1200"/>
                        <a:buFont typeface="Arial"/>
                        <a:buNone/>
                      </a:pPr>
                      <a:r>
                        <a:rPr lang="en-US" sz="1200" b="1" u="sng" strike="noStrike" cap="none">
                          <a:solidFill>
                            <a:srgbClr val="0B5394"/>
                          </a:solidFill>
                          <a:hlinkClick r:id="rId3">
                            <a:extLst>
                              <a:ext uri="{A12FA001-AC4F-418D-AE19-62706E023703}">
                                <ahyp:hlinkClr xmlns:ahyp="http://schemas.microsoft.com/office/drawing/2018/hyperlinkcolor" val="tx"/>
                              </a:ext>
                            </a:extLst>
                          </a:hlinkClick>
                        </a:rPr>
                        <a:t>https://www.census.gov/naics</a:t>
                      </a:r>
                      <a:endParaRPr sz="1200" b="1" u="sng" strike="noStrike" cap="none">
                        <a:solidFill>
                          <a:srgbClr val="0B5394"/>
                        </a:solidFill>
                      </a:endParaRPr>
                    </a:p>
                    <a:p>
                      <a:pPr marL="0" marR="0" lvl="0" indent="0" algn="ctr" rtl="0">
                        <a:lnSpc>
                          <a:spcPct val="100000"/>
                        </a:lnSpc>
                        <a:spcBef>
                          <a:spcPts val="0"/>
                        </a:spcBef>
                        <a:spcAft>
                          <a:spcPts val="0"/>
                        </a:spcAft>
                        <a:buNone/>
                      </a:pPr>
                      <a:endParaRPr sz="1200" u="none" strike="noStrike" cap="none">
                        <a:solidFill>
                          <a:srgbClr val="0B5394"/>
                        </a:solidFill>
                      </a:endParaRPr>
                    </a:p>
                  </a:txBody>
                  <a:tcPr marL="68575" marR="68575" marT="34300" marB="34300">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68739">
                <a:tc>
                  <a:txBody>
                    <a:bodyPr/>
                    <a:lstStyle/>
                    <a:p>
                      <a:pPr marL="0" marR="0" lvl="0" indent="0" algn="l" rtl="0">
                        <a:lnSpc>
                          <a:spcPct val="100000"/>
                        </a:lnSpc>
                        <a:spcBef>
                          <a:spcPts val="0"/>
                        </a:spcBef>
                        <a:spcAft>
                          <a:spcPts val="0"/>
                        </a:spcAft>
                        <a:buClr>
                          <a:srgbClr val="000000"/>
                        </a:buClr>
                        <a:buSzPts val="1400"/>
                        <a:buFont typeface="Arial"/>
                        <a:buNone/>
                      </a:pPr>
                      <a:endParaRPr sz="1200" b="1" u="none" strike="noStrike" cap="none" dirty="0">
                        <a:solidFill>
                          <a:schemeClr val="accent2">
                            <a:lumMod val="75000"/>
                          </a:schemeClr>
                        </a:solidFill>
                      </a:endParaRPr>
                    </a:p>
                    <a:p>
                      <a:pPr marL="0" marR="0" lvl="0" indent="0" algn="l" rtl="0">
                        <a:lnSpc>
                          <a:spcPct val="100000"/>
                        </a:lnSpc>
                        <a:spcBef>
                          <a:spcPts val="0"/>
                        </a:spcBef>
                        <a:spcAft>
                          <a:spcPts val="0"/>
                        </a:spcAft>
                        <a:buClr>
                          <a:srgbClr val="000000"/>
                        </a:buClr>
                        <a:buSzPts val="1400"/>
                        <a:buFont typeface="Arial"/>
                        <a:buNone/>
                      </a:pPr>
                      <a:r>
                        <a:rPr lang="en-US" sz="1200" b="1" u="none" strike="noStrike" cap="none" dirty="0">
                          <a:solidFill>
                            <a:schemeClr val="accent2">
                              <a:lumMod val="75000"/>
                            </a:schemeClr>
                          </a:solidFill>
                        </a:rPr>
                        <a:t>Small Business Administration (SBA) </a:t>
                      </a:r>
                      <a:endParaRPr sz="1200" dirty="0">
                        <a:solidFill>
                          <a:schemeClr val="accent2">
                            <a:lumMod val="75000"/>
                          </a:schemeClr>
                        </a:solidFill>
                      </a:endParaRPr>
                    </a:p>
                    <a:p>
                      <a:pPr marL="0" marR="0" lvl="0" indent="0" algn="l" rtl="0">
                        <a:lnSpc>
                          <a:spcPct val="100000"/>
                        </a:lnSpc>
                        <a:spcBef>
                          <a:spcPts val="0"/>
                        </a:spcBef>
                        <a:spcAft>
                          <a:spcPts val="0"/>
                        </a:spcAft>
                        <a:buClr>
                          <a:srgbClr val="000000"/>
                        </a:buClr>
                        <a:buSzPts val="1400"/>
                        <a:buFont typeface="Arial"/>
                        <a:buNone/>
                      </a:pPr>
                      <a:r>
                        <a:rPr lang="en-US" sz="1200" b="1" u="none" strike="noStrike" cap="none" dirty="0">
                          <a:solidFill>
                            <a:schemeClr val="accent2">
                              <a:lumMod val="75000"/>
                            </a:schemeClr>
                          </a:solidFill>
                        </a:rPr>
                        <a:t>Business Categories -    	</a:t>
                      </a:r>
                      <a:endParaRPr sz="1200" dirty="0">
                        <a:solidFill>
                          <a:schemeClr val="accent2">
                            <a:lumMod val="75000"/>
                          </a:schemeClr>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200" b="1" u="none" strike="noStrike" cap="none" dirty="0">
                          <a:solidFill>
                            <a:schemeClr val="accent2">
                              <a:lumMod val="75000"/>
                            </a:schemeClr>
                          </a:solidFill>
                        </a:rPr>
                        <a:t>Small Disadvantaged Business (SDB)</a:t>
                      </a:r>
                      <a:endParaRPr sz="1200" dirty="0">
                        <a:solidFill>
                          <a:schemeClr val="accent2">
                            <a:lumMod val="75000"/>
                          </a:schemeClr>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200" b="1" u="none" strike="noStrike" cap="none" dirty="0">
                          <a:solidFill>
                            <a:schemeClr val="accent2">
                              <a:lumMod val="75000"/>
                            </a:schemeClr>
                          </a:solidFill>
                        </a:rPr>
                        <a:t>8(a)</a:t>
                      </a:r>
                      <a:endParaRPr sz="1200" dirty="0">
                        <a:solidFill>
                          <a:schemeClr val="accent2">
                            <a:lumMod val="75000"/>
                          </a:schemeClr>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200" b="1" u="none" strike="noStrike" cap="none" dirty="0">
                          <a:solidFill>
                            <a:schemeClr val="accent2">
                              <a:lumMod val="75000"/>
                            </a:schemeClr>
                          </a:solidFill>
                        </a:rPr>
                        <a:t>Women-owned Small Business</a:t>
                      </a:r>
                      <a:endParaRPr sz="1200" dirty="0">
                        <a:solidFill>
                          <a:schemeClr val="accent2">
                            <a:lumMod val="75000"/>
                          </a:schemeClr>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200" b="1" u="none" strike="noStrike" cap="none" dirty="0">
                          <a:solidFill>
                            <a:schemeClr val="accent2">
                              <a:lumMod val="75000"/>
                            </a:schemeClr>
                          </a:solidFill>
                        </a:rPr>
                        <a:t>Historically Underutilized Business Zone (HUBZone)</a:t>
                      </a:r>
                      <a:endParaRPr sz="1200" dirty="0">
                        <a:solidFill>
                          <a:schemeClr val="accent2">
                            <a:lumMod val="75000"/>
                          </a:schemeClr>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200" b="1" u="none" strike="noStrike" cap="none" dirty="0">
                          <a:solidFill>
                            <a:schemeClr val="accent2">
                              <a:lumMod val="75000"/>
                            </a:schemeClr>
                          </a:solidFill>
                        </a:rPr>
                        <a:t>Veteran-owned Small Business </a:t>
                      </a:r>
                      <a:endParaRPr sz="1200" dirty="0">
                        <a:solidFill>
                          <a:schemeClr val="accent2">
                            <a:lumMod val="75000"/>
                          </a:schemeClr>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200" b="1" u="none" strike="noStrike" cap="none" dirty="0">
                          <a:solidFill>
                            <a:schemeClr val="accent2">
                              <a:lumMod val="75000"/>
                            </a:schemeClr>
                          </a:solidFill>
                        </a:rPr>
                        <a:t>Service Disabled Veteran-owned Small Business</a:t>
                      </a:r>
                      <a:endParaRPr sz="1200" dirty="0">
                        <a:solidFill>
                          <a:schemeClr val="accent2">
                            <a:lumMod val="75000"/>
                          </a:schemeClr>
                        </a:solidFill>
                      </a:endParaRPr>
                    </a:p>
                    <a:p>
                      <a:pPr marL="0" marR="0" lvl="0" indent="0" algn="ctr" rtl="0">
                        <a:lnSpc>
                          <a:spcPct val="100000"/>
                        </a:lnSpc>
                        <a:spcBef>
                          <a:spcPts val="0"/>
                        </a:spcBef>
                        <a:spcAft>
                          <a:spcPts val="0"/>
                        </a:spcAft>
                        <a:buNone/>
                      </a:pPr>
                      <a:endParaRPr sz="1200" b="1" u="none" strike="noStrike" cap="none" dirty="0">
                        <a:solidFill>
                          <a:schemeClr val="accent2">
                            <a:lumMod val="75000"/>
                          </a:schemeClr>
                        </a:solidFill>
                        <a:latin typeface="Arial"/>
                        <a:ea typeface="Arial"/>
                        <a:cs typeface="Arial"/>
                        <a:sym typeface="Arial"/>
                      </a:endParaRPr>
                    </a:p>
                  </a:txBody>
                  <a:tcPr marL="68575" marR="68575" marT="34300" marB="3430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chemeClr val="lt1"/>
                    </a:solidFill>
                  </a:tcPr>
                </a:tc>
                <a:tc>
                  <a:txBody>
                    <a:bodyPr/>
                    <a:lstStyle/>
                    <a:p>
                      <a:pPr marL="548640" marR="0" lvl="2" indent="0" algn="l" rtl="0">
                        <a:lnSpc>
                          <a:spcPct val="100000"/>
                        </a:lnSpc>
                        <a:spcBef>
                          <a:spcPts val="0"/>
                        </a:spcBef>
                        <a:spcAft>
                          <a:spcPts val="0"/>
                        </a:spcAft>
                        <a:buClr>
                          <a:srgbClr val="2F5897"/>
                        </a:buClr>
                        <a:buSzPts val="1080"/>
                        <a:buFont typeface="Courier New"/>
                        <a:buNone/>
                      </a:pPr>
                      <a:endParaRPr sz="1200" b="0" u="sng" strike="noStrike" cap="none" dirty="0">
                        <a:solidFill>
                          <a:srgbClr val="0B5394"/>
                        </a:solidFill>
                        <a:hlinkClick r:id="rId4">
                          <a:extLst>
                            <a:ext uri="{A12FA001-AC4F-418D-AE19-62706E023703}">
                              <ahyp:hlinkClr xmlns:ahyp="http://schemas.microsoft.com/office/drawing/2018/hyperlinkcolor" val="tx"/>
                            </a:ext>
                          </a:extLst>
                        </a:hlinkClick>
                      </a:endParaRPr>
                    </a:p>
                    <a:p>
                      <a:pPr marL="548640" marR="0" lvl="2" indent="0" algn="l" rtl="0">
                        <a:lnSpc>
                          <a:spcPct val="100000"/>
                        </a:lnSpc>
                        <a:spcBef>
                          <a:spcPts val="240"/>
                        </a:spcBef>
                        <a:spcAft>
                          <a:spcPts val="0"/>
                        </a:spcAft>
                        <a:buClr>
                          <a:srgbClr val="2F5897"/>
                        </a:buClr>
                        <a:buSzPts val="1080"/>
                        <a:buFont typeface="Courier New"/>
                        <a:buNone/>
                      </a:pPr>
                      <a:r>
                        <a:rPr lang="en-US" sz="1200" b="1" u="sng" strike="noStrike" cap="none" dirty="0">
                          <a:solidFill>
                            <a:srgbClr val="0B5394"/>
                          </a:solidFill>
                          <a:hlinkClick r:id="rId4">
                            <a:extLst>
                              <a:ext uri="{A12FA001-AC4F-418D-AE19-62706E023703}">
                                <ahyp:hlinkClr xmlns:ahyp="http://schemas.microsoft.com/office/drawing/2018/hyperlinkcolor" val="tx"/>
                              </a:ext>
                            </a:extLst>
                          </a:hlinkClick>
                        </a:rPr>
                        <a:t>https://www.sba.gov/federal-contracting/contracting-assistance-programs</a:t>
                      </a:r>
                      <a:endParaRPr sz="1200" b="1" u="none" strike="noStrike" cap="none" dirty="0">
                        <a:solidFill>
                          <a:srgbClr val="0B5394"/>
                        </a:solidFill>
                      </a:endParaRPr>
                    </a:p>
                    <a:p>
                      <a:pPr marL="731520" marR="0" lvl="2" indent="-114299" algn="l" rtl="0">
                        <a:lnSpc>
                          <a:spcPct val="100000"/>
                        </a:lnSpc>
                        <a:spcBef>
                          <a:spcPts val="240"/>
                        </a:spcBef>
                        <a:spcAft>
                          <a:spcPts val="0"/>
                        </a:spcAft>
                        <a:buClr>
                          <a:srgbClr val="2F5897"/>
                        </a:buClr>
                        <a:buSzPts val="1080"/>
                        <a:buFont typeface="Courier New"/>
                        <a:buNone/>
                      </a:pPr>
                      <a:endParaRPr sz="1200" b="1" u="none" strike="noStrike" cap="none" dirty="0">
                        <a:solidFill>
                          <a:srgbClr val="0B5394"/>
                        </a:solidFill>
                      </a:endParaRPr>
                    </a:p>
                  </a:txBody>
                  <a:tcPr marL="68575" marR="68575" marT="34300" marB="3430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val="10002"/>
                  </a:ext>
                </a:extLst>
              </a:tr>
            </a:tbl>
          </a:graphicData>
        </a:graphic>
      </p:graphicFrame>
      <p:pic>
        <p:nvPicPr>
          <p:cNvPr id="341" name="Google Shape;341;p40" descr="GSA Starmark"/>
          <p:cNvPicPr preferRelativeResize="0"/>
          <p:nvPr/>
        </p:nvPicPr>
        <p:blipFill rotWithShape="1">
          <a:blip r:embed="rId5">
            <a:alphaModFix/>
          </a:blip>
          <a:srcRect/>
          <a:stretch/>
        </p:blipFill>
        <p:spPr>
          <a:xfrm>
            <a:off x="57150" y="1630"/>
            <a:ext cx="742950" cy="742950"/>
          </a:xfrm>
          <a:prstGeom prst="rect">
            <a:avLst/>
          </a:prstGeom>
          <a:noFill/>
          <a:ln>
            <a:noFill/>
          </a:ln>
        </p:spPr>
      </p:pic>
      <p:sp>
        <p:nvSpPr>
          <p:cNvPr id="342" name="Google Shape;342;p40"/>
          <p:cNvSpPr txBox="1">
            <a:spLocks noGrp="1"/>
          </p:cNvSpPr>
          <p:nvPr>
            <p:ph type="title" idx="4294967295"/>
          </p:nvPr>
        </p:nvSpPr>
        <p:spPr>
          <a:xfrm>
            <a:off x="605150" y="180275"/>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title" idx="4294967295"/>
          </p:nvPr>
        </p:nvSpPr>
        <p:spPr>
          <a:xfrm>
            <a:off x="873743" y="123227"/>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349" name="Google Shape;349;p41"/>
          <p:cNvSpPr txBox="1"/>
          <p:nvPr/>
        </p:nvSpPr>
        <p:spPr>
          <a:xfrm>
            <a:off x="244625" y="776850"/>
            <a:ext cx="5535600" cy="40578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en-US" sz="1950" b="1" i="0" u="sng" strike="noStrike" cap="none" dirty="0" err="1">
                <a:solidFill>
                  <a:schemeClr val="accent2">
                    <a:lumMod val="75000"/>
                  </a:schemeClr>
                </a:solidFill>
                <a:latin typeface="Arial"/>
                <a:ea typeface="Arial"/>
                <a:cs typeface="Arial"/>
                <a:sym typeface="Arial"/>
              </a:rPr>
              <a:t>Sam.Gov</a:t>
            </a:r>
            <a:r>
              <a:rPr lang="en-US" sz="1950" b="1" i="0" u="none" strike="noStrike" cap="none" dirty="0">
                <a:solidFill>
                  <a:schemeClr val="accent2">
                    <a:lumMod val="75000"/>
                  </a:schemeClr>
                </a:solidFill>
                <a:latin typeface="Arial"/>
                <a:ea typeface="Arial"/>
                <a:cs typeface="Arial"/>
                <a:sym typeface="Arial"/>
              </a:rPr>
              <a:t> includes the following:</a:t>
            </a:r>
            <a:endParaRPr sz="1950" b="0" i="0" u="none" strike="noStrike" cap="none" dirty="0">
              <a:solidFill>
                <a:schemeClr val="accent2">
                  <a:lumMod val="75000"/>
                </a:schemeClr>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b="0" i="0" u="sng" strike="noStrike" cap="none" dirty="0">
                <a:solidFill>
                  <a:srgbClr val="0B5394"/>
                </a:solidFill>
                <a:latin typeface="Arial"/>
                <a:ea typeface="Arial"/>
                <a:cs typeface="Arial"/>
                <a:sym typeface="Arial"/>
              </a:rPr>
              <a:t>Contract Opportunities</a:t>
            </a:r>
            <a:r>
              <a:rPr lang="en-US" b="0" i="0" u="none" strike="noStrike" cap="none" dirty="0">
                <a:solidFill>
                  <a:srgbClr val="0B5394"/>
                </a:solidFill>
                <a:latin typeface="Arial"/>
                <a:ea typeface="Arial"/>
                <a:cs typeface="Arial"/>
                <a:sym typeface="Arial"/>
              </a:rPr>
              <a:t>:  (Formerly fbo.gov)</a:t>
            </a:r>
            <a:endParaRPr sz="1200" dirty="0">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b="0" i="0" u="none" strike="noStrike" cap="none" dirty="0">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b="0" i="0" u="sng" strike="noStrike" cap="none" dirty="0">
                <a:solidFill>
                  <a:srgbClr val="0B5394"/>
                </a:solidFill>
                <a:latin typeface="Arial"/>
                <a:ea typeface="Arial"/>
                <a:cs typeface="Arial"/>
                <a:sym typeface="Arial"/>
              </a:rPr>
              <a:t>Contract Data</a:t>
            </a:r>
            <a:r>
              <a:rPr lang="en-US" b="0" i="0" u="none" strike="noStrike" cap="none" dirty="0">
                <a:solidFill>
                  <a:srgbClr val="0B5394"/>
                </a:solidFill>
                <a:latin typeface="Arial"/>
                <a:ea typeface="Arial"/>
                <a:cs typeface="Arial"/>
                <a:sym typeface="Arial"/>
              </a:rPr>
              <a:t>:  (Reports only.  From fpds.gov)</a:t>
            </a:r>
            <a:endParaRPr sz="1200" dirty="0">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b="0" i="0" u="none" strike="noStrike" cap="none" dirty="0">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b="0" i="0" u="sng" strike="noStrike" cap="none" dirty="0">
                <a:solidFill>
                  <a:srgbClr val="0B5394"/>
                </a:solidFill>
                <a:latin typeface="Arial"/>
                <a:ea typeface="Arial"/>
                <a:cs typeface="Arial"/>
                <a:sym typeface="Arial"/>
              </a:rPr>
              <a:t>Wage Determinations</a:t>
            </a:r>
            <a:r>
              <a:rPr lang="en-US" b="0" i="0" u="none" strike="noStrike" cap="none" dirty="0">
                <a:solidFill>
                  <a:srgbClr val="0B5394"/>
                </a:solidFill>
                <a:latin typeface="Arial"/>
                <a:ea typeface="Arial"/>
                <a:cs typeface="Arial"/>
                <a:sym typeface="Arial"/>
              </a:rPr>
              <a:t>:  (Formerly wdol.gov)</a:t>
            </a:r>
            <a:endParaRPr sz="1200" dirty="0">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b="0" i="0" u="none" strike="noStrike" cap="none" dirty="0">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b="0" i="0" u="sng" strike="noStrike" cap="none" dirty="0">
                <a:solidFill>
                  <a:srgbClr val="0B5394"/>
                </a:solidFill>
                <a:latin typeface="Arial"/>
                <a:ea typeface="Arial"/>
                <a:cs typeface="Arial"/>
                <a:sym typeface="Arial"/>
              </a:rPr>
              <a:t>Entity Registration:</a:t>
            </a:r>
            <a:r>
              <a:rPr lang="en-US" b="0" i="0" u="none" strike="noStrike" cap="none" dirty="0">
                <a:solidFill>
                  <a:srgbClr val="0B5394"/>
                </a:solidFill>
                <a:latin typeface="Arial"/>
                <a:ea typeface="Arial"/>
                <a:cs typeface="Arial"/>
                <a:sym typeface="Arial"/>
              </a:rPr>
              <a:t> (Combined with the former beta.sam.gov)</a:t>
            </a:r>
            <a:endParaRPr sz="1200" dirty="0">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b="0" i="0" u="none" strike="noStrike" cap="none" dirty="0">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b="0" i="0" u="sng" strike="noStrike" cap="none" dirty="0">
                <a:solidFill>
                  <a:srgbClr val="0B5394"/>
                </a:solidFill>
                <a:latin typeface="Arial"/>
                <a:ea typeface="Arial"/>
                <a:cs typeface="Arial"/>
                <a:sym typeface="Arial"/>
              </a:rPr>
              <a:t>Entity Reporting</a:t>
            </a:r>
            <a:endParaRPr sz="1200" dirty="0">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b="0" i="0" u="none" strike="noStrike" cap="none" dirty="0">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b="0" i="0" u="sng" strike="noStrike" cap="none" dirty="0">
                <a:solidFill>
                  <a:srgbClr val="0B5394"/>
                </a:solidFill>
                <a:latin typeface="Arial"/>
                <a:ea typeface="Arial"/>
                <a:cs typeface="Arial"/>
                <a:sym typeface="Arial"/>
              </a:rPr>
              <a:t>Assistance Listings</a:t>
            </a:r>
            <a:r>
              <a:rPr lang="en-US" b="0" i="0" u="none" strike="noStrike" cap="none" dirty="0">
                <a:solidFill>
                  <a:srgbClr val="0B5394"/>
                </a:solidFill>
                <a:latin typeface="Arial"/>
                <a:ea typeface="Arial"/>
                <a:cs typeface="Arial"/>
                <a:sym typeface="Arial"/>
              </a:rPr>
              <a:t>:  (Formerly cfda.gov)</a:t>
            </a:r>
            <a:endParaRPr sz="1200" dirty="0">
              <a:solidFill>
                <a:srgbClr val="0B5394"/>
              </a:solidFill>
            </a:endParaRPr>
          </a:p>
          <a:p>
            <a:pPr marL="0" marR="0" lvl="0" indent="0" algn="l" rtl="0">
              <a:lnSpc>
                <a:spcPct val="100000"/>
              </a:lnSpc>
              <a:spcBef>
                <a:spcPts val="0"/>
              </a:spcBef>
              <a:spcAft>
                <a:spcPts val="0"/>
              </a:spcAft>
              <a:buNone/>
            </a:pPr>
            <a:endParaRPr sz="2325" b="0" i="0" u="none" strike="noStrike" cap="none" dirty="0">
              <a:solidFill>
                <a:schemeClr val="dk1"/>
              </a:solidFill>
              <a:latin typeface="Arial"/>
              <a:ea typeface="Arial"/>
              <a:cs typeface="Arial"/>
              <a:sym typeface="Arial"/>
            </a:endParaRPr>
          </a:p>
        </p:txBody>
      </p:sp>
      <p:pic>
        <p:nvPicPr>
          <p:cNvPr id="350" name="Google Shape;350;p41"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pic>
        <p:nvPicPr>
          <p:cNvPr id="351" name="Google Shape;351;p4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895283" y="1125493"/>
            <a:ext cx="3077267" cy="28925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2"/>
          <p:cNvSpPr txBox="1">
            <a:spLocks noGrp="1"/>
          </p:cNvSpPr>
          <p:nvPr>
            <p:ph type="title" idx="4294967295"/>
          </p:nvPr>
        </p:nvSpPr>
        <p:spPr>
          <a:xfrm>
            <a:off x="1269169" y="151462"/>
            <a:ext cx="78294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358" name="Google Shape;358;p42"/>
          <p:cNvSpPr txBox="1"/>
          <p:nvPr/>
        </p:nvSpPr>
        <p:spPr>
          <a:xfrm>
            <a:off x="628650" y="561975"/>
            <a:ext cx="8229600" cy="590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B5394"/>
                </a:solidFill>
                <a:latin typeface="Arial"/>
                <a:ea typeface="Arial"/>
                <a:cs typeface="Arial"/>
                <a:sym typeface="Arial"/>
              </a:rPr>
              <a:t>SBA Subcontracting Network Database (SUBNet)</a:t>
            </a:r>
            <a:endParaRPr>
              <a:solidFill>
                <a:srgbClr val="0B5394"/>
              </a:solidFill>
            </a:endParaRPr>
          </a:p>
        </p:txBody>
      </p:sp>
      <p:sp>
        <p:nvSpPr>
          <p:cNvPr id="359" name="Google Shape;359;p42"/>
          <p:cNvSpPr/>
          <p:nvPr/>
        </p:nvSpPr>
        <p:spPr>
          <a:xfrm>
            <a:off x="285750" y="1407364"/>
            <a:ext cx="3854154" cy="2354491"/>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050" b="0" i="0" u="none" strike="noStrike" cap="none">
                <a:solidFill>
                  <a:srgbClr val="0B5394"/>
                </a:solidFill>
                <a:latin typeface="Arial"/>
                <a:ea typeface="Arial"/>
                <a:cs typeface="Arial"/>
                <a:sym typeface="Arial"/>
              </a:rPr>
              <a:t>The Small Business Administration’s  Subcontracting Network database (SubNet) will help bridge the gap between businesses seeking small businesses and small businesses seeking contract opportunities</a:t>
            </a:r>
            <a:endParaRPr>
              <a:solidFill>
                <a:srgbClr val="0B5394"/>
              </a:solidFill>
            </a:endParaRPr>
          </a:p>
          <a:p>
            <a:pPr marL="0" marR="0" lvl="0" indent="0" algn="l" rtl="0">
              <a:lnSpc>
                <a:spcPct val="100000"/>
              </a:lnSpc>
              <a:spcBef>
                <a:spcPts val="0"/>
              </a:spcBef>
              <a:spcAft>
                <a:spcPts val="0"/>
              </a:spcAft>
              <a:buNone/>
            </a:pPr>
            <a:endParaRPr sz="105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386BB6"/>
              </a:solidFill>
              <a:latin typeface="Arial"/>
              <a:ea typeface="Arial"/>
              <a:cs typeface="Arial"/>
              <a:sym typeface="Arial"/>
            </a:endParaRPr>
          </a:p>
        </p:txBody>
      </p:sp>
      <p:pic>
        <p:nvPicPr>
          <p:cNvPr id="360" name="Google Shape;360;p42" descr="SBA and SubNet logos"/>
          <p:cNvPicPr preferRelativeResize="0"/>
          <p:nvPr/>
        </p:nvPicPr>
        <p:blipFill rotWithShape="1">
          <a:blip r:embed="rId3">
            <a:alphaModFix/>
          </a:blip>
          <a:srcRect/>
          <a:stretch/>
        </p:blipFill>
        <p:spPr>
          <a:xfrm>
            <a:off x="1309816" y="3052045"/>
            <a:ext cx="1806022" cy="742950"/>
          </a:xfrm>
          <a:prstGeom prst="rect">
            <a:avLst/>
          </a:prstGeom>
          <a:noFill/>
          <a:ln>
            <a:noFill/>
          </a:ln>
        </p:spPr>
      </p:pic>
      <p:pic>
        <p:nvPicPr>
          <p:cNvPr id="361" name="Google Shape;361;p4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343400" y="1276525"/>
            <a:ext cx="4514849" cy="2518475"/>
          </a:xfrm>
          <a:prstGeom prst="rect">
            <a:avLst/>
          </a:prstGeom>
          <a:solidFill>
            <a:srgbClr val="E3EBF5"/>
          </a:solidFill>
          <a:ln>
            <a:noFill/>
          </a:ln>
        </p:spPr>
      </p:pic>
      <p:pic>
        <p:nvPicPr>
          <p:cNvPr id="362" name="Google Shape;362;p42" descr="GSA Starmark"/>
          <p:cNvPicPr preferRelativeResize="0"/>
          <p:nvPr/>
        </p:nvPicPr>
        <p:blipFill rotWithShape="1">
          <a:blip r:embed="rId5">
            <a:alphaModFix/>
          </a:blip>
          <a:srcRect/>
          <a:stretch/>
        </p:blipFill>
        <p:spPr>
          <a:xfrm>
            <a:off x="45431" y="14981"/>
            <a:ext cx="742950" cy="742950"/>
          </a:xfrm>
          <a:prstGeom prst="rect">
            <a:avLst/>
          </a:prstGeom>
          <a:noFill/>
          <a:ln>
            <a:noFill/>
          </a:ln>
        </p:spPr>
      </p:pic>
      <p:sp>
        <p:nvSpPr>
          <p:cNvPr id="363" name="Google Shape;363;p42"/>
          <p:cNvSpPr txBox="1"/>
          <p:nvPr/>
        </p:nvSpPr>
        <p:spPr>
          <a:xfrm>
            <a:off x="4343400" y="4109651"/>
            <a:ext cx="4514850" cy="25391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sng" strike="noStrike" cap="none">
                <a:solidFill>
                  <a:schemeClr val="hlink"/>
                </a:solidFill>
                <a:latin typeface="Arial"/>
                <a:ea typeface="Arial"/>
                <a:cs typeface="Arial"/>
                <a:sym typeface="Arial"/>
                <a:hlinkClick r:id="rId6"/>
              </a:rPr>
              <a:t>https://subnet.sba.gov/client/dsp_Landing.cfm</a:t>
            </a:r>
            <a:endParaRPr sz="1200" b="1" i="0" u="none" strike="noStrike" cap="none">
              <a:solidFill>
                <a:srgbClr val="0070C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3"/>
          <p:cNvSpPr txBox="1">
            <a:spLocks noGrp="1"/>
          </p:cNvSpPr>
          <p:nvPr>
            <p:ph type="title" idx="4294967295"/>
          </p:nvPr>
        </p:nvSpPr>
        <p:spPr>
          <a:xfrm>
            <a:off x="1434600" y="193631"/>
            <a:ext cx="77094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370" name="Google Shape;370;p43"/>
          <p:cNvSpPr txBox="1"/>
          <p:nvPr/>
        </p:nvSpPr>
        <p:spPr>
          <a:xfrm>
            <a:off x="325875" y="666751"/>
            <a:ext cx="8229600" cy="590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accent2">
                    <a:lumMod val="75000"/>
                  </a:schemeClr>
                </a:solidFill>
                <a:latin typeface="Arial"/>
                <a:ea typeface="Arial"/>
                <a:cs typeface="Arial"/>
                <a:sym typeface="Arial"/>
              </a:rPr>
              <a:t>USA Spending </a:t>
            </a:r>
            <a:endParaRPr dirty="0">
              <a:solidFill>
                <a:schemeClr val="accent2">
                  <a:lumMod val="75000"/>
                </a:schemeClr>
              </a:solidFill>
            </a:endParaRPr>
          </a:p>
        </p:txBody>
      </p:sp>
      <p:sp>
        <p:nvSpPr>
          <p:cNvPr id="371" name="Google Shape;371;p43"/>
          <p:cNvSpPr/>
          <p:nvPr/>
        </p:nvSpPr>
        <p:spPr>
          <a:xfrm>
            <a:off x="325885" y="1606756"/>
            <a:ext cx="3854154" cy="235449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050" b="0" i="0" u="none" strike="noStrike" cap="none" dirty="0">
                <a:solidFill>
                  <a:schemeClr val="accent2">
                    <a:lumMod val="75000"/>
                  </a:schemeClr>
                </a:solidFill>
                <a:latin typeface="Arial"/>
                <a:ea typeface="Arial"/>
                <a:cs typeface="Arial"/>
                <a:sym typeface="Arial"/>
              </a:rPr>
              <a:t>USA Spending is another tool that can be used for conducting marketing analysis.  It is a government source for data on federal grants, contracts, loans, and other financial assistance.</a:t>
            </a:r>
            <a:endParaRPr dirty="0">
              <a:solidFill>
                <a:schemeClr val="accent2">
                  <a:lumMod val="75000"/>
                </a:schemeClr>
              </a:solidFill>
            </a:endParaRPr>
          </a:p>
          <a:p>
            <a:pPr marL="0" marR="0" lvl="0" indent="0" algn="l" rtl="0">
              <a:lnSpc>
                <a:spcPct val="100000"/>
              </a:lnSpc>
              <a:spcBef>
                <a:spcPts val="0"/>
              </a:spcBef>
              <a:spcAft>
                <a:spcPts val="0"/>
              </a:spcAft>
              <a:buNone/>
            </a:pPr>
            <a:endParaRPr sz="105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dirty="0">
              <a:solidFill>
                <a:srgbClr val="386BB6"/>
              </a:solidFill>
              <a:latin typeface="Arial"/>
              <a:ea typeface="Arial"/>
              <a:cs typeface="Arial"/>
              <a:sym typeface="Arial"/>
            </a:endParaRPr>
          </a:p>
        </p:txBody>
      </p:sp>
      <p:pic>
        <p:nvPicPr>
          <p:cNvPr id="372" name="Google Shape;372;p43" descr="GSA Starmark"/>
          <p:cNvPicPr preferRelativeResize="0"/>
          <p:nvPr/>
        </p:nvPicPr>
        <p:blipFill rotWithShape="1">
          <a:blip r:embed="rId3">
            <a:alphaModFix/>
          </a:blip>
          <a:srcRect/>
          <a:stretch/>
        </p:blipFill>
        <p:spPr>
          <a:xfrm>
            <a:off x="45431" y="14981"/>
            <a:ext cx="742950" cy="742950"/>
          </a:xfrm>
          <a:prstGeom prst="rect">
            <a:avLst/>
          </a:prstGeom>
          <a:noFill/>
          <a:ln>
            <a:noFill/>
          </a:ln>
        </p:spPr>
      </p:pic>
      <p:sp>
        <p:nvSpPr>
          <p:cNvPr id="373" name="Google Shape;373;p43"/>
          <p:cNvSpPr txBox="1"/>
          <p:nvPr/>
        </p:nvSpPr>
        <p:spPr>
          <a:xfrm>
            <a:off x="4405016" y="4061249"/>
            <a:ext cx="4391622" cy="4155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0" i="0" u="sng" strike="noStrike" cap="none">
                <a:solidFill>
                  <a:schemeClr val="hlink"/>
                </a:solidFill>
                <a:latin typeface="Arial"/>
                <a:ea typeface="Arial"/>
                <a:cs typeface="Arial"/>
                <a:sym typeface="Arial"/>
                <a:hlinkClick r:id="rId4"/>
              </a:rPr>
              <a:t>www.usaspending.gov</a:t>
            </a:r>
            <a:endParaRPr sz="2100" b="0" i="0" u="none" strike="noStrike" cap="none">
              <a:solidFill>
                <a:srgbClr val="000000"/>
              </a:solidFill>
              <a:latin typeface="Arial"/>
              <a:ea typeface="Arial"/>
              <a:cs typeface="Arial"/>
              <a:sym typeface="Arial"/>
            </a:endParaRPr>
          </a:p>
        </p:txBody>
      </p:sp>
      <p:pic>
        <p:nvPicPr>
          <p:cNvPr id="374" name="Google Shape;374;p4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05016" y="1305652"/>
            <a:ext cx="4391622" cy="2661135"/>
          </a:xfrm>
          <a:prstGeom prst="rect">
            <a:avLst/>
          </a:prstGeom>
          <a:noFill/>
          <a:ln>
            <a:noFill/>
          </a:ln>
        </p:spPr>
      </p:pic>
      <p:pic>
        <p:nvPicPr>
          <p:cNvPr id="375" name="Google Shape;375;p43" descr="USA Spending.gov logo"/>
          <p:cNvPicPr preferRelativeResize="0"/>
          <p:nvPr/>
        </p:nvPicPr>
        <p:blipFill rotWithShape="1">
          <a:blip r:embed="rId6">
            <a:alphaModFix/>
          </a:blip>
          <a:srcRect/>
          <a:stretch/>
        </p:blipFill>
        <p:spPr>
          <a:xfrm>
            <a:off x="1156989" y="3133725"/>
            <a:ext cx="2343150" cy="508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p:nvPr/>
        </p:nvSpPr>
        <p:spPr>
          <a:xfrm>
            <a:off x="341995" y="1087670"/>
            <a:ext cx="8460010" cy="3587136"/>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GSA</a:t>
            </a:r>
            <a:r>
              <a:rPr lang="en-US" b="0" i="0" u="none" strike="noStrike" cap="none" dirty="0">
                <a:solidFill>
                  <a:srgbClr val="0B5394"/>
                </a:solidFill>
                <a:latin typeface="Arial"/>
                <a:ea typeface="Arial"/>
                <a:cs typeface="Arial"/>
                <a:sym typeface="Arial"/>
              </a:rPr>
              <a:t> – General Services Administration</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OSDBU </a:t>
            </a:r>
            <a:r>
              <a:rPr lang="en-US" b="0" i="0" u="none" strike="noStrike" cap="none" dirty="0">
                <a:solidFill>
                  <a:srgbClr val="0B5394"/>
                </a:solidFill>
                <a:latin typeface="Arial"/>
                <a:ea typeface="Arial"/>
                <a:cs typeface="Arial"/>
                <a:sym typeface="Arial"/>
              </a:rPr>
              <a:t> –  Office of Small and Disadvantaged Business Utilization </a:t>
            </a:r>
            <a:endParaRPr b="1" i="0" u="none" strike="noStrike" cap="none" dirty="0">
              <a:solidFill>
                <a:srgbClr val="0B5394"/>
              </a:solidFill>
              <a:latin typeface="Arial"/>
              <a:ea typeface="Arial"/>
              <a:cs typeface="Arial"/>
              <a:sym typeface="Aria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FSS  </a:t>
            </a:r>
            <a:r>
              <a:rPr lang="en-US" b="0" i="0" u="none" strike="noStrike" cap="none" dirty="0">
                <a:solidFill>
                  <a:srgbClr val="0B5394"/>
                </a:solidFill>
                <a:latin typeface="Arial"/>
                <a:ea typeface="Arial"/>
                <a:cs typeface="Arial"/>
                <a:sym typeface="Arial"/>
              </a:rPr>
              <a:t> –   Federal Supply Schedules (Includes VA’s 9 schedules)</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MAS</a:t>
            </a:r>
            <a:r>
              <a:rPr lang="en-US" b="0" i="0" u="none" strike="noStrike" cap="none" dirty="0">
                <a:solidFill>
                  <a:srgbClr val="0B5394"/>
                </a:solidFill>
                <a:latin typeface="Arial"/>
                <a:ea typeface="Arial"/>
                <a:cs typeface="Arial"/>
                <a:sym typeface="Arial"/>
              </a:rPr>
              <a:t> –   Multiple Award Schedules (Only GSA schedules)</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PBS</a:t>
            </a:r>
            <a:r>
              <a:rPr lang="en-US" b="0" i="0" u="none" strike="noStrike" cap="none" dirty="0">
                <a:solidFill>
                  <a:srgbClr val="0B5394"/>
                </a:solidFill>
                <a:latin typeface="Arial"/>
                <a:ea typeface="Arial"/>
                <a:cs typeface="Arial"/>
                <a:sym typeface="Arial"/>
              </a:rPr>
              <a:t>  –   Public Building Service</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IDIQ </a:t>
            </a:r>
            <a:r>
              <a:rPr lang="en-US" b="0" i="0" u="none" strike="noStrike" cap="none" dirty="0">
                <a:solidFill>
                  <a:srgbClr val="0B5394"/>
                </a:solidFill>
                <a:latin typeface="Arial"/>
                <a:ea typeface="Arial"/>
                <a:cs typeface="Arial"/>
                <a:sym typeface="Arial"/>
              </a:rPr>
              <a:t> –   Indefinite Delivery, Indefinite Quantity</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BPA  </a:t>
            </a:r>
            <a:r>
              <a:rPr lang="en-US" b="0" i="0" u="none" strike="noStrike" cap="none" dirty="0">
                <a:solidFill>
                  <a:srgbClr val="0B5394"/>
                </a:solidFill>
                <a:latin typeface="Arial"/>
                <a:ea typeface="Arial"/>
                <a:cs typeface="Arial"/>
                <a:sym typeface="Arial"/>
              </a:rPr>
              <a:t>– </a:t>
            </a:r>
            <a:r>
              <a:rPr lang="en-US" b="1" i="0" u="none" strike="noStrike" cap="none" dirty="0">
                <a:solidFill>
                  <a:srgbClr val="0B5394"/>
                </a:solidFill>
                <a:latin typeface="Arial"/>
                <a:ea typeface="Arial"/>
                <a:cs typeface="Arial"/>
                <a:sym typeface="Arial"/>
              </a:rPr>
              <a:t> </a:t>
            </a:r>
            <a:r>
              <a:rPr lang="en-US" b="0" i="0" u="none" strike="noStrike" cap="none" dirty="0">
                <a:solidFill>
                  <a:srgbClr val="0B5394"/>
                </a:solidFill>
                <a:latin typeface="Arial"/>
                <a:ea typeface="Arial"/>
                <a:cs typeface="Arial"/>
                <a:sym typeface="Arial"/>
              </a:rPr>
              <a:t>Blanket Purchase Agreement</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GWAC  </a:t>
            </a:r>
            <a:r>
              <a:rPr lang="en-US" b="0" i="0" u="none" strike="noStrike" cap="none" dirty="0">
                <a:solidFill>
                  <a:srgbClr val="0B5394"/>
                </a:solidFill>
                <a:latin typeface="Arial"/>
                <a:ea typeface="Arial"/>
                <a:cs typeface="Arial"/>
                <a:sym typeface="Arial"/>
              </a:rPr>
              <a:t>–  Governmentwide Acquisition Contract</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GSA MAS Program</a:t>
            </a:r>
            <a:r>
              <a:rPr lang="en-US" b="0" i="0" u="none" strike="noStrike" cap="none" dirty="0">
                <a:solidFill>
                  <a:srgbClr val="0B5394"/>
                </a:solidFill>
                <a:latin typeface="Arial"/>
                <a:ea typeface="Arial"/>
                <a:cs typeface="Arial"/>
                <a:sym typeface="Arial"/>
              </a:rPr>
              <a:t> – General Services Administration Multiple Award Schedule Program</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GSA Schedule</a:t>
            </a:r>
            <a:r>
              <a:rPr lang="en-US" b="0" i="0" u="none" strike="noStrike" cap="none" dirty="0">
                <a:solidFill>
                  <a:srgbClr val="0B5394"/>
                </a:solidFill>
                <a:latin typeface="Arial"/>
                <a:ea typeface="Arial"/>
                <a:cs typeface="Arial"/>
                <a:sym typeface="Arial"/>
              </a:rPr>
              <a:t> – Abbreviated form of the program name.</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Schedules Program</a:t>
            </a:r>
            <a:r>
              <a:rPr lang="en-US" b="0" i="0" u="none" strike="noStrike" cap="none" dirty="0">
                <a:solidFill>
                  <a:srgbClr val="0B5394"/>
                </a:solidFill>
                <a:latin typeface="Arial"/>
                <a:ea typeface="Arial"/>
                <a:cs typeface="Arial"/>
                <a:sym typeface="Arial"/>
              </a:rPr>
              <a:t> – Abbreviated form of the program name.</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GSA Schedule </a:t>
            </a:r>
            <a:r>
              <a:rPr lang="en-US" b="0" i="0" u="none" strike="noStrike" cap="none" dirty="0">
                <a:solidFill>
                  <a:srgbClr val="0B5394"/>
                </a:solidFill>
                <a:latin typeface="Arial"/>
                <a:ea typeface="Arial"/>
                <a:cs typeface="Arial"/>
                <a:sym typeface="Arial"/>
              </a:rPr>
              <a:t> – The breakdown into categories: such as “Information Technology”, “Furnishings”, etc.</a:t>
            </a:r>
            <a:endParaRPr sz="1600" dirty="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dirty="0">
                <a:solidFill>
                  <a:srgbClr val="0B5394"/>
                </a:solidFill>
                <a:latin typeface="Arial"/>
                <a:ea typeface="Arial"/>
                <a:cs typeface="Arial"/>
                <a:sym typeface="Arial"/>
              </a:rPr>
              <a:t>NAICS </a:t>
            </a:r>
            <a:r>
              <a:rPr lang="en-US" b="0" i="0" u="none" strike="noStrike" cap="none" dirty="0">
                <a:solidFill>
                  <a:srgbClr val="0B5394"/>
                </a:solidFill>
                <a:latin typeface="Arial"/>
                <a:ea typeface="Arial"/>
                <a:cs typeface="Arial"/>
                <a:sym typeface="Arial"/>
              </a:rPr>
              <a:t> –  North American Industry Classification System.</a:t>
            </a:r>
            <a:endParaRPr b="1" dirty="0">
              <a:solidFill>
                <a:srgbClr val="0B5394"/>
              </a:solidFill>
            </a:endParaRPr>
          </a:p>
          <a:p>
            <a:pPr marL="457200" marR="0" lvl="0" indent="-317500" algn="l" rtl="0">
              <a:lnSpc>
                <a:spcPct val="100000"/>
              </a:lnSpc>
              <a:spcBef>
                <a:spcPts val="0"/>
              </a:spcBef>
              <a:spcAft>
                <a:spcPts val="0"/>
              </a:spcAft>
              <a:buClr>
                <a:srgbClr val="0B5394"/>
              </a:buClr>
              <a:buSzPts val="1400"/>
              <a:buChar char="●"/>
            </a:pPr>
            <a:r>
              <a:rPr lang="en-US" b="1" dirty="0">
                <a:solidFill>
                  <a:srgbClr val="0B5394"/>
                </a:solidFill>
              </a:rPr>
              <a:t>S</a:t>
            </a:r>
            <a:r>
              <a:rPr lang="en-US" b="1" i="0" u="none" strike="noStrike" cap="none" dirty="0">
                <a:solidFill>
                  <a:srgbClr val="0B5394"/>
                </a:solidFill>
                <a:latin typeface="Arial"/>
                <a:ea typeface="Arial"/>
                <a:cs typeface="Arial"/>
                <a:sym typeface="Arial"/>
              </a:rPr>
              <a:t>IN</a:t>
            </a:r>
            <a:r>
              <a:rPr lang="en-US" b="0" i="0" u="none" strike="noStrike" cap="none" dirty="0">
                <a:solidFill>
                  <a:srgbClr val="0B5394"/>
                </a:solidFill>
                <a:latin typeface="Arial"/>
                <a:ea typeface="Arial"/>
                <a:cs typeface="Arial"/>
                <a:sym typeface="Arial"/>
              </a:rPr>
              <a:t>  –  Special Item Number.  (Based on NAICS Codes.)</a:t>
            </a:r>
            <a:endParaRPr sz="1600" dirty="0">
              <a:solidFill>
                <a:srgbClr val="0B5394"/>
              </a:solidFill>
            </a:endParaRPr>
          </a:p>
          <a:p>
            <a:pPr marL="857250" marR="0" lvl="2" indent="0" algn="l" rtl="0">
              <a:lnSpc>
                <a:spcPct val="100000"/>
              </a:lnSpc>
              <a:spcBef>
                <a:spcPts val="240"/>
              </a:spcBef>
              <a:spcAft>
                <a:spcPts val="0"/>
              </a:spcAft>
              <a:buNone/>
            </a:pPr>
            <a:endParaRPr sz="1200" b="0" i="0" u="none" strike="noStrike" cap="none" dirty="0">
              <a:solidFill>
                <a:srgbClr val="013C88"/>
              </a:solidFill>
              <a:latin typeface="Arial"/>
              <a:ea typeface="Arial"/>
              <a:cs typeface="Arial"/>
              <a:sym typeface="Arial"/>
            </a:endParaRPr>
          </a:p>
          <a:p>
            <a:pPr marL="0" marR="0" lvl="0" indent="0" algn="l" rtl="0">
              <a:lnSpc>
                <a:spcPct val="100000"/>
              </a:lnSpc>
              <a:spcBef>
                <a:spcPts val="0"/>
              </a:spcBef>
              <a:spcAft>
                <a:spcPts val="0"/>
              </a:spcAft>
              <a:buNone/>
            </a:pPr>
            <a:endParaRPr sz="1350" b="0" i="0" u="none" strike="noStrike" cap="none" dirty="0">
              <a:solidFill>
                <a:srgbClr val="1F497D"/>
              </a:solidFill>
              <a:latin typeface="Arial Narrow"/>
              <a:ea typeface="Arial Narrow"/>
              <a:cs typeface="Arial Narrow"/>
              <a:sym typeface="Arial Narrow"/>
            </a:endParaRPr>
          </a:p>
        </p:txBody>
      </p:sp>
      <p:pic>
        <p:nvPicPr>
          <p:cNvPr id="91" name="Google Shape;91;p16" descr="GSA Starmark"/>
          <p:cNvPicPr preferRelativeResize="0"/>
          <p:nvPr/>
        </p:nvPicPr>
        <p:blipFill rotWithShape="1">
          <a:blip r:embed="rId3">
            <a:alphaModFix/>
          </a:blip>
          <a:srcRect/>
          <a:stretch/>
        </p:blipFill>
        <p:spPr>
          <a:xfrm>
            <a:off x="83915" y="9525"/>
            <a:ext cx="742950" cy="742950"/>
          </a:xfrm>
          <a:prstGeom prst="rect">
            <a:avLst/>
          </a:prstGeom>
          <a:noFill/>
          <a:ln>
            <a:noFill/>
          </a:ln>
        </p:spPr>
      </p:pic>
      <p:sp>
        <p:nvSpPr>
          <p:cNvPr id="92" name="Google Shape;92;p16"/>
          <p:cNvSpPr txBox="1">
            <a:spLocks noGrp="1"/>
          </p:cNvSpPr>
          <p:nvPr>
            <p:ph type="title"/>
          </p:nvPr>
        </p:nvSpPr>
        <p:spPr>
          <a:xfrm>
            <a:off x="5461906" y="242322"/>
            <a:ext cx="3682093" cy="330698"/>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Agency Overview </a:t>
            </a:r>
            <a:endParaRPr sz="2000" b="1" dirty="0">
              <a:solidFill>
                <a:schemeClr val="tx2">
                  <a:lumMod val="75000"/>
                </a:schemeClr>
              </a:solidFill>
            </a:endParaRPr>
          </a:p>
        </p:txBody>
      </p:sp>
      <p:sp>
        <p:nvSpPr>
          <p:cNvPr id="93" name="Google Shape;93;p16"/>
          <p:cNvSpPr txBox="1"/>
          <p:nvPr/>
        </p:nvSpPr>
        <p:spPr>
          <a:xfrm>
            <a:off x="2717356" y="621470"/>
            <a:ext cx="4569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B5394"/>
                </a:solidFill>
                <a:latin typeface="Arial"/>
                <a:ea typeface="Arial"/>
                <a:cs typeface="Arial"/>
                <a:sym typeface="Arial"/>
              </a:rPr>
              <a:t>Glossary of Terms</a:t>
            </a:r>
            <a:endParaRPr>
              <a:solidFill>
                <a:srgbClr val="0B539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4"/>
          <p:cNvSpPr txBox="1">
            <a:spLocks noGrp="1"/>
          </p:cNvSpPr>
          <p:nvPr>
            <p:ph type="title"/>
          </p:nvPr>
        </p:nvSpPr>
        <p:spPr>
          <a:xfrm>
            <a:off x="3128408" y="83434"/>
            <a:ext cx="6515100" cy="685800"/>
          </a:xfrm>
          <a:prstGeom prst="rect">
            <a:avLst/>
          </a:prstGeom>
          <a:noFill/>
          <a:ln>
            <a:noFill/>
          </a:ln>
        </p:spPr>
        <p:txBody>
          <a:bodyPr spcFirstLastPara="1" wrap="square" lIns="68550" tIns="68550" rIns="68550" bIns="68550" anchor="ctr" anchorCtr="0">
            <a:noAutofit/>
          </a:bodyPr>
          <a:lstStyle/>
          <a:p>
            <a:pPr marL="0" lvl="0" indent="0" algn="ctr" rtl="0">
              <a:lnSpc>
                <a:spcPct val="100000"/>
              </a:lnSpc>
              <a:spcBef>
                <a:spcPts val="0"/>
              </a:spcBef>
              <a:spcAft>
                <a:spcPts val="0"/>
              </a:spcAft>
              <a:buClr>
                <a:schemeClr val="dk1"/>
              </a:buClr>
              <a:buSzPts val="4400"/>
              <a:buNone/>
            </a:pPr>
            <a:r>
              <a:rPr lang="en-US" sz="2000" b="1" dirty="0">
                <a:solidFill>
                  <a:schemeClr val="tx2">
                    <a:lumMod val="75000"/>
                  </a:schemeClr>
                </a:solidFill>
              </a:rPr>
              <a:t>Forecast of Contracting Opportunities </a:t>
            </a:r>
            <a:endParaRPr sz="2000" b="1" dirty="0">
              <a:solidFill>
                <a:schemeClr val="tx2">
                  <a:lumMod val="75000"/>
                </a:schemeClr>
              </a:solidFill>
            </a:endParaRPr>
          </a:p>
        </p:txBody>
      </p:sp>
      <p:sp>
        <p:nvSpPr>
          <p:cNvPr id="382" name="Google Shape;382;p44"/>
          <p:cNvSpPr txBox="1">
            <a:spLocks noGrp="1"/>
          </p:cNvSpPr>
          <p:nvPr>
            <p:ph type="body" idx="1"/>
          </p:nvPr>
        </p:nvSpPr>
        <p:spPr>
          <a:xfrm>
            <a:off x="4682222" y="1256241"/>
            <a:ext cx="4229098" cy="3149671"/>
          </a:xfrm>
          <a:prstGeom prst="rect">
            <a:avLst/>
          </a:prstGeom>
          <a:noFill/>
          <a:ln>
            <a:noFill/>
          </a:ln>
        </p:spPr>
        <p:txBody>
          <a:bodyPr spcFirstLastPara="1" wrap="square" lIns="68550" tIns="68550" rIns="68550" bIns="68550" anchor="t" anchorCtr="0">
            <a:noAutofit/>
          </a:bodyPr>
          <a:lstStyle/>
          <a:p>
            <a:pPr marL="342900" lvl="0" indent="-323850" algn="l" rtl="0">
              <a:lnSpc>
                <a:spcPct val="100000"/>
              </a:lnSpc>
              <a:spcBef>
                <a:spcPts val="0"/>
              </a:spcBef>
              <a:spcAft>
                <a:spcPts val="0"/>
              </a:spcAft>
              <a:buClr>
                <a:srgbClr val="0B5394"/>
              </a:buClr>
              <a:buSzPts val="1313"/>
              <a:buFont typeface="Courier New"/>
              <a:buChar char="o"/>
            </a:pPr>
            <a:r>
              <a:rPr lang="en-US" sz="1050" dirty="0">
                <a:solidFill>
                  <a:schemeClr val="accent2">
                    <a:lumMod val="50000"/>
                  </a:schemeClr>
                </a:solidFill>
                <a:latin typeface="Arial"/>
                <a:ea typeface="Arial"/>
                <a:cs typeface="Arial"/>
                <a:sym typeface="Arial"/>
              </a:rPr>
              <a:t>Focuses on acquisition planning and increases awareness of potential prime and subcontracting opportunities.</a:t>
            </a:r>
          </a:p>
          <a:p>
            <a:pPr marL="342900" lvl="0" indent="-323850" algn="l" rtl="0">
              <a:lnSpc>
                <a:spcPct val="100000"/>
              </a:lnSpc>
              <a:spcBef>
                <a:spcPts val="0"/>
              </a:spcBef>
              <a:spcAft>
                <a:spcPts val="0"/>
              </a:spcAft>
              <a:buClr>
                <a:srgbClr val="0B5394"/>
              </a:buClr>
              <a:buSzPts val="1313"/>
              <a:buFont typeface="Courier New"/>
              <a:buChar char="o"/>
            </a:pPr>
            <a:endParaRPr sz="1050" dirty="0">
              <a:solidFill>
                <a:schemeClr val="accent2">
                  <a:lumMod val="50000"/>
                </a:schemeClr>
              </a:solidFill>
            </a:endParaRPr>
          </a:p>
          <a:p>
            <a:pPr marL="342900" lvl="0" indent="-330200" algn="l" rtl="0">
              <a:lnSpc>
                <a:spcPct val="100000"/>
              </a:lnSpc>
              <a:spcBef>
                <a:spcPts val="0"/>
              </a:spcBef>
              <a:spcAft>
                <a:spcPts val="0"/>
              </a:spcAft>
              <a:buClr>
                <a:srgbClr val="0B5394"/>
              </a:buClr>
              <a:buSzPts val="1413"/>
              <a:buFont typeface="Courier New"/>
              <a:buChar char="o"/>
            </a:pPr>
            <a:r>
              <a:rPr lang="en-US" sz="1050" dirty="0">
                <a:solidFill>
                  <a:schemeClr val="accent2">
                    <a:lumMod val="50000"/>
                  </a:schemeClr>
                </a:solidFill>
                <a:latin typeface="Arial"/>
                <a:ea typeface="Arial"/>
                <a:cs typeface="Arial"/>
                <a:sym typeface="Arial"/>
              </a:rPr>
              <a:t>The goal is to help both GSA buyers and vendors easily communicate around potential contracting opportunities.</a:t>
            </a:r>
            <a:endParaRPr sz="1800" dirty="0">
              <a:solidFill>
                <a:schemeClr val="accent2">
                  <a:lumMod val="50000"/>
                </a:schemeClr>
              </a:solidFill>
            </a:endParaRPr>
          </a:p>
          <a:p>
            <a:pPr marL="342900" lvl="0" indent="-330200" algn="l" rtl="0">
              <a:lnSpc>
                <a:spcPct val="100000"/>
              </a:lnSpc>
              <a:spcBef>
                <a:spcPts val="0"/>
              </a:spcBef>
              <a:spcAft>
                <a:spcPts val="0"/>
              </a:spcAft>
              <a:buClr>
                <a:srgbClr val="0B5394"/>
              </a:buClr>
              <a:buSzPts val="1413"/>
              <a:buFont typeface="Courier New"/>
              <a:buChar char="o"/>
            </a:pPr>
            <a:endParaRPr lang="en-US" sz="1050" dirty="0">
              <a:solidFill>
                <a:schemeClr val="accent2">
                  <a:lumMod val="50000"/>
                </a:schemeClr>
              </a:solidFill>
              <a:latin typeface="Arial"/>
              <a:ea typeface="Arial"/>
              <a:cs typeface="Arial"/>
              <a:sym typeface="Arial"/>
            </a:endParaRPr>
          </a:p>
          <a:p>
            <a:pPr marL="342900" lvl="0" indent="-330200" algn="l" rtl="0">
              <a:lnSpc>
                <a:spcPct val="100000"/>
              </a:lnSpc>
              <a:spcBef>
                <a:spcPts val="0"/>
              </a:spcBef>
              <a:spcAft>
                <a:spcPts val="0"/>
              </a:spcAft>
              <a:buClr>
                <a:srgbClr val="0B5394"/>
              </a:buClr>
              <a:buSzPts val="1413"/>
              <a:buFont typeface="Courier New"/>
              <a:buChar char="o"/>
            </a:pPr>
            <a:r>
              <a:rPr lang="en-US" sz="1050" dirty="0">
                <a:solidFill>
                  <a:schemeClr val="accent2">
                    <a:lumMod val="50000"/>
                  </a:schemeClr>
                </a:solidFill>
                <a:latin typeface="Arial"/>
                <a:ea typeface="Arial"/>
                <a:cs typeface="Arial"/>
                <a:sym typeface="Arial"/>
              </a:rPr>
              <a:t>The tool includes information for GSA, Department of Interior, Department of Labor, U.S. Small Business Administration (SBA), and U.S. Office of Personnel Management (OPM)</a:t>
            </a:r>
            <a:endParaRPr sz="1800" dirty="0">
              <a:solidFill>
                <a:schemeClr val="accent2">
                  <a:lumMod val="50000"/>
                </a:schemeClr>
              </a:solidFill>
            </a:endParaRPr>
          </a:p>
          <a:p>
            <a:pPr marL="342900" lvl="0" indent="-330200" algn="l" rtl="0">
              <a:lnSpc>
                <a:spcPct val="100000"/>
              </a:lnSpc>
              <a:spcBef>
                <a:spcPts val="0"/>
              </a:spcBef>
              <a:spcAft>
                <a:spcPts val="0"/>
              </a:spcAft>
              <a:buClr>
                <a:srgbClr val="0B5394"/>
              </a:buClr>
              <a:buSzPts val="1413"/>
              <a:buFont typeface="Courier New"/>
              <a:buChar char="o"/>
            </a:pPr>
            <a:endParaRPr lang="en-US" sz="1050" dirty="0">
              <a:solidFill>
                <a:schemeClr val="accent2">
                  <a:lumMod val="50000"/>
                </a:schemeClr>
              </a:solidFill>
              <a:latin typeface="Arial"/>
              <a:ea typeface="Arial"/>
              <a:cs typeface="Arial"/>
              <a:sym typeface="Arial"/>
            </a:endParaRPr>
          </a:p>
          <a:p>
            <a:pPr marL="342900" lvl="0" indent="-330200" algn="l" rtl="0">
              <a:lnSpc>
                <a:spcPct val="100000"/>
              </a:lnSpc>
              <a:spcBef>
                <a:spcPts val="0"/>
              </a:spcBef>
              <a:spcAft>
                <a:spcPts val="0"/>
              </a:spcAft>
              <a:buClr>
                <a:srgbClr val="0B5394"/>
              </a:buClr>
              <a:buSzPts val="1413"/>
              <a:buFont typeface="Courier New"/>
              <a:buChar char="o"/>
            </a:pPr>
            <a:r>
              <a:rPr lang="en-US" sz="1050" dirty="0">
                <a:solidFill>
                  <a:schemeClr val="accent2">
                    <a:lumMod val="50000"/>
                  </a:schemeClr>
                </a:solidFill>
                <a:latin typeface="Arial"/>
                <a:ea typeface="Arial"/>
                <a:cs typeface="Arial"/>
                <a:sym typeface="Arial"/>
              </a:rPr>
              <a:t>Forecast Website Access: </a:t>
            </a:r>
          </a:p>
          <a:p>
            <a:pPr marL="576263" lvl="1" indent="-220662" algn="l" rtl="0">
              <a:lnSpc>
                <a:spcPct val="100000"/>
              </a:lnSpc>
              <a:spcBef>
                <a:spcPts val="0"/>
              </a:spcBef>
              <a:spcAft>
                <a:spcPts val="0"/>
              </a:spcAft>
              <a:buClr>
                <a:srgbClr val="0B5394"/>
              </a:buClr>
              <a:buSzPts val="1150"/>
              <a:buFont typeface="Noto Sans Symbols"/>
              <a:buChar char="⮚"/>
            </a:pPr>
            <a:r>
              <a:rPr lang="en-US" sz="1000" u="sng" dirty="0">
                <a:solidFill>
                  <a:schemeClr val="accent2">
                    <a:lumMod val="75000"/>
                  </a:schemeClr>
                </a:solidFill>
                <a:latin typeface="Arial"/>
                <a:ea typeface="Arial"/>
                <a:cs typeface="Arial"/>
                <a:sym typeface="Arial"/>
              </a:rPr>
              <a:t>https://acquisitiongateway.gov/</a:t>
            </a:r>
          </a:p>
          <a:p>
            <a:pPr marL="576263" lvl="1" indent="-220662" algn="l" rtl="0">
              <a:lnSpc>
                <a:spcPct val="100000"/>
              </a:lnSpc>
              <a:spcBef>
                <a:spcPts val="0"/>
              </a:spcBef>
              <a:spcAft>
                <a:spcPts val="0"/>
              </a:spcAft>
              <a:buClr>
                <a:srgbClr val="0B5394"/>
              </a:buClr>
              <a:buSzPts val="1150"/>
              <a:buFont typeface="Noto Sans Symbols"/>
              <a:buChar char="⮚"/>
            </a:pPr>
            <a:endParaRPr sz="1000" b="1" dirty="0">
              <a:solidFill>
                <a:schemeClr val="accent2">
                  <a:lumMod val="75000"/>
                </a:schemeClr>
              </a:solidFill>
              <a:latin typeface="Arial"/>
              <a:ea typeface="Arial"/>
              <a:cs typeface="Arial"/>
              <a:sym typeface="Arial"/>
            </a:endParaRPr>
          </a:p>
          <a:p>
            <a:pPr marL="576263" lvl="1" indent="-220662" algn="l" rtl="0">
              <a:lnSpc>
                <a:spcPct val="100000"/>
              </a:lnSpc>
              <a:spcBef>
                <a:spcPts val="0"/>
              </a:spcBef>
              <a:spcAft>
                <a:spcPts val="0"/>
              </a:spcAft>
              <a:buClr>
                <a:srgbClr val="0B5394"/>
              </a:buClr>
              <a:buSzPts val="1150"/>
              <a:buFont typeface="Noto Sans Symbols"/>
              <a:buChar char="⮚"/>
            </a:pPr>
            <a:r>
              <a:rPr lang="en-US" sz="1000" u="sng" dirty="0">
                <a:solidFill>
                  <a:schemeClr val="accent2">
                    <a:lumMod val="75000"/>
                  </a:schemeClr>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https://www.fbf.gov</a:t>
            </a:r>
            <a:endParaRPr sz="1000" dirty="0">
              <a:solidFill>
                <a:schemeClr val="accent2">
                  <a:lumMod val="75000"/>
                </a:schemeClr>
              </a:solidFill>
              <a:latin typeface="Arial"/>
              <a:ea typeface="Arial"/>
              <a:cs typeface="Arial"/>
              <a:sym typeface="Arial"/>
            </a:endParaRPr>
          </a:p>
          <a:p>
            <a:pPr marL="361950" lvl="1" indent="-361950" algn="l" rtl="0">
              <a:lnSpc>
                <a:spcPct val="100000"/>
              </a:lnSpc>
              <a:spcBef>
                <a:spcPts val="0"/>
              </a:spcBef>
              <a:spcAft>
                <a:spcPts val="0"/>
              </a:spcAft>
              <a:buClr>
                <a:srgbClr val="0B5394"/>
              </a:buClr>
              <a:buSzPts val="1000"/>
              <a:buChar char="–"/>
            </a:pPr>
            <a:r>
              <a:rPr lang="en-US" sz="700" b="1" dirty="0">
                <a:solidFill>
                  <a:schemeClr val="accent2">
                    <a:lumMod val="75000"/>
                  </a:schemeClr>
                </a:solidFill>
                <a:latin typeface="Arial"/>
                <a:ea typeface="Arial"/>
                <a:cs typeface="Arial"/>
                <a:sym typeface="Arial"/>
              </a:rPr>
              <a:t>     </a:t>
            </a:r>
            <a:r>
              <a:rPr lang="en-US" sz="700" dirty="0">
                <a:solidFill>
                  <a:schemeClr val="accent2">
                    <a:lumMod val="75000"/>
                  </a:schemeClr>
                </a:solidFill>
                <a:latin typeface="Arial"/>
                <a:ea typeface="Arial"/>
                <a:cs typeface="Arial"/>
                <a:sym typeface="Arial"/>
              </a:rPr>
              <a:t> </a:t>
            </a:r>
            <a:r>
              <a:rPr lang="en-US" sz="700" dirty="0">
                <a:solidFill>
                  <a:srgbClr val="FF0000"/>
                </a:solidFill>
                <a:latin typeface="Arial"/>
                <a:ea typeface="Arial"/>
                <a:cs typeface="Arial"/>
                <a:sym typeface="Arial"/>
              </a:rPr>
              <a:t>(GSA, SBA, OPM, Dept. of Labor and Dept. of Interior)</a:t>
            </a:r>
            <a:endParaRPr sz="1600" dirty="0">
              <a:solidFill>
                <a:srgbClr val="FF0000"/>
              </a:solidFill>
            </a:endParaRPr>
          </a:p>
          <a:p>
            <a:pPr marL="576263" lvl="1" indent="-147637" algn="l" rtl="0">
              <a:lnSpc>
                <a:spcPct val="100000"/>
              </a:lnSpc>
              <a:spcBef>
                <a:spcPts val="0"/>
              </a:spcBef>
              <a:spcAft>
                <a:spcPts val="0"/>
              </a:spcAft>
              <a:buClr>
                <a:srgbClr val="002060"/>
              </a:buClr>
              <a:buSzPts val="1050"/>
              <a:buFont typeface="Noto Sans Symbols"/>
              <a:buNone/>
            </a:pPr>
            <a:endParaRPr sz="1000" dirty="0">
              <a:solidFill>
                <a:schemeClr val="accent2">
                  <a:lumMod val="75000"/>
                </a:schemeClr>
              </a:solidFill>
              <a:latin typeface="Arial"/>
              <a:ea typeface="Arial"/>
              <a:cs typeface="Arial"/>
              <a:sym typeface="Arial"/>
            </a:endParaRPr>
          </a:p>
          <a:p>
            <a:pPr marL="576263" lvl="1" indent="-220662" algn="l" rtl="0">
              <a:lnSpc>
                <a:spcPct val="100000"/>
              </a:lnSpc>
              <a:spcBef>
                <a:spcPts val="0"/>
              </a:spcBef>
              <a:spcAft>
                <a:spcPts val="0"/>
              </a:spcAft>
              <a:buClr>
                <a:srgbClr val="0B5394"/>
              </a:buClr>
              <a:buSzPts val="1150"/>
              <a:buFont typeface="Noto Sans Symbols"/>
              <a:buChar char="⮚"/>
            </a:pPr>
            <a:r>
              <a:rPr lang="en-US" sz="1000" u="sng" dirty="0">
                <a:solidFill>
                  <a:schemeClr val="accent2">
                    <a:lumMod val="75000"/>
                  </a:schemeClr>
                </a:solidFill>
                <a:latin typeface="Arial"/>
                <a:ea typeface="Arial"/>
                <a:cs typeface="Arial"/>
                <a:sym typeface="Arial"/>
              </a:rPr>
              <a:t>https://www.acquisition.gov/procurement-forecasts </a:t>
            </a:r>
            <a:endParaRPr sz="1600" u="sng" dirty="0">
              <a:solidFill>
                <a:schemeClr val="accent2">
                  <a:lumMod val="75000"/>
                </a:schemeClr>
              </a:solidFill>
            </a:endParaRPr>
          </a:p>
          <a:p>
            <a:pPr marL="361950" lvl="1" indent="-361950" algn="l" rtl="0">
              <a:lnSpc>
                <a:spcPct val="100000"/>
              </a:lnSpc>
              <a:spcBef>
                <a:spcPts val="0"/>
              </a:spcBef>
              <a:spcAft>
                <a:spcPts val="0"/>
              </a:spcAft>
              <a:buClr>
                <a:srgbClr val="0B5394"/>
              </a:buClr>
              <a:buSzPts val="1000"/>
              <a:buChar char="–"/>
            </a:pPr>
            <a:r>
              <a:rPr lang="en-US" sz="700" b="1" dirty="0">
                <a:solidFill>
                  <a:schemeClr val="accent2">
                    <a:lumMod val="75000"/>
                  </a:schemeClr>
                </a:solidFill>
                <a:latin typeface="Arial"/>
                <a:ea typeface="Arial"/>
                <a:cs typeface="Arial"/>
                <a:sym typeface="Arial"/>
              </a:rPr>
              <a:t>         </a:t>
            </a:r>
            <a:r>
              <a:rPr lang="en-US" sz="700" dirty="0">
                <a:solidFill>
                  <a:srgbClr val="FF0000"/>
                </a:solidFill>
                <a:latin typeface="Arial"/>
                <a:ea typeface="Arial"/>
                <a:cs typeface="Arial"/>
                <a:sym typeface="Arial"/>
              </a:rPr>
              <a:t>(All Federal Agencies Forecast of Contracting Opportunities)</a:t>
            </a:r>
            <a:endParaRPr sz="1600" dirty="0">
              <a:solidFill>
                <a:srgbClr val="FF0000"/>
              </a:solidFill>
            </a:endParaRPr>
          </a:p>
          <a:p>
            <a:pPr marL="342900" lvl="0" indent="0" algn="l" rtl="0">
              <a:lnSpc>
                <a:spcPct val="90000"/>
              </a:lnSpc>
              <a:spcBef>
                <a:spcPts val="480"/>
              </a:spcBef>
              <a:spcAft>
                <a:spcPts val="0"/>
              </a:spcAft>
              <a:buSzPts val="3200"/>
              <a:buNone/>
            </a:pPr>
            <a:endParaRPr sz="2100" dirty="0">
              <a:latin typeface="Calibri"/>
              <a:ea typeface="Calibri"/>
              <a:cs typeface="Calibri"/>
              <a:sym typeface="Calibri"/>
            </a:endParaRPr>
          </a:p>
          <a:p>
            <a:pPr marL="342900" lvl="0" indent="0" algn="l" rtl="0">
              <a:lnSpc>
                <a:spcPct val="90000"/>
              </a:lnSpc>
              <a:spcBef>
                <a:spcPts val="480"/>
              </a:spcBef>
              <a:spcAft>
                <a:spcPts val="0"/>
              </a:spcAft>
              <a:buSzPts val="3200"/>
              <a:buNone/>
            </a:pPr>
            <a:endParaRPr sz="2100" dirty="0">
              <a:latin typeface="Calibri"/>
              <a:ea typeface="Calibri"/>
              <a:cs typeface="Calibri"/>
              <a:sym typeface="Calibri"/>
            </a:endParaRPr>
          </a:p>
          <a:p>
            <a:pPr marL="342900" lvl="0" indent="0" algn="l" rtl="0">
              <a:lnSpc>
                <a:spcPct val="90000"/>
              </a:lnSpc>
              <a:spcBef>
                <a:spcPts val="480"/>
              </a:spcBef>
              <a:spcAft>
                <a:spcPts val="0"/>
              </a:spcAft>
              <a:buSzPts val="3200"/>
              <a:buNone/>
            </a:pPr>
            <a:endParaRPr sz="2400" dirty="0">
              <a:latin typeface="Times New Roman"/>
              <a:ea typeface="Times New Roman"/>
              <a:cs typeface="Times New Roman"/>
              <a:sym typeface="Times New Roman"/>
            </a:endParaRPr>
          </a:p>
        </p:txBody>
      </p:sp>
      <p:cxnSp>
        <p:nvCxnSpPr>
          <p:cNvPr id="383" name="Google Shape;383;p44">
            <a:extLst>
              <a:ext uri="{C183D7F6-B498-43B3-948B-1728B52AA6E4}">
                <adec:decorative xmlns:adec="http://schemas.microsoft.com/office/drawing/2017/decorative" val="1"/>
              </a:ext>
            </a:extLst>
          </p:cNvPr>
          <p:cNvCxnSpPr/>
          <p:nvPr/>
        </p:nvCxnSpPr>
        <p:spPr>
          <a:xfrm>
            <a:off x="914402" y="914400"/>
            <a:ext cx="7772399" cy="0"/>
          </a:xfrm>
          <a:prstGeom prst="straightConnector1">
            <a:avLst/>
          </a:prstGeom>
          <a:noFill/>
          <a:ln w="38100" cap="flat" cmpd="sng">
            <a:solidFill>
              <a:srgbClr val="4A7DBA"/>
            </a:solidFill>
            <a:prstDash val="solid"/>
            <a:round/>
            <a:headEnd type="none" w="sm" len="sm"/>
            <a:tailEnd type="none" w="sm" len="sm"/>
          </a:ln>
        </p:spPr>
      </p:cxnSp>
      <p:cxnSp>
        <p:nvCxnSpPr>
          <p:cNvPr id="387" name="Google Shape;387;p44">
            <a:extLst>
              <a:ext uri="{C183D7F6-B498-43B3-948B-1728B52AA6E4}">
                <adec:decorative xmlns:adec="http://schemas.microsoft.com/office/drawing/2017/decorative" val="1"/>
              </a:ext>
            </a:extLst>
          </p:cNvPr>
          <p:cNvCxnSpPr/>
          <p:nvPr/>
        </p:nvCxnSpPr>
        <p:spPr>
          <a:xfrm>
            <a:off x="4667003" y="914400"/>
            <a:ext cx="0" cy="3613809"/>
          </a:xfrm>
          <a:prstGeom prst="straightConnector1">
            <a:avLst/>
          </a:prstGeom>
          <a:noFill/>
          <a:ln w="38100" cap="flat" cmpd="sng">
            <a:solidFill>
              <a:srgbClr val="4A7DBA"/>
            </a:solidFill>
            <a:prstDash val="solid"/>
            <a:round/>
            <a:headEnd type="none" w="sm" len="sm"/>
            <a:tailEnd type="none" w="sm" len="sm"/>
          </a:ln>
        </p:spPr>
      </p:cxnSp>
      <p:sp>
        <p:nvSpPr>
          <p:cNvPr id="388" name="Google Shape;388;p44"/>
          <p:cNvSpPr txBox="1"/>
          <p:nvPr/>
        </p:nvSpPr>
        <p:spPr>
          <a:xfrm>
            <a:off x="1005571" y="940683"/>
            <a:ext cx="3596008" cy="300083"/>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1500" b="1" i="0" u="none" strike="noStrike" cap="none">
                <a:solidFill>
                  <a:srgbClr val="000000"/>
                </a:solidFill>
                <a:latin typeface="Arial"/>
                <a:ea typeface="Arial"/>
                <a:cs typeface="Arial"/>
                <a:sym typeface="Arial"/>
              </a:rPr>
              <a:t>How to Access the Forecast Tool:</a:t>
            </a:r>
            <a:endParaRPr sz="1500" b="1" i="0" u="none" strike="noStrike" cap="none">
              <a:solidFill>
                <a:srgbClr val="000000"/>
              </a:solidFill>
              <a:latin typeface="Arial"/>
              <a:ea typeface="Arial"/>
              <a:cs typeface="Arial"/>
              <a:sym typeface="Arial"/>
            </a:endParaRPr>
          </a:p>
        </p:txBody>
      </p:sp>
      <p:sp>
        <p:nvSpPr>
          <p:cNvPr id="389" name="Google Shape;389;p44"/>
          <p:cNvSpPr txBox="1"/>
          <p:nvPr/>
        </p:nvSpPr>
        <p:spPr>
          <a:xfrm>
            <a:off x="5116041" y="914400"/>
            <a:ext cx="3170710" cy="346249"/>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1500" b="1" i="0" u="none" strike="noStrike" cap="none">
                <a:solidFill>
                  <a:srgbClr val="000000"/>
                </a:solidFill>
                <a:latin typeface="Arial"/>
                <a:ea typeface="Arial"/>
                <a:cs typeface="Arial"/>
                <a:sym typeface="Arial"/>
              </a:rPr>
              <a:t>Background</a:t>
            </a:r>
            <a:r>
              <a:rPr lang="en-US" sz="1800" b="1"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pic>
        <p:nvPicPr>
          <p:cNvPr id="392" name="Google Shape;392;p44" descr="GSA Starmark"/>
          <p:cNvPicPr preferRelativeResize="0"/>
          <p:nvPr/>
        </p:nvPicPr>
        <p:blipFill rotWithShape="1">
          <a:blip r:embed="rId4">
            <a:alphaModFix/>
          </a:blip>
          <a:srcRect/>
          <a:stretch/>
        </p:blipFill>
        <p:spPr>
          <a:xfrm>
            <a:off x="28575" y="0"/>
            <a:ext cx="742950" cy="742950"/>
          </a:xfrm>
          <a:prstGeom prst="rect">
            <a:avLst/>
          </a:prstGeom>
          <a:noFill/>
          <a:ln>
            <a:noFill/>
          </a:ln>
        </p:spPr>
      </p:pic>
      <p:cxnSp>
        <p:nvCxnSpPr>
          <p:cNvPr id="393" name="Google Shape;393;p44">
            <a:extLst>
              <a:ext uri="{C183D7F6-B498-43B3-948B-1728B52AA6E4}">
                <adec:decorative xmlns:adec="http://schemas.microsoft.com/office/drawing/2017/decorative" val="1"/>
              </a:ext>
            </a:extLst>
          </p:cNvPr>
          <p:cNvCxnSpPr/>
          <p:nvPr/>
        </p:nvCxnSpPr>
        <p:spPr>
          <a:xfrm>
            <a:off x="914402" y="1257300"/>
            <a:ext cx="7772399" cy="0"/>
          </a:xfrm>
          <a:prstGeom prst="straightConnector1">
            <a:avLst/>
          </a:prstGeom>
          <a:noFill/>
          <a:ln w="38100" cap="flat" cmpd="sng">
            <a:solidFill>
              <a:srgbClr val="4A7DBA"/>
            </a:solidFill>
            <a:prstDash val="solid"/>
            <a:round/>
            <a:headEnd type="none" w="sm" len="sm"/>
            <a:tailEnd type="none" w="sm" len="sm"/>
          </a:ln>
        </p:spPr>
      </p:cxnSp>
      <p:pic>
        <p:nvPicPr>
          <p:cNvPr id="2" name="Picture 1" descr="Screenshot of Acquisition.gov">
            <a:extLst>
              <a:ext uri="{FF2B5EF4-FFF2-40B4-BE49-F238E27FC236}">
                <a16:creationId xmlns:a16="http://schemas.microsoft.com/office/drawing/2014/main" id="{787B4529-2F45-F684-59A9-24F3C32C620C}"/>
              </a:ext>
            </a:extLst>
          </p:cNvPr>
          <p:cNvPicPr>
            <a:picLocks noChangeAspect="1"/>
          </p:cNvPicPr>
          <p:nvPr/>
        </p:nvPicPr>
        <p:blipFill>
          <a:blip r:embed="rId5"/>
          <a:stretch>
            <a:fillRect/>
          </a:stretch>
        </p:blipFill>
        <p:spPr>
          <a:xfrm>
            <a:off x="738132" y="1355065"/>
            <a:ext cx="3913653" cy="2920012"/>
          </a:xfrm>
          <a:prstGeom prst="rect">
            <a:avLst/>
          </a:prstGeom>
        </p:spPr>
      </p:pic>
      <p:sp>
        <p:nvSpPr>
          <p:cNvPr id="7" name="Arrow: Left 6" descr="Red arrow pointing left">
            <a:extLst>
              <a:ext uri="{FF2B5EF4-FFF2-40B4-BE49-F238E27FC236}">
                <a16:creationId xmlns:a16="http://schemas.microsoft.com/office/drawing/2014/main" id="{741668B7-7C26-D728-ECA5-0FCB2F42304D}"/>
              </a:ext>
            </a:extLst>
          </p:cNvPr>
          <p:cNvSpPr/>
          <p:nvPr/>
        </p:nvSpPr>
        <p:spPr>
          <a:xfrm>
            <a:off x="1615417" y="3006090"/>
            <a:ext cx="768554" cy="13716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cxnSp>
        <p:nvCxnSpPr>
          <p:cNvPr id="399" name="Google Shape;399;p45">
            <a:extLst>
              <a:ext uri="{C183D7F6-B498-43B3-948B-1728B52AA6E4}">
                <adec:decorative xmlns:adec="http://schemas.microsoft.com/office/drawing/2017/decorative" val="1"/>
              </a:ext>
            </a:extLst>
          </p:cNvPr>
          <p:cNvCxnSpPr/>
          <p:nvPr/>
        </p:nvCxnSpPr>
        <p:spPr>
          <a:xfrm>
            <a:off x="1143000" y="971550"/>
            <a:ext cx="6858000" cy="0"/>
          </a:xfrm>
          <a:prstGeom prst="straightConnector1">
            <a:avLst/>
          </a:prstGeom>
          <a:noFill/>
          <a:ln w="38100" cap="flat" cmpd="sng">
            <a:solidFill>
              <a:srgbClr val="4A7DBA"/>
            </a:solidFill>
            <a:prstDash val="solid"/>
            <a:round/>
            <a:headEnd type="none" w="sm" len="sm"/>
            <a:tailEnd type="none" w="sm" len="sm"/>
          </a:ln>
        </p:spPr>
      </p:cxnSp>
      <p:pic>
        <p:nvPicPr>
          <p:cNvPr id="402" name="Google Shape;402;p45"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03" name="Google Shape;403;p45"/>
          <p:cNvSpPr txBox="1">
            <a:spLocks noGrp="1"/>
          </p:cNvSpPr>
          <p:nvPr>
            <p:ph type="title"/>
          </p:nvPr>
        </p:nvSpPr>
        <p:spPr>
          <a:xfrm>
            <a:off x="2012497" y="59171"/>
            <a:ext cx="7858200" cy="62865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9"/>
              </a:spcBef>
              <a:spcAft>
                <a:spcPts val="0"/>
              </a:spcAft>
              <a:buClr>
                <a:schemeClr val="accent2"/>
              </a:buClr>
              <a:buSzPts val="1950"/>
              <a:buNone/>
            </a:pPr>
            <a:r>
              <a:rPr lang="en-US" sz="2000" b="1" dirty="0">
                <a:solidFill>
                  <a:schemeClr val="tx2">
                    <a:lumMod val="75000"/>
                  </a:schemeClr>
                </a:solidFill>
              </a:rPr>
              <a:t>Forecast of Contracting Opportunities (Cont.) </a:t>
            </a:r>
            <a:endParaRPr sz="2000" b="1" dirty="0">
              <a:solidFill>
                <a:schemeClr val="tx2">
                  <a:lumMod val="75000"/>
                </a:schemeClr>
              </a:solidFill>
            </a:endParaRPr>
          </a:p>
        </p:txBody>
      </p:sp>
      <p:sp>
        <p:nvSpPr>
          <p:cNvPr id="404" name="Google Shape;404;p45"/>
          <p:cNvSpPr txBox="1"/>
          <p:nvPr/>
        </p:nvSpPr>
        <p:spPr>
          <a:xfrm>
            <a:off x="3028950" y="4629150"/>
            <a:ext cx="4286250" cy="323165"/>
          </a:xfrm>
          <a:prstGeom prst="rect">
            <a:avLst/>
          </a:prstGeom>
          <a:noFill/>
          <a:ln>
            <a:noFill/>
          </a:ln>
        </p:spPr>
        <p:txBody>
          <a:bodyPr spcFirstLastPara="1" wrap="square" lIns="91425" tIns="45700" rIns="91425" bIns="45700" anchor="t" anchorCtr="0">
            <a:spAutoFit/>
          </a:bodyPr>
          <a:lstStyle/>
          <a:p>
            <a:pPr marL="361950" marR="0" lvl="1" indent="0" algn="l" rtl="0">
              <a:lnSpc>
                <a:spcPct val="100000"/>
              </a:lnSpc>
              <a:spcBef>
                <a:spcPts val="0"/>
              </a:spcBef>
              <a:spcAft>
                <a:spcPts val="0"/>
              </a:spcAft>
              <a:buNone/>
            </a:pPr>
            <a:r>
              <a:rPr lang="en-US" sz="1500" b="1" i="0" u="sng" strike="noStrike" cap="none" dirty="0">
                <a:solidFill>
                  <a:schemeClr val="hlink"/>
                </a:solidFill>
                <a:latin typeface="Arial"/>
                <a:ea typeface="Arial"/>
                <a:cs typeface="Arial"/>
                <a:sym typeface="Arial"/>
                <a:hlinkClick r:id="rId4"/>
              </a:rPr>
              <a:t>https://acquisitiongateway.gov/</a:t>
            </a:r>
            <a:endParaRPr sz="1500" b="1" i="0" u="none" strike="noStrike" cap="none" dirty="0">
              <a:solidFill>
                <a:srgbClr val="0070C0"/>
              </a:solidFill>
              <a:latin typeface="Arial"/>
              <a:ea typeface="Arial"/>
              <a:cs typeface="Arial"/>
              <a:sym typeface="Arial"/>
            </a:endParaRPr>
          </a:p>
        </p:txBody>
      </p:sp>
      <p:pic>
        <p:nvPicPr>
          <p:cNvPr id="2" name="Picture 1" descr="Screenshot of Acquisition Gateway">
            <a:extLst>
              <a:ext uri="{FF2B5EF4-FFF2-40B4-BE49-F238E27FC236}">
                <a16:creationId xmlns:a16="http://schemas.microsoft.com/office/drawing/2014/main" id="{2AF30677-3824-0455-486C-EED82F5801A8}"/>
              </a:ext>
            </a:extLst>
          </p:cNvPr>
          <p:cNvPicPr>
            <a:picLocks noChangeAspect="1"/>
          </p:cNvPicPr>
          <p:nvPr/>
        </p:nvPicPr>
        <p:blipFill>
          <a:blip r:embed="rId5"/>
          <a:stretch>
            <a:fillRect/>
          </a:stretch>
        </p:blipFill>
        <p:spPr>
          <a:xfrm>
            <a:off x="342900" y="1026679"/>
            <a:ext cx="8482693" cy="3373870"/>
          </a:xfrm>
          <a:prstGeom prst="rect">
            <a:avLst/>
          </a:prstGeom>
        </p:spPr>
      </p:pic>
      <p:pic>
        <p:nvPicPr>
          <p:cNvPr id="3" name="Picture 2" descr="red arrow pointing right&#10;">
            <a:extLst>
              <a:ext uri="{FF2B5EF4-FFF2-40B4-BE49-F238E27FC236}">
                <a16:creationId xmlns:a16="http://schemas.microsoft.com/office/drawing/2014/main" id="{F263D2AA-7F6D-8E68-EE5F-4BB41064FCE1}"/>
              </a:ext>
            </a:extLst>
          </p:cNvPr>
          <p:cNvPicPr>
            <a:picLocks noChangeAspect="1"/>
          </p:cNvPicPr>
          <p:nvPr/>
        </p:nvPicPr>
        <p:blipFill>
          <a:blip r:embed="rId6"/>
          <a:stretch>
            <a:fillRect/>
          </a:stretch>
        </p:blipFill>
        <p:spPr>
          <a:xfrm>
            <a:off x="3459016" y="3565492"/>
            <a:ext cx="658425" cy="3475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21" name="Google Shape;421;p46"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22" name="Google Shape;422;p46"/>
          <p:cNvSpPr txBox="1">
            <a:spLocks noGrp="1"/>
          </p:cNvSpPr>
          <p:nvPr>
            <p:ph type="title"/>
          </p:nvPr>
        </p:nvSpPr>
        <p:spPr>
          <a:xfrm>
            <a:off x="1110343" y="149465"/>
            <a:ext cx="9029699" cy="479506"/>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6" name="Picture 5" descr="Screenshot of forecast tool">
            <a:extLst>
              <a:ext uri="{FF2B5EF4-FFF2-40B4-BE49-F238E27FC236}">
                <a16:creationId xmlns:a16="http://schemas.microsoft.com/office/drawing/2014/main" id="{EFE728CA-92C0-3F11-AF70-61A71E64EDFB}"/>
              </a:ext>
            </a:extLst>
          </p:cNvPr>
          <p:cNvPicPr>
            <a:picLocks noChangeAspect="1"/>
          </p:cNvPicPr>
          <p:nvPr/>
        </p:nvPicPr>
        <p:blipFill>
          <a:blip r:embed="rId4"/>
          <a:stretch>
            <a:fillRect/>
          </a:stretch>
        </p:blipFill>
        <p:spPr>
          <a:xfrm>
            <a:off x="570684" y="753915"/>
            <a:ext cx="8002630" cy="3565923"/>
          </a:xfrm>
          <a:prstGeom prst="rect">
            <a:avLst/>
          </a:prstGeom>
        </p:spPr>
      </p:pic>
      <p:pic>
        <p:nvPicPr>
          <p:cNvPr id="9" name="Picture 8" descr="red arrow pointing left">
            <a:extLst>
              <a:ext uri="{FF2B5EF4-FFF2-40B4-BE49-F238E27FC236}">
                <a16:creationId xmlns:a16="http://schemas.microsoft.com/office/drawing/2014/main" id="{FC055AAC-55BD-1539-DF99-1915982F136E}"/>
              </a:ext>
            </a:extLst>
          </p:cNvPr>
          <p:cNvPicPr>
            <a:picLocks noChangeAspect="1"/>
          </p:cNvPicPr>
          <p:nvPr/>
        </p:nvPicPr>
        <p:blipFill>
          <a:blip r:embed="rId5"/>
          <a:stretch>
            <a:fillRect/>
          </a:stretch>
        </p:blipFill>
        <p:spPr>
          <a:xfrm>
            <a:off x="3567412" y="704912"/>
            <a:ext cx="749873" cy="231668"/>
          </a:xfrm>
          <a:prstGeom prst="rect">
            <a:avLst/>
          </a:prstGeom>
        </p:spPr>
      </p:pic>
      <p:sp>
        <p:nvSpPr>
          <p:cNvPr id="10" name="Google Shape;412;p46" descr="Black bracket">
            <a:extLst>
              <a:ext uri="{FF2B5EF4-FFF2-40B4-BE49-F238E27FC236}">
                <a16:creationId xmlns:a16="http://schemas.microsoft.com/office/drawing/2014/main" id="{91F76DF3-9510-6A48-56EC-2E2AB8C13080}"/>
              </a:ext>
            </a:extLst>
          </p:cNvPr>
          <p:cNvSpPr/>
          <p:nvPr/>
        </p:nvSpPr>
        <p:spPr>
          <a:xfrm>
            <a:off x="2338545" y="1146307"/>
            <a:ext cx="457200" cy="3056489"/>
          </a:xfrm>
          <a:prstGeom prst="rightBrace">
            <a:avLst>
              <a:gd name="adj1" fmla="val 8333"/>
              <a:gd name="adj2" fmla="val 50000"/>
            </a:avLst>
          </a:prstGeom>
          <a:solidFill>
            <a:schemeClr val="bg1"/>
          </a:solidFill>
          <a:ln w="381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0000"/>
              </a:solidFill>
              <a:latin typeface="Arial"/>
              <a:ea typeface="Arial"/>
              <a:cs typeface="Arial"/>
              <a:sym typeface="Arial"/>
            </a:endParaRPr>
          </a:p>
        </p:txBody>
      </p:sp>
      <p:sp>
        <p:nvSpPr>
          <p:cNvPr id="11" name="Google Shape;413;p46">
            <a:extLst>
              <a:ext uri="{FF2B5EF4-FFF2-40B4-BE49-F238E27FC236}">
                <a16:creationId xmlns:a16="http://schemas.microsoft.com/office/drawing/2014/main" id="{101D8E33-C08C-692E-F39B-E5BB52C71C62}"/>
              </a:ext>
            </a:extLst>
          </p:cNvPr>
          <p:cNvSpPr txBox="1"/>
          <p:nvPr/>
        </p:nvSpPr>
        <p:spPr>
          <a:xfrm>
            <a:off x="3425018" y="2532053"/>
            <a:ext cx="1200150" cy="276999"/>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dirty="0">
                <a:solidFill>
                  <a:srgbClr val="000000"/>
                </a:solidFill>
                <a:latin typeface="Times New Roman"/>
                <a:ea typeface="Times New Roman"/>
                <a:cs typeface="Times New Roman"/>
                <a:sym typeface="Times New Roman"/>
              </a:rPr>
              <a:t>    Filter Options</a:t>
            </a:r>
            <a:endParaRPr sz="1050" b="1" i="0" u="none" strike="noStrike" cap="none" dirty="0">
              <a:solidFill>
                <a:srgbClr val="000000"/>
              </a:solidFill>
              <a:latin typeface="Times New Roman"/>
              <a:ea typeface="Times New Roman"/>
              <a:cs typeface="Times New Roman"/>
              <a:sym typeface="Times New Roman"/>
            </a:endParaRPr>
          </a:p>
        </p:txBody>
      </p:sp>
      <p:sp>
        <p:nvSpPr>
          <p:cNvPr id="12" name="Google Shape;419;p46">
            <a:extLst>
              <a:ext uri="{FF2B5EF4-FFF2-40B4-BE49-F238E27FC236}">
                <a16:creationId xmlns:a16="http://schemas.microsoft.com/office/drawing/2014/main" id="{3D198783-613F-E1DD-6A05-AAFFCEE3FF47}"/>
              </a:ext>
            </a:extLst>
          </p:cNvPr>
          <p:cNvSpPr txBox="1"/>
          <p:nvPr/>
        </p:nvSpPr>
        <p:spPr>
          <a:xfrm>
            <a:off x="4313941" y="701925"/>
            <a:ext cx="1857375" cy="276999"/>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dirty="0">
                <a:solidFill>
                  <a:srgbClr val="000000"/>
                </a:solidFill>
                <a:latin typeface="Times New Roman"/>
                <a:ea typeface="Times New Roman"/>
                <a:cs typeface="Times New Roman"/>
                <a:sym typeface="Times New Roman"/>
              </a:rPr>
              <a:t>        Download to Excel</a:t>
            </a:r>
            <a:endParaRPr sz="1050" b="1" i="0" u="none" strike="noStrike" cap="none" dirty="0">
              <a:solidFill>
                <a:srgbClr val="000000"/>
              </a:solidFill>
              <a:latin typeface="Times New Roman"/>
              <a:ea typeface="Times New Roman"/>
              <a:cs typeface="Times New Roman"/>
              <a:sym typeface="Times New Roman"/>
            </a:endParaRPr>
          </a:p>
        </p:txBody>
      </p:sp>
      <p:pic>
        <p:nvPicPr>
          <p:cNvPr id="13" name="Picture 12" descr="red arrow pointing left">
            <a:extLst>
              <a:ext uri="{FF2B5EF4-FFF2-40B4-BE49-F238E27FC236}">
                <a16:creationId xmlns:a16="http://schemas.microsoft.com/office/drawing/2014/main" id="{7BDABE03-39BC-E356-1287-D044276CAA5A}"/>
              </a:ext>
            </a:extLst>
          </p:cNvPr>
          <p:cNvPicPr>
            <a:picLocks noChangeAspect="1"/>
          </p:cNvPicPr>
          <p:nvPr/>
        </p:nvPicPr>
        <p:blipFill>
          <a:blip r:embed="rId5"/>
          <a:stretch>
            <a:fillRect/>
          </a:stretch>
        </p:blipFill>
        <p:spPr>
          <a:xfrm>
            <a:off x="2675145" y="2571750"/>
            <a:ext cx="749873" cy="2316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47"/>
          <p:cNvSpPr txBox="1"/>
          <p:nvPr/>
        </p:nvSpPr>
        <p:spPr>
          <a:xfrm>
            <a:off x="28575" y="1420585"/>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Search for opportunities related to your key terms</a:t>
            </a:r>
            <a:endParaRPr dirty="0"/>
          </a:p>
        </p:txBody>
      </p:sp>
      <p:cxnSp>
        <p:nvCxnSpPr>
          <p:cNvPr id="430" name="Google Shape;430;p47" descr="red arrow pointing right"/>
          <p:cNvCxnSpPr>
            <a:stCxn id="429" idx="3"/>
          </p:cNvCxnSpPr>
          <p:nvPr/>
        </p:nvCxnSpPr>
        <p:spPr>
          <a:xfrm>
            <a:off x="1685925" y="1628334"/>
            <a:ext cx="400200" cy="21000"/>
          </a:xfrm>
          <a:prstGeom prst="straightConnector1">
            <a:avLst/>
          </a:prstGeom>
          <a:noFill/>
          <a:ln w="76200" cap="flat" cmpd="sng">
            <a:solidFill>
              <a:srgbClr val="FF0000"/>
            </a:solidFill>
            <a:prstDash val="solid"/>
            <a:round/>
            <a:headEnd type="none" w="sm" len="sm"/>
            <a:tailEnd type="triangle" w="med" len="med"/>
          </a:ln>
        </p:spPr>
      </p:cxnSp>
      <p:pic>
        <p:nvPicPr>
          <p:cNvPr id="431" name="Google Shape;431;p47"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32" name="Google Shape;432;p47"/>
          <p:cNvSpPr txBox="1">
            <a:spLocks noGrp="1"/>
          </p:cNvSpPr>
          <p:nvPr>
            <p:ph type="title"/>
          </p:nvPr>
        </p:nvSpPr>
        <p:spPr>
          <a:xfrm>
            <a:off x="1183821" y="131722"/>
            <a:ext cx="9029699" cy="479506"/>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Forecast tool screenshot">
            <a:extLst>
              <a:ext uri="{FF2B5EF4-FFF2-40B4-BE49-F238E27FC236}">
                <a16:creationId xmlns:a16="http://schemas.microsoft.com/office/drawing/2014/main" id="{347854EA-9445-9D9A-8D99-5FCF57874DD4}"/>
              </a:ext>
            </a:extLst>
          </p:cNvPr>
          <p:cNvPicPr>
            <a:picLocks noChangeAspect="1"/>
          </p:cNvPicPr>
          <p:nvPr/>
        </p:nvPicPr>
        <p:blipFill>
          <a:blip r:embed="rId4"/>
          <a:stretch>
            <a:fillRect/>
          </a:stretch>
        </p:blipFill>
        <p:spPr>
          <a:xfrm>
            <a:off x="2086124" y="826950"/>
            <a:ext cx="6537759" cy="34532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9" name="Google Shape;439;p48"/>
          <p:cNvSpPr txBox="1"/>
          <p:nvPr/>
        </p:nvSpPr>
        <p:spPr>
          <a:xfrm>
            <a:off x="195943" y="1690229"/>
            <a:ext cx="1657350" cy="253916"/>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View applied search term</a:t>
            </a:r>
            <a:endParaRPr dirty="0"/>
          </a:p>
        </p:txBody>
      </p:sp>
      <p:sp>
        <p:nvSpPr>
          <p:cNvPr id="440" name="Google Shape;440;p48"/>
          <p:cNvSpPr txBox="1"/>
          <p:nvPr/>
        </p:nvSpPr>
        <p:spPr>
          <a:xfrm>
            <a:off x="195943" y="1057201"/>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See how many results are available</a:t>
            </a:r>
            <a:endParaRPr dirty="0"/>
          </a:p>
        </p:txBody>
      </p:sp>
      <p:pic>
        <p:nvPicPr>
          <p:cNvPr id="443" name="Google Shape;443;p48"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44" name="Google Shape;444;p48"/>
          <p:cNvSpPr txBox="1">
            <a:spLocks noGrp="1"/>
          </p:cNvSpPr>
          <p:nvPr>
            <p:ph type="title"/>
          </p:nvPr>
        </p:nvSpPr>
        <p:spPr>
          <a:xfrm>
            <a:off x="1323361" y="86031"/>
            <a:ext cx="90297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Forecast tool screenshot">
            <a:extLst>
              <a:ext uri="{FF2B5EF4-FFF2-40B4-BE49-F238E27FC236}">
                <a16:creationId xmlns:a16="http://schemas.microsoft.com/office/drawing/2014/main" id="{D8AE7969-C5F5-417A-B1E7-07558158CD11}"/>
              </a:ext>
            </a:extLst>
          </p:cNvPr>
          <p:cNvPicPr>
            <a:picLocks noChangeAspect="1"/>
          </p:cNvPicPr>
          <p:nvPr/>
        </p:nvPicPr>
        <p:blipFill>
          <a:blip r:embed="rId4"/>
          <a:stretch>
            <a:fillRect/>
          </a:stretch>
        </p:blipFill>
        <p:spPr>
          <a:xfrm>
            <a:off x="1934936" y="869051"/>
            <a:ext cx="6800850" cy="3405398"/>
          </a:xfrm>
          <a:prstGeom prst="rect">
            <a:avLst/>
          </a:prstGeom>
        </p:spPr>
      </p:pic>
      <p:cxnSp>
        <p:nvCxnSpPr>
          <p:cNvPr id="3" name="Google Shape;442;p48" descr="red arrow pointing right">
            <a:extLst>
              <a:ext uri="{FF2B5EF4-FFF2-40B4-BE49-F238E27FC236}">
                <a16:creationId xmlns:a16="http://schemas.microsoft.com/office/drawing/2014/main" id="{CCF59DFC-9D0C-8DB9-4CF3-4947F66EE90F}"/>
              </a:ext>
            </a:extLst>
          </p:cNvPr>
          <p:cNvCxnSpPr>
            <a:cxnSpLocks/>
          </p:cNvCxnSpPr>
          <p:nvPr/>
        </p:nvCxnSpPr>
        <p:spPr>
          <a:xfrm>
            <a:off x="1853293" y="1803245"/>
            <a:ext cx="310243" cy="0"/>
          </a:xfrm>
          <a:prstGeom prst="straightConnector1">
            <a:avLst/>
          </a:prstGeom>
          <a:noFill/>
          <a:ln w="38100" cap="flat" cmpd="sng">
            <a:solidFill>
              <a:srgbClr val="FF0000"/>
            </a:solidFill>
            <a:prstDash val="solid"/>
            <a:round/>
            <a:headEnd type="none" w="sm" len="sm"/>
            <a:tailEnd type="triangle" w="med" len="med"/>
          </a:ln>
        </p:spPr>
      </p:cxnSp>
      <p:cxnSp>
        <p:nvCxnSpPr>
          <p:cNvPr id="4" name="Google Shape;441;p48" descr="red arrow pointing right">
            <a:extLst>
              <a:ext uri="{FF2B5EF4-FFF2-40B4-BE49-F238E27FC236}">
                <a16:creationId xmlns:a16="http://schemas.microsoft.com/office/drawing/2014/main" id="{C353FC68-3043-7DEB-7D8E-330DA311D3ED}"/>
              </a:ext>
            </a:extLst>
          </p:cNvPr>
          <p:cNvCxnSpPr>
            <a:cxnSpLocks/>
          </p:cNvCxnSpPr>
          <p:nvPr/>
        </p:nvCxnSpPr>
        <p:spPr>
          <a:xfrm>
            <a:off x="1853293" y="1299856"/>
            <a:ext cx="2457450" cy="249474"/>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p49"/>
          <p:cNvSpPr txBox="1"/>
          <p:nvPr/>
        </p:nvSpPr>
        <p:spPr>
          <a:xfrm>
            <a:off x="16536" y="2229701"/>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Agency</a:t>
            </a:r>
            <a:endParaRPr dirty="0"/>
          </a:p>
        </p:txBody>
      </p:sp>
      <p:pic>
        <p:nvPicPr>
          <p:cNvPr id="454" name="Google Shape;454;p49"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55" name="Google Shape;455;p49"/>
          <p:cNvSpPr txBox="1">
            <a:spLocks noGrp="1"/>
          </p:cNvSpPr>
          <p:nvPr>
            <p:ph type="title"/>
          </p:nvPr>
        </p:nvSpPr>
        <p:spPr>
          <a:xfrm>
            <a:off x="2233346" y="131775"/>
            <a:ext cx="67938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4" name="Picture 3" descr="Forecast tool screenshot">
            <a:extLst>
              <a:ext uri="{FF2B5EF4-FFF2-40B4-BE49-F238E27FC236}">
                <a16:creationId xmlns:a16="http://schemas.microsoft.com/office/drawing/2014/main" id="{3E8800E9-6C7C-60EB-FF73-78FA87006EBF}"/>
              </a:ext>
            </a:extLst>
          </p:cNvPr>
          <p:cNvPicPr>
            <a:picLocks noChangeAspect="1"/>
          </p:cNvPicPr>
          <p:nvPr/>
        </p:nvPicPr>
        <p:blipFill>
          <a:blip r:embed="rId4"/>
          <a:stretch>
            <a:fillRect/>
          </a:stretch>
        </p:blipFill>
        <p:spPr>
          <a:xfrm>
            <a:off x="1910443" y="742951"/>
            <a:ext cx="6945534" cy="3505378"/>
          </a:xfrm>
          <a:prstGeom prst="rect">
            <a:avLst/>
          </a:prstGeom>
        </p:spPr>
      </p:pic>
      <p:sp>
        <p:nvSpPr>
          <p:cNvPr id="5" name="Google Shape;453;p49">
            <a:extLst>
              <a:ext uri="{FF2B5EF4-FFF2-40B4-BE49-F238E27FC236}">
                <a16:creationId xmlns:a16="http://schemas.microsoft.com/office/drawing/2014/main" id="{E9B07921-525C-AA02-B572-21BAE850A792}"/>
              </a:ext>
            </a:extLst>
          </p:cNvPr>
          <p:cNvSpPr txBox="1"/>
          <p:nvPr/>
        </p:nvSpPr>
        <p:spPr>
          <a:xfrm>
            <a:off x="4072598" y="2972471"/>
            <a:ext cx="1657350" cy="41545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dirty="0">
                <a:solidFill>
                  <a:schemeClr val="dk1"/>
                </a:solidFill>
                <a:latin typeface="Times New Roman"/>
                <a:ea typeface="Times New Roman"/>
                <a:cs typeface="Times New Roman"/>
                <a:sym typeface="Times New Roman"/>
              </a:rPr>
              <a:t>6</a:t>
            </a:r>
            <a:r>
              <a:rPr lang="en-US" sz="1050" b="1" i="0" u="none" strike="noStrike" cap="none" dirty="0">
                <a:solidFill>
                  <a:schemeClr val="dk1"/>
                </a:solidFill>
                <a:latin typeface="Times New Roman"/>
                <a:ea typeface="Times New Roman"/>
                <a:cs typeface="Times New Roman"/>
                <a:sym typeface="Times New Roman"/>
              </a:rPr>
              <a:t> Agencies Forecasts listed</a:t>
            </a:r>
            <a:endParaRPr dirty="0"/>
          </a:p>
        </p:txBody>
      </p:sp>
      <p:cxnSp>
        <p:nvCxnSpPr>
          <p:cNvPr id="6" name="Google Shape;452;p49" descr="red arrow pointing right">
            <a:extLst>
              <a:ext uri="{FF2B5EF4-FFF2-40B4-BE49-F238E27FC236}">
                <a16:creationId xmlns:a16="http://schemas.microsoft.com/office/drawing/2014/main" id="{314A9745-20B8-8CAC-2F88-D384A5925D33}"/>
              </a:ext>
            </a:extLst>
          </p:cNvPr>
          <p:cNvCxnSpPr>
            <a:cxnSpLocks/>
          </p:cNvCxnSpPr>
          <p:nvPr/>
        </p:nvCxnSpPr>
        <p:spPr>
          <a:xfrm>
            <a:off x="1673886" y="2430137"/>
            <a:ext cx="359021" cy="7313"/>
          </a:xfrm>
          <a:prstGeom prst="straightConnector1">
            <a:avLst/>
          </a:prstGeom>
          <a:noFill/>
          <a:ln w="76200" cap="flat" cmpd="sng">
            <a:solidFill>
              <a:srgbClr val="FF0000"/>
            </a:solidFill>
            <a:prstDash val="solid"/>
            <a:round/>
            <a:headEnd type="none" w="sm" len="sm"/>
            <a:tailEnd type="triangle" w="med" len="med"/>
          </a:ln>
        </p:spPr>
      </p:cxnSp>
      <p:sp>
        <p:nvSpPr>
          <p:cNvPr id="8" name="Google Shape;456;p49" descr="red bracket">
            <a:extLst>
              <a:ext uri="{FF2B5EF4-FFF2-40B4-BE49-F238E27FC236}">
                <a16:creationId xmlns:a16="http://schemas.microsoft.com/office/drawing/2014/main" id="{6786C178-8148-7554-050B-837797403DC4}"/>
              </a:ext>
            </a:extLst>
          </p:cNvPr>
          <p:cNvSpPr/>
          <p:nvPr/>
        </p:nvSpPr>
        <p:spPr>
          <a:xfrm>
            <a:off x="3448001" y="2990111"/>
            <a:ext cx="624597" cy="397818"/>
          </a:xfrm>
          <a:prstGeom prst="leftBrace">
            <a:avLst>
              <a:gd name="adj1" fmla="val 8333"/>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p49"/>
          <p:cNvSpPr txBox="1"/>
          <p:nvPr/>
        </p:nvSpPr>
        <p:spPr>
          <a:xfrm>
            <a:off x="114508" y="1373774"/>
            <a:ext cx="1657350" cy="253875"/>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dirty="0">
                <a:solidFill>
                  <a:schemeClr val="dk1"/>
                </a:solidFill>
                <a:latin typeface="Times New Roman"/>
                <a:cs typeface="Times New Roman"/>
                <a:sym typeface="Times New Roman"/>
              </a:rPr>
              <a:t>Opportunities by Agency</a:t>
            </a:r>
            <a:endParaRPr dirty="0"/>
          </a:p>
        </p:txBody>
      </p:sp>
      <p:pic>
        <p:nvPicPr>
          <p:cNvPr id="454" name="Google Shape;454;p49"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55" name="Google Shape;455;p49"/>
          <p:cNvSpPr txBox="1">
            <a:spLocks noGrp="1"/>
          </p:cNvSpPr>
          <p:nvPr>
            <p:ph type="title"/>
          </p:nvPr>
        </p:nvSpPr>
        <p:spPr>
          <a:xfrm>
            <a:off x="2233346" y="131775"/>
            <a:ext cx="67938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sp>
        <p:nvSpPr>
          <p:cNvPr id="5" name="Google Shape;453;p49">
            <a:extLst>
              <a:ext uri="{FF2B5EF4-FFF2-40B4-BE49-F238E27FC236}">
                <a16:creationId xmlns:a16="http://schemas.microsoft.com/office/drawing/2014/main" id="{E9B07921-525C-AA02-B572-21BAE850A792}"/>
              </a:ext>
            </a:extLst>
          </p:cNvPr>
          <p:cNvSpPr txBox="1"/>
          <p:nvPr/>
        </p:nvSpPr>
        <p:spPr>
          <a:xfrm>
            <a:off x="114508" y="2828904"/>
            <a:ext cx="1657350" cy="253875"/>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Agency Selected</a:t>
            </a:r>
            <a:endParaRPr dirty="0"/>
          </a:p>
        </p:txBody>
      </p:sp>
      <p:pic>
        <p:nvPicPr>
          <p:cNvPr id="2" name="Picture 1" descr="forecast tool screenshot">
            <a:extLst>
              <a:ext uri="{FF2B5EF4-FFF2-40B4-BE49-F238E27FC236}">
                <a16:creationId xmlns:a16="http://schemas.microsoft.com/office/drawing/2014/main" id="{14859497-F08A-180B-3487-DA0485CB8BA6}"/>
              </a:ext>
            </a:extLst>
          </p:cNvPr>
          <p:cNvPicPr>
            <a:picLocks noChangeAspect="1"/>
          </p:cNvPicPr>
          <p:nvPr/>
        </p:nvPicPr>
        <p:blipFill>
          <a:blip r:embed="rId4"/>
          <a:stretch>
            <a:fillRect/>
          </a:stretch>
        </p:blipFill>
        <p:spPr>
          <a:xfrm>
            <a:off x="2032907" y="836203"/>
            <a:ext cx="6793800" cy="3471093"/>
          </a:xfrm>
          <a:prstGeom prst="rect">
            <a:avLst/>
          </a:prstGeom>
        </p:spPr>
      </p:pic>
      <p:cxnSp>
        <p:nvCxnSpPr>
          <p:cNvPr id="3" name="Google Shape;452;p49" descr="red arrow pointing right">
            <a:extLst>
              <a:ext uri="{FF2B5EF4-FFF2-40B4-BE49-F238E27FC236}">
                <a16:creationId xmlns:a16="http://schemas.microsoft.com/office/drawing/2014/main" id="{834EF444-8E7C-1883-D2B2-1621C73397D0}"/>
              </a:ext>
            </a:extLst>
          </p:cNvPr>
          <p:cNvCxnSpPr>
            <a:cxnSpLocks/>
          </p:cNvCxnSpPr>
          <p:nvPr/>
        </p:nvCxnSpPr>
        <p:spPr>
          <a:xfrm>
            <a:off x="1706543" y="2948929"/>
            <a:ext cx="526803" cy="0"/>
          </a:xfrm>
          <a:prstGeom prst="straightConnector1">
            <a:avLst/>
          </a:prstGeom>
          <a:noFill/>
          <a:ln w="76200" cap="flat" cmpd="sng">
            <a:solidFill>
              <a:srgbClr val="FF0000"/>
            </a:solidFill>
            <a:prstDash val="solid"/>
            <a:round/>
            <a:headEnd type="none" w="sm" len="sm"/>
            <a:tailEnd type="triangle" w="med" len="med"/>
          </a:ln>
        </p:spPr>
      </p:cxnSp>
      <p:cxnSp>
        <p:nvCxnSpPr>
          <p:cNvPr id="9" name="Google Shape;452;p49" descr="red arrow pointing right">
            <a:extLst>
              <a:ext uri="{FF2B5EF4-FFF2-40B4-BE49-F238E27FC236}">
                <a16:creationId xmlns:a16="http://schemas.microsoft.com/office/drawing/2014/main" id="{04AF2CA6-216B-56DD-E7A7-9490CB1D11AD}"/>
              </a:ext>
            </a:extLst>
          </p:cNvPr>
          <p:cNvCxnSpPr>
            <a:cxnSpLocks/>
          </p:cNvCxnSpPr>
          <p:nvPr/>
        </p:nvCxnSpPr>
        <p:spPr>
          <a:xfrm>
            <a:off x="1771858" y="1611832"/>
            <a:ext cx="2073521" cy="0"/>
          </a:xfrm>
          <a:prstGeom prst="straightConnector1">
            <a:avLst/>
          </a:prstGeom>
          <a:noFill/>
          <a:ln w="76200" cap="flat" cmpd="sng">
            <a:solidFill>
              <a:srgbClr val="FF0000"/>
            </a:solidFill>
            <a:prstDash val="solid"/>
            <a:round/>
            <a:headEnd type="none" w="sm" len="sm"/>
            <a:tailEnd type="triangle" w="med" len="med"/>
          </a:ln>
        </p:spPr>
      </p:cxnSp>
    </p:spTree>
    <p:extLst>
      <p:ext uri="{BB962C8B-B14F-4D97-AF65-F5344CB8AC3E}">
        <p14:creationId xmlns:p14="http://schemas.microsoft.com/office/powerpoint/2010/main" val="2611494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0"/>
          <p:cNvSpPr txBox="1"/>
          <p:nvPr/>
        </p:nvSpPr>
        <p:spPr>
          <a:xfrm>
            <a:off x="28575" y="2285999"/>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Organization</a:t>
            </a:r>
            <a:endParaRPr dirty="0"/>
          </a:p>
        </p:txBody>
      </p:sp>
      <p:cxnSp>
        <p:nvCxnSpPr>
          <p:cNvPr id="463" name="Google Shape;463;p50" descr="red arrow pointing right"/>
          <p:cNvCxnSpPr>
            <a:stCxn id="462" idx="3"/>
          </p:cNvCxnSpPr>
          <p:nvPr/>
        </p:nvCxnSpPr>
        <p:spPr>
          <a:xfrm>
            <a:off x="1685925" y="2493748"/>
            <a:ext cx="304500" cy="0"/>
          </a:xfrm>
          <a:prstGeom prst="straightConnector1">
            <a:avLst/>
          </a:prstGeom>
          <a:noFill/>
          <a:ln w="57150" cap="flat" cmpd="sng">
            <a:solidFill>
              <a:srgbClr val="FF0000"/>
            </a:solidFill>
            <a:prstDash val="solid"/>
            <a:round/>
            <a:headEnd type="none" w="sm" len="sm"/>
            <a:tailEnd type="triangle" w="med" len="med"/>
          </a:ln>
        </p:spPr>
      </p:cxnSp>
      <p:pic>
        <p:nvPicPr>
          <p:cNvPr id="465" name="Google Shape;465;p50"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66" name="Google Shape;466;p50"/>
          <p:cNvSpPr txBox="1">
            <a:spLocks noGrp="1"/>
          </p:cNvSpPr>
          <p:nvPr>
            <p:ph type="title"/>
          </p:nvPr>
        </p:nvSpPr>
        <p:spPr>
          <a:xfrm>
            <a:off x="2068249" y="131775"/>
            <a:ext cx="75138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dirty="0">
                <a:solidFill>
                  <a:schemeClr val="tx2">
                    <a:lumMod val="75000"/>
                  </a:schemeClr>
                </a:solidFill>
              </a:rPr>
              <a:t>Forecast of Contracting Opportunities (Cont.) </a:t>
            </a:r>
            <a:endParaRPr b="1" dirty="0">
              <a:solidFill>
                <a:schemeClr val="tx2">
                  <a:lumMod val="75000"/>
                </a:schemeClr>
              </a:solidFill>
            </a:endParaRPr>
          </a:p>
        </p:txBody>
      </p:sp>
      <p:pic>
        <p:nvPicPr>
          <p:cNvPr id="2" name="Picture 1" descr="red arrow pointing right">
            <a:extLst>
              <a:ext uri="{FF2B5EF4-FFF2-40B4-BE49-F238E27FC236}">
                <a16:creationId xmlns:a16="http://schemas.microsoft.com/office/drawing/2014/main" id="{A76A7D2D-E611-3BF8-A082-387E56F8A9CF}"/>
              </a:ext>
            </a:extLst>
          </p:cNvPr>
          <p:cNvPicPr>
            <a:picLocks noChangeAspect="1"/>
          </p:cNvPicPr>
          <p:nvPr/>
        </p:nvPicPr>
        <p:blipFill>
          <a:blip r:embed="rId4"/>
          <a:stretch>
            <a:fillRect/>
          </a:stretch>
        </p:blipFill>
        <p:spPr>
          <a:xfrm>
            <a:off x="1990425" y="611175"/>
            <a:ext cx="6916812" cy="375671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1"/>
          <p:cNvSpPr txBox="1"/>
          <p:nvPr/>
        </p:nvSpPr>
        <p:spPr>
          <a:xfrm>
            <a:off x="200025" y="2432957"/>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State</a:t>
            </a:r>
            <a:endParaRPr dirty="0"/>
          </a:p>
        </p:txBody>
      </p:sp>
      <p:cxnSp>
        <p:nvCxnSpPr>
          <p:cNvPr id="473" name="Google Shape;473;p51" descr="red arrow pointing right"/>
          <p:cNvCxnSpPr>
            <a:stCxn id="472" idx="3"/>
          </p:cNvCxnSpPr>
          <p:nvPr/>
        </p:nvCxnSpPr>
        <p:spPr>
          <a:xfrm>
            <a:off x="1857375" y="2640706"/>
            <a:ext cx="304500" cy="0"/>
          </a:xfrm>
          <a:prstGeom prst="straightConnector1">
            <a:avLst/>
          </a:prstGeom>
          <a:noFill/>
          <a:ln w="57150" cap="flat" cmpd="sng">
            <a:solidFill>
              <a:srgbClr val="FF0000"/>
            </a:solidFill>
            <a:prstDash val="solid"/>
            <a:round/>
            <a:headEnd type="none" w="sm" len="sm"/>
            <a:tailEnd type="triangle" w="med" len="med"/>
          </a:ln>
        </p:spPr>
      </p:cxnSp>
      <p:pic>
        <p:nvPicPr>
          <p:cNvPr id="475" name="Google Shape;475;p51"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76" name="Google Shape;476;p51"/>
          <p:cNvSpPr txBox="1">
            <a:spLocks noGrp="1"/>
          </p:cNvSpPr>
          <p:nvPr>
            <p:ph type="title"/>
          </p:nvPr>
        </p:nvSpPr>
        <p:spPr>
          <a:xfrm>
            <a:off x="1685925" y="209777"/>
            <a:ext cx="81201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Forecast tool screenshot">
            <a:extLst>
              <a:ext uri="{FF2B5EF4-FFF2-40B4-BE49-F238E27FC236}">
                <a16:creationId xmlns:a16="http://schemas.microsoft.com/office/drawing/2014/main" id="{2A98198C-260C-8FAD-370D-F19827C42052}"/>
              </a:ext>
            </a:extLst>
          </p:cNvPr>
          <p:cNvPicPr>
            <a:picLocks noChangeAspect="1"/>
          </p:cNvPicPr>
          <p:nvPr/>
        </p:nvPicPr>
        <p:blipFill>
          <a:blip r:embed="rId4"/>
          <a:stretch>
            <a:fillRect/>
          </a:stretch>
        </p:blipFill>
        <p:spPr>
          <a:xfrm>
            <a:off x="2188028" y="742950"/>
            <a:ext cx="6492245" cy="358411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2"/>
          <p:cNvSpPr txBox="1"/>
          <p:nvPr/>
        </p:nvSpPr>
        <p:spPr>
          <a:xfrm>
            <a:off x="102053" y="1885949"/>
            <a:ext cx="1657350" cy="415498"/>
          </a:xfrm>
          <a:prstGeom prst="rect">
            <a:avLst/>
          </a:prstGeom>
          <a:solidFill>
            <a:srgbClr val="FFFF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NAICS</a:t>
            </a:r>
            <a:endParaRPr dirty="0"/>
          </a:p>
        </p:txBody>
      </p:sp>
      <p:cxnSp>
        <p:nvCxnSpPr>
          <p:cNvPr id="483" name="Google Shape;483;p52" descr="red arrow pointing right"/>
          <p:cNvCxnSpPr>
            <a:stCxn id="482" idx="3"/>
          </p:cNvCxnSpPr>
          <p:nvPr/>
        </p:nvCxnSpPr>
        <p:spPr>
          <a:xfrm>
            <a:off x="1759403" y="2093698"/>
            <a:ext cx="304500" cy="0"/>
          </a:xfrm>
          <a:prstGeom prst="straightConnector1">
            <a:avLst/>
          </a:prstGeom>
          <a:noFill/>
          <a:ln w="57150" cap="flat" cmpd="sng">
            <a:solidFill>
              <a:srgbClr val="FF0000"/>
            </a:solidFill>
            <a:prstDash val="solid"/>
            <a:round/>
            <a:headEnd type="none" w="sm" len="sm"/>
            <a:tailEnd type="triangle" w="med" len="med"/>
          </a:ln>
        </p:spPr>
      </p:cxnSp>
      <p:pic>
        <p:nvPicPr>
          <p:cNvPr id="485" name="Google Shape;485;p52"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486" name="Google Shape;486;p52"/>
          <p:cNvSpPr txBox="1">
            <a:spLocks noGrp="1"/>
          </p:cNvSpPr>
          <p:nvPr>
            <p:ph type="title"/>
          </p:nvPr>
        </p:nvSpPr>
        <p:spPr>
          <a:xfrm>
            <a:off x="2076150" y="218850"/>
            <a:ext cx="7562100" cy="5241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Forecast tool screenshot">
            <a:extLst>
              <a:ext uri="{FF2B5EF4-FFF2-40B4-BE49-F238E27FC236}">
                <a16:creationId xmlns:a16="http://schemas.microsoft.com/office/drawing/2014/main" id="{7770C397-41E6-C4AA-F0D0-15559307C15B}"/>
              </a:ext>
            </a:extLst>
          </p:cNvPr>
          <p:cNvPicPr>
            <a:picLocks noChangeAspect="1"/>
          </p:cNvPicPr>
          <p:nvPr/>
        </p:nvPicPr>
        <p:blipFill>
          <a:blip r:embed="rId4"/>
          <a:stretch>
            <a:fillRect/>
          </a:stretch>
        </p:blipFill>
        <p:spPr>
          <a:xfrm>
            <a:off x="2076150" y="865416"/>
            <a:ext cx="6798429" cy="34126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99" name="Google Shape;99;p17"/>
          <p:cNvGraphicFramePr/>
          <p:nvPr>
            <p:extLst>
              <p:ext uri="{D42A27DB-BD31-4B8C-83A1-F6EECF244321}">
                <p14:modId xmlns:p14="http://schemas.microsoft.com/office/powerpoint/2010/main" val="4022459192"/>
              </p:ext>
            </p:extLst>
          </p:nvPr>
        </p:nvGraphicFramePr>
        <p:xfrm>
          <a:off x="242887" y="624437"/>
          <a:ext cx="8658225" cy="3894625"/>
        </p:xfrm>
        <a:graphic>
          <a:graphicData uri="http://schemas.openxmlformats.org/drawingml/2006/table">
            <a:tbl>
              <a:tblPr firstRow="1" bandRow="1">
                <a:noFill/>
                <a:tableStyleId>{BC27C43F-9BA8-459A-BB23-347B69C2CBCC}</a:tableStyleId>
              </a:tblPr>
              <a:tblGrid>
                <a:gridCol w="6246700">
                  <a:extLst>
                    <a:ext uri="{9D8B030D-6E8A-4147-A177-3AD203B41FA5}">
                      <a16:colId xmlns:a16="http://schemas.microsoft.com/office/drawing/2014/main" val="20000"/>
                    </a:ext>
                  </a:extLst>
                </a:gridCol>
                <a:gridCol w="2411525">
                  <a:extLst>
                    <a:ext uri="{9D8B030D-6E8A-4147-A177-3AD203B41FA5}">
                      <a16:colId xmlns:a16="http://schemas.microsoft.com/office/drawing/2014/main" val="20001"/>
                    </a:ext>
                  </a:extLst>
                </a:gridCol>
              </a:tblGrid>
              <a:tr h="406000">
                <a:tc gridSpan="2">
                  <a:txBody>
                    <a:bodyPr/>
                    <a:lstStyle/>
                    <a:p>
                      <a:pPr marL="0" marR="0" lvl="0" indent="0" algn="l" rtl="0">
                        <a:lnSpc>
                          <a:spcPct val="100000"/>
                        </a:lnSpc>
                        <a:spcBef>
                          <a:spcPts val="0"/>
                        </a:spcBef>
                        <a:spcAft>
                          <a:spcPts val="0"/>
                        </a:spcAft>
                        <a:buNone/>
                      </a:pPr>
                      <a:r>
                        <a:rPr lang="en-US" sz="1700" u="none" strike="noStrike" cap="none" dirty="0">
                          <a:solidFill>
                            <a:srgbClr val="0B5394"/>
                          </a:solidFill>
                          <a:latin typeface="Arial"/>
                          <a:ea typeface="Arial"/>
                          <a:cs typeface="Arial"/>
                          <a:sym typeface="Arial"/>
                        </a:rPr>
                        <a:t>Office of Small and Disadvantaged Business Utilization (OSDBU)</a:t>
                      </a:r>
                      <a:endParaRPr dirty="0">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955025">
                <a:tc>
                  <a:txBody>
                    <a:bodyPr/>
                    <a:lstStyle/>
                    <a:p>
                      <a:pPr marL="0" marR="0" lvl="0" indent="0" algn="l" rtl="0">
                        <a:lnSpc>
                          <a:spcPct val="100000"/>
                        </a:lnSpc>
                        <a:spcBef>
                          <a:spcPts val="0"/>
                        </a:spcBef>
                        <a:spcAft>
                          <a:spcPts val="0"/>
                        </a:spcAft>
                        <a:buNone/>
                      </a:pPr>
                      <a:endParaRPr sz="12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1200" u="none" strike="noStrike" cap="none" dirty="0">
                          <a:solidFill>
                            <a:srgbClr val="0B5394"/>
                          </a:solidFill>
                          <a:latin typeface="Arial"/>
                          <a:ea typeface="Arial"/>
                          <a:cs typeface="Arial"/>
                          <a:sym typeface="Arial"/>
                        </a:rPr>
                        <a:t>According to the Small Business Act as amended by Public Law 95-507, the Office of Small &amp; Disadvantaged Business was established to:</a:t>
                      </a:r>
                      <a:br>
                        <a:rPr lang="en-US" sz="1200" u="none" strike="noStrike" cap="none" dirty="0">
                          <a:solidFill>
                            <a:srgbClr val="0B5394"/>
                          </a:solidFill>
                          <a:latin typeface="Arial"/>
                          <a:ea typeface="Arial"/>
                          <a:cs typeface="Arial"/>
                          <a:sym typeface="Arial"/>
                        </a:rPr>
                      </a:br>
                      <a:endParaRPr sz="1200" u="none" strike="noStrike" cap="none" dirty="0">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800"/>
                        <a:buFont typeface="Arial"/>
                        <a:buChar char="•"/>
                      </a:pPr>
                      <a:r>
                        <a:rPr lang="en-US" sz="1200" u="none" strike="noStrike" cap="none" dirty="0">
                          <a:solidFill>
                            <a:srgbClr val="0B5394"/>
                          </a:solidFill>
                          <a:latin typeface="Arial"/>
                          <a:ea typeface="Arial"/>
                          <a:cs typeface="Arial"/>
                          <a:sym typeface="Arial"/>
                        </a:rPr>
                        <a:t>Advocate, within each Federal Executive Agency, for the </a:t>
                      </a:r>
                      <a:r>
                        <a:rPr lang="en-US" sz="1200" u="sng" strike="noStrike" cap="none" dirty="0">
                          <a:solidFill>
                            <a:srgbClr val="0B5394"/>
                          </a:solidFill>
                          <a:latin typeface="Arial"/>
                          <a:ea typeface="Arial"/>
                          <a:cs typeface="Arial"/>
                          <a:sym typeface="Arial"/>
                        </a:rPr>
                        <a:t>maximum practicable</a:t>
                      </a:r>
                      <a:r>
                        <a:rPr lang="en-US" sz="1200" u="none" strike="noStrike" cap="none" dirty="0">
                          <a:solidFill>
                            <a:srgbClr val="0B5394"/>
                          </a:solidFill>
                          <a:latin typeface="Arial"/>
                          <a:ea typeface="Arial"/>
                          <a:cs typeface="Arial"/>
                          <a:sym typeface="Arial"/>
                        </a:rPr>
                        <a:t> use of all designated small business categories within the Federal Acquisition process.</a:t>
                      </a:r>
                      <a:br>
                        <a:rPr lang="en-US" sz="1200" u="none" strike="noStrike" cap="none" dirty="0">
                          <a:solidFill>
                            <a:srgbClr val="0B5394"/>
                          </a:solidFill>
                          <a:latin typeface="Arial"/>
                          <a:ea typeface="Arial"/>
                          <a:cs typeface="Arial"/>
                          <a:sym typeface="Arial"/>
                        </a:rPr>
                      </a:br>
                      <a:endParaRPr sz="1200" u="none" strike="noStrike" cap="none" dirty="0">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800"/>
                        <a:buFont typeface="Arial"/>
                        <a:buChar char="•"/>
                      </a:pPr>
                      <a:r>
                        <a:rPr lang="en-US" sz="1200" u="none" strike="noStrike" cap="none" dirty="0">
                          <a:solidFill>
                            <a:srgbClr val="0B5394"/>
                          </a:solidFill>
                          <a:latin typeface="Arial"/>
                          <a:ea typeface="Arial"/>
                          <a:cs typeface="Arial"/>
                          <a:sym typeface="Arial"/>
                        </a:rPr>
                        <a:t>Ensure inclusion of small businesses as sources for goods and services in federal acquisitions as </a:t>
                      </a:r>
                      <a:r>
                        <a:rPr lang="en-US" sz="1200" u="sng" strike="noStrike" cap="none" dirty="0">
                          <a:solidFill>
                            <a:srgbClr val="0B5394"/>
                          </a:solidFill>
                          <a:latin typeface="Arial"/>
                          <a:ea typeface="Arial"/>
                          <a:cs typeface="Arial"/>
                          <a:sym typeface="Arial"/>
                        </a:rPr>
                        <a:t>prime contractors </a:t>
                      </a:r>
                      <a:r>
                        <a:rPr lang="en-US" sz="1200" u="none" strike="noStrike" cap="none" dirty="0">
                          <a:solidFill>
                            <a:srgbClr val="0B5394"/>
                          </a:solidFill>
                          <a:latin typeface="Arial"/>
                          <a:ea typeface="Arial"/>
                          <a:cs typeface="Arial"/>
                          <a:sym typeface="Arial"/>
                        </a:rPr>
                        <a:t>and </a:t>
                      </a:r>
                      <a:r>
                        <a:rPr lang="en-US" sz="1200" u="sng" strike="noStrike" cap="none" dirty="0">
                          <a:solidFill>
                            <a:srgbClr val="0B5394"/>
                          </a:solidFill>
                          <a:latin typeface="Arial"/>
                          <a:ea typeface="Arial"/>
                          <a:cs typeface="Arial"/>
                          <a:sym typeface="Arial"/>
                        </a:rPr>
                        <a:t>subcontractors.</a:t>
                      </a:r>
                      <a:endParaRPr dirty="0">
                        <a:solidFill>
                          <a:srgbClr val="0B5394"/>
                        </a:solidFill>
                      </a:endParaRPr>
                    </a:p>
                    <a:p>
                      <a:pPr marL="457200" marR="0" lvl="1" indent="0" algn="l" rtl="0">
                        <a:lnSpc>
                          <a:spcPct val="100000"/>
                        </a:lnSpc>
                        <a:spcBef>
                          <a:spcPts val="0"/>
                        </a:spcBef>
                        <a:spcAft>
                          <a:spcPts val="0"/>
                        </a:spcAft>
                        <a:buClr>
                          <a:srgbClr val="000000"/>
                        </a:buClr>
                        <a:buSzPts val="1800"/>
                        <a:buFont typeface="Arial"/>
                        <a:buNone/>
                      </a:pPr>
                      <a:endParaRPr sz="1200" u="sng" strike="noStrike" cap="none" dirty="0">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800"/>
                        <a:buFont typeface="Arial"/>
                        <a:buChar char="•"/>
                      </a:pPr>
                      <a:r>
                        <a:rPr lang="en-US" sz="1200" u="sng" strike="noStrike" cap="none" dirty="0">
                          <a:solidFill>
                            <a:srgbClr val="0B5394"/>
                          </a:solidFill>
                          <a:latin typeface="Arial"/>
                          <a:ea typeface="Arial"/>
                          <a:cs typeface="Arial"/>
                          <a:sym typeface="Arial"/>
                        </a:rPr>
                        <a:t>Manage the small business utilization programs </a:t>
                      </a:r>
                      <a:r>
                        <a:rPr lang="en-US" sz="1200" u="none" strike="noStrike" cap="none" dirty="0">
                          <a:solidFill>
                            <a:srgbClr val="0B5394"/>
                          </a:solidFill>
                          <a:latin typeface="Arial"/>
                          <a:ea typeface="Arial"/>
                          <a:cs typeface="Arial"/>
                          <a:sym typeface="Arial"/>
                        </a:rPr>
                        <a:t>for each respective organization.</a:t>
                      </a:r>
                      <a:endParaRPr dirty="0">
                        <a:solidFill>
                          <a:srgbClr val="0B5394"/>
                        </a:solidFill>
                      </a:endParaRPr>
                    </a:p>
                    <a:p>
                      <a:pPr marL="0" marR="0" lvl="0" indent="0" algn="l" rtl="0">
                        <a:lnSpc>
                          <a:spcPct val="100000"/>
                        </a:lnSpc>
                        <a:spcBef>
                          <a:spcPts val="0"/>
                        </a:spcBef>
                        <a:spcAft>
                          <a:spcPts val="0"/>
                        </a:spcAft>
                        <a:buNone/>
                      </a:pPr>
                      <a:endParaRPr sz="1200" u="none" strike="noStrike" cap="none" dirty="0">
                        <a:solidFill>
                          <a:srgbClr val="0B5394"/>
                        </a:solidFill>
                        <a:latin typeface="Arial"/>
                        <a:ea typeface="Arial"/>
                        <a:cs typeface="Arial"/>
                        <a:sym typeface="Arial"/>
                      </a:endParaRPr>
                    </a:p>
                  </a:txBody>
                  <a:tcPr marL="68575" marR="68575" marT="34300" marB="34300">
                    <a:solidFill>
                      <a:schemeClr val="accent3">
                        <a:lumMod val="85000"/>
                      </a:schemeClr>
                    </a:solidFill>
                  </a:tcPr>
                </a:tc>
                <a:tc>
                  <a:txBody>
                    <a:bodyPr/>
                    <a:lstStyle/>
                    <a:p>
                      <a:pPr marL="742950" marR="0" lvl="1" indent="-209550" algn="l" rtl="0">
                        <a:lnSpc>
                          <a:spcPct val="100000"/>
                        </a:lnSpc>
                        <a:spcBef>
                          <a:spcPts val="0"/>
                        </a:spcBef>
                        <a:spcAft>
                          <a:spcPts val="0"/>
                        </a:spcAft>
                        <a:buClr>
                          <a:srgbClr val="000000"/>
                        </a:buClr>
                        <a:buSzPts val="1200"/>
                        <a:buFont typeface="Arial"/>
                        <a:buNone/>
                      </a:pPr>
                      <a:endParaRPr sz="1200" u="none" strike="noStrike" cap="none" dirty="0">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dirty="0">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dirty="0">
                        <a:latin typeface="Arial"/>
                        <a:ea typeface="Arial"/>
                        <a:cs typeface="Arial"/>
                        <a:sym typeface="Arial"/>
                      </a:endParaRPr>
                    </a:p>
                  </a:txBody>
                  <a:tcPr marL="68575" marR="68575" marT="34300" marB="34300">
                    <a:solidFill>
                      <a:schemeClr val="lt1"/>
                    </a:solidFill>
                  </a:tcPr>
                </a:tc>
                <a:extLst>
                  <a:ext uri="{0D108BD9-81ED-4DB2-BD59-A6C34878D82A}">
                    <a16:rowId xmlns:a16="http://schemas.microsoft.com/office/drawing/2014/main" val="10001"/>
                  </a:ext>
                </a:extLst>
              </a:tr>
              <a:tr h="533600">
                <a:tc gridSpan="2">
                  <a:txBody>
                    <a:bodyPr/>
                    <a:lstStyle/>
                    <a:p>
                      <a:pPr marL="0" marR="0" lvl="0" indent="0" algn="l" rtl="0">
                        <a:lnSpc>
                          <a:spcPct val="100000"/>
                        </a:lnSpc>
                        <a:spcBef>
                          <a:spcPts val="0"/>
                        </a:spcBef>
                        <a:spcAft>
                          <a:spcPts val="0"/>
                        </a:spcAft>
                        <a:buClr>
                          <a:schemeClr val="accent2"/>
                        </a:buClr>
                        <a:buSzPts val="1800"/>
                        <a:buFont typeface="Arial"/>
                        <a:buNone/>
                      </a:pPr>
                      <a:r>
                        <a:rPr lang="en-US" sz="1800" b="1" u="none" strike="noStrike" cap="none" dirty="0">
                          <a:solidFill>
                            <a:srgbClr val="0B5394"/>
                          </a:solidFill>
                          <a:latin typeface="Arial"/>
                          <a:ea typeface="Arial"/>
                          <a:cs typeface="Arial"/>
                          <a:sym typeface="Arial"/>
                        </a:rPr>
                        <a:t>                       </a:t>
                      </a:r>
                      <a:r>
                        <a:rPr lang="en-US" sz="1500" b="1" u="sng" strike="noStrike" cap="none" dirty="0">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https://www.gsa.gov/small-business</a:t>
                      </a:r>
                      <a:endParaRPr sz="1500" b="1" u="none"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00" name="Google Shape;100;p17" descr="GSA Starmark"/>
          <p:cNvPicPr preferRelativeResize="0"/>
          <p:nvPr/>
        </p:nvPicPr>
        <p:blipFill rotWithShape="1">
          <a:blip r:embed="rId4">
            <a:alphaModFix/>
          </a:blip>
          <a:srcRect/>
          <a:stretch/>
        </p:blipFill>
        <p:spPr>
          <a:xfrm>
            <a:off x="57150" y="-60628"/>
            <a:ext cx="742950" cy="742950"/>
          </a:xfrm>
          <a:prstGeom prst="rect">
            <a:avLst/>
          </a:prstGeom>
          <a:noFill/>
          <a:ln>
            <a:noFill/>
          </a:ln>
        </p:spPr>
      </p:pic>
      <p:sp>
        <p:nvSpPr>
          <p:cNvPr id="101" name="Google Shape;101;p17"/>
          <p:cNvSpPr txBox="1">
            <a:spLocks noGrp="1"/>
          </p:cNvSpPr>
          <p:nvPr>
            <p:ph type="title"/>
          </p:nvPr>
        </p:nvSpPr>
        <p:spPr>
          <a:xfrm>
            <a:off x="5151664" y="116556"/>
            <a:ext cx="4441371" cy="330698"/>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OSDBU Overview </a:t>
            </a:r>
            <a:endParaRPr sz="2000" b="1" dirty="0">
              <a:solidFill>
                <a:schemeClr val="tx2">
                  <a:lumMod val="75000"/>
                </a:schemeClr>
              </a:solidFill>
            </a:endParaRPr>
          </a:p>
        </p:txBody>
      </p:sp>
      <p:pic>
        <p:nvPicPr>
          <p:cNvPr id="102" name="Google Shape;102;p17" descr="Storefront image&#10;Expanding Opportunities for Small Businesses"/>
          <p:cNvPicPr preferRelativeResize="0"/>
          <p:nvPr/>
        </p:nvPicPr>
        <p:blipFill rotWithShape="1">
          <a:blip r:embed="rId5">
            <a:alphaModFix/>
          </a:blip>
          <a:srcRect/>
          <a:stretch/>
        </p:blipFill>
        <p:spPr>
          <a:xfrm>
            <a:off x="6972300" y="1464832"/>
            <a:ext cx="1771650" cy="261043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53">
            <a:extLst>
              <a:ext uri="{C183D7F6-B498-43B3-948B-1728B52AA6E4}">
                <adec:decorative xmlns:adec="http://schemas.microsoft.com/office/drawing/2017/decorative" val="1"/>
              </a:ext>
            </a:extLst>
          </p:cNvPr>
          <p:cNvCxnSpPr/>
          <p:nvPr/>
        </p:nvCxnSpPr>
        <p:spPr>
          <a:xfrm>
            <a:off x="1718775" y="808100"/>
            <a:ext cx="6858000" cy="0"/>
          </a:xfrm>
          <a:prstGeom prst="straightConnector1">
            <a:avLst/>
          </a:prstGeom>
          <a:noFill/>
          <a:ln w="38100" cap="flat" cmpd="sng">
            <a:solidFill>
              <a:srgbClr val="4A7DBA"/>
            </a:solidFill>
            <a:prstDash val="solid"/>
            <a:round/>
            <a:headEnd type="none" w="sm" len="sm"/>
            <a:tailEnd type="none" w="sm" len="sm"/>
          </a:ln>
        </p:spPr>
      </p:cxnSp>
      <p:sp>
        <p:nvSpPr>
          <p:cNvPr id="493" name="Google Shape;493;p53"/>
          <p:cNvSpPr txBox="1"/>
          <p:nvPr/>
        </p:nvSpPr>
        <p:spPr>
          <a:xfrm>
            <a:off x="186088" y="3080318"/>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Acquisition Strategy</a:t>
            </a:r>
            <a:endParaRPr dirty="0"/>
          </a:p>
        </p:txBody>
      </p:sp>
      <p:cxnSp>
        <p:nvCxnSpPr>
          <p:cNvPr id="494" name="Google Shape;494;p53" descr="red arrow pointing down and right"/>
          <p:cNvCxnSpPr>
            <a:cxnSpLocks/>
          </p:cNvCxnSpPr>
          <p:nvPr/>
        </p:nvCxnSpPr>
        <p:spPr>
          <a:xfrm>
            <a:off x="1843588" y="2950037"/>
            <a:ext cx="696233" cy="388615"/>
          </a:xfrm>
          <a:prstGeom prst="straightConnector1">
            <a:avLst/>
          </a:prstGeom>
          <a:noFill/>
          <a:ln w="38100" cap="flat" cmpd="sng">
            <a:solidFill>
              <a:srgbClr val="FF0000"/>
            </a:solidFill>
            <a:prstDash val="solid"/>
            <a:round/>
            <a:headEnd type="none" w="sm" len="sm"/>
            <a:tailEnd type="triangle" w="med" len="med"/>
          </a:ln>
        </p:spPr>
      </p:cxnSp>
      <p:sp>
        <p:nvSpPr>
          <p:cNvPr id="496" name="Google Shape;496;p53"/>
          <p:cNvSpPr txBox="1"/>
          <p:nvPr/>
        </p:nvSpPr>
        <p:spPr>
          <a:xfrm>
            <a:off x="193524" y="3586050"/>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Contract Type</a:t>
            </a:r>
            <a:endParaRPr dirty="0"/>
          </a:p>
        </p:txBody>
      </p:sp>
      <p:cxnSp>
        <p:nvCxnSpPr>
          <p:cNvPr id="497" name="Google Shape;497;p53" descr="red arrow pointing right"/>
          <p:cNvCxnSpPr>
            <a:cxnSpLocks/>
            <a:stCxn id="496" idx="3"/>
          </p:cNvCxnSpPr>
          <p:nvPr/>
        </p:nvCxnSpPr>
        <p:spPr>
          <a:xfrm>
            <a:off x="1851024" y="3793800"/>
            <a:ext cx="696233" cy="117024"/>
          </a:xfrm>
          <a:prstGeom prst="straightConnector1">
            <a:avLst/>
          </a:prstGeom>
          <a:noFill/>
          <a:ln w="38100" cap="flat" cmpd="sng">
            <a:solidFill>
              <a:srgbClr val="FF0000"/>
            </a:solidFill>
            <a:prstDash val="solid"/>
            <a:round/>
            <a:headEnd type="none" w="sm" len="sm"/>
            <a:tailEnd type="triangle" w="med" len="med"/>
          </a:ln>
        </p:spPr>
      </p:cxnSp>
      <p:sp>
        <p:nvSpPr>
          <p:cNvPr id="498" name="Google Shape;498;p53"/>
          <p:cNvSpPr txBox="1"/>
          <p:nvPr/>
        </p:nvSpPr>
        <p:spPr>
          <a:xfrm>
            <a:off x="186088" y="2562287"/>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Fiscal Quarter or Year</a:t>
            </a:r>
            <a:endParaRPr dirty="0"/>
          </a:p>
        </p:txBody>
      </p:sp>
      <p:cxnSp>
        <p:nvCxnSpPr>
          <p:cNvPr id="499" name="Google Shape;499;p53" descr="red arrow pointing right"/>
          <p:cNvCxnSpPr>
            <a:cxnSpLocks/>
          </p:cNvCxnSpPr>
          <p:nvPr/>
        </p:nvCxnSpPr>
        <p:spPr>
          <a:xfrm>
            <a:off x="1843588" y="2629576"/>
            <a:ext cx="703669" cy="450742"/>
          </a:xfrm>
          <a:prstGeom prst="straightConnector1">
            <a:avLst/>
          </a:prstGeom>
          <a:noFill/>
          <a:ln w="38100" cap="flat" cmpd="sng">
            <a:solidFill>
              <a:srgbClr val="FF0000"/>
            </a:solidFill>
            <a:prstDash val="solid"/>
            <a:round/>
            <a:headEnd type="none" w="sm" len="sm"/>
            <a:tailEnd type="triangle" w="med" len="med"/>
          </a:ln>
        </p:spPr>
      </p:cxnSp>
      <p:cxnSp>
        <p:nvCxnSpPr>
          <p:cNvPr id="500" name="Google Shape;500;p53" descr="red arrow pointing right and down"/>
          <p:cNvCxnSpPr>
            <a:cxnSpLocks/>
          </p:cNvCxnSpPr>
          <p:nvPr/>
        </p:nvCxnSpPr>
        <p:spPr>
          <a:xfrm>
            <a:off x="1851024" y="3303755"/>
            <a:ext cx="685047" cy="331151"/>
          </a:xfrm>
          <a:prstGeom prst="straightConnector1">
            <a:avLst/>
          </a:prstGeom>
          <a:noFill/>
          <a:ln w="38100" cap="flat" cmpd="sng">
            <a:solidFill>
              <a:srgbClr val="FF0000"/>
            </a:solidFill>
            <a:prstDash val="solid"/>
            <a:round/>
            <a:headEnd type="none" w="sm" len="sm"/>
            <a:tailEnd type="triangle" w="med" len="med"/>
          </a:ln>
        </p:spPr>
      </p:cxnSp>
      <p:sp>
        <p:nvSpPr>
          <p:cNvPr id="501" name="Google Shape;501;p53"/>
          <p:cNvSpPr txBox="1"/>
          <p:nvPr/>
        </p:nvSpPr>
        <p:spPr>
          <a:xfrm>
            <a:off x="182338" y="4067986"/>
            <a:ext cx="1657500" cy="41545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chemeClr val="dk1"/>
                </a:solidFill>
                <a:latin typeface="Times New Roman"/>
                <a:ea typeface="Times New Roman"/>
                <a:cs typeface="Times New Roman"/>
                <a:sym typeface="Times New Roman"/>
              </a:rPr>
              <a:t>Add another filter by Award Status</a:t>
            </a:r>
          </a:p>
        </p:txBody>
      </p:sp>
      <p:cxnSp>
        <p:nvCxnSpPr>
          <p:cNvPr id="502" name="Google Shape;502;p53" descr="red arrow pointing right"/>
          <p:cNvCxnSpPr>
            <a:cxnSpLocks/>
            <a:stCxn id="501" idx="3"/>
          </p:cNvCxnSpPr>
          <p:nvPr/>
        </p:nvCxnSpPr>
        <p:spPr>
          <a:xfrm flipV="1">
            <a:off x="1839838" y="4231444"/>
            <a:ext cx="696233" cy="44271"/>
          </a:xfrm>
          <a:prstGeom prst="straightConnector1">
            <a:avLst/>
          </a:prstGeom>
          <a:noFill/>
          <a:ln w="38100" cap="flat" cmpd="sng">
            <a:solidFill>
              <a:srgbClr val="FF0000"/>
            </a:solidFill>
            <a:prstDash val="solid"/>
            <a:round/>
            <a:headEnd type="none" w="sm" len="sm"/>
            <a:tailEnd type="triangle" w="med" len="med"/>
          </a:ln>
        </p:spPr>
      </p:cxnSp>
      <p:pic>
        <p:nvPicPr>
          <p:cNvPr id="503" name="Google Shape;503;p53"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504" name="Google Shape;504;p53"/>
          <p:cNvSpPr txBox="1">
            <a:spLocks noGrp="1"/>
          </p:cNvSpPr>
          <p:nvPr>
            <p:ph type="title"/>
          </p:nvPr>
        </p:nvSpPr>
        <p:spPr>
          <a:xfrm>
            <a:off x="2443936" y="131775"/>
            <a:ext cx="6858000" cy="6111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Forecast tool screenshot">
            <a:extLst>
              <a:ext uri="{FF2B5EF4-FFF2-40B4-BE49-F238E27FC236}">
                <a16:creationId xmlns:a16="http://schemas.microsoft.com/office/drawing/2014/main" id="{AC5C7102-AAEB-36D6-C3C0-782FAAE05962}"/>
              </a:ext>
            </a:extLst>
          </p:cNvPr>
          <p:cNvPicPr>
            <a:picLocks noChangeAspect="1"/>
          </p:cNvPicPr>
          <p:nvPr/>
        </p:nvPicPr>
        <p:blipFill>
          <a:blip r:embed="rId4"/>
          <a:stretch>
            <a:fillRect/>
          </a:stretch>
        </p:blipFill>
        <p:spPr>
          <a:xfrm>
            <a:off x="2547257" y="996045"/>
            <a:ext cx="5207758" cy="3416614"/>
          </a:xfrm>
          <a:prstGeom prst="rect">
            <a:avLst/>
          </a:prstGeom>
        </p:spPr>
      </p:pic>
      <p:sp>
        <p:nvSpPr>
          <p:cNvPr id="10" name="Google Shape;419;p46">
            <a:extLst>
              <a:ext uri="{FF2B5EF4-FFF2-40B4-BE49-F238E27FC236}">
                <a16:creationId xmlns:a16="http://schemas.microsoft.com/office/drawing/2014/main" id="{F7A47D56-94A7-9837-D238-809A76C0559B}"/>
              </a:ext>
            </a:extLst>
          </p:cNvPr>
          <p:cNvSpPr txBox="1"/>
          <p:nvPr/>
        </p:nvSpPr>
        <p:spPr>
          <a:xfrm>
            <a:off x="4860948" y="910203"/>
            <a:ext cx="1857375" cy="276999"/>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dirty="0">
                <a:solidFill>
                  <a:srgbClr val="000000"/>
                </a:solidFill>
                <a:latin typeface="Times New Roman"/>
                <a:ea typeface="Times New Roman"/>
                <a:cs typeface="Times New Roman"/>
                <a:sym typeface="Times New Roman"/>
              </a:rPr>
              <a:t>        Download to Excel</a:t>
            </a:r>
            <a:endParaRPr sz="1050" b="1" i="0" u="none" strike="noStrike" cap="none" dirty="0">
              <a:solidFill>
                <a:srgbClr val="000000"/>
              </a:solidFill>
              <a:latin typeface="Times New Roman"/>
              <a:ea typeface="Times New Roman"/>
              <a:cs typeface="Times New Roman"/>
              <a:sym typeface="Times New Roman"/>
            </a:endParaRPr>
          </a:p>
        </p:txBody>
      </p:sp>
      <p:cxnSp>
        <p:nvCxnSpPr>
          <p:cNvPr id="11" name="Google Shape;499;p53" descr="red arrow pointing left">
            <a:extLst>
              <a:ext uri="{FF2B5EF4-FFF2-40B4-BE49-F238E27FC236}">
                <a16:creationId xmlns:a16="http://schemas.microsoft.com/office/drawing/2014/main" id="{C5E9B329-1756-147E-265A-F2E61D3CE113}"/>
              </a:ext>
            </a:extLst>
          </p:cNvPr>
          <p:cNvCxnSpPr>
            <a:cxnSpLocks/>
            <a:stCxn id="10" idx="1"/>
          </p:cNvCxnSpPr>
          <p:nvPr/>
        </p:nvCxnSpPr>
        <p:spPr>
          <a:xfrm flipH="1" flipV="1">
            <a:off x="4503521" y="1048702"/>
            <a:ext cx="357427" cy="1"/>
          </a:xfrm>
          <a:prstGeom prst="straightConnector1">
            <a:avLst/>
          </a:prstGeom>
          <a:noFill/>
          <a:ln w="38100" cap="flat" cmpd="sng">
            <a:solidFill>
              <a:srgbClr val="FF0000"/>
            </a:solidFill>
            <a:prstDash val="solid"/>
            <a:round/>
            <a:headEnd type="none" w="sm" len="sm"/>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1" name="Google Shape;511;p54"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512" name="Google Shape;512;p54"/>
          <p:cNvSpPr txBox="1">
            <a:spLocks noGrp="1"/>
          </p:cNvSpPr>
          <p:nvPr>
            <p:ph type="title"/>
          </p:nvPr>
        </p:nvSpPr>
        <p:spPr>
          <a:xfrm>
            <a:off x="1982403" y="151575"/>
            <a:ext cx="75780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Forecast tool screenshot">
            <a:extLst>
              <a:ext uri="{FF2B5EF4-FFF2-40B4-BE49-F238E27FC236}">
                <a16:creationId xmlns:a16="http://schemas.microsoft.com/office/drawing/2014/main" id="{BF7DFD22-E683-9ED0-82E8-AAEACDD93D24}"/>
              </a:ext>
            </a:extLst>
          </p:cNvPr>
          <p:cNvPicPr>
            <a:picLocks noChangeAspect="1"/>
          </p:cNvPicPr>
          <p:nvPr/>
        </p:nvPicPr>
        <p:blipFill>
          <a:blip r:embed="rId4"/>
          <a:stretch>
            <a:fillRect/>
          </a:stretch>
        </p:blipFill>
        <p:spPr>
          <a:xfrm>
            <a:off x="571501" y="669937"/>
            <a:ext cx="8172450" cy="3640806"/>
          </a:xfrm>
          <a:prstGeom prst="rect">
            <a:avLst/>
          </a:prstGeom>
        </p:spPr>
      </p:pic>
      <p:pic>
        <p:nvPicPr>
          <p:cNvPr id="3" name="Picture 2" descr="blue star">
            <a:extLst>
              <a:ext uri="{FF2B5EF4-FFF2-40B4-BE49-F238E27FC236}">
                <a16:creationId xmlns:a16="http://schemas.microsoft.com/office/drawing/2014/main" id="{717A2912-EE61-05BC-D32D-460C327FD0BF}"/>
              </a:ext>
            </a:extLst>
          </p:cNvPr>
          <p:cNvPicPr>
            <a:picLocks noChangeAspect="1"/>
          </p:cNvPicPr>
          <p:nvPr/>
        </p:nvPicPr>
        <p:blipFill>
          <a:blip r:embed="rId5"/>
          <a:stretch>
            <a:fillRect/>
          </a:stretch>
        </p:blipFill>
        <p:spPr>
          <a:xfrm>
            <a:off x="2400620" y="1077686"/>
            <a:ext cx="228280" cy="232001"/>
          </a:xfrm>
          <a:prstGeom prst="rect">
            <a:avLst/>
          </a:prstGeom>
        </p:spPr>
      </p:pic>
      <p:sp>
        <p:nvSpPr>
          <p:cNvPr id="4" name="Google Shape;518;p54" descr="blue star">
            <a:extLst>
              <a:ext uri="{FF2B5EF4-FFF2-40B4-BE49-F238E27FC236}">
                <a16:creationId xmlns:a16="http://schemas.microsoft.com/office/drawing/2014/main" id="{9444BD17-430A-B8B8-3093-E41CD3042061}"/>
              </a:ext>
            </a:extLst>
          </p:cNvPr>
          <p:cNvSpPr/>
          <p:nvPr/>
        </p:nvSpPr>
        <p:spPr>
          <a:xfrm>
            <a:off x="5621110" y="3449411"/>
            <a:ext cx="85726" cy="85725"/>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 name="Google Shape;510;p54" descr="blue star">
            <a:extLst>
              <a:ext uri="{FF2B5EF4-FFF2-40B4-BE49-F238E27FC236}">
                <a16:creationId xmlns:a16="http://schemas.microsoft.com/office/drawing/2014/main" id="{E973AB9E-FBB4-E554-47C6-3368FC5B9627}"/>
              </a:ext>
            </a:extLst>
          </p:cNvPr>
          <p:cNvSpPr/>
          <p:nvPr/>
        </p:nvSpPr>
        <p:spPr>
          <a:xfrm flipH="1">
            <a:off x="5625193" y="3851500"/>
            <a:ext cx="81643" cy="85725"/>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 name="Google Shape;516;p54" descr="blue star">
            <a:extLst>
              <a:ext uri="{FF2B5EF4-FFF2-40B4-BE49-F238E27FC236}">
                <a16:creationId xmlns:a16="http://schemas.microsoft.com/office/drawing/2014/main" id="{6C9FF78D-438A-84B2-27EB-5AD69504FA39}"/>
              </a:ext>
            </a:extLst>
          </p:cNvPr>
          <p:cNvSpPr/>
          <p:nvPr/>
        </p:nvSpPr>
        <p:spPr>
          <a:xfrm rot="10800000" flipV="1">
            <a:off x="1755321" y="2471971"/>
            <a:ext cx="81643" cy="83450"/>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 name="Google Shape;514;p54" descr="blue star">
            <a:extLst>
              <a:ext uri="{FF2B5EF4-FFF2-40B4-BE49-F238E27FC236}">
                <a16:creationId xmlns:a16="http://schemas.microsoft.com/office/drawing/2014/main" id="{2B31E8CC-9B54-F5A5-E3C3-B6B1DF3B1F7E}"/>
              </a:ext>
            </a:extLst>
          </p:cNvPr>
          <p:cNvSpPr/>
          <p:nvPr/>
        </p:nvSpPr>
        <p:spPr>
          <a:xfrm flipH="1">
            <a:off x="5888492" y="2484216"/>
            <a:ext cx="81644" cy="83449"/>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 name="Google Shape;515;p54" descr="blue star">
            <a:extLst>
              <a:ext uri="{FF2B5EF4-FFF2-40B4-BE49-F238E27FC236}">
                <a16:creationId xmlns:a16="http://schemas.microsoft.com/office/drawing/2014/main" id="{B384FEFE-3D29-B495-E66E-F1D50C335E6D}"/>
              </a:ext>
            </a:extLst>
          </p:cNvPr>
          <p:cNvSpPr/>
          <p:nvPr/>
        </p:nvSpPr>
        <p:spPr>
          <a:xfrm flipH="1">
            <a:off x="5635397" y="2261506"/>
            <a:ext cx="81643" cy="85725"/>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cxnSp>
        <p:nvCxnSpPr>
          <p:cNvPr id="524" name="Google Shape;524;p55">
            <a:extLst>
              <a:ext uri="{C183D7F6-B498-43B3-948B-1728B52AA6E4}">
                <adec:decorative xmlns:adec="http://schemas.microsoft.com/office/drawing/2017/decorative" val="1"/>
              </a:ext>
            </a:extLst>
          </p:cNvPr>
          <p:cNvCxnSpPr/>
          <p:nvPr/>
        </p:nvCxnSpPr>
        <p:spPr>
          <a:xfrm>
            <a:off x="1143000" y="971550"/>
            <a:ext cx="6858000" cy="0"/>
          </a:xfrm>
          <a:prstGeom prst="straightConnector1">
            <a:avLst/>
          </a:prstGeom>
          <a:noFill/>
          <a:ln w="38100" cap="flat" cmpd="sng">
            <a:solidFill>
              <a:srgbClr val="4A7DBA"/>
            </a:solidFill>
            <a:prstDash val="solid"/>
            <a:round/>
            <a:headEnd type="none" w="sm" len="sm"/>
            <a:tailEnd type="none" w="sm" len="sm"/>
          </a:ln>
        </p:spPr>
      </p:cxnSp>
      <p:pic>
        <p:nvPicPr>
          <p:cNvPr id="527" name="Google Shape;527;p55" descr="GSA Starmark"/>
          <p:cNvPicPr preferRelativeResize="0"/>
          <p:nvPr/>
        </p:nvPicPr>
        <p:blipFill rotWithShape="1">
          <a:blip r:embed="rId3">
            <a:alphaModFix/>
          </a:blip>
          <a:srcRect/>
          <a:stretch/>
        </p:blipFill>
        <p:spPr>
          <a:xfrm>
            <a:off x="28575" y="0"/>
            <a:ext cx="742950" cy="742950"/>
          </a:xfrm>
          <a:prstGeom prst="rect">
            <a:avLst/>
          </a:prstGeom>
          <a:noFill/>
          <a:ln>
            <a:noFill/>
          </a:ln>
        </p:spPr>
      </p:pic>
      <p:sp>
        <p:nvSpPr>
          <p:cNvPr id="528" name="Google Shape;528;p55"/>
          <p:cNvSpPr txBox="1">
            <a:spLocks noGrp="1"/>
          </p:cNvSpPr>
          <p:nvPr>
            <p:ph type="title"/>
          </p:nvPr>
        </p:nvSpPr>
        <p:spPr>
          <a:xfrm>
            <a:off x="2153853" y="221550"/>
            <a:ext cx="7578000" cy="521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2000" b="1" dirty="0">
                <a:solidFill>
                  <a:schemeClr val="tx2">
                    <a:lumMod val="75000"/>
                  </a:schemeClr>
                </a:solidFill>
              </a:rPr>
              <a:t>Forecast of Contracting Opportunities (Cont.) </a:t>
            </a:r>
            <a:endParaRPr sz="2000" dirty="0">
              <a:solidFill>
                <a:schemeClr val="tx2">
                  <a:lumMod val="75000"/>
                </a:schemeClr>
              </a:solidFill>
            </a:endParaRPr>
          </a:p>
        </p:txBody>
      </p:sp>
      <p:pic>
        <p:nvPicPr>
          <p:cNvPr id="2" name="Picture 1" descr="screenshot of forecast tool welcome page">
            <a:extLst>
              <a:ext uri="{FF2B5EF4-FFF2-40B4-BE49-F238E27FC236}">
                <a16:creationId xmlns:a16="http://schemas.microsoft.com/office/drawing/2014/main" id="{9A7DFC52-3687-9496-88C5-BE578154A672}"/>
              </a:ext>
            </a:extLst>
          </p:cNvPr>
          <p:cNvPicPr>
            <a:picLocks noChangeAspect="1"/>
          </p:cNvPicPr>
          <p:nvPr/>
        </p:nvPicPr>
        <p:blipFill>
          <a:blip r:embed="rId4"/>
          <a:stretch>
            <a:fillRect/>
          </a:stretch>
        </p:blipFill>
        <p:spPr>
          <a:xfrm>
            <a:off x="906235" y="1065906"/>
            <a:ext cx="7666264" cy="3104839"/>
          </a:xfrm>
          <a:prstGeom prst="rect">
            <a:avLst/>
          </a:prstGeom>
        </p:spPr>
      </p:pic>
      <p:sp>
        <p:nvSpPr>
          <p:cNvPr id="3" name="Google Shape;526;p55" descr="red arrow pointing right">
            <a:extLst>
              <a:ext uri="{FF2B5EF4-FFF2-40B4-BE49-F238E27FC236}">
                <a16:creationId xmlns:a16="http://schemas.microsoft.com/office/drawing/2014/main" id="{B7F31A64-B19C-46DD-3CC3-57880AE89FE6}"/>
              </a:ext>
            </a:extLst>
          </p:cNvPr>
          <p:cNvSpPr/>
          <p:nvPr/>
        </p:nvSpPr>
        <p:spPr>
          <a:xfrm>
            <a:off x="266268" y="2808515"/>
            <a:ext cx="876732"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6"/>
          <p:cNvSpPr txBox="1">
            <a:spLocks noGrp="1"/>
          </p:cNvSpPr>
          <p:nvPr>
            <p:ph type="title"/>
          </p:nvPr>
        </p:nvSpPr>
        <p:spPr>
          <a:xfrm>
            <a:off x="2839414" y="73279"/>
            <a:ext cx="8005500" cy="10029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GSA Guidance on Section 889: </a:t>
            </a:r>
            <a:br>
              <a:rPr lang="en-US" sz="2000" b="1" dirty="0">
                <a:solidFill>
                  <a:schemeClr val="tx2">
                    <a:lumMod val="75000"/>
                  </a:schemeClr>
                </a:solidFill>
              </a:rPr>
            </a:br>
            <a:r>
              <a:rPr lang="en-US" sz="2000" b="1" dirty="0">
                <a:solidFill>
                  <a:schemeClr val="tx2">
                    <a:lumMod val="75000"/>
                  </a:schemeClr>
                </a:solidFill>
              </a:rPr>
              <a:t>Supply Chain Security </a:t>
            </a:r>
            <a:br>
              <a:rPr lang="en-US" sz="2100" u="sng" dirty="0">
                <a:solidFill>
                  <a:schemeClr val="accent2"/>
                </a:solidFill>
              </a:rPr>
            </a:br>
            <a:endParaRPr sz="2250" dirty="0">
              <a:solidFill>
                <a:schemeClr val="accent2"/>
              </a:solidFill>
            </a:endParaRPr>
          </a:p>
        </p:txBody>
      </p:sp>
      <p:sp>
        <p:nvSpPr>
          <p:cNvPr id="535" name="Google Shape;535;p56"/>
          <p:cNvSpPr txBox="1"/>
          <p:nvPr/>
        </p:nvSpPr>
        <p:spPr>
          <a:xfrm>
            <a:off x="228600" y="1660965"/>
            <a:ext cx="8686800" cy="2710543"/>
          </a:xfrm>
          <a:prstGeom prst="rect">
            <a:avLst/>
          </a:prstGeom>
          <a:solidFill>
            <a:srgbClr val="E5E5E5"/>
          </a:solidFill>
          <a:ln>
            <a:noFill/>
          </a:ln>
        </p:spPr>
        <p:txBody>
          <a:bodyPr spcFirstLastPara="1" wrap="square" lIns="0" tIns="0" rIns="0" bIns="0" anchor="t" anchorCtr="0">
            <a:normAutofit lnSpcReduction="10000"/>
          </a:bodyPr>
          <a:lstStyle/>
          <a:p>
            <a:pPr marL="0" marR="0" lvl="0" indent="0" algn="l" rtl="0">
              <a:lnSpc>
                <a:spcPct val="150000"/>
              </a:lnSpc>
              <a:spcBef>
                <a:spcPts val="0"/>
              </a:spcBef>
              <a:spcAft>
                <a:spcPts val="0"/>
              </a:spcAft>
              <a:buNone/>
            </a:pPr>
            <a:r>
              <a:rPr lang="en-US" sz="1050" b="0" i="0" u="none" strike="noStrike" cap="none" dirty="0">
                <a:solidFill>
                  <a:srgbClr val="002060"/>
                </a:solidFill>
                <a:latin typeface="Arial"/>
                <a:ea typeface="Arial"/>
                <a:cs typeface="Arial"/>
                <a:sym typeface="Arial"/>
              </a:rPr>
              <a:t>In order to combat the national security and intellectual property threats that face the United States, Section 889(a)(1)(A) of the John S. McCain National Defense Authorization Act for Fiscal Year 2019 (the NDAA) prohibits the Federal Government from procuring or obtaining, or extending or renewing a contract to procure or obtain, “</a:t>
            </a:r>
            <a:r>
              <a:rPr lang="en-US" sz="1050" b="1" i="1" u="none" strike="noStrike" cap="none" dirty="0">
                <a:solidFill>
                  <a:srgbClr val="002060"/>
                </a:solidFill>
                <a:latin typeface="Arial"/>
                <a:ea typeface="Arial"/>
                <a:cs typeface="Arial"/>
                <a:sym typeface="Arial"/>
              </a:rPr>
              <a:t>any equipment, system, or service that uses covered telecommunications equipment or services as a substantial or essential component of any system, or as critical technology as part of any system</a:t>
            </a:r>
            <a:r>
              <a:rPr lang="en-US" sz="1050" b="0" i="0" u="none" strike="noStrike" cap="none" dirty="0">
                <a:solidFill>
                  <a:srgbClr val="002060"/>
                </a:solidFill>
                <a:latin typeface="Arial"/>
                <a:ea typeface="Arial"/>
                <a:cs typeface="Arial"/>
                <a:sym typeface="Arial"/>
              </a:rPr>
              <a:t>.”</a:t>
            </a:r>
            <a:endParaRPr dirty="0"/>
          </a:p>
          <a:p>
            <a:pPr marL="205740" marR="0" lvl="1" indent="0" algn="l" rtl="0">
              <a:lnSpc>
                <a:spcPct val="150000"/>
              </a:lnSpc>
              <a:spcBef>
                <a:spcPts val="0"/>
              </a:spcBef>
              <a:spcAft>
                <a:spcPts val="0"/>
              </a:spcAft>
              <a:buNone/>
            </a:pPr>
            <a:endParaRPr sz="1050" b="0" i="0" u="none" strike="noStrike" cap="none" dirty="0">
              <a:solidFill>
                <a:srgbClr val="002060"/>
              </a:solidFill>
              <a:latin typeface="Arial"/>
              <a:ea typeface="Arial"/>
              <a:cs typeface="Arial"/>
              <a:sym typeface="Arial"/>
            </a:endParaRPr>
          </a:p>
          <a:p>
            <a:pPr marL="557213" marR="0" lvl="1" indent="-214312" algn="l" rtl="0">
              <a:lnSpc>
                <a:spcPct val="150000"/>
              </a:lnSpc>
              <a:spcBef>
                <a:spcPts val="0"/>
              </a:spcBef>
              <a:spcAft>
                <a:spcPts val="0"/>
              </a:spcAft>
              <a:buClr>
                <a:srgbClr val="000000"/>
              </a:buClr>
              <a:buSzPts val="1050"/>
              <a:buFont typeface="Courier New"/>
              <a:buChar char="o"/>
            </a:pPr>
            <a:r>
              <a:rPr lang="en-US" sz="1000" b="0" i="0" u="none" strike="noStrike" cap="none" dirty="0">
                <a:solidFill>
                  <a:srgbClr val="002060"/>
                </a:solidFill>
                <a:latin typeface="Arial"/>
                <a:ea typeface="Arial"/>
                <a:cs typeface="Arial"/>
                <a:sym typeface="Arial"/>
              </a:rPr>
              <a:t>Prohibiting contractors from providing covered telecommunications equipment or services unless the agency confirms that an exception applies or a waiver is granted; </a:t>
            </a:r>
            <a:endParaRPr sz="1200" dirty="0"/>
          </a:p>
          <a:p>
            <a:pPr marL="557213" marR="0" lvl="1" indent="-147637" algn="l" rtl="0">
              <a:lnSpc>
                <a:spcPct val="150000"/>
              </a:lnSpc>
              <a:spcBef>
                <a:spcPts val="0"/>
              </a:spcBef>
              <a:spcAft>
                <a:spcPts val="0"/>
              </a:spcAft>
              <a:buClr>
                <a:srgbClr val="000000"/>
              </a:buClr>
              <a:buSzPts val="1050"/>
              <a:buFont typeface="Courier New"/>
              <a:buNone/>
            </a:pPr>
            <a:endParaRPr sz="1000" b="0" i="0" u="none" strike="noStrike" cap="none" dirty="0">
              <a:solidFill>
                <a:srgbClr val="002060"/>
              </a:solidFill>
              <a:latin typeface="Arial"/>
              <a:ea typeface="Arial"/>
              <a:cs typeface="Arial"/>
              <a:sym typeface="Arial"/>
            </a:endParaRPr>
          </a:p>
          <a:p>
            <a:pPr marL="557213" marR="0" lvl="1" indent="-214312" algn="l" rtl="0">
              <a:lnSpc>
                <a:spcPct val="150000"/>
              </a:lnSpc>
              <a:spcBef>
                <a:spcPts val="0"/>
              </a:spcBef>
              <a:spcAft>
                <a:spcPts val="0"/>
              </a:spcAft>
              <a:buClr>
                <a:srgbClr val="000000"/>
              </a:buClr>
              <a:buSzPts val="1050"/>
              <a:buFont typeface="Courier New"/>
              <a:buChar char="o"/>
            </a:pPr>
            <a:r>
              <a:rPr lang="en-US" sz="1000" b="0" i="0" u="none" strike="noStrike" cap="none" dirty="0">
                <a:solidFill>
                  <a:srgbClr val="002060"/>
                </a:solidFill>
                <a:latin typeface="Arial"/>
                <a:ea typeface="Arial"/>
                <a:cs typeface="Arial"/>
                <a:sym typeface="Arial"/>
              </a:rPr>
              <a:t>Requiring every offeror for a contract or order to represent whether or not it will provide covered telecommunications equipment or services as part of its offer and, if so, to furnish additional detail about the covered equipment or services; and </a:t>
            </a:r>
            <a:endParaRPr sz="1200" dirty="0"/>
          </a:p>
          <a:p>
            <a:pPr marL="557213" marR="0" lvl="1" indent="-147637" algn="l" rtl="0">
              <a:lnSpc>
                <a:spcPct val="150000"/>
              </a:lnSpc>
              <a:spcBef>
                <a:spcPts val="0"/>
              </a:spcBef>
              <a:spcAft>
                <a:spcPts val="0"/>
              </a:spcAft>
              <a:buClr>
                <a:srgbClr val="000000"/>
              </a:buClr>
              <a:buSzPts val="1050"/>
              <a:buFont typeface="Courier New"/>
              <a:buNone/>
            </a:pPr>
            <a:endParaRPr sz="1000" b="0" i="0" u="none" strike="noStrike" cap="none" dirty="0">
              <a:solidFill>
                <a:srgbClr val="002060"/>
              </a:solidFill>
              <a:latin typeface="Arial"/>
              <a:ea typeface="Arial"/>
              <a:cs typeface="Arial"/>
              <a:sym typeface="Arial"/>
            </a:endParaRPr>
          </a:p>
          <a:p>
            <a:pPr marL="557213" marR="0" lvl="1" indent="-214312" algn="l" rtl="0">
              <a:lnSpc>
                <a:spcPct val="150000"/>
              </a:lnSpc>
              <a:spcBef>
                <a:spcPts val="0"/>
              </a:spcBef>
              <a:spcAft>
                <a:spcPts val="0"/>
              </a:spcAft>
              <a:buClr>
                <a:srgbClr val="000000"/>
              </a:buClr>
              <a:buSzPts val="1050"/>
              <a:buFont typeface="Courier New"/>
              <a:buChar char="o"/>
            </a:pPr>
            <a:r>
              <a:rPr lang="en-US" sz="1000" b="0" i="0" u="none" strike="noStrike" cap="none" dirty="0">
                <a:solidFill>
                  <a:srgbClr val="002060"/>
                </a:solidFill>
                <a:latin typeface="Arial"/>
                <a:ea typeface="Arial"/>
                <a:cs typeface="Arial"/>
                <a:sym typeface="Arial"/>
              </a:rPr>
              <a:t>Mandating that contractors report any covered equipment or services if discovered during the course of contract performance.</a:t>
            </a:r>
            <a:endParaRPr sz="1200" dirty="0"/>
          </a:p>
          <a:p>
            <a:pPr marL="457200" marR="0" lvl="1" indent="0" algn="l" rtl="0">
              <a:lnSpc>
                <a:spcPct val="100000"/>
              </a:lnSpc>
              <a:spcBef>
                <a:spcPts val="0"/>
              </a:spcBef>
              <a:spcAft>
                <a:spcPts val="0"/>
              </a:spcAft>
              <a:buNone/>
            </a:pPr>
            <a:endParaRPr sz="1200" b="0" i="0" u="none" strike="noStrike" cap="none" dirty="0">
              <a:solidFill>
                <a:schemeClr val="lt2"/>
              </a:solidFill>
              <a:latin typeface="Arial"/>
              <a:ea typeface="Arial"/>
              <a:cs typeface="Arial"/>
              <a:sym typeface="Arial"/>
            </a:endParaRPr>
          </a:p>
          <a:p>
            <a:pPr marL="457200" marR="0" lvl="1" indent="0" algn="l" rtl="0">
              <a:lnSpc>
                <a:spcPct val="100000"/>
              </a:lnSpc>
              <a:spcBef>
                <a:spcPts val="0"/>
              </a:spcBef>
              <a:spcAft>
                <a:spcPts val="0"/>
              </a:spcAft>
              <a:buNone/>
            </a:pP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None/>
            </a:pPr>
            <a:endParaRPr sz="1200" b="1" i="0" u="none" strike="noStrike" cap="none" dirty="0">
              <a:solidFill>
                <a:srgbClr val="386BB6"/>
              </a:solidFill>
              <a:latin typeface="Arial"/>
              <a:ea typeface="Arial"/>
              <a:cs typeface="Arial"/>
              <a:sym typeface="Arial"/>
            </a:endParaRPr>
          </a:p>
        </p:txBody>
      </p:sp>
      <p:pic>
        <p:nvPicPr>
          <p:cNvPr id="536" name="Google Shape;536;p56"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537" name="Google Shape;537;p56"/>
          <p:cNvSpPr txBox="1"/>
          <p:nvPr/>
        </p:nvSpPr>
        <p:spPr>
          <a:xfrm>
            <a:off x="2914650" y="4621218"/>
            <a:ext cx="337185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dirty="0">
                <a:solidFill>
                  <a:schemeClr val="hlink"/>
                </a:solidFill>
                <a:latin typeface="Arial"/>
                <a:ea typeface="Arial"/>
                <a:cs typeface="Arial"/>
                <a:sym typeface="Arial"/>
                <a:hlinkClick r:id="rId4"/>
              </a:rPr>
              <a:t>https://www.acquisition.gov</a:t>
            </a:r>
            <a:endParaRPr sz="1800" b="1" i="0" u="none" strike="noStrike" cap="none" dirty="0">
              <a:solidFill>
                <a:srgbClr val="0070C0"/>
              </a:solidFill>
              <a:latin typeface="Arial"/>
              <a:ea typeface="Arial"/>
              <a:cs typeface="Arial"/>
              <a:sym typeface="Arial"/>
            </a:endParaRPr>
          </a:p>
        </p:txBody>
      </p:sp>
      <p:pic>
        <p:nvPicPr>
          <p:cNvPr id="538" name="Google Shape;538;p56" descr="Acquisition.gov webpage banner"/>
          <p:cNvPicPr preferRelativeResize="0"/>
          <p:nvPr/>
        </p:nvPicPr>
        <p:blipFill rotWithShape="1">
          <a:blip r:embed="rId5">
            <a:alphaModFix/>
          </a:blip>
          <a:srcRect/>
          <a:stretch/>
        </p:blipFill>
        <p:spPr>
          <a:xfrm>
            <a:off x="28575" y="884113"/>
            <a:ext cx="9144000" cy="632074"/>
          </a:xfrm>
          <a:prstGeom prst="rect">
            <a:avLst/>
          </a:prstGeom>
          <a:noFill/>
          <a:ln>
            <a:noFill/>
          </a:ln>
        </p:spPr>
      </p:pic>
      <p:sp>
        <p:nvSpPr>
          <p:cNvPr id="539" name="Google Shape;539;p56" descr="red oval"/>
          <p:cNvSpPr/>
          <p:nvPr/>
        </p:nvSpPr>
        <p:spPr>
          <a:xfrm>
            <a:off x="4572000" y="1076179"/>
            <a:ext cx="1000125" cy="334894"/>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7"/>
          <p:cNvSpPr txBox="1">
            <a:spLocks noGrp="1"/>
          </p:cNvSpPr>
          <p:nvPr>
            <p:ph type="title"/>
          </p:nvPr>
        </p:nvSpPr>
        <p:spPr>
          <a:xfrm>
            <a:off x="2352675" y="33902"/>
            <a:ext cx="8896500" cy="638475"/>
          </a:xfrm>
          <a:prstGeom prst="rect">
            <a:avLst/>
          </a:prstGeom>
          <a:noFill/>
          <a:ln>
            <a:noFill/>
          </a:ln>
        </p:spPr>
        <p:txBody>
          <a:bodyPr spcFirstLastPara="1" wrap="square" lIns="0" tIns="10000" rIns="0" bIns="0" anchor="t" anchorCtr="0">
            <a:spAutoFit/>
          </a:bodyPr>
          <a:lstStyle/>
          <a:p>
            <a:pPr marL="0" lvl="0" indent="0" algn="ctr" rtl="0">
              <a:spcBef>
                <a:spcPts val="79"/>
              </a:spcBef>
              <a:spcAft>
                <a:spcPts val="0"/>
              </a:spcAft>
              <a:buClr>
                <a:schemeClr val="dk1"/>
              </a:buClr>
              <a:buSzPts val="1400"/>
              <a:buFont typeface="Arial"/>
              <a:buNone/>
            </a:pPr>
            <a:r>
              <a:rPr lang="en-US" sz="2000" b="1" dirty="0">
                <a:solidFill>
                  <a:schemeClr val="tx2">
                    <a:lumMod val="75000"/>
                  </a:schemeClr>
                </a:solidFill>
              </a:rPr>
              <a:t>GSA Guidance on Section 889: </a:t>
            </a:r>
            <a:br>
              <a:rPr lang="en-US" sz="2000" b="1" dirty="0">
                <a:solidFill>
                  <a:schemeClr val="tx2">
                    <a:lumMod val="75000"/>
                  </a:schemeClr>
                </a:solidFill>
              </a:rPr>
            </a:br>
            <a:r>
              <a:rPr lang="en-US" sz="2000" b="1" dirty="0">
                <a:solidFill>
                  <a:schemeClr val="tx2">
                    <a:lumMod val="75000"/>
                  </a:schemeClr>
                </a:solidFill>
              </a:rPr>
              <a:t>Supply Chain Security </a:t>
            </a:r>
            <a:endParaRPr sz="2000" dirty="0">
              <a:solidFill>
                <a:schemeClr val="tx2">
                  <a:lumMod val="75000"/>
                </a:schemeClr>
              </a:solidFill>
            </a:endParaRPr>
          </a:p>
        </p:txBody>
      </p:sp>
      <p:sp>
        <p:nvSpPr>
          <p:cNvPr id="546" name="Google Shape;546;p57"/>
          <p:cNvSpPr txBox="1"/>
          <p:nvPr/>
        </p:nvSpPr>
        <p:spPr>
          <a:xfrm>
            <a:off x="2124000" y="714494"/>
            <a:ext cx="7020000" cy="3714511"/>
          </a:xfrm>
          <a:prstGeom prst="rect">
            <a:avLst/>
          </a:prstGeom>
          <a:solidFill>
            <a:srgbClr val="E5E5E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dirty="0">
              <a:solidFill>
                <a:schemeClr val="lt2"/>
              </a:solidFill>
              <a:latin typeface="Arial"/>
              <a:ea typeface="Arial"/>
              <a:cs typeface="Arial"/>
              <a:sym typeface="Arial"/>
            </a:endParaRPr>
          </a:p>
          <a:p>
            <a:pPr marL="88900" marR="0" lvl="0" indent="0" algn="l" defTabSz="914400" rtl="0" eaLnBrk="1" fontAlgn="auto" latinLnBrk="0" hangingPunct="1">
              <a:lnSpc>
                <a:spcPct val="100000"/>
              </a:lnSpc>
              <a:spcBef>
                <a:spcPts val="0"/>
              </a:spcBef>
              <a:spcAft>
                <a:spcPts val="0"/>
              </a:spcAft>
              <a:buClr>
                <a:srgbClr val="0579BD"/>
              </a:buClr>
              <a:buSzPts val="2200"/>
              <a:buFontTx/>
              <a:buNone/>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Effective August 13, 2019, the Government cannot obtain (through a contractor or other instrument) certain telecommunications equipment or services produced by the following companies and their subsidiaries and affiliates:</a:t>
            </a:r>
          </a:p>
          <a:p>
            <a:pPr marL="914400" marR="0" lvl="2" indent="0" algn="l" defTabSz="914400" rtl="0" eaLnBrk="1" fontAlgn="auto" latinLnBrk="0" hangingPunct="1">
              <a:lnSpc>
                <a:spcPct val="100000"/>
              </a:lnSpc>
              <a:spcBef>
                <a:spcPts val="0"/>
              </a:spcBef>
              <a:spcAft>
                <a:spcPts val="0"/>
              </a:spcAft>
              <a:buClr>
                <a:prstClr val="black"/>
              </a:buClr>
              <a:buSzPts val="2200"/>
              <a:buFontTx/>
              <a:buNone/>
              <a:tabLst/>
              <a:defRPr/>
            </a:pPr>
            <a:endPar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endParaRPr>
          </a:p>
          <a:p>
            <a:pPr marL="1200150" marR="0" lvl="2" indent="-285750" algn="l" defTabSz="914400" rtl="0" eaLnBrk="1" fontAlgn="auto" latinLnBrk="0" hangingPunct="1">
              <a:lnSpc>
                <a:spcPct val="100000"/>
              </a:lnSpc>
              <a:spcBef>
                <a:spcPts val="0"/>
              </a:spcBef>
              <a:spcAft>
                <a:spcPts val="0"/>
              </a:spcAft>
              <a:buClr>
                <a:prstClr val="black"/>
              </a:buClr>
              <a:buSzPts val="2200"/>
              <a:buFont typeface="Courier New" panose="02070309020205020404" pitchFamily="49" charset="0"/>
              <a:buChar char="o"/>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Huawei Technologies Company</a:t>
            </a:r>
          </a:p>
          <a:p>
            <a:pPr marL="1200150" marR="0" lvl="2" indent="-285750" algn="l" defTabSz="914400" rtl="0" eaLnBrk="1" fontAlgn="auto" latinLnBrk="0" hangingPunct="1">
              <a:lnSpc>
                <a:spcPct val="100000"/>
              </a:lnSpc>
              <a:spcBef>
                <a:spcPts val="0"/>
              </a:spcBef>
              <a:spcAft>
                <a:spcPts val="0"/>
              </a:spcAft>
              <a:buClr>
                <a:prstClr val="black"/>
              </a:buClr>
              <a:buSzPts val="2200"/>
              <a:buFont typeface="Courier New" panose="02070309020205020404" pitchFamily="49" charset="0"/>
              <a:buChar char="o"/>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ZTE Corporation</a:t>
            </a:r>
          </a:p>
          <a:p>
            <a:pPr marL="1200150" marR="0" lvl="2" indent="-285750" algn="l" defTabSz="914400" rtl="0" eaLnBrk="1" fontAlgn="auto" latinLnBrk="0" hangingPunct="1">
              <a:lnSpc>
                <a:spcPct val="100000"/>
              </a:lnSpc>
              <a:spcBef>
                <a:spcPts val="0"/>
              </a:spcBef>
              <a:spcAft>
                <a:spcPts val="0"/>
              </a:spcAft>
              <a:buClr>
                <a:prstClr val="black"/>
              </a:buClr>
              <a:buSzPts val="2200"/>
              <a:buFont typeface="Courier New" panose="02070309020205020404" pitchFamily="49" charset="0"/>
              <a:buChar char="o"/>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Hytera Communications Corporation</a:t>
            </a:r>
          </a:p>
          <a:p>
            <a:pPr marL="1200150" marR="0" lvl="2" indent="-285750" algn="l" defTabSz="914400" rtl="0" eaLnBrk="1" fontAlgn="auto" latinLnBrk="0" hangingPunct="1">
              <a:lnSpc>
                <a:spcPct val="100000"/>
              </a:lnSpc>
              <a:spcBef>
                <a:spcPts val="0"/>
              </a:spcBef>
              <a:spcAft>
                <a:spcPts val="0"/>
              </a:spcAft>
              <a:buClr>
                <a:prstClr val="black"/>
              </a:buClr>
              <a:buSzPts val="2200"/>
              <a:buFont typeface="Courier New" panose="02070309020205020404" pitchFamily="49" charset="0"/>
              <a:buChar char="o"/>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Hangzhou Hikvision Digital Technology Company</a:t>
            </a:r>
          </a:p>
          <a:p>
            <a:pPr marL="1200150" marR="0" lvl="2" indent="-285750" algn="l" defTabSz="914400" rtl="0" eaLnBrk="1" fontAlgn="auto" latinLnBrk="0" hangingPunct="1">
              <a:lnSpc>
                <a:spcPct val="100000"/>
              </a:lnSpc>
              <a:spcBef>
                <a:spcPts val="0"/>
              </a:spcBef>
              <a:spcAft>
                <a:spcPts val="0"/>
              </a:spcAft>
              <a:buClr>
                <a:prstClr val="black"/>
              </a:buClr>
              <a:buSzPts val="2200"/>
              <a:buFont typeface="Courier New" panose="02070309020205020404" pitchFamily="49" charset="0"/>
              <a:buChar char="o"/>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Dahua Technology Company</a:t>
            </a:r>
          </a:p>
          <a:p>
            <a:pPr marL="1200150" marR="0" lvl="2" indent="-285750" algn="l" defTabSz="914400" rtl="0" eaLnBrk="1" fontAlgn="auto" latinLnBrk="0" hangingPunct="1">
              <a:lnSpc>
                <a:spcPct val="100000"/>
              </a:lnSpc>
              <a:spcBef>
                <a:spcPts val="0"/>
              </a:spcBef>
              <a:spcAft>
                <a:spcPts val="0"/>
              </a:spcAft>
              <a:buClr>
                <a:prstClr val="black"/>
              </a:buClr>
              <a:buSzPts val="2200"/>
              <a:buFont typeface="Courier New" panose="02070309020205020404" pitchFamily="49" charset="0"/>
              <a:buChar char="o"/>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And any subsidiaries or affiliates of the listed companies.</a:t>
            </a:r>
          </a:p>
          <a:p>
            <a:pPr marL="640080" marR="0" lvl="0" indent="-368300" algn="l" defTabSz="914400" rtl="0" eaLnBrk="1" fontAlgn="auto" latinLnBrk="0" hangingPunct="1">
              <a:lnSpc>
                <a:spcPct val="100000"/>
              </a:lnSpc>
              <a:spcBef>
                <a:spcPts val="0"/>
              </a:spcBef>
              <a:spcAft>
                <a:spcPts val="0"/>
              </a:spcAft>
              <a:buClr>
                <a:srgbClr val="00A6FB"/>
              </a:buClr>
              <a:buSzPts val="2200"/>
              <a:buFontTx/>
              <a:buNone/>
              <a:tabLst/>
              <a:defRPr/>
            </a:pPr>
            <a:endPar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579BD"/>
              </a:buClr>
              <a:buSzPts val="2200"/>
              <a:buFontTx/>
              <a:buNone/>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-889 Part B is effective August 13, 2020; the Government cannot contract with an entity that uses these telecommunications   </a:t>
            </a:r>
          </a:p>
          <a:p>
            <a:pPr marL="0" marR="0" lvl="0" indent="0" algn="l" defTabSz="914400" rtl="0" eaLnBrk="1" fontAlgn="auto" latinLnBrk="0" hangingPunct="1">
              <a:lnSpc>
                <a:spcPct val="100000"/>
              </a:lnSpc>
              <a:spcBef>
                <a:spcPts val="0"/>
              </a:spcBef>
              <a:spcAft>
                <a:spcPts val="0"/>
              </a:spcAft>
              <a:buClr>
                <a:srgbClr val="0579BD"/>
              </a:buClr>
              <a:buSzPts val="2200"/>
              <a:buFontTx/>
              <a:buNone/>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equipment or services.</a:t>
            </a:r>
          </a:p>
          <a:p>
            <a:pPr marL="0" marR="0" lvl="0" indent="0" algn="l" defTabSz="914400" rtl="0" eaLnBrk="1" fontAlgn="auto" latinLnBrk="0" hangingPunct="1">
              <a:lnSpc>
                <a:spcPct val="100000"/>
              </a:lnSpc>
              <a:spcBef>
                <a:spcPts val="0"/>
              </a:spcBef>
              <a:spcAft>
                <a:spcPts val="0"/>
              </a:spcAft>
              <a:buClr>
                <a:srgbClr val="0579BD"/>
              </a:buClr>
              <a:buSzPts val="2200"/>
              <a:buFontTx/>
              <a:buNone/>
              <a:tabLst/>
              <a:defRPr/>
            </a:pPr>
            <a:endPar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579BD"/>
              </a:buClr>
              <a:buSzPts val="2200"/>
              <a:buFontTx/>
              <a:buNone/>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-889 Part B applies to </a:t>
            </a:r>
            <a:r>
              <a:rPr kumimoji="0" lang="en-US" sz="1050" b="0" i="0" u="sng"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every sector</a:t>
            </a: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(automotive, banking, building services, construction, general supplies and services, etc.) </a:t>
            </a:r>
          </a:p>
          <a:p>
            <a:pPr marL="88900" marR="0" lvl="0" indent="0" algn="l" defTabSz="914400" rtl="0" eaLnBrk="1" fontAlgn="auto" latinLnBrk="0" hangingPunct="1">
              <a:lnSpc>
                <a:spcPct val="100000"/>
              </a:lnSpc>
              <a:spcBef>
                <a:spcPts val="0"/>
              </a:spcBef>
              <a:spcAft>
                <a:spcPts val="0"/>
              </a:spcAft>
              <a:buClr>
                <a:srgbClr val="0579BD"/>
              </a:buClr>
              <a:buSzPts val="2200"/>
              <a:buFontTx/>
              <a:buNone/>
              <a:tabLst/>
              <a:defRPr/>
            </a:pPr>
            <a:endPar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88900" marR="0" lvl="0" indent="0" algn="l" defTabSz="914400" rtl="0" eaLnBrk="1" fontAlgn="auto" latinLnBrk="0" hangingPunct="1">
              <a:lnSpc>
                <a:spcPct val="100000"/>
              </a:lnSpc>
              <a:spcBef>
                <a:spcPts val="0"/>
              </a:spcBef>
              <a:spcAft>
                <a:spcPts val="0"/>
              </a:spcAft>
              <a:buClr>
                <a:srgbClr val="0579BD"/>
              </a:buClr>
              <a:buSzPts val="2200"/>
              <a:buFontTx/>
              <a:buNone/>
              <a:tabLst/>
              <a:defRPr/>
            </a:pP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 matter what your company makes or sells, as of August 13, 2020, </a:t>
            </a:r>
            <a:r>
              <a:rPr kumimoji="0" lang="en-US" sz="1050" b="0" i="0" u="sng"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any</a:t>
            </a:r>
            <a:r>
              <a:rPr kumimoji="0" lang="en-US" sz="105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technology your company uses must be checked to ensure that it does not include banned components.</a:t>
            </a:r>
          </a:p>
          <a:p>
            <a:pPr marL="480060" marR="0" lvl="0" indent="-276225" algn="l" rtl="0">
              <a:lnSpc>
                <a:spcPct val="100000"/>
              </a:lnSpc>
              <a:spcBef>
                <a:spcPts val="0"/>
              </a:spcBef>
              <a:spcAft>
                <a:spcPts val="0"/>
              </a:spcAft>
              <a:buNone/>
            </a:pPr>
            <a:endParaRPr sz="1125" b="0" i="0"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125" b="0" i="0" u="none" strike="noStrike" cap="none" dirty="0">
              <a:solidFill>
                <a:srgbClr val="386BB6"/>
              </a:solidFill>
              <a:latin typeface="Arial"/>
              <a:ea typeface="Arial"/>
              <a:cs typeface="Arial"/>
              <a:sym typeface="Arial"/>
            </a:endParaRPr>
          </a:p>
          <a:p>
            <a:pPr marL="0" marR="0" lvl="0" indent="0" algn="ctr" rtl="0">
              <a:lnSpc>
                <a:spcPct val="100000"/>
              </a:lnSpc>
              <a:spcBef>
                <a:spcPts val="0"/>
              </a:spcBef>
              <a:spcAft>
                <a:spcPts val="0"/>
              </a:spcAft>
              <a:buNone/>
            </a:pPr>
            <a:endParaRPr sz="1125" b="1" i="0" u="none" strike="noStrike" cap="none" dirty="0">
              <a:solidFill>
                <a:srgbClr val="386BB6"/>
              </a:solidFill>
              <a:latin typeface="Arial"/>
              <a:ea typeface="Arial"/>
              <a:cs typeface="Arial"/>
              <a:sym typeface="Arial"/>
            </a:endParaRPr>
          </a:p>
          <a:p>
            <a:pPr marL="0" marR="0" lvl="0" indent="0" algn="ctr" rtl="0">
              <a:lnSpc>
                <a:spcPct val="100000"/>
              </a:lnSpc>
              <a:spcBef>
                <a:spcPts val="0"/>
              </a:spcBef>
              <a:spcAft>
                <a:spcPts val="0"/>
              </a:spcAft>
              <a:buNone/>
            </a:pPr>
            <a:endParaRPr sz="1200" b="1" i="0" u="none" strike="noStrike" cap="none" dirty="0">
              <a:solidFill>
                <a:srgbClr val="386BB6"/>
              </a:solidFill>
              <a:latin typeface="Arial"/>
              <a:ea typeface="Arial"/>
              <a:cs typeface="Arial"/>
              <a:sym typeface="Arial"/>
            </a:endParaRPr>
          </a:p>
        </p:txBody>
      </p:sp>
      <p:pic>
        <p:nvPicPr>
          <p:cNvPr id="547" name="Google Shape;547;p57"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pic>
        <p:nvPicPr>
          <p:cNvPr id="548" name="Google Shape;548;p5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37493" y="714494"/>
            <a:ext cx="1657350" cy="371451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9"/>
          <p:cNvSpPr txBox="1">
            <a:spLocks noGrp="1"/>
          </p:cNvSpPr>
          <p:nvPr>
            <p:ph type="title" idx="4294967295"/>
          </p:nvPr>
        </p:nvSpPr>
        <p:spPr>
          <a:xfrm>
            <a:off x="2939143" y="202339"/>
            <a:ext cx="6974400" cy="317874"/>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SMALL BUSINESS RESOURCES </a:t>
            </a:r>
            <a:endParaRPr kumimoji="0" lang="en-US" sz="2000" b="0"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564" name="Google Shape;564;p59"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graphicFrame>
        <p:nvGraphicFramePr>
          <p:cNvPr id="565" name="Google Shape;565;p59"/>
          <p:cNvGraphicFramePr/>
          <p:nvPr>
            <p:extLst>
              <p:ext uri="{D42A27DB-BD31-4B8C-83A1-F6EECF244321}">
                <p14:modId xmlns:p14="http://schemas.microsoft.com/office/powerpoint/2010/main" val="4076852861"/>
              </p:ext>
            </p:extLst>
          </p:nvPr>
        </p:nvGraphicFramePr>
        <p:xfrm>
          <a:off x="186875" y="688650"/>
          <a:ext cx="8770250" cy="3766200"/>
        </p:xfrm>
        <a:graphic>
          <a:graphicData uri="http://schemas.openxmlformats.org/drawingml/2006/table">
            <a:tbl>
              <a:tblPr firstRow="1" bandRow="1">
                <a:noFill/>
                <a:tableStyleId>{BC27C43F-9BA8-459A-BB23-347B69C2CBCC}</a:tableStyleId>
              </a:tblPr>
              <a:tblGrid>
                <a:gridCol w="3086100">
                  <a:extLst>
                    <a:ext uri="{9D8B030D-6E8A-4147-A177-3AD203B41FA5}">
                      <a16:colId xmlns:a16="http://schemas.microsoft.com/office/drawing/2014/main" val="20000"/>
                    </a:ext>
                  </a:extLst>
                </a:gridCol>
                <a:gridCol w="5684150">
                  <a:extLst>
                    <a:ext uri="{9D8B030D-6E8A-4147-A177-3AD203B41FA5}">
                      <a16:colId xmlns:a16="http://schemas.microsoft.com/office/drawing/2014/main" val="20001"/>
                    </a:ext>
                  </a:extLst>
                </a:gridCol>
              </a:tblGrid>
              <a:tr h="1649375">
                <a:tc>
                  <a:txBody>
                    <a:bodyPr/>
                    <a:lstStyle/>
                    <a:p>
                      <a:pPr marL="0" marR="0" lvl="0" indent="0" algn="ctr" rtl="0">
                        <a:lnSpc>
                          <a:spcPct val="100000"/>
                        </a:lnSpc>
                        <a:spcBef>
                          <a:spcPts val="0"/>
                        </a:spcBef>
                        <a:spcAft>
                          <a:spcPts val="0"/>
                        </a:spcAft>
                        <a:buNone/>
                      </a:pP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800" b="1" u="none" strike="noStrike" cap="none">
                          <a:solidFill>
                            <a:srgbClr val="0B5394"/>
                          </a:solidFill>
                          <a:latin typeface="Arial"/>
                          <a:ea typeface="Arial"/>
                          <a:cs typeface="Arial"/>
                          <a:sym typeface="Arial"/>
                        </a:rPr>
                        <a:t>APEX Accelerators</a:t>
                      </a:r>
                      <a:endParaRPr>
                        <a:solidFill>
                          <a:srgbClr val="0B5394"/>
                        </a:solidFill>
                      </a:endParaRPr>
                    </a:p>
                    <a:p>
                      <a:pPr marL="0" marR="0" lvl="0" indent="0" algn="ctr" rtl="0">
                        <a:lnSpc>
                          <a:spcPct val="100000"/>
                        </a:lnSpc>
                        <a:spcBef>
                          <a:spcPts val="0"/>
                        </a:spcBef>
                        <a:spcAft>
                          <a:spcPts val="0"/>
                        </a:spcAft>
                        <a:buNone/>
                      </a:pP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400" b="0" u="none" strike="noStrike" cap="none">
                          <a:solidFill>
                            <a:srgbClr val="0B5394"/>
                          </a:solidFill>
                          <a:latin typeface="Arial"/>
                          <a:ea typeface="Arial"/>
                          <a:cs typeface="Arial"/>
                          <a:sym typeface="Arial"/>
                        </a:rPr>
                        <a:t>(Formerly Procurement Technical Assistance Center- PTAC)</a:t>
                      </a:r>
                      <a:endParaRPr>
                        <a:solidFill>
                          <a:srgbClr val="0B5394"/>
                        </a:solidFill>
                      </a:endParaRPr>
                    </a:p>
                    <a:p>
                      <a:pPr marL="0" marR="0" lvl="0" indent="0" algn="ctr" rtl="0">
                        <a:lnSpc>
                          <a:spcPct val="100000"/>
                        </a:lnSpc>
                        <a:spcBef>
                          <a:spcPts val="0"/>
                        </a:spcBef>
                        <a:spcAft>
                          <a:spcPts val="0"/>
                        </a:spcAft>
                        <a:buNone/>
                      </a:pPr>
                      <a:endParaRPr sz="1400" b="0" u="none" strike="noStrike" cap="none">
                        <a:solidFill>
                          <a:srgbClr val="0B5394"/>
                        </a:solidFill>
                        <a:latin typeface="Arial"/>
                        <a:ea typeface="Arial"/>
                        <a:cs typeface="Arial"/>
                        <a:sym typeface="Arial"/>
                      </a:endParaRPr>
                    </a:p>
                  </a:txBody>
                  <a:tcPr marL="68575" marR="68575" marT="34300" marB="34300">
                    <a:solidFill>
                      <a:srgbClr val="F0F8F9"/>
                    </a:solidFill>
                  </a:tcPr>
                </a:tc>
                <a:tc>
                  <a:txBody>
                    <a:bodyPr/>
                    <a:lstStyle/>
                    <a:p>
                      <a:pPr marL="0" marR="0" lvl="0" indent="0" algn="ctr" rtl="0">
                        <a:lnSpc>
                          <a:spcPct val="100000"/>
                        </a:lnSpc>
                        <a:spcBef>
                          <a:spcPts val="0"/>
                        </a:spcBef>
                        <a:spcAft>
                          <a:spcPts val="0"/>
                        </a:spcAft>
                        <a:buClr>
                          <a:srgbClr val="2F5897"/>
                        </a:buClr>
                        <a:buSzPts val="1020"/>
                        <a:buFont typeface="Arial"/>
                        <a:buNone/>
                      </a:pPr>
                      <a:endParaRPr sz="1200" u="none" strike="noStrike" cap="none" dirty="0">
                        <a:solidFill>
                          <a:srgbClr val="0B5394"/>
                        </a:solidFill>
                      </a:endParaRPr>
                    </a:p>
                    <a:p>
                      <a:pPr marL="0" marR="0" lvl="0" indent="0" algn="ctr" rtl="0">
                        <a:lnSpc>
                          <a:spcPct val="100000"/>
                        </a:lnSpc>
                        <a:spcBef>
                          <a:spcPts val="300"/>
                        </a:spcBef>
                        <a:spcAft>
                          <a:spcPts val="0"/>
                        </a:spcAft>
                        <a:buClr>
                          <a:srgbClr val="2F5897"/>
                        </a:buClr>
                        <a:buSzPts val="1275"/>
                        <a:buFont typeface="Arial"/>
                        <a:buNone/>
                      </a:pPr>
                      <a:r>
                        <a:rPr lang="en-US" sz="1400" b="0" u="none" strike="noStrike" cap="none" dirty="0">
                          <a:solidFill>
                            <a:srgbClr val="0B5394"/>
                          </a:solidFill>
                          <a:latin typeface="Arial"/>
                          <a:ea typeface="Arial"/>
                          <a:cs typeface="Arial"/>
                          <a:sym typeface="Arial"/>
                        </a:rPr>
                        <a:t>Training and counseling on marketing, financial, and contracting  </a:t>
                      </a:r>
                      <a:endParaRPr sz="1200" dirty="0">
                        <a:solidFill>
                          <a:srgbClr val="0B5394"/>
                        </a:solidFill>
                      </a:endParaRPr>
                    </a:p>
                    <a:p>
                      <a:pPr marL="548640" marR="0" lvl="2" indent="0" algn="ctr" rtl="0">
                        <a:lnSpc>
                          <a:spcPct val="100000"/>
                        </a:lnSpc>
                        <a:spcBef>
                          <a:spcPts val="280"/>
                        </a:spcBef>
                        <a:spcAft>
                          <a:spcPts val="0"/>
                        </a:spcAft>
                        <a:buClr>
                          <a:srgbClr val="2F5897"/>
                        </a:buClr>
                        <a:buSzPts val="1260"/>
                        <a:buFont typeface="Courier New"/>
                        <a:buNone/>
                      </a:pPr>
                      <a:endParaRPr sz="1200"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548640" marR="0" lvl="2" indent="0" algn="ctr" rtl="0">
                        <a:lnSpc>
                          <a:spcPct val="100000"/>
                        </a:lnSpc>
                        <a:spcBef>
                          <a:spcPts val="300"/>
                        </a:spcBef>
                        <a:spcAft>
                          <a:spcPts val="0"/>
                        </a:spcAft>
                        <a:buClr>
                          <a:srgbClr val="2F5897"/>
                        </a:buClr>
                        <a:buSzPts val="1350"/>
                        <a:buFont typeface="Courier New"/>
                        <a:buNone/>
                      </a:pPr>
                      <a:r>
                        <a:rPr lang="en-US" sz="1400" b="1" i="0" u="sng" strike="noStrike" cap="none" dirty="0">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https://www.aptac-us.org/</a:t>
                      </a:r>
                      <a:endParaRPr sz="1400" b="1" i="0" u="none" strike="noStrike" cap="none" dirty="0">
                        <a:solidFill>
                          <a:srgbClr val="0B5394"/>
                        </a:solidFill>
                        <a:latin typeface="Arial"/>
                        <a:ea typeface="Arial"/>
                        <a:cs typeface="Arial"/>
                        <a:sym typeface="Arial"/>
                      </a:endParaRPr>
                    </a:p>
                    <a:p>
                      <a:pPr marL="548640" marR="0" lvl="2" indent="0" algn="ctr" rtl="0">
                        <a:lnSpc>
                          <a:spcPct val="100000"/>
                        </a:lnSpc>
                        <a:spcBef>
                          <a:spcPts val="300"/>
                        </a:spcBef>
                        <a:spcAft>
                          <a:spcPts val="0"/>
                        </a:spcAft>
                        <a:buClr>
                          <a:srgbClr val="2F5897"/>
                        </a:buClr>
                        <a:buSzPts val="1350"/>
                        <a:buFont typeface="Courier New"/>
                        <a:buNone/>
                      </a:pPr>
                      <a:r>
                        <a:rPr lang="en-US" sz="1400" b="1" i="0" u="sng" strike="noStrike" cap="none" dirty="0">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https://www.apexaccelerators.us/</a:t>
                      </a:r>
                      <a:endParaRPr sz="1400" b="1" u="sng" strike="noStrike" cap="none" dirty="0">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200" u="none" strike="noStrike" cap="none" dirty="0">
                        <a:solidFill>
                          <a:srgbClr val="0B5394"/>
                        </a:solidFill>
                      </a:endParaRPr>
                    </a:p>
                  </a:txBody>
                  <a:tcPr marL="68575" marR="68575" marT="34300" marB="34300">
                    <a:solidFill>
                      <a:srgbClr val="F0F8F9"/>
                    </a:solidFill>
                  </a:tcPr>
                </a:tc>
                <a:extLst>
                  <a:ext uri="{0D108BD9-81ED-4DB2-BD59-A6C34878D82A}">
                    <a16:rowId xmlns:a16="http://schemas.microsoft.com/office/drawing/2014/main" val="10000"/>
                  </a:ext>
                </a:extLst>
              </a:tr>
              <a:tr h="2116825">
                <a:tc>
                  <a:txBody>
                    <a:bodyPr/>
                    <a:lstStyle/>
                    <a:p>
                      <a:pPr marL="0" marR="0" lvl="0" indent="0" algn="ctr" rtl="0">
                        <a:lnSpc>
                          <a:spcPct val="100000"/>
                        </a:lnSpc>
                        <a:spcBef>
                          <a:spcPts val="0"/>
                        </a:spcBef>
                        <a:spcAft>
                          <a:spcPts val="0"/>
                        </a:spcAft>
                        <a:buNone/>
                      </a:pP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1" u="none" strike="noStrike" cap="none">
                          <a:solidFill>
                            <a:srgbClr val="0B5394"/>
                          </a:solidFill>
                          <a:latin typeface="Arial"/>
                          <a:ea typeface="Arial"/>
                          <a:cs typeface="Arial"/>
                          <a:sym typeface="Arial"/>
                        </a:rPr>
                        <a:t>Small Business Administration (SBA)</a:t>
                      </a:r>
                      <a:endParaRPr>
                        <a:solidFill>
                          <a:srgbClr val="0B5394"/>
                        </a:solidFill>
                      </a:endParaRPr>
                    </a:p>
                  </a:txBody>
                  <a:tcPr marL="68575" marR="68575" marT="34300" marB="34300">
                    <a:solidFill>
                      <a:srgbClr val="F2F2F2"/>
                    </a:solidFill>
                  </a:tcPr>
                </a:tc>
                <a:tc>
                  <a:txBody>
                    <a:bodyPr/>
                    <a:lstStyle/>
                    <a:p>
                      <a:pPr marL="731520" marR="0" lvl="2" indent="-114299" algn="l" rtl="0">
                        <a:lnSpc>
                          <a:spcPct val="100000"/>
                        </a:lnSpc>
                        <a:spcBef>
                          <a:spcPts val="0"/>
                        </a:spcBef>
                        <a:spcAft>
                          <a:spcPts val="0"/>
                        </a:spcAft>
                        <a:buClr>
                          <a:srgbClr val="2F5897"/>
                        </a:buClr>
                        <a:buSzPts val="1080"/>
                        <a:buFont typeface="Courier New"/>
                        <a:buNone/>
                      </a:pPr>
                      <a:endParaRPr sz="1200" u="none" strike="noStrike" cap="none" dirty="0">
                        <a:solidFill>
                          <a:srgbClr val="0B5394"/>
                        </a:solidFill>
                        <a:latin typeface="Arial"/>
                        <a:ea typeface="Arial"/>
                        <a:cs typeface="Arial"/>
                        <a:sym typeface="Arial"/>
                      </a:endParaRPr>
                    </a:p>
                    <a:p>
                      <a:pPr marL="834389" marR="0" lvl="2" indent="-285749" algn="l" rtl="0">
                        <a:lnSpc>
                          <a:spcPct val="100000"/>
                        </a:lnSpc>
                        <a:spcBef>
                          <a:spcPts val="240"/>
                        </a:spcBef>
                        <a:spcAft>
                          <a:spcPts val="0"/>
                        </a:spcAft>
                        <a:buClr>
                          <a:srgbClr val="0B5394"/>
                        </a:buClr>
                        <a:buSzPts val="1080"/>
                        <a:buFont typeface="Noto Sans Symbols"/>
                        <a:buChar char="⮚"/>
                      </a:pPr>
                      <a:r>
                        <a:rPr lang="en-US" sz="1100" u="none" strike="noStrike" cap="none" dirty="0">
                          <a:solidFill>
                            <a:srgbClr val="0B5394"/>
                          </a:solidFill>
                          <a:latin typeface="Arial"/>
                          <a:ea typeface="Arial"/>
                          <a:cs typeface="Arial"/>
                          <a:sym typeface="Arial"/>
                        </a:rPr>
                        <a:t>Procurement Center Representatives (PCRs) - </a:t>
                      </a:r>
                      <a:r>
                        <a:rPr lang="en-US" sz="1100" b="1" u="sng" strike="noStrike" cap="none" dirty="0">
                          <a:solidFill>
                            <a:srgbClr val="0B539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https://www.sba.gov/contracting/resources-small-businesses/pcr-directory</a:t>
                      </a:r>
                      <a:endParaRPr sz="1100" b="1" u="sng" strike="noStrike" cap="none" dirty="0">
                        <a:solidFill>
                          <a:srgbClr val="0B5394"/>
                        </a:solidFill>
                        <a:latin typeface="Arial"/>
                        <a:ea typeface="Arial"/>
                        <a:cs typeface="Arial"/>
                        <a:sym typeface="Arial"/>
                      </a:endParaRPr>
                    </a:p>
                    <a:p>
                      <a:pPr marL="834389" marR="0" lvl="2" indent="-217169" algn="l" rtl="0">
                        <a:lnSpc>
                          <a:spcPct val="100000"/>
                        </a:lnSpc>
                        <a:spcBef>
                          <a:spcPts val="240"/>
                        </a:spcBef>
                        <a:spcAft>
                          <a:spcPts val="0"/>
                        </a:spcAft>
                        <a:buClr>
                          <a:srgbClr val="2F5897"/>
                        </a:buClr>
                        <a:buSzPts val="1080"/>
                        <a:buFont typeface="Noto Sans Symbols"/>
                        <a:buNone/>
                      </a:pPr>
                      <a:endParaRPr sz="1100" u="sng" strike="noStrike" cap="none" dirty="0">
                        <a:solidFill>
                          <a:srgbClr val="0B5394"/>
                        </a:solidFill>
                        <a:latin typeface="Arial"/>
                        <a:ea typeface="Arial"/>
                        <a:cs typeface="Arial"/>
                        <a:sym typeface="Arial"/>
                      </a:endParaRPr>
                    </a:p>
                    <a:p>
                      <a:pPr marL="834389" marR="0" lvl="2" indent="-285749" algn="l" rtl="0">
                        <a:lnSpc>
                          <a:spcPct val="100000"/>
                        </a:lnSpc>
                        <a:spcBef>
                          <a:spcPts val="240"/>
                        </a:spcBef>
                        <a:spcAft>
                          <a:spcPts val="0"/>
                        </a:spcAft>
                        <a:buClr>
                          <a:srgbClr val="0B5394"/>
                        </a:buClr>
                        <a:buSzPts val="1080"/>
                        <a:buFont typeface="Noto Sans Symbols"/>
                        <a:buChar char="⮚"/>
                      </a:pPr>
                      <a:r>
                        <a:rPr lang="en-US" sz="1100" u="none" strike="noStrike" cap="none" dirty="0">
                          <a:solidFill>
                            <a:srgbClr val="0B5394"/>
                          </a:solidFill>
                          <a:latin typeface="Arial"/>
                          <a:ea typeface="Arial"/>
                          <a:cs typeface="Arial"/>
                          <a:sym typeface="Arial"/>
                        </a:rPr>
                        <a:t>SBA Business Development Centers –</a:t>
                      </a:r>
                      <a:endParaRPr sz="1200" dirty="0">
                        <a:solidFill>
                          <a:srgbClr val="0B5394"/>
                        </a:solidFill>
                      </a:endParaRPr>
                    </a:p>
                    <a:p>
                      <a:pPr marL="548640" marR="0" lvl="2" indent="0" algn="l" rtl="0">
                        <a:lnSpc>
                          <a:spcPct val="100000"/>
                        </a:lnSpc>
                        <a:spcBef>
                          <a:spcPts val="240"/>
                        </a:spcBef>
                        <a:spcAft>
                          <a:spcPts val="0"/>
                        </a:spcAft>
                        <a:buClr>
                          <a:srgbClr val="2F5897"/>
                        </a:buClr>
                        <a:buSzPts val="1080"/>
                        <a:buFont typeface="Noto Sans Symbols"/>
                        <a:buNone/>
                      </a:pPr>
                      <a:r>
                        <a:rPr lang="en-US" sz="1100" u="none" strike="noStrike" cap="none" dirty="0">
                          <a:solidFill>
                            <a:srgbClr val="0B5394"/>
                          </a:solidFill>
                          <a:latin typeface="Arial"/>
                          <a:ea typeface="Arial"/>
                          <a:cs typeface="Arial"/>
                          <a:sym typeface="Arial"/>
                        </a:rPr>
                        <a:t>        </a:t>
                      </a:r>
                      <a:r>
                        <a:rPr lang="en-US" sz="1100" b="1" u="sng" strike="noStrike" cap="none" dirty="0">
                          <a:solidFill>
                            <a:srgbClr val="0B5394"/>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https://www.sba.gov/tools/local-assistance/sbdc </a:t>
                      </a:r>
                      <a:endParaRPr sz="1100" b="1" u="sng" strike="noStrike" cap="none" dirty="0">
                        <a:solidFill>
                          <a:srgbClr val="0B5394"/>
                        </a:solidFill>
                        <a:latin typeface="Arial"/>
                        <a:ea typeface="Arial"/>
                        <a:cs typeface="Arial"/>
                        <a:sym typeface="Arial"/>
                      </a:endParaRPr>
                    </a:p>
                    <a:p>
                      <a:pPr marL="834389" marR="0" lvl="2" indent="-217169" algn="l" rtl="0">
                        <a:lnSpc>
                          <a:spcPct val="100000"/>
                        </a:lnSpc>
                        <a:spcBef>
                          <a:spcPts val="240"/>
                        </a:spcBef>
                        <a:spcAft>
                          <a:spcPts val="0"/>
                        </a:spcAft>
                        <a:buClr>
                          <a:srgbClr val="2F5897"/>
                        </a:buClr>
                        <a:buSzPts val="1080"/>
                        <a:buFont typeface="Noto Sans Symbols"/>
                        <a:buNone/>
                      </a:pPr>
                      <a:endParaRPr sz="1100" u="sng" strike="noStrike" cap="none" dirty="0">
                        <a:solidFill>
                          <a:srgbClr val="0B5394"/>
                        </a:solidFill>
                        <a:latin typeface="Arial"/>
                        <a:ea typeface="Arial"/>
                        <a:cs typeface="Arial"/>
                        <a:sym typeface="Arial"/>
                      </a:endParaRPr>
                    </a:p>
                    <a:p>
                      <a:pPr marL="834389" marR="0" lvl="2" indent="-285749" algn="l" rtl="0">
                        <a:lnSpc>
                          <a:spcPct val="100000"/>
                        </a:lnSpc>
                        <a:spcBef>
                          <a:spcPts val="240"/>
                        </a:spcBef>
                        <a:spcAft>
                          <a:spcPts val="0"/>
                        </a:spcAft>
                        <a:buClr>
                          <a:srgbClr val="0B5394"/>
                        </a:buClr>
                        <a:buSzPts val="1080"/>
                        <a:buFont typeface="Noto Sans Symbols"/>
                        <a:buChar char="⮚"/>
                      </a:pPr>
                      <a:r>
                        <a:rPr lang="en-US" sz="1100" u="none" strike="noStrike" cap="none" dirty="0">
                          <a:solidFill>
                            <a:srgbClr val="0B5394"/>
                          </a:solidFill>
                          <a:latin typeface="Arial"/>
                          <a:ea typeface="Arial"/>
                          <a:cs typeface="Arial"/>
                          <a:sym typeface="Arial"/>
                        </a:rPr>
                        <a:t>Get free and confidential mentoring by former CEOs through SCORE  -    </a:t>
                      </a:r>
                      <a:r>
                        <a:rPr lang="en-US" sz="1100" b="1" u="sng" strike="noStrike" cap="none" dirty="0">
                          <a:solidFill>
                            <a:srgbClr val="0B5394"/>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https://www.score.org</a:t>
                      </a:r>
                      <a:endParaRPr sz="1100" b="1" u="none" strike="noStrike" cap="none" dirty="0">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1"/>
                  </a:ext>
                </a:extLst>
              </a:tr>
            </a:tbl>
          </a:graphicData>
        </a:graphic>
      </p:graphicFrame>
      <p:sp>
        <p:nvSpPr>
          <p:cNvPr id="566" name="Google Shape;566;p59">
            <a:extLst>
              <a:ext uri="{C183D7F6-B498-43B3-948B-1728B52AA6E4}">
                <adec:decorative xmlns:adec="http://schemas.microsoft.com/office/drawing/2017/decorative" val="1"/>
              </a:ext>
            </a:extLst>
          </p:cNvPr>
          <p:cNvSpPr/>
          <p:nvPr/>
        </p:nvSpPr>
        <p:spPr>
          <a:xfrm rot="-5400000" flipH="1">
            <a:off x="4516513" y="-2041478"/>
            <a:ext cx="128470" cy="87877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0"/>
          <p:cNvSpPr txBox="1"/>
          <p:nvPr/>
        </p:nvSpPr>
        <p:spPr>
          <a:xfrm>
            <a:off x="171450" y="2367660"/>
            <a:ext cx="8905650" cy="1215677"/>
          </a:xfrm>
          <a:prstGeom prst="rect">
            <a:avLst/>
          </a:prstGeom>
          <a:solidFill>
            <a:srgbClr val="F6FBF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sng" strike="noStrike" cap="none" dirty="0">
                <a:solidFill>
                  <a:srgbClr val="002060"/>
                </a:solidFill>
                <a:latin typeface="Arial"/>
                <a:ea typeface="Arial"/>
                <a:cs typeface="Arial"/>
                <a:sym typeface="Arial"/>
              </a:rPr>
              <a:t>SCAMS AND FRAUD RESOURCES</a:t>
            </a:r>
            <a:endParaRPr dirty="0"/>
          </a:p>
          <a:p>
            <a:pPr marL="214313" marR="0" lvl="0" indent="-147638" algn="l" rtl="0">
              <a:lnSpc>
                <a:spcPct val="100000"/>
              </a:lnSpc>
              <a:spcBef>
                <a:spcPts val="0"/>
              </a:spcBef>
              <a:spcAft>
                <a:spcPts val="0"/>
              </a:spcAft>
              <a:buClr>
                <a:srgbClr val="000000"/>
              </a:buClr>
              <a:buSzPts val="1050"/>
              <a:buFont typeface="Courier New"/>
              <a:buNone/>
            </a:pPr>
            <a:endParaRPr sz="800" b="1" i="0" u="none" strike="noStrike" cap="none" dirty="0">
              <a:solidFill>
                <a:srgbClr val="002060"/>
              </a:solidFill>
              <a:latin typeface="+mn-lt"/>
              <a:ea typeface="Arial"/>
              <a:cs typeface="Arial"/>
              <a:sym typeface="Arial"/>
            </a:endParaRPr>
          </a:p>
          <a:p>
            <a:pPr marL="457200" marR="0" lvl="0" indent="-323850" algn="l" rtl="0">
              <a:lnSpc>
                <a:spcPct val="100000"/>
              </a:lnSpc>
              <a:spcBef>
                <a:spcPts val="0"/>
              </a:spcBef>
              <a:spcAft>
                <a:spcPts val="0"/>
              </a:spcAft>
              <a:buClr>
                <a:srgbClr val="002060"/>
              </a:buClr>
              <a:buSzPts val="1500"/>
              <a:buFont typeface="Arial Narrow"/>
              <a:buChar char="●"/>
            </a:pPr>
            <a:r>
              <a:rPr lang="en-US" sz="1100" b="0" i="0" u="none" strike="noStrike" cap="none" dirty="0">
                <a:solidFill>
                  <a:srgbClr val="002060"/>
                </a:solidFill>
                <a:latin typeface="+mn-lt"/>
                <a:ea typeface="Arial Narrow"/>
                <a:cs typeface="Arial Narrow"/>
                <a:sym typeface="Arial Narrow"/>
              </a:rPr>
              <a:t>Department of Health and Human Services </a:t>
            </a:r>
            <a:r>
              <a:rPr lang="en-US" sz="1100" b="0" i="0" u="sng" strike="noStrike" cap="none" dirty="0">
                <a:solidFill>
                  <a:srgbClr val="002060"/>
                </a:solidFill>
                <a:latin typeface="+mn-lt"/>
                <a:ea typeface="Arial Narrow"/>
                <a:cs typeface="Arial Narrow"/>
                <a:sym typeface="Arial Narrow"/>
              </a:rPr>
              <a:t>warns about Medicare scams</a:t>
            </a:r>
            <a:endParaRPr sz="1100" b="0" i="0" u="none" strike="noStrike" cap="none" dirty="0">
              <a:solidFill>
                <a:srgbClr val="002060"/>
              </a:solidFill>
              <a:latin typeface="+mn-lt"/>
              <a:ea typeface="Arial Narrow"/>
              <a:cs typeface="Arial Narrow"/>
              <a:sym typeface="Arial Narrow"/>
            </a:endParaRPr>
          </a:p>
          <a:p>
            <a:pPr marL="457200" marR="0" lvl="0" indent="-323850" algn="l" rtl="0">
              <a:lnSpc>
                <a:spcPct val="100000"/>
              </a:lnSpc>
              <a:spcBef>
                <a:spcPts val="0"/>
              </a:spcBef>
              <a:spcAft>
                <a:spcPts val="0"/>
              </a:spcAft>
              <a:buClr>
                <a:srgbClr val="002060"/>
              </a:buClr>
              <a:buSzPts val="1500"/>
              <a:buFont typeface="Arial Narrow"/>
              <a:buChar char="●"/>
            </a:pPr>
            <a:r>
              <a:rPr lang="en-US" sz="1100" b="0" i="0" u="none" strike="noStrike" cap="none" dirty="0">
                <a:solidFill>
                  <a:srgbClr val="002060"/>
                </a:solidFill>
                <a:latin typeface="+mn-lt"/>
                <a:ea typeface="Arial Narrow"/>
                <a:cs typeface="Arial Narrow"/>
                <a:sym typeface="Arial Narrow"/>
              </a:rPr>
              <a:t>Federal Deposit Insurance Corporation </a:t>
            </a:r>
            <a:r>
              <a:rPr lang="en-US" sz="1100" b="0" i="0" u="sng" strike="noStrike" cap="none" dirty="0">
                <a:solidFill>
                  <a:srgbClr val="002060"/>
                </a:solidFill>
                <a:latin typeface="+mn-lt"/>
                <a:ea typeface="Arial Narrow"/>
                <a:cs typeface="Arial Narrow"/>
                <a:sym typeface="Arial Narrow"/>
              </a:rPr>
              <a:t>warns consumers about potential scams</a:t>
            </a:r>
            <a:endParaRPr sz="1100" b="0" i="0" u="none" strike="noStrike" cap="none" dirty="0">
              <a:solidFill>
                <a:srgbClr val="002060"/>
              </a:solidFill>
              <a:latin typeface="+mn-lt"/>
              <a:ea typeface="Arial Narrow"/>
              <a:cs typeface="Arial Narrow"/>
              <a:sym typeface="Arial Narrow"/>
            </a:endParaRPr>
          </a:p>
          <a:p>
            <a:pPr marL="457200" marR="0" lvl="0" indent="-323850" algn="l" rtl="0">
              <a:lnSpc>
                <a:spcPct val="100000"/>
              </a:lnSpc>
              <a:spcBef>
                <a:spcPts val="0"/>
              </a:spcBef>
              <a:spcAft>
                <a:spcPts val="0"/>
              </a:spcAft>
              <a:buClr>
                <a:srgbClr val="002060"/>
              </a:buClr>
              <a:buSzPts val="1500"/>
              <a:buFont typeface="Arial Narrow"/>
              <a:buChar char="●"/>
            </a:pPr>
            <a:r>
              <a:rPr lang="en-US" sz="1100" b="0" i="0" u="none" strike="noStrike" cap="none" dirty="0">
                <a:solidFill>
                  <a:srgbClr val="002060"/>
                </a:solidFill>
                <a:latin typeface="+mn-lt"/>
                <a:ea typeface="Arial Narrow"/>
                <a:cs typeface="Arial Narrow"/>
                <a:sym typeface="Arial Narrow"/>
              </a:rPr>
              <a:t>Social Security Administration</a:t>
            </a:r>
            <a:r>
              <a:rPr lang="en-US" sz="1100" b="1" i="0" u="none" strike="noStrike" cap="none" dirty="0">
                <a:solidFill>
                  <a:srgbClr val="002060"/>
                </a:solidFill>
                <a:latin typeface="+mn-lt"/>
                <a:ea typeface="Arial Narrow"/>
                <a:cs typeface="Arial Narrow"/>
                <a:sym typeface="Arial Narrow"/>
              </a:rPr>
              <a:t> </a:t>
            </a:r>
            <a:r>
              <a:rPr lang="en-US" sz="1100" b="0" i="0" u="sng" strike="noStrike" cap="none" dirty="0">
                <a:solidFill>
                  <a:srgbClr val="002060"/>
                </a:solidFill>
                <a:latin typeface="+mn-lt"/>
                <a:ea typeface="Arial Narrow"/>
                <a:cs typeface="Arial Narrow"/>
                <a:sym typeface="Arial Narrow"/>
              </a:rPr>
              <a:t>warns Americans about fraudulent letters threatening the suspension of Social Security benefits</a:t>
            </a:r>
            <a:endParaRPr sz="1100" b="0" i="0" u="none" strike="noStrike" cap="none" dirty="0">
              <a:solidFill>
                <a:srgbClr val="002060"/>
              </a:solidFill>
              <a:latin typeface="+mn-lt"/>
              <a:ea typeface="Arial Narrow"/>
              <a:cs typeface="Arial Narrow"/>
              <a:sym typeface="Arial Narrow"/>
            </a:endParaRPr>
          </a:p>
          <a:p>
            <a:pPr marL="457200" marR="0" lvl="0" indent="-323850" algn="l" rtl="0">
              <a:lnSpc>
                <a:spcPct val="100000"/>
              </a:lnSpc>
              <a:spcBef>
                <a:spcPts val="0"/>
              </a:spcBef>
              <a:spcAft>
                <a:spcPts val="0"/>
              </a:spcAft>
              <a:buClr>
                <a:srgbClr val="002060"/>
              </a:buClr>
              <a:buSzPts val="1500"/>
              <a:buFont typeface="Arial Narrow"/>
              <a:buChar char="●"/>
            </a:pPr>
            <a:r>
              <a:rPr lang="en-US" sz="1100" b="0" i="0" u="none" strike="noStrike" cap="none" dirty="0">
                <a:solidFill>
                  <a:srgbClr val="002060"/>
                </a:solidFill>
                <a:latin typeface="+mn-lt"/>
                <a:ea typeface="Arial Narrow"/>
                <a:cs typeface="Arial Narrow"/>
                <a:sym typeface="Arial Narrow"/>
              </a:rPr>
              <a:t>U.S. Postal Inspection Service tips for </a:t>
            </a:r>
            <a:r>
              <a:rPr lang="en-US" sz="1100" b="0" i="0" u="sng" strike="noStrike" cap="none" dirty="0">
                <a:solidFill>
                  <a:srgbClr val="002060"/>
                </a:solidFill>
                <a:latin typeface="+mn-lt"/>
                <a:ea typeface="Arial Narrow"/>
                <a:cs typeface="Arial Narrow"/>
                <a:sym typeface="Arial Narrow"/>
              </a:rPr>
              <a:t>avoiding and reporting fraud</a:t>
            </a:r>
            <a:endParaRPr sz="1100" dirty="0">
              <a:latin typeface="+mn-lt"/>
            </a:endParaRPr>
          </a:p>
          <a:p>
            <a:pPr marL="0" marR="0" lvl="0" indent="0" algn="l" rtl="0">
              <a:lnSpc>
                <a:spcPct val="100000"/>
              </a:lnSpc>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573" name="Google Shape;573;p60"/>
          <p:cNvSpPr txBox="1">
            <a:spLocks noGrp="1"/>
          </p:cNvSpPr>
          <p:nvPr>
            <p:ph type="title"/>
          </p:nvPr>
        </p:nvSpPr>
        <p:spPr>
          <a:xfrm>
            <a:off x="2450700" y="177320"/>
            <a:ext cx="7436100" cy="330698"/>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SMALL BUSINESS RESOURCES  (Cont.)</a:t>
            </a:r>
            <a:endParaRPr sz="2000" b="1" dirty="0">
              <a:solidFill>
                <a:schemeClr val="tx2">
                  <a:lumMod val="75000"/>
                </a:schemeClr>
              </a:solidFill>
            </a:endParaRPr>
          </a:p>
        </p:txBody>
      </p:sp>
      <p:pic>
        <p:nvPicPr>
          <p:cNvPr id="574" name="Google Shape;574;p60"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575" name="Google Shape;575;p60"/>
          <p:cNvSpPr txBox="1"/>
          <p:nvPr/>
        </p:nvSpPr>
        <p:spPr>
          <a:xfrm>
            <a:off x="171450" y="3852171"/>
            <a:ext cx="8905650" cy="415498"/>
          </a:xfrm>
          <a:prstGeom prst="rect">
            <a:avLst/>
          </a:prstGeom>
          <a:solidFill>
            <a:schemeClr val="accent5">
              <a:lumMod val="9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dirty="0">
                <a:solidFill>
                  <a:srgbClr val="002060"/>
                </a:solidFill>
                <a:latin typeface="Arial"/>
                <a:ea typeface="Arial"/>
                <a:cs typeface="Arial"/>
                <a:sym typeface="Arial"/>
              </a:rPr>
              <a:t>Cybersecurity and Infrastructure Security Agency (CISA) Cyber Scams:</a:t>
            </a:r>
            <a:endParaRPr dirty="0"/>
          </a:p>
          <a:p>
            <a:pPr marL="0" marR="0" lvl="0" indent="0" algn="ctr" rtl="0">
              <a:lnSpc>
                <a:spcPct val="100000"/>
              </a:lnSpc>
              <a:spcBef>
                <a:spcPts val="0"/>
              </a:spcBef>
              <a:spcAft>
                <a:spcPts val="0"/>
              </a:spcAft>
              <a:buNone/>
            </a:pPr>
            <a:r>
              <a:rPr lang="en-US" sz="1050" b="1" i="0" u="sng" strike="noStrike" cap="none" dirty="0">
                <a:solidFill>
                  <a:schemeClr val="hlink"/>
                </a:solidFill>
                <a:latin typeface="Arial"/>
                <a:ea typeface="Arial"/>
                <a:cs typeface="Arial"/>
                <a:sym typeface="Arial"/>
                <a:hlinkClick r:id="rId4"/>
              </a:rPr>
              <a:t>https://www.cisa.gov/be-cyber-smart/common-scams</a:t>
            </a:r>
            <a:endParaRPr sz="1050" b="1" i="0" u="none" strike="noStrike" cap="none" dirty="0">
              <a:solidFill>
                <a:srgbClr val="0070C0"/>
              </a:solidFill>
              <a:latin typeface="Arial"/>
              <a:ea typeface="Arial"/>
              <a:cs typeface="Arial"/>
              <a:sym typeface="Arial"/>
            </a:endParaRPr>
          </a:p>
        </p:txBody>
      </p:sp>
      <p:sp>
        <p:nvSpPr>
          <p:cNvPr id="576" name="Google Shape;576;p60"/>
          <p:cNvSpPr txBox="1"/>
          <p:nvPr/>
        </p:nvSpPr>
        <p:spPr>
          <a:xfrm>
            <a:off x="171450" y="776852"/>
            <a:ext cx="8265600" cy="1754296"/>
          </a:xfrm>
          <a:prstGeom prst="rect">
            <a:avLst/>
          </a:prstGeom>
          <a:noFill/>
          <a:ln>
            <a:noFill/>
          </a:ln>
        </p:spPr>
        <p:txBody>
          <a:bodyPr spcFirstLastPara="1" wrap="square" lIns="91425" tIns="91425" rIns="91425" bIns="91425" anchor="t" anchorCtr="0">
            <a:spAutoFit/>
          </a:bodyPr>
          <a:lstStyle/>
          <a:p>
            <a:pPr marL="146050" lvl="0" algn="ctr" rtl="0">
              <a:spcBef>
                <a:spcPts val="0"/>
              </a:spcBef>
              <a:spcAft>
                <a:spcPts val="0"/>
              </a:spcAft>
              <a:buSzPts val="1300"/>
            </a:pPr>
            <a:r>
              <a:rPr lang="en-US" sz="1100" b="1" u="sng" dirty="0">
                <a:solidFill>
                  <a:schemeClr val="accent2">
                    <a:lumMod val="50000"/>
                  </a:schemeClr>
                </a:solidFill>
              </a:rPr>
              <a:t>BEWARE OF SCAMS</a:t>
            </a:r>
          </a:p>
          <a:p>
            <a:pPr marL="457200" lvl="0" indent="-311150" algn="l" rtl="0">
              <a:spcBef>
                <a:spcPts val="0"/>
              </a:spcBef>
              <a:spcAft>
                <a:spcPts val="0"/>
              </a:spcAft>
              <a:buSzPts val="1300"/>
              <a:buChar char="●"/>
            </a:pPr>
            <a:r>
              <a:rPr lang="en-US" sz="1100" dirty="0"/>
              <a:t>No charge to apply</a:t>
            </a:r>
            <a:endParaRPr sz="1100" dirty="0"/>
          </a:p>
          <a:p>
            <a:pPr marL="457200" lvl="0" indent="-311150" algn="l" rtl="0">
              <a:spcBef>
                <a:spcPts val="0"/>
              </a:spcBef>
              <a:spcAft>
                <a:spcPts val="0"/>
              </a:spcAft>
              <a:buSzPts val="1300"/>
              <a:buChar char="●"/>
            </a:pPr>
            <a:r>
              <a:rPr lang="en-US" sz="1100" dirty="0"/>
              <a:t>Free help from SBA resource partners</a:t>
            </a:r>
            <a:endParaRPr sz="1100" dirty="0"/>
          </a:p>
          <a:p>
            <a:pPr marL="457200" lvl="0" indent="-311150" algn="l" rtl="0">
              <a:spcBef>
                <a:spcPts val="0"/>
              </a:spcBef>
              <a:spcAft>
                <a:spcPts val="0"/>
              </a:spcAft>
              <a:buSzPts val="1300"/>
              <a:buChar char="●"/>
            </a:pPr>
            <a:r>
              <a:rPr lang="en-US" sz="1100" dirty="0"/>
              <a:t>SBA will not contact you first </a:t>
            </a:r>
            <a:endParaRPr sz="1100" dirty="0"/>
          </a:p>
          <a:p>
            <a:pPr marL="457200" lvl="0" indent="-311150" algn="l" rtl="0">
              <a:spcBef>
                <a:spcPts val="0"/>
              </a:spcBef>
              <a:spcAft>
                <a:spcPts val="0"/>
              </a:spcAft>
              <a:buSzPts val="1300"/>
              <a:buChar char="●"/>
            </a:pPr>
            <a:r>
              <a:rPr lang="en-US" sz="1100" dirty="0"/>
              <a:t>SBA will not solicit you for your tax ID number, SSN, or banking information</a:t>
            </a:r>
            <a:endParaRPr sz="1100" dirty="0"/>
          </a:p>
          <a:p>
            <a:pPr marL="457200" lvl="0" indent="-311150" algn="l" rtl="0">
              <a:spcBef>
                <a:spcPts val="0"/>
              </a:spcBef>
              <a:spcAft>
                <a:spcPts val="0"/>
              </a:spcAft>
              <a:buSzPts val="1300"/>
              <a:buChar char="●"/>
            </a:pPr>
            <a:r>
              <a:rPr lang="en-US" sz="1100" dirty="0"/>
              <a:t>Beware of anyone who contacts you first, wants your private information, says you need to pay them, or tells you they can get you a loan</a:t>
            </a:r>
            <a:endParaRPr sz="1100" dirty="0"/>
          </a:p>
          <a:p>
            <a:pPr marL="457200" lvl="0" indent="-311150" algn="l" rtl="0">
              <a:spcBef>
                <a:spcPts val="0"/>
              </a:spcBef>
              <a:spcAft>
                <a:spcPts val="0"/>
              </a:spcAft>
              <a:buSzPts val="1300"/>
              <a:buChar char="●"/>
            </a:pPr>
            <a:r>
              <a:rPr lang="en-US" sz="1100" dirty="0"/>
              <a:t>Please check with your local SBA office representative if you think you’ve been scammed or want to check anything out</a:t>
            </a:r>
            <a:endParaRPr sz="1100" dirty="0"/>
          </a:p>
          <a:p>
            <a:pPr marL="0" lvl="0" indent="0" algn="l" rtl="0">
              <a:spcBef>
                <a:spcPts val="0"/>
              </a:spcBef>
              <a:spcAft>
                <a:spcPts val="0"/>
              </a:spcAft>
              <a:buNone/>
            </a:pP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1"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583" name="Google Shape;583;p61"/>
          <p:cNvSpPr txBox="1">
            <a:spLocks noGrp="1"/>
          </p:cNvSpPr>
          <p:nvPr>
            <p:ph type="title" idx="4294967295"/>
          </p:nvPr>
        </p:nvSpPr>
        <p:spPr>
          <a:xfrm>
            <a:off x="1634218" y="240028"/>
            <a:ext cx="8625098" cy="330698"/>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79"/>
              </a:spcBef>
              <a:spcAft>
                <a:spcPts val="0"/>
              </a:spcAft>
              <a:buClr>
                <a:schemeClr val="dk1"/>
              </a:buClr>
              <a:buSzPts val="1400"/>
              <a:buFont typeface="Arial"/>
              <a:buNone/>
              <a:tabLst/>
              <a:defRPr/>
            </a:pPr>
            <a:r>
              <a:rPr kumimoji="0" lang="en-US" sz="20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SMALL BUSINESS RESOURCES  (Cont.)</a:t>
            </a:r>
            <a:endParaRPr kumimoji="0" lang="en-US" sz="2000" b="0" i="0" u="none" strike="noStrike" kern="0" cap="none" spc="0" normalizeH="0" baseline="0" noProof="0" dirty="0">
              <a:ln>
                <a:noFill/>
              </a:ln>
              <a:solidFill>
                <a:schemeClr val="tx2">
                  <a:lumMod val="75000"/>
                </a:schemeClr>
              </a:solidFill>
              <a:effectLst/>
              <a:uLnTx/>
              <a:uFillTx/>
              <a:latin typeface="Arial"/>
              <a:ea typeface="Arial"/>
              <a:cs typeface="Arial"/>
              <a:sym typeface="Arial"/>
            </a:endParaRPr>
          </a:p>
        </p:txBody>
      </p:sp>
      <p:pic>
        <p:nvPicPr>
          <p:cNvPr id="584" name="Google Shape;584;p6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67295" y="1314451"/>
            <a:ext cx="8607029" cy="272653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2"/>
          <p:cNvSpPr txBox="1"/>
          <p:nvPr/>
        </p:nvSpPr>
        <p:spPr>
          <a:xfrm>
            <a:off x="800100" y="680348"/>
            <a:ext cx="7464287" cy="3810009"/>
          </a:xfrm>
          <a:prstGeom prst="rect">
            <a:avLst/>
          </a:prstGeom>
          <a:noFill/>
          <a:ln>
            <a:noFill/>
          </a:ln>
        </p:spPr>
        <p:txBody>
          <a:bodyPr spcFirstLastPara="1" wrap="square" lIns="0" tIns="0" rIns="0" bIns="0" anchor="t" anchorCtr="0">
            <a:normAutofit fontScale="70000" lnSpcReduction="20000"/>
          </a:bodyPr>
          <a:lstStyle/>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dirty="0">
              <a:solidFill>
                <a:srgbClr val="4F81BD"/>
              </a:solidFill>
              <a:latin typeface="Calibri"/>
              <a:ea typeface="Calibri"/>
              <a:cs typeface="Calibri"/>
              <a:sym typeface="Calibri"/>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OSDBU:  </a:t>
            </a:r>
            <a:r>
              <a:rPr lang="en-US" sz="1700" b="1" i="0" u="sng" strike="noStrike" cap="none" dirty="0">
                <a:solidFill>
                  <a:schemeClr val="hlink"/>
                </a:solidFill>
                <a:latin typeface="Arial"/>
                <a:ea typeface="Arial"/>
                <a:cs typeface="Arial"/>
                <a:sym typeface="Arial"/>
                <a:hlinkClick r:id="rId3"/>
              </a:rPr>
              <a:t>https://www.gsa.gov/small-business</a:t>
            </a:r>
            <a:r>
              <a:rPr lang="en-US" sz="1700" b="1" i="0" u="none" strike="noStrike" cap="none" dirty="0">
                <a:solidFill>
                  <a:srgbClr val="002060"/>
                </a:solidFill>
                <a:latin typeface="Arial"/>
                <a:ea typeface="Arial"/>
                <a:cs typeface="Arial"/>
                <a:sym typeface="Arial"/>
              </a:rPr>
              <a:t>   </a:t>
            </a:r>
            <a:endParaRPr sz="1300" dirty="0"/>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Public Building Services (PBS):  </a:t>
            </a:r>
            <a:r>
              <a:rPr lang="en-US" sz="1700" b="1" i="0" u="sng" strike="noStrike" cap="none" dirty="0">
                <a:solidFill>
                  <a:schemeClr val="hlink"/>
                </a:solidFill>
                <a:latin typeface="Arial"/>
                <a:ea typeface="Arial"/>
                <a:cs typeface="Arial"/>
                <a:sym typeface="Arial"/>
                <a:hlinkClick r:id="rId4"/>
              </a:rPr>
              <a:t>https://www.gsa.gov/pbs</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Federal Acquisition Service (FAS):  </a:t>
            </a:r>
            <a:r>
              <a:rPr lang="en-US" sz="1700" b="1" i="0" u="sng" strike="noStrike" cap="none" dirty="0">
                <a:solidFill>
                  <a:schemeClr val="hlink"/>
                </a:solidFill>
                <a:latin typeface="Arial"/>
                <a:ea typeface="Arial"/>
                <a:cs typeface="Arial"/>
                <a:sym typeface="Arial"/>
                <a:hlinkClick r:id="rId5"/>
              </a:rPr>
              <a:t>https://www.gsa.gov/fas</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“For Businesses”: </a:t>
            </a:r>
            <a:r>
              <a:rPr lang="en-US" sz="1700" b="1" i="0" u="sng" strike="noStrike" cap="none" dirty="0">
                <a:solidFill>
                  <a:schemeClr val="hlink"/>
                </a:solidFill>
                <a:latin typeface="Arial"/>
                <a:ea typeface="Arial"/>
                <a:cs typeface="Arial"/>
                <a:sym typeface="Arial"/>
                <a:hlinkClick r:id="rId6"/>
              </a:rPr>
              <a:t>https://www.gsa.gov/forbusiness</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Multiple Award Schedule (MAS) Solicitation:  </a:t>
            </a:r>
            <a:r>
              <a:rPr lang="en-US" sz="1700" b="1" i="0" u="sng" strike="noStrike" cap="none" dirty="0">
                <a:solidFill>
                  <a:schemeClr val="hlink"/>
                </a:solidFill>
                <a:latin typeface="Arial"/>
                <a:ea typeface="Arial"/>
                <a:cs typeface="Arial"/>
                <a:sym typeface="Arial"/>
                <a:hlinkClick r:id="rId7"/>
              </a:rPr>
              <a:t>https://sam.gov/opp/d8dfc87dd4cb246f4c5fae066d0b0ef9/view</a:t>
            </a:r>
            <a:r>
              <a:rPr lang="en-US" sz="1700" b="1" i="0" u="none" strike="noStrike" cap="none" dirty="0">
                <a:solidFill>
                  <a:srgbClr val="002060"/>
                </a:solidFill>
                <a:latin typeface="Arial"/>
                <a:ea typeface="Arial"/>
                <a:cs typeface="Arial"/>
                <a:sym typeface="Arial"/>
              </a:rPr>
              <a:t> </a:t>
            </a:r>
            <a:endParaRPr sz="1300" dirty="0"/>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MAS Roadmap:  </a:t>
            </a:r>
            <a:r>
              <a:rPr lang="en-US" sz="1700" b="1" i="0" u="sng" strike="noStrike" cap="none" dirty="0">
                <a:solidFill>
                  <a:schemeClr val="hlink"/>
                </a:solidFill>
                <a:latin typeface="Arial"/>
                <a:ea typeface="Arial"/>
                <a:cs typeface="Arial"/>
                <a:sym typeface="Arial"/>
                <a:hlinkClick r:id="rId8"/>
              </a:rPr>
              <a:t>https://www.gsa.gov/buying-selling/purchasing-programs/gsa-multiple-award-schedule/mas-roadmap</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a:t>
            </a:r>
            <a:r>
              <a:rPr lang="en-US" sz="1700" b="1" i="0" u="none" strike="noStrike" cap="none" dirty="0" err="1">
                <a:solidFill>
                  <a:srgbClr val="002060"/>
                </a:solidFill>
                <a:latin typeface="Arial"/>
                <a:ea typeface="Arial"/>
                <a:cs typeface="Arial"/>
                <a:sym typeface="Arial"/>
              </a:rPr>
              <a:t>eOffer</a:t>
            </a:r>
            <a:r>
              <a:rPr lang="en-US" sz="1700" b="1" i="0" u="none" strike="noStrike" cap="none" dirty="0">
                <a:solidFill>
                  <a:srgbClr val="002060"/>
                </a:solidFill>
                <a:latin typeface="Arial"/>
                <a:ea typeface="Arial"/>
                <a:cs typeface="Arial"/>
                <a:sym typeface="Arial"/>
              </a:rPr>
              <a:t>/</a:t>
            </a:r>
            <a:r>
              <a:rPr lang="en-US" sz="1700" b="1" i="0" u="none" strike="noStrike" cap="none" dirty="0" err="1">
                <a:solidFill>
                  <a:srgbClr val="002060"/>
                </a:solidFill>
                <a:latin typeface="Arial"/>
                <a:ea typeface="Arial"/>
                <a:cs typeface="Arial"/>
                <a:sym typeface="Arial"/>
              </a:rPr>
              <a:t>eMod</a:t>
            </a:r>
            <a:r>
              <a:rPr lang="en-US" sz="1700" b="1" i="0" u="none" strike="noStrike" cap="none" dirty="0">
                <a:solidFill>
                  <a:srgbClr val="002060"/>
                </a:solidFill>
                <a:latin typeface="Arial"/>
                <a:ea typeface="Arial"/>
                <a:cs typeface="Arial"/>
                <a:sym typeface="Arial"/>
              </a:rPr>
              <a:t>:  </a:t>
            </a:r>
            <a:r>
              <a:rPr lang="en-US" sz="1700" b="1" i="0" u="sng" strike="noStrike" cap="none" dirty="0">
                <a:solidFill>
                  <a:schemeClr val="hlink"/>
                </a:solidFill>
                <a:latin typeface="Arial"/>
                <a:ea typeface="Arial"/>
                <a:cs typeface="Arial"/>
                <a:sym typeface="Arial"/>
                <a:hlinkClick r:id="rId9"/>
              </a:rPr>
              <a:t>https://eoffer.gsa.gov/</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Interact:  </a:t>
            </a:r>
            <a:r>
              <a:rPr lang="en-US" sz="1700" b="1" i="0" u="sng" strike="noStrike" cap="none" dirty="0">
                <a:solidFill>
                  <a:schemeClr val="hlink"/>
                </a:solidFill>
                <a:latin typeface="Arial"/>
                <a:ea typeface="Arial"/>
                <a:cs typeface="Arial"/>
                <a:sym typeface="Arial"/>
                <a:hlinkClick r:id="rId10"/>
              </a:rPr>
              <a:t>https://interact.gsa.gov/</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Forecasting of Contracting Opportunities (FCO):  </a:t>
            </a:r>
            <a:r>
              <a:rPr lang="en-US" sz="1700" b="1" i="0" u="sng" strike="noStrike" cap="none" dirty="0">
                <a:solidFill>
                  <a:schemeClr val="hlink"/>
                </a:solidFill>
                <a:latin typeface="Arial"/>
                <a:ea typeface="Arial"/>
                <a:cs typeface="Arial"/>
                <a:sym typeface="Arial"/>
                <a:hlinkClick r:id="rId11"/>
              </a:rPr>
              <a:t>https://www.fbf.gov </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All Federal Agency FOC sites:  </a:t>
            </a:r>
            <a:r>
              <a:rPr lang="en-US" sz="1700" b="1" i="0" u="sng" strike="noStrike" cap="none" dirty="0">
                <a:solidFill>
                  <a:schemeClr val="hlink"/>
                </a:solidFill>
                <a:latin typeface="Arial"/>
                <a:ea typeface="Arial"/>
                <a:cs typeface="Arial"/>
                <a:sym typeface="Arial"/>
                <a:hlinkClick r:id="rId12"/>
              </a:rPr>
              <a:t>https://www.acquisition.gov/procurement-forecasts</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700" b="1" i="0" u="none" strike="noStrike" cap="none" dirty="0">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700" b="1" i="0" u="none" strike="noStrike" cap="none" dirty="0">
                <a:solidFill>
                  <a:srgbClr val="002060"/>
                </a:solidFill>
                <a:latin typeface="Arial"/>
                <a:ea typeface="Arial"/>
                <a:cs typeface="Arial"/>
                <a:sym typeface="Arial"/>
              </a:rPr>
              <a:t>GSA Subcontracting Directory:  </a:t>
            </a:r>
            <a:r>
              <a:rPr lang="en-US" sz="1700" b="1" i="0" u="sng" strike="noStrike" cap="none" dirty="0">
                <a:solidFill>
                  <a:schemeClr val="hlink"/>
                </a:solidFill>
                <a:latin typeface="Arial"/>
                <a:ea typeface="Arial"/>
                <a:cs typeface="Arial"/>
                <a:sym typeface="Arial"/>
                <a:hlinkClick r:id="rId13"/>
              </a:rPr>
              <a:t>https://www.gsa.gov/subdirectory</a:t>
            </a:r>
            <a:endParaRPr sz="1700" b="1"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0"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0" i="0" u="none" strike="noStrike" cap="none" dirty="0">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0" i="0" u="none" strike="noStrike" cap="none" dirty="0">
              <a:solidFill>
                <a:srgbClr val="002060"/>
              </a:solidFill>
              <a:latin typeface="Arial"/>
              <a:ea typeface="Arial"/>
              <a:cs typeface="Arial"/>
              <a:sym typeface="Arial"/>
            </a:endParaRPr>
          </a:p>
          <a:p>
            <a:pPr marL="200025" marR="0" lvl="0" indent="-126682" algn="l" rtl="0">
              <a:lnSpc>
                <a:spcPct val="100000"/>
              </a:lnSpc>
              <a:spcBef>
                <a:spcPts val="0"/>
              </a:spcBef>
              <a:spcAft>
                <a:spcPts val="0"/>
              </a:spcAft>
              <a:buClr>
                <a:schemeClr val="dk1"/>
              </a:buClr>
              <a:buSzPct val="100000"/>
              <a:buFont typeface="Arial"/>
              <a:buNone/>
            </a:pPr>
            <a:endParaRPr sz="1650" b="0" i="0"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350" b="0" i="0" u="none" strike="noStrike" cap="none" dirty="0">
              <a:solidFill>
                <a:srgbClr val="002060"/>
              </a:solidFill>
              <a:latin typeface="Arial"/>
              <a:ea typeface="Arial"/>
              <a:cs typeface="Arial"/>
              <a:sym typeface="Arial"/>
            </a:endParaRPr>
          </a:p>
        </p:txBody>
      </p:sp>
      <p:pic>
        <p:nvPicPr>
          <p:cNvPr id="591" name="Google Shape;591;p62" descr="GSA Starmark"/>
          <p:cNvPicPr preferRelativeResize="0"/>
          <p:nvPr/>
        </p:nvPicPr>
        <p:blipFill rotWithShape="1">
          <a:blip r:embed="rId14">
            <a:alphaModFix/>
          </a:blip>
          <a:srcRect/>
          <a:stretch/>
        </p:blipFill>
        <p:spPr>
          <a:xfrm>
            <a:off x="57150" y="33902"/>
            <a:ext cx="742950" cy="742950"/>
          </a:xfrm>
          <a:prstGeom prst="rect">
            <a:avLst/>
          </a:prstGeom>
          <a:noFill/>
          <a:ln>
            <a:noFill/>
          </a:ln>
        </p:spPr>
      </p:pic>
      <p:sp>
        <p:nvSpPr>
          <p:cNvPr id="592" name="Google Shape;592;p62"/>
          <p:cNvSpPr txBox="1">
            <a:spLocks noGrp="1"/>
          </p:cNvSpPr>
          <p:nvPr>
            <p:ph type="title"/>
          </p:nvPr>
        </p:nvSpPr>
        <p:spPr>
          <a:xfrm>
            <a:off x="1832883" y="240028"/>
            <a:ext cx="8150700" cy="330698"/>
          </a:xfrm>
          <a:prstGeom prst="rect">
            <a:avLst/>
          </a:prstGeom>
          <a:noFill/>
          <a:ln>
            <a:noFill/>
          </a:ln>
        </p:spPr>
        <p:txBody>
          <a:bodyPr spcFirstLastPara="1" wrap="square" lIns="0" tIns="10000" rIns="0" bIns="0" anchor="t" anchorCtr="0">
            <a:spAutoFit/>
          </a:bodyPr>
          <a:lstStyle/>
          <a:p>
            <a:pPr marL="0" lvl="0" indent="0" algn="ctr" rtl="0">
              <a:spcBef>
                <a:spcPts val="79"/>
              </a:spcBef>
              <a:spcAft>
                <a:spcPts val="0"/>
              </a:spcAft>
              <a:buClr>
                <a:schemeClr val="dk1"/>
              </a:buClr>
              <a:buSzPts val="1400"/>
              <a:buFont typeface="Arial"/>
              <a:buNone/>
            </a:pPr>
            <a:r>
              <a:rPr lang="en-US" sz="2000" b="1" dirty="0">
                <a:solidFill>
                  <a:schemeClr val="tx2">
                    <a:lumMod val="75000"/>
                  </a:schemeClr>
                </a:solidFill>
              </a:rPr>
              <a:t>SMALL BUSINESS RESOURCES  (Cont.)</a:t>
            </a:r>
            <a:endParaRPr sz="2000" dirty="0">
              <a:solidFill>
                <a:schemeClr val="tx2">
                  <a:lumMod val="75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3"/>
          <p:cNvSpPr txBox="1">
            <a:spLocks noGrp="1"/>
          </p:cNvSpPr>
          <p:nvPr>
            <p:ph type="sldNum" idx="12"/>
          </p:nvPr>
        </p:nvSpPr>
        <p:spPr>
          <a:xfrm>
            <a:off x="11510518" y="6497344"/>
            <a:ext cx="274320" cy="224790"/>
          </a:xfrm>
          <a:prstGeom prst="rect">
            <a:avLst/>
          </a:prstGeom>
          <a:noFill/>
          <a:ln>
            <a:noFill/>
          </a:ln>
        </p:spPr>
        <p:txBody>
          <a:bodyPr spcFirstLastPara="1" wrap="square" lIns="0" tIns="0" rIns="0" bIns="0" anchor="t" anchorCtr="0">
            <a:spAutoFit/>
          </a:bodyPr>
          <a:lstStyle/>
          <a:p>
            <a:pPr marL="38100" marR="0" lvl="0" indent="0" algn="l" rtl="0">
              <a:lnSpc>
                <a:spcPct val="117857"/>
              </a:lnSpc>
              <a:spcBef>
                <a:spcPts val="0"/>
              </a:spcBef>
              <a:spcAft>
                <a:spcPts val="0"/>
              </a:spcAft>
              <a:buNone/>
            </a:pPr>
            <a:fld id="{00000000-1234-1234-1234-123412341234}" type="slidenum">
              <a:rPr lang="en-US" sz="1400" b="0" i="0" u="none" strike="noStrike" cap="none">
                <a:solidFill>
                  <a:srgbClr val="7E7E7E"/>
                </a:solidFill>
                <a:latin typeface="Arial"/>
                <a:ea typeface="Arial"/>
                <a:cs typeface="Arial"/>
                <a:sym typeface="Arial"/>
              </a:rPr>
              <a:t>49</a:t>
            </a:fld>
            <a:endParaRPr sz="1400" b="0" i="0" u="none" strike="noStrike" cap="none">
              <a:solidFill>
                <a:srgbClr val="7E7E7E"/>
              </a:solidFill>
              <a:latin typeface="Arial"/>
              <a:ea typeface="Arial"/>
              <a:cs typeface="Arial"/>
              <a:sym typeface="Arial"/>
            </a:endParaRPr>
          </a:p>
        </p:txBody>
      </p:sp>
      <p:sp>
        <p:nvSpPr>
          <p:cNvPr id="599" name="Google Shape;599;p63"/>
          <p:cNvSpPr txBox="1"/>
          <p:nvPr/>
        </p:nvSpPr>
        <p:spPr>
          <a:xfrm>
            <a:off x="57150" y="857250"/>
            <a:ext cx="4743300" cy="35904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b="1" i="0" u="none" strike="noStrike" cap="none">
                <a:solidFill>
                  <a:srgbClr val="0B5394"/>
                </a:solidFill>
                <a:latin typeface="Arial"/>
                <a:ea typeface="Arial"/>
                <a:cs typeface="Arial"/>
                <a:sym typeface="Arial"/>
              </a:rPr>
              <a:t> </a:t>
            </a:r>
            <a:r>
              <a:rPr lang="en-US" sz="1500" b="0" i="0" u="none" strike="noStrike" cap="none">
                <a:solidFill>
                  <a:srgbClr val="0B5394"/>
                </a:solidFill>
                <a:latin typeface="Arial"/>
                <a:ea typeface="Arial"/>
                <a:cs typeface="Arial"/>
                <a:sym typeface="Arial"/>
              </a:rPr>
              <a:t>Bill Strobel</a:t>
            </a:r>
            <a:endParaRPr>
              <a:solidFill>
                <a:srgbClr val="0B5394"/>
              </a:solidFil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Small Business Technical Advisor (SBTA)</a:t>
            </a:r>
            <a:endParaRPr>
              <a:solidFill>
                <a:srgbClr val="0B5394"/>
              </a:solidFil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Office of Small &amp; Disadvantaged Business Utilization (OSDBU)</a:t>
            </a:r>
            <a:endParaRPr>
              <a:solidFill>
                <a:srgbClr val="0B5394"/>
              </a:solidFil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Region 6 (KS, MO, IA, NE)</a:t>
            </a: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William.Strobel@gsa.gov</a:t>
            </a: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816-308-6299</a:t>
            </a:r>
            <a:endParaRPr>
              <a:solidFill>
                <a:srgbClr val="0B5394"/>
              </a:solidFill>
            </a:endParaRPr>
          </a:p>
          <a:p>
            <a:pPr marL="0" marR="0" lvl="0" indent="0" algn="ctr" rtl="0">
              <a:lnSpc>
                <a:spcPct val="100000"/>
              </a:lnSpc>
              <a:spcBef>
                <a:spcPts val="0"/>
              </a:spcBef>
              <a:spcAft>
                <a:spcPts val="0"/>
              </a:spcAft>
              <a:buNone/>
            </a:pP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1" i="0" u="sng" strike="noStrike" cap="none">
                <a:solidFill>
                  <a:srgbClr val="0B5394"/>
                </a:solidFill>
                <a:latin typeface="Arial"/>
                <a:ea typeface="Arial"/>
                <a:cs typeface="Arial"/>
                <a:sym typeface="Arial"/>
              </a:rPr>
              <a:t>GSA Small Business Website:</a:t>
            </a:r>
            <a:endParaRPr>
              <a:solidFill>
                <a:srgbClr val="0B5394"/>
              </a:solidFill>
            </a:endParaRPr>
          </a:p>
          <a:p>
            <a:pPr marL="0" marR="0" lvl="0" indent="0" algn="ctr" rtl="0">
              <a:lnSpc>
                <a:spcPct val="100000"/>
              </a:lnSpc>
              <a:spcBef>
                <a:spcPts val="0"/>
              </a:spcBef>
              <a:spcAft>
                <a:spcPts val="0"/>
              </a:spcAft>
              <a:buNone/>
            </a:pPr>
            <a:endParaRPr sz="1238"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0"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https://www.gsa.gov/small-business</a:t>
            </a:r>
            <a:r>
              <a:rPr lang="en-US" sz="1500" b="0" i="0"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125"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125"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None/>
            </a:pPr>
            <a:endParaRPr sz="1238" b="1" i="0" u="none" strike="noStrike" cap="none">
              <a:solidFill>
                <a:srgbClr val="002060"/>
              </a:solidFill>
              <a:latin typeface="Arial"/>
              <a:ea typeface="Arial"/>
              <a:cs typeface="Arial"/>
              <a:sym typeface="Arial"/>
            </a:endParaRPr>
          </a:p>
        </p:txBody>
      </p:sp>
      <p:pic>
        <p:nvPicPr>
          <p:cNvPr id="600" name="Google Shape;600;p63" descr="GSA Starmark"/>
          <p:cNvPicPr preferRelativeResize="0"/>
          <p:nvPr/>
        </p:nvPicPr>
        <p:blipFill rotWithShape="1">
          <a:blip r:embed="rId6">
            <a:alphaModFix/>
          </a:blip>
          <a:srcRect/>
          <a:stretch/>
        </p:blipFill>
        <p:spPr>
          <a:xfrm>
            <a:off x="57150" y="33902"/>
            <a:ext cx="742950" cy="742950"/>
          </a:xfrm>
          <a:prstGeom prst="rect">
            <a:avLst/>
          </a:prstGeom>
          <a:noFill/>
          <a:ln>
            <a:noFill/>
          </a:ln>
        </p:spPr>
      </p:pic>
      <p:sp>
        <p:nvSpPr>
          <p:cNvPr id="601" name="Google Shape;601;p63"/>
          <p:cNvSpPr txBox="1"/>
          <p:nvPr/>
        </p:nvSpPr>
        <p:spPr>
          <a:xfrm>
            <a:off x="5900438" y="1227863"/>
            <a:ext cx="2500800" cy="415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VISIT OUR </a:t>
            </a:r>
            <a:endParaRPr/>
          </a:p>
          <a:p>
            <a:pPr marL="0" marR="0" lvl="0" indent="0" algn="ctr"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GSA SMALL BUSINESS WEBSITE</a:t>
            </a:r>
            <a:endParaRPr/>
          </a:p>
        </p:txBody>
      </p:sp>
      <p:sp>
        <p:nvSpPr>
          <p:cNvPr id="603" name="Google Shape;603;p63"/>
          <p:cNvSpPr txBox="1">
            <a:spLocks noGrp="1"/>
          </p:cNvSpPr>
          <p:nvPr>
            <p:ph type="title" idx="4294967295"/>
          </p:nvPr>
        </p:nvSpPr>
        <p:spPr>
          <a:xfrm>
            <a:off x="1964250" y="234382"/>
            <a:ext cx="5672400" cy="40006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tx2">
                    <a:lumMod val="75000"/>
                  </a:schemeClr>
                </a:solidFill>
                <a:effectLst/>
                <a:uLnTx/>
                <a:uFillTx/>
                <a:latin typeface="Arial"/>
                <a:ea typeface="Arial"/>
                <a:cs typeface="Arial"/>
                <a:sym typeface="Arial"/>
              </a:rPr>
              <a:t>Question and Answer</a:t>
            </a:r>
          </a:p>
        </p:txBody>
      </p:sp>
      <p:pic>
        <p:nvPicPr>
          <p:cNvPr id="2" name="Google Shape;602;p63" descr="QR code for GSA OSDBU&#10;Small Business | GSA&#10;www.gsa.gov">
            <a:extLst>
              <a:ext uri="{FF2B5EF4-FFF2-40B4-BE49-F238E27FC236}">
                <a16:creationId xmlns:a16="http://schemas.microsoft.com/office/drawing/2014/main" id="{5DEC145F-5299-DF2F-73F7-B7C693E7E3B4}"/>
              </a:ext>
            </a:extLst>
          </p:cNvPr>
          <p:cNvPicPr preferRelativeResize="0"/>
          <p:nvPr/>
        </p:nvPicPr>
        <p:blipFill rotWithShape="1">
          <a:blip r:embed="rId7">
            <a:alphaModFix/>
          </a:blip>
          <a:srcRect/>
          <a:stretch/>
        </p:blipFill>
        <p:spPr>
          <a:xfrm>
            <a:off x="5900301" y="2088960"/>
            <a:ext cx="2501101" cy="17832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108" name="Google Shape;108;p18"/>
          <p:cNvGraphicFramePr/>
          <p:nvPr>
            <p:extLst>
              <p:ext uri="{D42A27DB-BD31-4B8C-83A1-F6EECF244321}">
                <p14:modId xmlns:p14="http://schemas.microsoft.com/office/powerpoint/2010/main" val="2682513969"/>
              </p:ext>
            </p:extLst>
          </p:nvPr>
        </p:nvGraphicFramePr>
        <p:xfrm>
          <a:off x="314325" y="628650"/>
          <a:ext cx="8658225" cy="3867406"/>
        </p:xfrm>
        <a:graphic>
          <a:graphicData uri="http://schemas.openxmlformats.org/drawingml/2006/table">
            <a:tbl>
              <a:tblPr firstRow="1" bandRow="1">
                <a:noFill/>
                <a:tableStyleId>{BC27C43F-9BA8-459A-BB23-347B69C2CBCC}</a:tableStyleId>
              </a:tblPr>
              <a:tblGrid>
                <a:gridCol w="4096675">
                  <a:extLst>
                    <a:ext uri="{9D8B030D-6E8A-4147-A177-3AD203B41FA5}">
                      <a16:colId xmlns:a16="http://schemas.microsoft.com/office/drawing/2014/main" val="20000"/>
                    </a:ext>
                  </a:extLst>
                </a:gridCol>
                <a:gridCol w="4561550">
                  <a:extLst>
                    <a:ext uri="{9D8B030D-6E8A-4147-A177-3AD203B41FA5}">
                      <a16:colId xmlns:a16="http://schemas.microsoft.com/office/drawing/2014/main" val="20001"/>
                    </a:ext>
                  </a:extLst>
                </a:gridCol>
              </a:tblGrid>
              <a:tr h="314658">
                <a:tc gridSpan="2">
                  <a:txBody>
                    <a:bodyPr/>
                    <a:lstStyle/>
                    <a:p>
                      <a:pPr marL="0" marR="0" lvl="0" indent="0" algn="ctr" rtl="0">
                        <a:lnSpc>
                          <a:spcPct val="100000"/>
                        </a:lnSpc>
                        <a:spcBef>
                          <a:spcPts val="0"/>
                        </a:spcBef>
                        <a:spcAft>
                          <a:spcPts val="0"/>
                        </a:spcAft>
                        <a:buNone/>
                      </a:pPr>
                      <a:r>
                        <a:rPr lang="en-US" sz="1800" u="none" strike="noStrike" cap="none" dirty="0">
                          <a:solidFill>
                            <a:srgbClr val="0B5394"/>
                          </a:solidFill>
                          <a:latin typeface="Arial"/>
                          <a:ea typeface="Arial"/>
                          <a:cs typeface="Arial"/>
                          <a:sym typeface="Arial"/>
                        </a:rPr>
                        <a:t>Office of Small and Disadvantaged Business Utilization (OSDBU)</a:t>
                      </a:r>
                      <a:endParaRPr dirty="0">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985602">
                <a:tc>
                  <a:txBody>
                    <a:bodyPr/>
                    <a:lstStyle/>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Small Business Goaling</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Small Disadvantaged Business (SDB)</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8(a)</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Women-owned Small Business</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Historically Underutilized Business Zone (HUBZone)</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Veteran-owned Small Business </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Service Disabled Veteran-owned Small Business</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Small Business</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Subcontracting Program</a:t>
                      </a:r>
                      <a:endParaRPr dirty="0">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dirty="0">
                          <a:solidFill>
                            <a:srgbClr val="0B5394"/>
                          </a:solidFill>
                          <a:latin typeface="Arial"/>
                          <a:ea typeface="Arial"/>
                          <a:cs typeface="Arial"/>
                          <a:sym typeface="Arial"/>
                        </a:rPr>
                        <a:t>Forecast of Contracting Opportunities</a:t>
                      </a:r>
                      <a:endParaRPr dirty="0">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Courier New"/>
                        <a:buNone/>
                      </a:pPr>
                      <a:r>
                        <a:rPr lang="en-US" sz="1100" b="0" i="0" u="none" strike="noStrike" cap="none" dirty="0">
                          <a:solidFill>
                            <a:srgbClr val="0B5394"/>
                          </a:solidFill>
                          <a:latin typeface="Arial"/>
                          <a:ea typeface="Arial"/>
                          <a:cs typeface="Arial"/>
                          <a:sym typeface="Arial"/>
                        </a:rPr>
                        <a:t>UPDATE: SBA’s Veteran Small Business Certification Program is now open: </a:t>
                      </a:r>
                      <a:r>
                        <a:rPr lang="en-US" sz="1100" b="1" i="0" u="sng" strike="noStrike" cap="none" dirty="0">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www.sba.gov/vetcert</a:t>
                      </a:r>
                      <a:r>
                        <a:rPr lang="en-US" sz="1100" b="1" i="0" u="none" strike="noStrike" cap="none" dirty="0">
                          <a:solidFill>
                            <a:srgbClr val="0B5394"/>
                          </a:solidFill>
                          <a:latin typeface="Arial"/>
                          <a:ea typeface="Arial"/>
                          <a:cs typeface="Arial"/>
                          <a:sym typeface="Arial"/>
                        </a:rPr>
                        <a:t> </a:t>
                      </a:r>
                      <a:r>
                        <a:rPr lang="en-US" sz="1100" b="0" i="0" u="none" strike="noStrike" cap="none" dirty="0">
                          <a:solidFill>
                            <a:srgbClr val="0B5394"/>
                          </a:solidFill>
                          <a:latin typeface="Arial"/>
                          <a:ea typeface="Arial"/>
                          <a:cs typeface="Arial"/>
                          <a:sym typeface="Arial"/>
                        </a:rPr>
                        <a:t> </a:t>
                      </a:r>
                      <a:endParaRPr dirty="0">
                        <a:solidFill>
                          <a:srgbClr val="0B5394"/>
                        </a:solidFill>
                      </a:endParaRPr>
                    </a:p>
                    <a:p>
                      <a:pPr marL="0" marR="0" lvl="0" indent="0" algn="l" rtl="0">
                        <a:lnSpc>
                          <a:spcPct val="100000"/>
                        </a:lnSpc>
                        <a:spcBef>
                          <a:spcPts val="0"/>
                        </a:spcBef>
                        <a:spcAft>
                          <a:spcPts val="0"/>
                        </a:spcAft>
                        <a:buClr>
                          <a:srgbClr val="000000"/>
                        </a:buClr>
                        <a:buSzPts val="1100"/>
                        <a:buFont typeface="Courier New"/>
                        <a:buNone/>
                      </a:pPr>
                      <a:endParaRPr sz="1100" b="0" i="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Courier New"/>
                        <a:buNone/>
                      </a:pPr>
                      <a:r>
                        <a:rPr lang="en-US" sz="1100" b="0" i="0" u="none" strike="noStrike" cap="none" dirty="0">
                          <a:solidFill>
                            <a:srgbClr val="0B5394"/>
                          </a:solidFill>
                          <a:latin typeface="Arial"/>
                          <a:ea typeface="Arial"/>
                          <a:cs typeface="Arial"/>
                          <a:sym typeface="Arial"/>
                        </a:rPr>
                        <a:t>SBA Fact Sheet on “How to apply for certification”:</a:t>
                      </a:r>
                      <a:endParaRPr dirty="0">
                        <a:solidFill>
                          <a:srgbClr val="0B5394"/>
                        </a:solidFill>
                      </a:endParaRPr>
                    </a:p>
                    <a:p>
                      <a:pPr marL="0" marR="0" lvl="0" indent="0" algn="l" rtl="0">
                        <a:lnSpc>
                          <a:spcPct val="100000"/>
                        </a:lnSpc>
                        <a:spcBef>
                          <a:spcPts val="0"/>
                        </a:spcBef>
                        <a:spcAft>
                          <a:spcPts val="0"/>
                        </a:spcAft>
                        <a:buClr>
                          <a:srgbClr val="000000"/>
                        </a:buClr>
                        <a:buSzPts val="1100"/>
                        <a:buFont typeface="Courier New"/>
                        <a:buNone/>
                      </a:pPr>
                      <a:r>
                        <a:rPr lang="en-US" sz="1100" b="1" i="0"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https://www.sba.gov/brand/assets/sba/resource-partners/Preparing-for-certification-VetCertFactSheet-508c.pdf</a:t>
                      </a:r>
                      <a:endParaRPr sz="1100" b="1" u="none" strike="noStrike" cap="none" dirty="0">
                        <a:solidFill>
                          <a:srgbClr val="0B5394"/>
                        </a:solidFill>
                        <a:latin typeface="Arial"/>
                        <a:ea typeface="Arial"/>
                        <a:cs typeface="Arial"/>
                        <a:sym typeface="Arial"/>
                      </a:endParaRPr>
                    </a:p>
                  </a:txBody>
                  <a:tcPr marL="68575" marR="68575" marT="34300" marB="34300">
                    <a:solidFill>
                      <a:schemeClr val="accent3">
                        <a:lumMod val="85000"/>
                      </a:schemeClr>
                    </a:solidFill>
                  </a:tcPr>
                </a:tc>
                <a:tc>
                  <a:txBody>
                    <a:bodyPr/>
                    <a:lstStyle/>
                    <a:p>
                      <a:pPr marL="742950" marR="0" lvl="1" indent="-209550" algn="l" rtl="0">
                        <a:lnSpc>
                          <a:spcPct val="100000"/>
                        </a:lnSpc>
                        <a:spcBef>
                          <a:spcPts val="0"/>
                        </a:spcBef>
                        <a:spcAft>
                          <a:spcPts val="0"/>
                        </a:spcAft>
                        <a:buClr>
                          <a:srgbClr val="000000"/>
                        </a:buClr>
                        <a:buSzPts val="1200"/>
                        <a:buFont typeface="Arial"/>
                        <a:buNone/>
                      </a:pPr>
                      <a:endParaRPr sz="1200" u="none" strike="noStrike" cap="none">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a:latin typeface="Arial"/>
                        <a:ea typeface="Arial"/>
                        <a:cs typeface="Arial"/>
                        <a:sym typeface="Arial"/>
                      </a:endParaRPr>
                    </a:p>
                  </a:txBody>
                  <a:tcPr marL="68575" marR="68575" marT="34300" marB="34300">
                    <a:solidFill>
                      <a:schemeClr val="lt1"/>
                    </a:solidFill>
                  </a:tcPr>
                </a:tc>
                <a:extLst>
                  <a:ext uri="{0D108BD9-81ED-4DB2-BD59-A6C34878D82A}">
                    <a16:rowId xmlns:a16="http://schemas.microsoft.com/office/drawing/2014/main" val="10001"/>
                  </a:ext>
                </a:extLst>
              </a:tr>
              <a:tr h="270726">
                <a:tc gridSpan="2">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09" name="Google Shape;109;p18" descr="GSA Starmark"/>
          <p:cNvPicPr preferRelativeResize="0"/>
          <p:nvPr/>
        </p:nvPicPr>
        <p:blipFill rotWithShape="1">
          <a:blip r:embed="rId5">
            <a:alphaModFix/>
          </a:blip>
          <a:srcRect/>
          <a:stretch/>
        </p:blipFill>
        <p:spPr>
          <a:xfrm>
            <a:off x="28575" y="-114300"/>
            <a:ext cx="742950" cy="742950"/>
          </a:xfrm>
          <a:prstGeom prst="rect">
            <a:avLst/>
          </a:prstGeom>
          <a:noFill/>
          <a:ln>
            <a:noFill/>
          </a:ln>
        </p:spPr>
      </p:pic>
      <p:sp>
        <p:nvSpPr>
          <p:cNvPr id="110" name="Google Shape;110;p18"/>
          <p:cNvSpPr txBox="1">
            <a:spLocks noGrp="1"/>
          </p:cNvSpPr>
          <p:nvPr>
            <p:ph type="title"/>
          </p:nvPr>
        </p:nvSpPr>
        <p:spPr>
          <a:xfrm>
            <a:off x="3118757" y="120401"/>
            <a:ext cx="7315200" cy="330698"/>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OSDBU Overview (Cont.)</a:t>
            </a:r>
            <a:endParaRPr sz="2000" b="1" dirty="0">
              <a:solidFill>
                <a:schemeClr val="tx2">
                  <a:lumMod val="75000"/>
                </a:schemeClr>
              </a:solidFill>
            </a:endParaRPr>
          </a:p>
        </p:txBody>
      </p:sp>
      <p:pic>
        <p:nvPicPr>
          <p:cNvPr id="111" name="Google Shape;111;p18" descr="Image of U.S. map with GSA regions&#10;"/>
          <p:cNvPicPr preferRelativeResize="0"/>
          <p:nvPr/>
        </p:nvPicPr>
        <p:blipFill rotWithShape="1">
          <a:blip r:embed="rId6">
            <a:alphaModFix/>
          </a:blip>
          <a:srcRect/>
          <a:stretch/>
        </p:blipFill>
        <p:spPr>
          <a:xfrm>
            <a:off x="4572000" y="1314450"/>
            <a:ext cx="4257675" cy="2743200"/>
          </a:xfrm>
          <a:prstGeom prst="rect">
            <a:avLst/>
          </a:prstGeom>
          <a:noFill/>
          <a:ln>
            <a:noFill/>
          </a:ln>
        </p:spPr>
      </p:pic>
      <p:sp>
        <p:nvSpPr>
          <p:cNvPr id="112" name="Google Shape;112;p18"/>
          <p:cNvSpPr txBox="1"/>
          <p:nvPr/>
        </p:nvSpPr>
        <p:spPr>
          <a:xfrm>
            <a:off x="4411000" y="4199636"/>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sng" strike="noStrike" cap="none" dirty="0">
                <a:solidFill>
                  <a:srgbClr val="0B539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https://www.gsa.gov/about-us/contact-us/small-business-support</a:t>
            </a:r>
            <a:endParaRPr sz="1050" b="1" i="0" u="none" strike="noStrike" cap="none" dirty="0">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35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2" name="Google Shape;609;p64" descr="GSA Starmark">
            <a:extLst>
              <a:ext uri="{FF2B5EF4-FFF2-40B4-BE49-F238E27FC236}">
                <a16:creationId xmlns:a16="http://schemas.microsoft.com/office/drawing/2014/main" id="{987B9AD2-9C12-53CA-DD8D-6E80656424BA}"/>
              </a:ext>
            </a:extLst>
          </p:cNvPr>
          <p:cNvPicPr preferRelativeResize="0"/>
          <p:nvPr/>
        </p:nvPicPr>
        <p:blipFill rotWithShape="1">
          <a:blip r:embed="rId3">
            <a:alphaModFix/>
          </a:blip>
          <a:srcRect/>
          <a:stretch/>
        </p:blipFill>
        <p:spPr>
          <a:xfrm>
            <a:off x="3044952" y="1051560"/>
            <a:ext cx="3038302" cy="2743200"/>
          </a:xfrm>
          <a:prstGeom prst="rect">
            <a:avLst/>
          </a:prstGeom>
          <a:noFill/>
          <a:ln>
            <a:noFill/>
          </a:ln>
        </p:spPr>
      </p:pic>
      <p:sp>
        <p:nvSpPr>
          <p:cNvPr id="3" name="Title 2">
            <a:extLst>
              <a:ext uri="{FF2B5EF4-FFF2-40B4-BE49-F238E27FC236}">
                <a16:creationId xmlns:a16="http://schemas.microsoft.com/office/drawing/2014/main" id="{4D853B0A-6C13-7D94-5A5B-1B1125D6B1B5}"/>
              </a:ext>
            </a:extLst>
          </p:cNvPr>
          <p:cNvSpPr>
            <a:spLocks noGrp="1"/>
          </p:cNvSpPr>
          <p:nvPr>
            <p:ph type="title" idx="4294967295"/>
          </p:nvPr>
        </p:nvSpPr>
        <p:spPr>
          <a:xfrm>
            <a:off x="628650" y="274638"/>
            <a:ext cx="7886700" cy="993775"/>
          </a:xfrm>
          <a:prstGeom prst="rect">
            <a:avLst/>
          </a:prstGeom>
        </p:spPr>
        <p:txBody>
          <a:bodyPr/>
          <a:lstStyle/>
          <a:p>
            <a:r>
              <a:rPr lang="en-US" dirty="0">
                <a:solidFill>
                  <a:schemeClr val="accent3">
                    <a:lumMod val="95000"/>
                  </a:schemeClr>
                </a:solidFill>
              </a:rPr>
              <a:t>GSA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descr="GSA Starmark"/>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119" name="Google Shape;119;p19"/>
          <p:cNvSpPr txBox="1"/>
          <p:nvPr/>
        </p:nvSpPr>
        <p:spPr>
          <a:xfrm>
            <a:off x="3206759" y="189220"/>
            <a:ext cx="7684500" cy="317874"/>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en-US" sz="2000" b="1" i="0" u="none" strike="noStrike" cap="none" dirty="0">
                <a:solidFill>
                  <a:schemeClr val="tx2">
                    <a:lumMod val="75000"/>
                  </a:schemeClr>
                </a:solidFill>
              </a:rPr>
              <a:t>OSDBU Overview (Cont.)</a:t>
            </a:r>
            <a:endParaRPr sz="2000" b="1" i="0" u="none" strike="noStrike" cap="none" dirty="0">
              <a:solidFill>
                <a:schemeClr val="tx2">
                  <a:lumMod val="75000"/>
                </a:schemeClr>
              </a:solidFill>
            </a:endParaRPr>
          </a:p>
        </p:txBody>
      </p:sp>
      <p:sp>
        <p:nvSpPr>
          <p:cNvPr id="121" name="Google Shape;121;p19"/>
          <p:cNvSpPr txBox="1">
            <a:spLocks noGrp="1"/>
          </p:cNvSpPr>
          <p:nvPr>
            <p:ph type="title" idx="4294967295"/>
          </p:nvPr>
        </p:nvSpPr>
        <p:spPr>
          <a:xfrm>
            <a:off x="2080724" y="603247"/>
            <a:ext cx="5143500" cy="41549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0B5394"/>
                </a:solidFill>
                <a:effectLst/>
                <a:uLnTx/>
                <a:uFillTx/>
                <a:latin typeface="Calibri"/>
                <a:ea typeface="Calibri"/>
                <a:cs typeface="Calibri"/>
                <a:sym typeface="Calibri"/>
              </a:rPr>
              <a:t>GSA Small Business Support</a:t>
            </a:r>
            <a:endParaRPr kumimoji="0" lang="en-US" sz="1400" b="0"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122" name="Google Shape;122;p19"/>
          <p:cNvSpPr txBox="1"/>
          <p:nvPr/>
        </p:nvSpPr>
        <p:spPr>
          <a:xfrm>
            <a:off x="963873" y="1711954"/>
            <a:ext cx="7629097" cy="11310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en-US" sz="1350" b="1" i="0" u="sng" strike="noStrike" cap="none" dirty="0">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b="0" i="0" dirty="0">
                <a:solidFill>
                  <a:schemeClr val="tx1"/>
                </a:solidFill>
                <a:effectLst/>
                <a:latin typeface="+mn-lt"/>
              </a:rPr>
              <a:t>Contact your local small business advocate.</a:t>
            </a:r>
            <a:endParaRPr lang="en-US" sz="1800" b="1" dirty="0">
              <a:solidFill>
                <a:schemeClr val="tx1"/>
              </a:solidFill>
              <a:latin typeface="+mn-lt"/>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endParaRPr lang="en-US" sz="1800" b="1" u="sng" dirty="0">
              <a:solidFill>
                <a:srgbClr val="0070C0"/>
              </a:solidFill>
              <a:latin typeface="+mn-lt"/>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b="1" i="0" u="sng" strike="noStrike" cap="none" dirty="0">
                <a:solidFill>
                  <a:srgbClr val="0070C0"/>
                </a:solidFill>
                <a:latin typeface="+mn-lt"/>
                <a:ea typeface="Arial"/>
                <a:cs typeface="Arial"/>
                <a:sym typeface="Arial"/>
              </a:rPr>
              <a:t>https://www.gsa.gov/about-us/contact-us/small-business-support</a:t>
            </a:r>
            <a:endParaRPr sz="1800" b="1" i="0" u="none" strike="noStrike" cap="none" dirty="0">
              <a:solidFill>
                <a:srgbClr val="0070C0"/>
              </a:solidFill>
              <a:latin typeface="+mn-lt"/>
              <a:ea typeface="Arial"/>
              <a:cs typeface="Arial"/>
              <a:sym typeface="Arial"/>
            </a:endParaRPr>
          </a:p>
        </p:txBody>
      </p:sp>
    </p:spTree>
    <p:extLst>
      <p:ext uri="{BB962C8B-B14F-4D97-AF65-F5344CB8AC3E}">
        <p14:creationId xmlns:p14="http://schemas.microsoft.com/office/powerpoint/2010/main" val="68765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0" descr="GSA Starmark"/>
          <p:cNvPicPr preferRelativeResize="0"/>
          <p:nvPr/>
        </p:nvPicPr>
        <p:blipFill rotWithShape="1">
          <a:blip r:embed="rId3">
            <a:alphaModFix/>
          </a:blip>
          <a:srcRect/>
          <a:stretch/>
        </p:blipFill>
        <p:spPr>
          <a:xfrm>
            <a:off x="83915" y="9525"/>
            <a:ext cx="742950" cy="742950"/>
          </a:xfrm>
          <a:prstGeom prst="rect">
            <a:avLst/>
          </a:prstGeom>
          <a:noFill/>
          <a:ln>
            <a:noFill/>
          </a:ln>
        </p:spPr>
      </p:pic>
      <p:sp>
        <p:nvSpPr>
          <p:cNvPr id="129" name="Google Shape;129;p20"/>
          <p:cNvSpPr txBox="1">
            <a:spLocks noGrp="1"/>
          </p:cNvSpPr>
          <p:nvPr>
            <p:ph type="title"/>
          </p:nvPr>
        </p:nvSpPr>
        <p:spPr>
          <a:xfrm>
            <a:off x="3605401" y="186054"/>
            <a:ext cx="6457800" cy="317874"/>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Clr>
                <a:srgbClr val="248C3D"/>
              </a:buClr>
              <a:buSzPts val="1400"/>
              <a:buNone/>
            </a:pPr>
            <a:r>
              <a:rPr lang="en-US" sz="2000" b="1" dirty="0">
                <a:solidFill>
                  <a:schemeClr val="tx2">
                    <a:lumMod val="75000"/>
                  </a:schemeClr>
                </a:solidFill>
              </a:rPr>
              <a:t>OSDBU Overview (Cont.)</a:t>
            </a:r>
            <a:endParaRPr sz="2000" dirty="0">
              <a:solidFill>
                <a:schemeClr val="tx2">
                  <a:lumMod val="75000"/>
                </a:schemeClr>
              </a:solidFill>
              <a:latin typeface="Arial"/>
              <a:ea typeface="Arial"/>
              <a:cs typeface="Arial"/>
              <a:sym typeface="Arial"/>
            </a:endParaRPr>
          </a:p>
        </p:txBody>
      </p:sp>
      <p:sp>
        <p:nvSpPr>
          <p:cNvPr id="130" name="Google Shape;130;p20"/>
          <p:cNvSpPr txBox="1"/>
          <p:nvPr/>
        </p:nvSpPr>
        <p:spPr>
          <a:xfrm>
            <a:off x="2472357" y="1264681"/>
            <a:ext cx="398559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GSA Total Eligible Spend (FY22): $5,955,134,116</a:t>
            </a:r>
            <a:endParaRPr sz="1050" b="0" i="0" u="none" strike="noStrike" cap="none">
              <a:solidFill>
                <a:srgbClr val="000000"/>
              </a:solidFill>
              <a:latin typeface="Arial"/>
              <a:ea typeface="Arial"/>
              <a:cs typeface="Arial"/>
              <a:sym typeface="Arial"/>
            </a:endParaRPr>
          </a:p>
        </p:txBody>
      </p:sp>
      <p:graphicFrame>
        <p:nvGraphicFramePr>
          <p:cNvPr id="131" name="Google Shape;131;p20"/>
          <p:cNvGraphicFramePr/>
          <p:nvPr>
            <p:extLst>
              <p:ext uri="{D42A27DB-BD31-4B8C-83A1-F6EECF244321}">
                <p14:modId xmlns:p14="http://schemas.microsoft.com/office/powerpoint/2010/main" val="2712863518"/>
              </p:ext>
            </p:extLst>
          </p:nvPr>
        </p:nvGraphicFramePr>
        <p:xfrm>
          <a:off x="1314440" y="1193233"/>
          <a:ext cx="6301425" cy="3210897"/>
        </p:xfrm>
        <a:graphic>
          <a:graphicData uri="http://schemas.openxmlformats.org/drawingml/2006/table">
            <a:tbl>
              <a:tblPr firstRow="1">
                <a:noFill/>
                <a:tableStyleId>{98CA320A-55D1-47C3-AFE0-2E18B735DEB9}</a:tableStyleId>
              </a:tblPr>
              <a:tblGrid>
                <a:gridCol w="2362575">
                  <a:extLst>
                    <a:ext uri="{9D8B030D-6E8A-4147-A177-3AD203B41FA5}">
                      <a16:colId xmlns:a16="http://schemas.microsoft.com/office/drawing/2014/main" val="20000"/>
                    </a:ext>
                  </a:extLst>
                </a:gridCol>
                <a:gridCol w="1220450">
                  <a:extLst>
                    <a:ext uri="{9D8B030D-6E8A-4147-A177-3AD203B41FA5}">
                      <a16:colId xmlns:a16="http://schemas.microsoft.com/office/drawing/2014/main" val="20001"/>
                    </a:ext>
                  </a:extLst>
                </a:gridCol>
                <a:gridCol w="898250">
                  <a:extLst>
                    <a:ext uri="{9D8B030D-6E8A-4147-A177-3AD203B41FA5}">
                      <a16:colId xmlns:a16="http://schemas.microsoft.com/office/drawing/2014/main" val="20002"/>
                    </a:ext>
                  </a:extLst>
                </a:gridCol>
                <a:gridCol w="1820150">
                  <a:extLst>
                    <a:ext uri="{9D8B030D-6E8A-4147-A177-3AD203B41FA5}">
                      <a16:colId xmlns:a16="http://schemas.microsoft.com/office/drawing/2014/main" val="20003"/>
                    </a:ext>
                  </a:extLst>
                </a:gridCol>
              </a:tblGrid>
              <a:tr h="445200">
                <a:tc>
                  <a:txBody>
                    <a:bodyPr/>
                    <a:lstStyle/>
                    <a:p>
                      <a:pPr marL="635"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Category</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0"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Dollars ($)</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0"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Goal (%)</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635"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Achievement (%)</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Business (Overall)</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$2.829B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34%</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47.51%</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Disadvantaged Business (SDB)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$1.325B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21%</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22.25%</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Woman Owned Small Business (WOSB)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$589.3M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5%</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44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4445" marR="0" lvl="0" indent="0" algn="ctr" rtl="0">
                        <a:lnSpc>
                          <a:spcPct val="130909"/>
                        </a:lnSpc>
                        <a:spcBef>
                          <a:spcPts val="0"/>
                        </a:spcBef>
                        <a:spcAft>
                          <a:spcPts val="0"/>
                        </a:spcAft>
                        <a:buNone/>
                      </a:pPr>
                      <a:r>
                        <a:rPr lang="en-US" sz="1100" b="1" u="none" strike="noStrike" cap="none">
                          <a:latin typeface="Arial"/>
                          <a:ea typeface="Arial"/>
                          <a:cs typeface="Arial"/>
                          <a:sym typeface="Arial"/>
                        </a:rPr>
                        <a:t>9.90%</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Service Disabled Veteran Owned Small Business (SDVOSB)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$557.7M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9.37%</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HUBZONE</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$408.8M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6.86%</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32" name="Google Shape;132;p20"/>
          <p:cNvSpPr txBox="1"/>
          <p:nvPr/>
        </p:nvSpPr>
        <p:spPr>
          <a:xfrm>
            <a:off x="1744980" y="654952"/>
            <a:ext cx="565404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dirty="0">
                <a:solidFill>
                  <a:srgbClr val="0B5394"/>
                </a:solidFill>
                <a:latin typeface="Arial"/>
                <a:ea typeface="Arial"/>
                <a:cs typeface="Arial"/>
                <a:sym typeface="Arial"/>
              </a:rPr>
              <a:t>GSA receives an A+ rating from the SBA for FY 22</a:t>
            </a:r>
            <a:r>
              <a:rPr lang="en-US" sz="750" b="0" i="1" u="none" strike="noStrike" cap="none" dirty="0">
                <a:solidFill>
                  <a:srgbClr val="0B5394"/>
                </a:solidFill>
                <a:latin typeface="Arial"/>
                <a:ea typeface="Arial"/>
                <a:cs typeface="Arial"/>
                <a:sym typeface="Arial"/>
              </a:rPr>
              <a:t>.  </a:t>
            </a:r>
            <a:endParaRPr sz="1100" dirty="0">
              <a:solidFill>
                <a:srgbClr val="0B539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1" descr="GSA Starmark"/>
          <p:cNvPicPr preferRelativeResize="0"/>
          <p:nvPr/>
        </p:nvPicPr>
        <p:blipFill rotWithShape="1">
          <a:blip r:embed="rId3">
            <a:alphaModFix/>
          </a:blip>
          <a:srcRect/>
          <a:stretch/>
        </p:blipFill>
        <p:spPr>
          <a:xfrm>
            <a:off x="83915" y="9525"/>
            <a:ext cx="742950" cy="742950"/>
          </a:xfrm>
          <a:prstGeom prst="rect">
            <a:avLst/>
          </a:prstGeom>
          <a:noFill/>
          <a:ln>
            <a:noFill/>
          </a:ln>
        </p:spPr>
      </p:pic>
      <p:sp>
        <p:nvSpPr>
          <p:cNvPr id="139" name="Google Shape;139;p21"/>
          <p:cNvSpPr txBox="1">
            <a:spLocks noGrp="1"/>
          </p:cNvSpPr>
          <p:nvPr>
            <p:ph type="title"/>
          </p:nvPr>
        </p:nvSpPr>
        <p:spPr>
          <a:xfrm>
            <a:off x="4013603" y="204124"/>
            <a:ext cx="5705100" cy="317874"/>
          </a:xfrm>
          <a:prstGeom prst="rect">
            <a:avLst/>
          </a:prstGeom>
          <a:noFill/>
          <a:ln>
            <a:noFill/>
          </a:ln>
        </p:spPr>
        <p:txBody>
          <a:bodyPr spcFirstLastPara="1" wrap="square" lIns="0" tIns="10000" rIns="0" bIns="0" anchor="t" anchorCtr="0">
            <a:spAutoFit/>
          </a:bodyPr>
          <a:lstStyle/>
          <a:p>
            <a:pPr marL="0" lvl="0" indent="0" algn="ctr" rtl="0">
              <a:spcBef>
                <a:spcPts val="0"/>
              </a:spcBef>
              <a:spcAft>
                <a:spcPts val="0"/>
              </a:spcAft>
              <a:buClr>
                <a:srgbClr val="248C3D"/>
              </a:buClr>
              <a:buSzPts val="1400"/>
              <a:buNone/>
            </a:pPr>
            <a:r>
              <a:rPr lang="en-US" sz="2000" b="1" dirty="0">
                <a:solidFill>
                  <a:schemeClr val="tx2">
                    <a:lumMod val="75000"/>
                  </a:schemeClr>
                </a:solidFill>
              </a:rPr>
              <a:t>OSDBU Overview (Cont.)</a:t>
            </a:r>
            <a:endParaRPr sz="2000" dirty="0">
              <a:solidFill>
                <a:schemeClr val="tx2">
                  <a:lumMod val="75000"/>
                </a:schemeClr>
              </a:solidFill>
              <a:latin typeface="Arial"/>
              <a:ea typeface="Arial"/>
              <a:cs typeface="Arial"/>
              <a:sym typeface="Arial"/>
            </a:endParaRPr>
          </a:p>
        </p:txBody>
      </p:sp>
      <p:sp>
        <p:nvSpPr>
          <p:cNvPr id="140" name="Google Shape;140;p21"/>
          <p:cNvSpPr txBox="1"/>
          <p:nvPr/>
        </p:nvSpPr>
        <p:spPr>
          <a:xfrm>
            <a:off x="1272209" y="753300"/>
            <a:ext cx="630147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B5394"/>
                </a:solidFill>
                <a:latin typeface="Arial"/>
                <a:ea typeface="Arial"/>
                <a:cs typeface="Arial"/>
                <a:sym typeface="Arial"/>
              </a:rPr>
              <a:t>Current GSA Total Eligible Spend (FY23): $</a:t>
            </a:r>
            <a:r>
              <a:rPr lang="en-US" sz="1800" dirty="0">
                <a:solidFill>
                  <a:srgbClr val="0B5394"/>
                </a:solidFill>
              </a:rPr>
              <a:t>6,655,546,537</a:t>
            </a:r>
            <a:endParaRPr dirty="0">
              <a:solidFill>
                <a:srgbClr val="0B5394"/>
              </a:solidFill>
            </a:endParaRPr>
          </a:p>
        </p:txBody>
      </p:sp>
      <p:graphicFrame>
        <p:nvGraphicFramePr>
          <p:cNvPr id="141" name="Google Shape;141;p21"/>
          <p:cNvGraphicFramePr/>
          <p:nvPr>
            <p:extLst>
              <p:ext uri="{D42A27DB-BD31-4B8C-83A1-F6EECF244321}">
                <p14:modId xmlns:p14="http://schemas.microsoft.com/office/powerpoint/2010/main" val="2687316404"/>
              </p:ext>
            </p:extLst>
          </p:nvPr>
        </p:nvGraphicFramePr>
        <p:xfrm>
          <a:off x="1311948" y="1214108"/>
          <a:ext cx="6301425" cy="3210897"/>
        </p:xfrm>
        <a:graphic>
          <a:graphicData uri="http://schemas.openxmlformats.org/drawingml/2006/table">
            <a:tbl>
              <a:tblPr firstRow="1">
                <a:noFill/>
                <a:tableStyleId>{98CA320A-55D1-47C3-AFE0-2E18B735DEB9}</a:tableStyleId>
              </a:tblPr>
              <a:tblGrid>
                <a:gridCol w="2362575">
                  <a:extLst>
                    <a:ext uri="{9D8B030D-6E8A-4147-A177-3AD203B41FA5}">
                      <a16:colId xmlns:a16="http://schemas.microsoft.com/office/drawing/2014/main" val="20000"/>
                    </a:ext>
                  </a:extLst>
                </a:gridCol>
                <a:gridCol w="1220450">
                  <a:extLst>
                    <a:ext uri="{9D8B030D-6E8A-4147-A177-3AD203B41FA5}">
                      <a16:colId xmlns:a16="http://schemas.microsoft.com/office/drawing/2014/main" val="20001"/>
                    </a:ext>
                  </a:extLst>
                </a:gridCol>
                <a:gridCol w="898250">
                  <a:extLst>
                    <a:ext uri="{9D8B030D-6E8A-4147-A177-3AD203B41FA5}">
                      <a16:colId xmlns:a16="http://schemas.microsoft.com/office/drawing/2014/main" val="20002"/>
                    </a:ext>
                  </a:extLst>
                </a:gridCol>
                <a:gridCol w="1820150">
                  <a:extLst>
                    <a:ext uri="{9D8B030D-6E8A-4147-A177-3AD203B41FA5}">
                      <a16:colId xmlns:a16="http://schemas.microsoft.com/office/drawing/2014/main" val="20003"/>
                    </a:ext>
                  </a:extLst>
                </a:gridCol>
              </a:tblGrid>
              <a:tr h="445200">
                <a:tc>
                  <a:txBody>
                    <a:bodyPr/>
                    <a:lstStyle/>
                    <a:p>
                      <a:pPr marL="635"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Category</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0"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Dollars ($)</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0"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Goal (%)</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635" marR="0" lvl="0" indent="0" algn="ctr" rtl="0">
                        <a:lnSpc>
                          <a:spcPct val="130909"/>
                        </a:lnSpc>
                        <a:spcBef>
                          <a:spcPts val="0"/>
                        </a:spcBef>
                        <a:spcAft>
                          <a:spcPts val="0"/>
                        </a:spcAft>
                        <a:buNone/>
                      </a:pPr>
                      <a:endParaRPr sz="1100" b="1" u="none" strike="noStrike" cap="none" dirty="0">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dirty="0">
                          <a:solidFill>
                            <a:srgbClr val="0C0C0C"/>
                          </a:solidFill>
                          <a:latin typeface="Arial"/>
                          <a:ea typeface="Arial"/>
                          <a:cs typeface="Arial"/>
                          <a:sym typeface="Arial"/>
                        </a:rPr>
                        <a:t>Achievement (%)</a:t>
                      </a:r>
                      <a:endParaRPr sz="1100" u="none" strike="noStrike" cap="none" dirty="0">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Business (Overall)</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$3.343B</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50.23%</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Disadvantaged Business (SDB)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$1.347B</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21.9%</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20.24%</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Woman Owned Small Business (WOSB)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$649.9M</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5%</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445"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4445"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9.77%</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Service Disabled Veteran Owned Small Business (SDVOSB)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$803.3M</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12.07%</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HUBZONE</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$376.9M</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5.66%</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2" name="Google Shape;142;p21"/>
          <p:cNvSpPr txBox="1"/>
          <p:nvPr/>
        </p:nvSpPr>
        <p:spPr>
          <a:xfrm>
            <a:off x="6252754" y="4569735"/>
            <a:ext cx="136061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As of 12/27/2023</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4213075" y="97318"/>
            <a:ext cx="6172200" cy="330698"/>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000" b="1" dirty="0">
                <a:solidFill>
                  <a:schemeClr val="tx2">
                    <a:lumMod val="75000"/>
                  </a:schemeClr>
                </a:solidFill>
              </a:rPr>
              <a:t>Agency Overview</a:t>
            </a:r>
            <a:endParaRPr sz="2000" b="1" dirty="0">
              <a:solidFill>
                <a:schemeClr val="tx2">
                  <a:lumMod val="75000"/>
                </a:schemeClr>
              </a:solidFill>
            </a:endParaRPr>
          </a:p>
        </p:txBody>
      </p:sp>
      <p:pic>
        <p:nvPicPr>
          <p:cNvPr id="149" name="Google Shape;149;p22">
            <a:extLst>
              <a:ext uri="{C183D7F6-B498-43B3-948B-1728B52AA6E4}">
                <adec:decorative xmlns:adec="http://schemas.microsoft.com/office/drawing/2017/decorative" val="1"/>
              </a:ext>
            </a:extLst>
          </p:cNvPr>
          <p:cNvPicPr preferRelativeResize="0"/>
          <p:nvPr/>
        </p:nvPicPr>
        <p:blipFill rotWithShape="1">
          <a:blip r:embed="rId3">
            <a:alphaModFix/>
          </a:blip>
          <a:srcRect r="25687"/>
          <a:stretch/>
        </p:blipFill>
        <p:spPr>
          <a:xfrm>
            <a:off x="4467747" y="2132786"/>
            <a:ext cx="4447653" cy="2244899"/>
          </a:xfrm>
          <a:prstGeom prst="rect">
            <a:avLst/>
          </a:prstGeom>
          <a:noFill/>
          <a:ln w="88900" cap="sq" cmpd="thickThin">
            <a:solidFill>
              <a:srgbClr val="000000"/>
            </a:solidFill>
            <a:prstDash val="solid"/>
            <a:miter lim="800000"/>
            <a:headEnd type="none" w="sm" len="sm"/>
            <a:tailEnd type="none" w="sm" len="sm"/>
          </a:ln>
        </p:spPr>
      </p:pic>
      <p:sp>
        <p:nvSpPr>
          <p:cNvPr id="150" name="Google Shape;150;p22"/>
          <p:cNvSpPr/>
          <p:nvPr/>
        </p:nvSpPr>
        <p:spPr>
          <a:xfrm>
            <a:off x="5257800" y="752475"/>
            <a:ext cx="2857500" cy="120032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1" u="none" strike="noStrike" cap="none" dirty="0">
                <a:solidFill>
                  <a:srgbClr val="002060"/>
                </a:solidFill>
                <a:latin typeface="Arial"/>
                <a:ea typeface="Arial"/>
                <a:cs typeface="Arial"/>
                <a:sym typeface="Arial"/>
              </a:rPr>
              <a:t>Mission- </a:t>
            </a:r>
            <a:endParaRPr dirty="0"/>
          </a:p>
          <a:p>
            <a:pPr marL="0" marR="0" lvl="0" indent="0" algn="ctr" rtl="0">
              <a:lnSpc>
                <a:spcPct val="100000"/>
              </a:lnSpc>
              <a:spcBef>
                <a:spcPts val="0"/>
              </a:spcBef>
              <a:spcAft>
                <a:spcPts val="0"/>
              </a:spcAft>
              <a:buNone/>
            </a:pPr>
            <a:r>
              <a:rPr lang="en-US" sz="1200" b="1" i="1" u="none" strike="noStrike" cap="none" dirty="0">
                <a:solidFill>
                  <a:srgbClr val="002060"/>
                </a:solidFill>
                <a:latin typeface="Arial"/>
                <a:ea typeface="Arial"/>
                <a:cs typeface="Arial"/>
                <a:sym typeface="Arial"/>
              </a:rPr>
              <a:t> “Deliver value and savings in real estate, acquisition, </a:t>
            </a:r>
            <a:r>
              <a:rPr lang="en-US" sz="1050" b="1" i="1" u="none" strike="noStrike" cap="none" dirty="0">
                <a:solidFill>
                  <a:srgbClr val="002060"/>
                </a:solidFill>
                <a:latin typeface="Arial"/>
                <a:ea typeface="Arial"/>
                <a:cs typeface="Arial"/>
                <a:sym typeface="Arial"/>
              </a:rPr>
              <a:t>technology</a:t>
            </a:r>
            <a:r>
              <a:rPr lang="en-US" sz="1200" b="1" i="1" u="none" strike="noStrike" cap="none" dirty="0">
                <a:solidFill>
                  <a:srgbClr val="002060"/>
                </a:solidFill>
                <a:latin typeface="Arial"/>
                <a:ea typeface="Arial"/>
                <a:cs typeface="Arial"/>
                <a:sym typeface="Arial"/>
              </a:rPr>
              <a:t>, and other </a:t>
            </a:r>
            <a:r>
              <a:rPr lang="en-US" sz="1050" b="1" i="1" u="none" strike="noStrike" cap="none" dirty="0">
                <a:solidFill>
                  <a:srgbClr val="002060"/>
                </a:solidFill>
                <a:latin typeface="Arial"/>
                <a:ea typeface="Arial"/>
                <a:cs typeface="Arial"/>
                <a:sym typeface="Arial"/>
              </a:rPr>
              <a:t>mission-support</a:t>
            </a:r>
            <a:r>
              <a:rPr lang="en-US" sz="1200" b="1" i="1" u="none" strike="noStrike" cap="none" dirty="0">
                <a:solidFill>
                  <a:srgbClr val="002060"/>
                </a:solidFill>
                <a:latin typeface="Arial"/>
                <a:ea typeface="Arial"/>
                <a:cs typeface="Arial"/>
                <a:sym typeface="Arial"/>
              </a:rPr>
              <a:t> services across government.” </a:t>
            </a:r>
            <a:endParaRPr dirty="0"/>
          </a:p>
          <a:p>
            <a:pPr marL="0" marR="0" lvl="0" indent="0" algn="ctr" rtl="0">
              <a:lnSpc>
                <a:spcPct val="100000"/>
              </a:lnSpc>
              <a:spcBef>
                <a:spcPts val="0"/>
              </a:spcBef>
              <a:spcAft>
                <a:spcPts val="0"/>
              </a:spcAft>
              <a:buNone/>
            </a:pPr>
            <a:endParaRPr sz="1200" b="1" i="0" u="sng" strike="noStrike" cap="none" dirty="0">
              <a:solidFill>
                <a:srgbClr val="002060"/>
              </a:solidFill>
              <a:latin typeface="Arial"/>
              <a:ea typeface="Arial"/>
              <a:cs typeface="Arial"/>
              <a:sym typeface="Arial"/>
            </a:endParaRPr>
          </a:p>
        </p:txBody>
      </p:sp>
      <p:sp>
        <p:nvSpPr>
          <p:cNvPr id="151" name="Google Shape;151;p22"/>
          <p:cNvSpPr/>
          <p:nvPr/>
        </p:nvSpPr>
        <p:spPr>
          <a:xfrm>
            <a:off x="212575" y="752475"/>
            <a:ext cx="4000500" cy="369850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200" b="0" i="0" u="none" strike="noStrike" cap="none" dirty="0">
                <a:solidFill>
                  <a:srgbClr val="002060"/>
                </a:solidFill>
                <a:latin typeface="Arial"/>
                <a:ea typeface="Arial"/>
                <a:cs typeface="Arial"/>
                <a:sym typeface="Arial"/>
              </a:rPr>
              <a:t>The U.S. General Services Administration (GSA) is one of the federal government's largest buyers, contracting for billions of dollars’ worth of products and services each year for its U.S. government “customers.” These customers include most agencies of the executive, judicial, and legislative branches and federal government and military facilities worldwide. </a:t>
            </a:r>
            <a:endParaRPr dirty="0"/>
          </a:p>
          <a:p>
            <a:pPr marL="0" marR="0" lvl="0" indent="0" algn="l" rtl="0">
              <a:lnSpc>
                <a:spcPct val="150000"/>
              </a:lnSpc>
              <a:spcBef>
                <a:spcPts val="0"/>
              </a:spcBef>
              <a:spcAft>
                <a:spcPts val="0"/>
              </a:spcAft>
              <a:buNone/>
            </a:pPr>
            <a:endParaRPr sz="1200" b="0" i="0" u="none" strike="noStrike" cap="none" dirty="0">
              <a:solidFill>
                <a:srgbClr val="002060"/>
              </a:solidFill>
              <a:latin typeface="Arial"/>
              <a:ea typeface="Arial"/>
              <a:cs typeface="Arial"/>
              <a:sym typeface="Arial"/>
            </a:endParaRPr>
          </a:p>
          <a:p>
            <a:pPr marL="0" marR="0" lvl="0" indent="0" algn="l" rtl="0">
              <a:lnSpc>
                <a:spcPct val="150000"/>
              </a:lnSpc>
              <a:spcBef>
                <a:spcPts val="0"/>
              </a:spcBef>
              <a:spcAft>
                <a:spcPts val="0"/>
              </a:spcAft>
              <a:buNone/>
            </a:pPr>
            <a:r>
              <a:rPr lang="en-US" sz="1200" b="0" i="0" u="none" strike="noStrike" cap="none" dirty="0">
                <a:solidFill>
                  <a:srgbClr val="002060"/>
                </a:solidFill>
                <a:latin typeface="Arial"/>
                <a:ea typeface="Arial"/>
                <a:cs typeface="Arial"/>
                <a:sym typeface="Arial"/>
              </a:rPr>
              <a:t>GSA rents, builds, furnishes, and maintains government offices and buys products ranging from pens to state-of-the-art computers. GSA also contracts for services as varied as trash removal and information technology.</a:t>
            </a:r>
            <a:endParaRPr dirty="0"/>
          </a:p>
          <a:p>
            <a:pPr marL="0" marR="0" lvl="0" indent="0" algn="ctr" rtl="0">
              <a:lnSpc>
                <a:spcPct val="150000"/>
              </a:lnSpc>
              <a:spcBef>
                <a:spcPts val="0"/>
              </a:spcBef>
              <a:spcAft>
                <a:spcPts val="0"/>
              </a:spcAft>
              <a:buNone/>
            </a:pPr>
            <a:r>
              <a:rPr lang="en-US" sz="1500" b="1" i="0" u="sng" strike="noStrike" cap="none" dirty="0">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www.gsa.gov</a:t>
            </a:r>
            <a:endParaRPr sz="1500" b="1" i="0" u="none" strike="noStrike" cap="none" dirty="0">
              <a:solidFill>
                <a:srgbClr val="0B5394"/>
              </a:solidFill>
              <a:latin typeface="Arial Narrow"/>
              <a:ea typeface="Arial Narrow"/>
              <a:cs typeface="Arial Narrow"/>
              <a:sym typeface="Arial Narrow"/>
            </a:endParaRPr>
          </a:p>
        </p:txBody>
      </p:sp>
      <p:pic>
        <p:nvPicPr>
          <p:cNvPr id="152" name="Google Shape;152;p22" descr="GSA Starmark"/>
          <p:cNvPicPr preferRelativeResize="0"/>
          <p:nvPr/>
        </p:nvPicPr>
        <p:blipFill rotWithShape="1">
          <a:blip r:embed="rId5">
            <a:alphaModFix/>
          </a:blip>
          <a:srcRect/>
          <a:stretch/>
        </p:blipFill>
        <p:spPr>
          <a:xfrm>
            <a:off x="83915" y="9525"/>
            <a:ext cx="742950" cy="742950"/>
          </a:xfrm>
          <a:prstGeom prst="rect">
            <a:avLst/>
          </a:prstGeom>
          <a:noFill/>
          <a:ln>
            <a:noFill/>
          </a:ln>
        </p:spPr>
      </p:pic>
      <p:sp>
        <p:nvSpPr>
          <p:cNvPr id="153" name="Google Shape;153;p22"/>
          <p:cNvSpPr txBox="1"/>
          <p:nvPr/>
        </p:nvSpPr>
        <p:spPr>
          <a:xfrm>
            <a:off x="4686300" y="4557668"/>
            <a:ext cx="4000500"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sng" strike="noStrike" cap="none" dirty="0">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https://www.gsa.gov/forbusiness</a:t>
            </a:r>
            <a:endParaRPr sz="1500" b="1" i="0" u="none" strike="noStrike" cap="none" dirty="0">
              <a:solidFill>
                <a:srgbClr val="0B5394"/>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6243</TotalTime>
  <Words>4361</Words>
  <Application>Microsoft Office PowerPoint</Application>
  <PresentationFormat>On-screen Show (16:9)</PresentationFormat>
  <Paragraphs>750</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 Narrow</vt:lpstr>
      <vt:lpstr>Times New Roman</vt:lpstr>
      <vt:lpstr>Courier New</vt:lpstr>
      <vt:lpstr>Noto Sans Symbols</vt:lpstr>
      <vt:lpstr>Arial</vt:lpstr>
      <vt:lpstr>Calibri</vt:lpstr>
      <vt:lpstr>Blank Presentation</vt:lpstr>
      <vt:lpstr>GSA OSDBU Overview Bill Strobel Small Business Technical Advisor ​Regional Small Business Advocacy and Engagement Division (ES) Office of Small and Disadvantaged Business Utilization (OSDBU)  </vt:lpstr>
      <vt:lpstr>Topics</vt:lpstr>
      <vt:lpstr>Agency Overview </vt:lpstr>
      <vt:lpstr>OSDBU Overview </vt:lpstr>
      <vt:lpstr>OSDBU Overview (Cont.)</vt:lpstr>
      <vt:lpstr>GSA Small Business Support</vt:lpstr>
      <vt:lpstr>OSDBU Overview (Cont.)</vt:lpstr>
      <vt:lpstr>OSDBU Overview (Cont.)</vt:lpstr>
      <vt:lpstr>Agency Overview</vt:lpstr>
      <vt:lpstr>Who Are GSA’s Customers?</vt:lpstr>
      <vt:lpstr>Agency Overview (Cont.)</vt:lpstr>
      <vt:lpstr>Agency Overview (Cont.)</vt:lpstr>
      <vt:lpstr>ACCESSING FEDERAL CONTRACT OPPORTUNITIES </vt:lpstr>
      <vt:lpstr>ACCESSING FEDERAL CONTRACT OPPORTUNITIES (CONT.)</vt:lpstr>
      <vt:lpstr>ACCESSING FEDERAL CONTRACT OPPORTUNITIES (CONT.)</vt:lpstr>
      <vt:lpstr>ACCESSING FEDERAL CONTRACT OPPORTUNITIES (CONT.)</vt:lpstr>
      <vt:lpstr>ACCESSING FEDERAL CONTRACT OPPORTUNITIES (CONT.)</vt:lpstr>
      <vt:lpstr>ACCESSING FEDERAL CONTRACT OPPORTUNITIES (CONT.)</vt:lpstr>
      <vt:lpstr>ACCESSING FEDERAL CONTRACT OPPORTUNITIES (CONT.)</vt:lpstr>
      <vt:lpstr>ACCESSING FEDERAL CONTRACT OPPORTUNITIES (CONT.) </vt:lpstr>
      <vt:lpstr>GSA Subcontracting Directory (Nationwide)</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Forecast of Contracting Opportunities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GSA Guidance on Section 889:  Supply Chain Security  </vt:lpstr>
      <vt:lpstr>GSA Guidance on Section 889:  Supply Chain Security </vt:lpstr>
      <vt:lpstr>SMALL BUSINESS RESOURCES </vt:lpstr>
      <vt:lpstr>SMALL BUSINESS RESOURCES  (Cont.)</vt:lpstr>
      <vt:lpstr>SMALL BUSINESS RESOURCES  (Cont.)</vt:lpstr>
      <vt:lpstr>SMALL BUSINESS RESOURCES  (Cont.)</vt:lpstr>
      <vt:lpstr>Question and Answer</vt:lpstr>
      <vt:lpstr>GSA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H. Strobel</dc:creator>
  <cp:lastModifiedBy>YolandaGJohnson</cp:lastModifiedBy>
  <cp:revision>47</cp:revision>
  <cp:lastPrinted>2023-08-02T15:03:36Z</cp:lastPrinted>
  <dcterms:modified xsi:type="dcterms:W3CDTF">2024-01-09T19:23:21Z</dcterms:modified>
</cp:coreProperties>
</file>